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7" r:id="rId3"/>
    <p:sldId id="298" r:id="rId4"/>
    <p:sldId id="307" r:id="rId5"/>
    <p:sldId id="305" r:id="rId6"/>
    <p:sldId id="306" r:id="rId7"/>
    <p:sldId id="299" r:id="rId8"/>
    <p:sldId id="303" r:id="rId9"/>
    <p:sldId id="301" r:id="rId10"/>
    <p:sldId id="302" r:id="rId11"/>
    <p:sldId id="30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>
      <p:cViewPr varScale="1">
        <p:scale>
          <a:sx n="120" d="100"/>
          <a:sy n="120" d="100"/>
        </p:scale>
        <p:origin x="176" y="3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0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5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2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2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3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0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5/18/22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6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8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5/18/22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4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8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D977-4C1A-41B2-BE19-A15D848698E6}" type="datetimeFigureOut">
              <a:rPr lang="en-US" smtClean="0"/>
              <a:pPr/>
              <a:t>5/18/22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0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BD977-4C1A-41B2-BE19-A15D848698E6}" type="datetimeFigureOut">
              <a:rPr lang="en-US" smtClean="0"/>
              <a:pPr/>
              <a:t>5/18/22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12187-0CC4-4166-A146-7CF65A4D8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3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3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Violence: State Killing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143000"/>
            <a:ext cx="7162800" cy="5562600"/>
          </a:xfrm>
          <a:ln>
            <a:noFill/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Supremes on State Killing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8th Amend. Ban on Cruel &amp; Unusual Punishment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“Disproportionate” or “barbaric”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396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377" y="4807923"/>
            <a:ext cx="3562350" cy="1975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" y="2291259"/>
            <a:ext cx="2828925" cy="2360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348" y="2040860"/>
            <a:ext cx="3143250" cy="26346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8871" y="2275932"/>
            <a:ext cx="2667000" cy="2413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995" y="4746288"/>
            <a:ext cx="2674620" cy="19956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61" y="4684587"/>
            <a:ext cx="2785110" cy="206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6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3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Violence: State Killing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143000"/>
            <a:ext cx="7162800" cy="5562600"/>
          </a:xfrm>
          <a:ln>
            <a:noFill/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396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94" y="1060215"/>
            <a:ext cx="8059611" cy="56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70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3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Violence: State Killing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143000"/>
            <a:ext cx="7162800" cy="5562600"/>
          </a:xfrm>
          <a:ln>
            <a:noFill/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U.S. Supreme Court: Key to legitimating state killing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A. Has never ruled Death is unconstitutional per se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B. Focus on </a:t>
            </a:r>
            <a:r>
              <a:rPr 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jury decision making</a:t>
            </a:r>
            <a:endParaRPr lang="en-US" sz="24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Furman/Gregg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bounded discretion in 		        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bifurcated judgments for guilt 	         and sentencing phases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image of fairness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“Super due process” appeals until 1990s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 Refinements for types of crimes (murder plus)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4. Who can be executed? (no low IQ,  juveniles)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5. Techniques of state killing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Electrocution, hanging, lethal injection OK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C. SCOTUS – encourages disputing over process &amp; 	         techniques of death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DP itself stronger?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D. No declared abolitionists on Court now (?)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396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7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3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Violence: State Killing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143000"/>
            <a:ext cx="7924800" cy="5562600"/>
          </a:xfrm>
          <a:ln>
            <a:noFill/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Supremes: Judicialized State Killing is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violation of 	the 8th Amend. Ban on Cruel &amp; Unusual Punishment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Neither intrinsically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disproportionate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nor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barbaric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 to kill, but don’t hurt…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396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4438650"/>
            <a:ext cx="2247900" cy="2038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565" y="2768598"/>
            <a:ext cx="1847850" cy="2476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67" y="2373187"/>
            <a:ext cx="1485900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7182" y="2424511"/>
            <a:ext cx="3115818" cy="19777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5470" y="4495800"/>
            <a:ext cx="3097530" cy="212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3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Violence: State Killing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371600"/>
            <a:ext cx="7162800" cy="5562600"/>
          </a:xfrm>
          <a:ln>
            <a:noFill/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Death penalty IS constitutional (never banned in US)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A. 	Pre-1970s – few procedural restrictions (despite 	racism)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B.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Furman v. Georgia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(1972) – death penalty w/o 	clear guidelines violates 14</a:t>
            </a:r>
            <a:r>
              <a:rPr lang="en-US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Amendment due 	process and 8</a:t>
            </a:r>
            <a:r>
              <a:rPr lang="en-US" sz="2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Amendment (5:4)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“Uncontrolled discretion”–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Allows arbitrary &amp; racist determinations of 		death;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Arbitrariness undercuts deterrent effect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C. 35 states created guidelines for state killing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396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8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3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Violence: State Killing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143000"/>
            <a:ext cx="7848600" cy="5562600"/>
          </a:xfrm>
          <a:ln>
            <a:noFill/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Gregg v. Georgia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(1976)  (7:2)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1. Death penalty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upheld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w/ standards to guide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jury discretion about when/whom to kill</a:t>
            </a:r>
          </a:p>
          <a:p>
            <a:pPr marL="1257300" lvl="3" algn="l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Aggravating circumstances </a:t>
            </a:r>
          </a:p>
          <a:p>
            <a:pPr marL="1257300" lvl="3" algn="l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Mitigating circumstances </a:t>
            </a:r>
          </a:p>
          <a:p>
            <a:pPr marL="1257300" lvl="3" algn="l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Bifurcated Proceeding – guilt vs punishment</a:t>
            </a:r>
          </a:p>
          <a:p>
            <a:pPr marL="1257300" lvl="3" algn="l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 Automatic appeal of death penalty cases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Retribution &amp;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deterrence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reasonable 			goals justifying death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Public opinion supports DP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 Judiciary defers to states (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federalism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396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0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228599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Violence: State Killing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33400"/>
            <a:ext cx="7543800" cy="6172200"/>
          </a:xfrm>
          <a:ln>
            <a:noFill/>
          </a:ln>
        </p:spPr>
        <p:txBody>
          <a:bodyPr>
            <a:noAutofit/>
          </a:bodyPr>
          <a:lstStyle/>
          <a:p>
            <a:pPr marL="514350" lvl="0" indent="-514350" algn="l">
              <a:buFont typeface="+mj-lt"/>
              <a:buAutoNum type="alphaUcPeriod" startAt="5"/>
            </a:pPr>
            <a:r>
              <a:rPr lang="en-US" sz="2000" dirty="0">
                <a:solidFill>
                  <a:prstClr val="black"/>
                </a:solidFill>
                <a:latin typeface="Times New Roman"/>
                <a:cs typeface="Times New Roman"/>
              </a:rPr>
              <a:t>Aggravating Circumstances for Death Penalty: Washington State</a:t>
            </a:r>
          </a:p>
          <a:p>
            <a:pPr marL="914400" lvl="1" indent="-514350" algn="l"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Times New Roman"/>
                <a:cs typeface="Times New Roman"/>
              </a:rPr>
              <a:t>Law enforcement officer victim</a:t>
            </a:r>
          </a:p>
          <a:p>
            <a:pPr marL="914400" lvl="1" indent="-514350" algn="l"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Times New Roman"/>
                <a:cs typeface="Times New Roman"/>
              </a:rPr>
              <a:t>Defendant is a currently incarcerated or escaped</a:t>
            </a:r>
          </a:p>
          <a:p>
            <a:pPr marL="914400" lvl="1" indent="-514350" algn="l"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Times New Roman"/>
                <a:cs typeface="Times New Roman"/>
              </a:rPr>
              <a:t>Defendant in jail custody and convicted of felony</a:t>
            </a:r>
          </a:p>
          <a:p>
            <a:pPr marL="914400" lvl="1" indent="-514350" algn="l"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Times New Roman"/>
                <a:cs typeface="Times New Roman"/>
              </a:rPr>
              <a:t>Murder for hire (committed for money or value)</a:t>
            </a:r>
          </a:p>
          <a:p>
            <a:pPr marL="914400" lvl="1" indent="-514350" algn="l"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Times New Roman"/>
                <a:cs typeface="Times New Roman"/>
              </a:rPr>
              <a:t>Defendant hired someone else to commit murder</a:t>
            </a:r>
          </a:p>
          <a:p>
            <a:pPr marL="914400" lvl="1" indent="-514350" algn="l"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Times New Roman"/>
                <a:cs typeface="Times New Roman"/>
              </a:rPr>
              <a:t>Murder committed to advance position in a group</a:t>
            </a:r>
          </a:p>
          <a:p>
            <a:pPr marL="914400" lvl="1" indent="-514350" algn="l"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Times New Roman"/>
                <a:cs typeface="Times New Roman"/>
              </a:rPr>
              <a:t>Drive-by-shooting</a:t>
            </a:r>
          </a:p>
          <a:p>
            <a:pPr marL="914400" lvl="1" indent="-514350" algn="l"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Times New Roman"/>
                <a:cs typeface="Times New Roman"/>
              </a:rPr>
              <a:t>Victim was a judge, juror, former juror, witness, prosecutor, defense attorney, etc. OR Murder was related to exercise of victim’s official duties (murder on the job)</a:t>
            </a:r>
          </a:p>
          <a:p>
            <a:pPr marL="914400" lvl="1" indent="-514350" algn="l"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Times New Roman"/>
                <a:cs typeface="Times New Roman"/>
              </a:rPr>
              <a:t>Murder committed to conceal crime</a:t>
            </a:r>
          </a:p>
          <a:p>
            <a:pPr marL="914400" lvl="1" indent="-514350" algn="l"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Times New Roman"/>
                <a:cs typeface="Times New Roman"/>
              </a:rPr>
              <a:t>More than one victim &amp; murder part of common scheme</a:t>
            </a:r>
          </a:p>
          <a:p>
            <a:pPr marL="914400" lvl="1" indent="-514350" algn="l"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Times New Roman"/>
                <a:cs typeface="Times New Roman"/>
              </a:rPr>
              <a:t>Murder committed in course of: robbery, rape, burglary, kidnapping, or arson</a:t>
            </a:r>
          </a:p>
          <a:p>
            <a:pPr marL="914400" lvl="1" indent="-514350" algn="l"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Times New Roman"/>
                <a:cs typeface="Times New Roman"/>
              </a:rPr>
              <a:t>Victim was news-reporter and murder was committed to obstruct reporter’s job</a:t>
            </a:r>
          </a:p>
          <a:p>
            <a:pPr marL="914400" lvl="1" indent="-514350" algn="l"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Times New Roman"/>
                <a:cs typeface="Times New Roman"/>
              </a:rPr>
              <a:t>At time of murder there was a restraining order out protecting victim that defendant knew about</a:t>
            </a:r>
          </a:p>
          <a:p>
            <a:pPr marL="914400" lvl="1" indent="-514350" algn="l"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Times New Roman"/>
                <a:cs typeface="Times New Roman"/>
              </a:rPr>
              <a:t>Domestic violence murder (in certain circumstances)</a:t>
            </a:r>
          </a:p>
          <a:p>
            <a:pPr marL="914400" lvl="1" indent="-514350" algn="l">
              <a:buFont typeface="+mj-lt"/>
              <a:buAutoNum type="arabicPeriod"/>
            </a:pPr>
            <a:endParaRPr lang="en-US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14400" lvl="1" indent="-514350" algn="l"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14400" lvl="1" indent="-514350" algn="l"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396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15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228599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Violence: State Killing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33400"/>
            <a:ext cx="8077200" cy="6172200"/>
          </a:xfrm>
          <a:ln>
            <a:noFill/>
          </a:ln>
        </p:spPr>
        <p:txBody>
          <a:bodyPr>
            <a:noAutofit/>
          </a:bodyPr>
          <a:lstStyle/>
          <a:p>
            <a:pPr marL="514350" lvl="0" indent="-514350" algn="l">
              <a:buFont typeface="+mj-lt"/>
              <a:buAutoNum type="alphaUcPeriod" startAt="6"/>
            </a:pP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Mitigating Circumstances for Death Penalty: Washington State</a:t>
            </a:r>
          </a:p>
          <a:p>
            <a:pPr marL="914400" lvl="1" indent="-514350" algn="l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Times New Roman"/>
                <a:cs typeface="Times New Roman"/>
              </a:rPr>
              <a:t>No significant criminal history</a:t>
            </a:r>
          </a:p>
          <a:p>
            <a:pPr marL="914400" lvl="1" indent="-514350" algn="l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Times New Roman"/>
                <a:cs typeface="Times New Roman"/>
              </a:rPr>
              <a:t>Murder committed while defendant “under the influence of extreme mental disturbance”</a:t>
            </a:r>
          </a:p>
          <a:p>
            <a:pPr marL="914400" lvl="1" indent="-514350" algn="l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Times New Roman"/>
                <a:cs typeface="Times New Roman"/>
              </a:rPr>
              <a:t>Victim consented to murder</a:t>
            </a:r>
          </a:p>
          <a:p>
            <a:pPr marL="914400" lvl="1" indent="-514350" algn="l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Times New Roman"/>
                <a:cs typeface="Times New Roman"/>
              </a:rPr>
              <a:t>Defendant was an accomplice to murder only and role was minor</a:t>
            </a:r>
          </a:p>
          <a:p>
            <a:pPr marL="914400" lvl="1" indent="-514350" algn="l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Times New Roman"/>
                <a:cs typeface="Times New Roman"/>
              </a:rPr>
              <a:t>Defendant acted under duress or domination</a:t>
            </a:r>
          </a:p>
          <a:p>
            <a:pPr marL="914400" lvl="1" indent="-514350" algn="l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Times New Roman"/>
                <a:cs typeface="Times New Roman"/>
              </a:rPr>
              <a:t>Defendant’s capacity to appreciate wrongfulness of murder impaired by mental state (even though no intellectual disability)</a:t>
            </a:r>
          </a:p>
          <a:p>
            <a:pPr marL="914400" lvl="1" indent="-514350" algn="l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Times New Roman"/>
                <a:cs typeface="Times New Roman"/>
              </a:rPr>
              <a:t>Defendant’s age calls for leniency</a:t>
            </a:r>
          </a:p>
          <a:p>
            <a:pPr marL="914400" lvl="1" indent="-514350" algn="l"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Times New Roman"/>
                <a:cs typeface="Times New Roman"/>
              </a:rPr>
              <a:t>Likelihood defendant poses a danger to others in future</a:t>
            </a:r>
          </a:p>
          <a:p>
            <a:pPr marL="400050" lvl="1" algn="l"/>
            <a:endParaRPr lang="en-US" sz="1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14400" lvl="1" indent="-514350" algn="l"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14400" lvl="1" indent="-514350" algn="l"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396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75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3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Violence: State Killing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914400"/>
            <a:ext cx="8153400" cy="5791200"/>
          </a:xfrm>
          <a:ln>
            <a:noFill/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Death penalty today authorized in 24 states, not in 26 states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 Since 1976, over 1546 executions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B. 32/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1980s; 98 in 2000;  23 in 2017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Over 2,436 now on death row (1/2 in CA, FL, TX)	                                 	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1930-1967  3,859 executions (2/3 in South)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1973                                                  2018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396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61" y="2394575"/>
            <a:ext cx="3406140" cy="18630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0F54B5-678E-4654-81B7-422A9C07D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340" y="2394575"/>
            <a:ext cx="5313048" cy="2429645"/>
          </a:xfrm>
          <a:prstGeom prst="rect">
            <a:avLst/>
          </a:prstGeom>
        </p:spPr>
      </p:pic>
      <p:pic>
        <p:nvPicPr>
          <p:cNvPr id="11" name="Picture 2" descr="History of the Death Penalty | Death Penalty Information Center">
            <a:extLst>
              <a:ext uri="{FF2B5EF4-FFF2-40B4-BE49-F238E27FC236}">
                <a16:creationId xmlns:a16="http://schemas.microsoft.com/office/drawing/2014/main" id="{384857EF-5351-D7B5-DE99-09C8814E5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85730"/>
            <a:ext cx="3733800" cy="187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38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3614" y="243836"/>
            <a:ext cx="7772400" cy="9143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Violence: State Killing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66" y="947186"/>
            <a:ext cx="5558936" cy="33287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8414" y="990600"/>
            <a:ext cx="7162800" cy="5782614"/>
          </a:xfrm>
          <a:ln>
            <a:noFill/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Trend toward </a:t>
            </a: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					Abolition?														</a:t>
            </a: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396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591" y="4303555"/>
            <a:ext cx="4109060" cy="2554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923010"/>
            <a:ext cx="2804403" cy="2294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766" y="4286963"/>
            <a:ext cx="4205025" cy="248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0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39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Violence: States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of Execution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143000"/>
            <a:ext cx="7162800" cy="5562600"/>
          </a:xfrm>
          <a:ln>
            <a:noFill/>
          </a:ln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TX,  GA, FL, MO (OH, VA)  lead in killing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3962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94" y="1694110"/>
            <a:ext cx="3274219" cy="21788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850" y="1587678"/>
            <a:ext cx="2819400" cy="27171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04" y="4174413"/>
            <a:ext cx="2786063" cy="2476500"/>
          </a:xfrm>
          <a:prstGeom prst="rect">
            <a:avLst/>
          </a:prstGeom>
        </p:spPr>
      </p:pic>
      <p:pic>
        <p:nvPicPr>
          <p:cNvPr id="1026" name="Picture 2" descr="https://deathpenaltyinfo.org/images/murderratedifferencegraph-20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503" y="4389808"/>
            <a:ext cx="5601748" cy="234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90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44226</TotalTime>
  <Words>803</Words>
  <Application>Microsoft Macintosh PowerPoint</Application>
  <PresentationFormat>On-screen Show (4:3)</PresentationFormat>
  <Paragraphs>110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Legal Violence: State Killing</vt:lpstr>
      <vt:lpstr>Legal Violence: State Killing</vt:lpstr>
      <vt:lpstr>Legal Violence: State Killing</vt:lpstr>
      <vt:lpstr>Legal Violence: State Killing</vt:lpstr>
      <vt:lpstr>Legal Violence: State Killing</vt:lpstr>
      <vt:lpstr>Legal Violence: State Killing</vt:lpstr>
      <vt:lpstr>Legal Violence: State Killing</vt:lpstr>
      <vt:lpstr>Legal Violence: State Killing</vt:lpstr>
      <vt:lpstr>Legal Violence: States of Execution</vt:lpstr>
      <vt:lpstr>Legal Violence: State Killing</vt:lpstr>
      <vt:lpstr>Legal Violence: State Killing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Scheingold, Politics of Rights (#2)</dc:title>
  <dc:creator>Michael McCann</dc:creator>
  <cp:lastModifiedBy>Michael McCann</cp:lastModifiedBy>
  <cp:revision>210</cp:revision>
  <dcterms:created xsi:type="dcterms:W3CDTF">2014-05-14T03:41:15Z</dcterms:created>
  <dcterms:modified xsi:type="dcterms:W3CDTF">2022-05-18T17:45:20Z</dcterms:modified>
</cp:coreProperties>
</file>