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00" r:id="rId3"/>
    <p:sldId id="304" r:id="rId4"/>
    <p:sldId id="305" r:id="rId5"/>
    <p:sldId id="307" r:id="rId6"/>
    <p:sldId id="308" r:id="rId7"/>
    <p:sldId id="319" r:id="rId8"/>
    <p:sldId id="309" r:id="rId9"/>
    <p:sldId id="312" r:id="rId10"/>
    <p:sldId id="318" r:id="rId11"/>
    <p:sldId id="313" r:id="rId12"/>
    <p:sldId id="310" r:id="rId13"/>
    <p:sldId id="311" r:id="rId14"/>
    <p:sldId id="31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2" autoAdjust="0"/>
    <p:restoredTop sz="94660"/>
  </p:normalViewPr>
  <p:slideViewPr>
    <p:cSldViewPr>
      <p:cViewPr varScale="1">
        <p:scale>
          <a:sx n="114" d="100"/>
          <a:sy n="114" d="100"/>
        </p:scale>
        <p:origin x="1128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0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5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2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2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3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0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6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8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4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0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D977-4C1A-41B2-BE19-A15D848698E6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SH4IpmJl6M" TargetMode="External"/><Relationship Id="rId2" Type="http://schemas.openxmlformats.org/officeDocument/2006/relationships/hyperlink" Target="https://www.cnn.com/2011/09/16/opinion/acker-davis-death-penalty/index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hyperlink" Target="http://www.youtube.com/watch?v=683UAypf2NY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3qHkJnYK4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Violence: Judicial State Killing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143000"/>
            <a:ext cx="7162800" cy="55626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Supremes on State Killing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8th Amend. Ban on Cruel &amp; Unusual Punishment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89" y="4429556"/>
            <a:ext cx="2247900" cy="2038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099" y="2993939"/>
            <a:ext cx="1847850" cy="2476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076450"/>
            <a:ext cx="14859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897" y="2114506"/>
            <a:ext cx="3115818" cy="19777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3897" y="4341926"/>
            <a:ext cx="3097530" cy="21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Judicial State Killing: Capital Trials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143000"/>
            <a:ext cx="7162800" cy="55626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Race haunts processes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Persons Executed for Interracial Murders	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300	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Def/      Black Def/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Black Victim   White Victim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4" name="docshapegroup163">
            <a:extLst>
              <a:ext uri="{FF2B5EF4-FFF2-40B4-BE49-F238E27FC236}">
                <a16:creationId xmlns:a16="http://schemas.microsoft.com/office/drawing/2014/main" id="{EA269467-8AB3-443D-B4AE-2CEBBD3AAB43}"/>
              </a:ext>
            </a:extLst>
          </p:cNvPr>
          <p:cNvGrpSpPr>
            <a:grpSpLocks/>
          </p:cNvGrpSpPr>
          <p:nvPr/>
        </p:nvGrpSpPr>
        <p:grpSpPr bwMode="auto">
          <a:xfrm>
            <a:off x="3568700" y="2724150"/>
            <a:ext cx="2006600" cy="2381250"/>
            <a:chOff x="0" y="0"/>
            <a:chExt cx="3160" cy="2220"/>
          </a:xfrm>
        </p:grpSpPr>
        <p:cxnSp>
          <p:nvCxnSpPr>
            <p:cNvPr id="15" name="Line 229">
              <a:extLst>
                <a:ext uri="{FF2B5EF4-FFF2-40B4-BE49-F238E27FC236}">
                  <a16:creationId xmlns:a16="http://schemas.microsoft.com/office/drawing/2014/main" id="{83D0011A-719E-4374-9A8F-E20DD8B1CA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2090"/>
              <a:ext cx="31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6" name="docshape164">
              <a:extLst>
                <a:ext uri="{FF2B5EF4-FFF2-40B4-BE49-F238E27FC236}">
                  <a16:creationId xmlns:a16="http://schemas.microsoft.com/office/drawing/2014/main" id="{AB60A52B-8442-4888-B58B-567DE5AFC0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" y="1940"/>
              <a:ext cx="120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docshape165">
              <a:extLst>
                <a:ext uri="{FF2B5EF4-FFF2-40B4-BE49-F238E27FC236}">
                  <a16:creationId xmlns:a16="http://schemas.microsoft.com/office/drawing/2014/main" id="{15804885-0DCF-4BCB-913B-38FB127D0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1960"/>
              <a:ext cx="1040" cy="120"/>
            </a:xfrm>
            <a:prstGeom prst="rect">
              <a:avLst/>
            </a:prstGeom>
            <a:solidFill>
              <a:srgbClr val="009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" name="docshape166">
              <a:extLst>
                <a:ext uri="{FF2B5EF4-FFF2-40B4-BE49-F238E27FC236}">
                  <a16:creationId xmlns:a16="http://schemas.microsoft.com/office/drawing/2014/main" id="{263DEC1F-4E60-41F0-90E6-9309DAE32C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" y="0"/>
              <a:ext cx="1200" cy="2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docshape167">
              <a:extLst>
                <a:ext uri="{FF2B5EF4-FFF2-40B4-BE49-F238E27FC236}">
                  <a16:creationId xmlns:a16="http://schemas.microsoft.com/office/drawing/2014/main" id="{6EE12E13-4988-46E8-9C24-0AA3980D9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0"/>
              <a:ext cx="1040" cy="2060"/>
            </a:xfrm>
            <a:prstGeom prst="rect">
              <a:avLst/>
            </a:prstGeom>
            <a:solidFill>
              <a:srgbClr val="009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docshape168">
              <a:extLst>
                <a:ext uri="{FF2B5EF4-FFF2-40B4-BE49-F238E27FC236}">
                  <a16:creationId xmlns:a16="http://schemas.microsoft.com/office/drawing/2014/main" id="{39B8A69E-A5D7-4BF1-9615-DAC0544A4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" y="1558"/>
              <a:ext cx="338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8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21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CC7A64B-5B06-42E2-8720-B0AC55ECF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28" y="2684180"/>
            <a:ext cx="2859272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46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Judicial State Killing: Capital Trials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143000"/>
            <a:ext cx="7162800" cy="55626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F. Individualistic bias of sentencing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McClesky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Kemp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(1987) – challenges to disparate 	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racial impact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rejected   (5:4 vote)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ii. Defense rarely addresses mitigating factors about	murderer as victim or violence of execution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iii. Fleury-Steiner shows race bias on juries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iv. Rituals of responsibility, revenge, race converge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to “forget” violence against defendant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505200"/>
            <a:ext cx="46101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Judicial State Killing: Capital Trials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143000"/>
            <a:ext cx="7696200" cy="55626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G.  Haney: Supreme Ct. language about due process	   “robbed of truth-telling power.”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Innocents executed; 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systemic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   	    	        racial/class bias;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arbitrariness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death “lottery”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Justice Blackmun reverses position on the 			      “machinery of death” (Stevens too)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Cannot balance discretion and fairness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191000"/>
            <a:ext cx="1575952" cy="2349602"/>
          </a:xfrm>
          <a:prstGeom prst="rect">
            <a:avLst/>
          </a:prstGeom>
        </p:spPr>
      </p:pic>
      <p:pic>
        <p:nvPicPr>
          <p:cNvPr id="6" name="Picture 5" descr="http://imgc-cn.artprintimages.com/images/P-473-488-90/89/8961/I7BQ300Z/posters/paul-noth-before-we-send-a-man-to-prison-shouldn-t-we-at-least-be-positive-that-he-new-yorker-carto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00" y="3775075"/>
            <a:ext cx="3904615" cy="293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8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Judicial State Killing: Capital Trials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143000"/>
            <a:ext cx="7162800" cy="55626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Troy Davis video (CNN)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https://www.youtube.com/watch?v=5SH4IpmJl6M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http://www.youtube.com/watch?v=683UAypf2NY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066800"/>
            <a:ext cx="2905142" cy="44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5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Judicial State Killing: Capital Trials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90600"/>
            <a:ext cx="7162800" cy="55626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Troy Davis case illustrates the dubious dynamics of capital trials exposed by Haney (and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l">
              <a:spcBef>
                <a:spcPts val="0"/>
              </a:spcBef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 police-fed media coverage biased the jury; demonize accused, celebrated innocent victim</a:t>
            </a:r>
          </a:p>
          <a:p>
            <a:pPr marL="457200" indent="-457200" algn="l">
              <a:spcBef>
                <a:spcPts val="0"/>
              </a:spcBef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Experienced prosecutor vs inexperienced defense</a:t>
            </a:r>
          </a:p>
          <a:p>
            <a:pPr marL="457200" indent="-457200" algn="l">
              <a:spcBef>
                <a:spcPts val="0"/>
              </a:spcBef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tainted – 5 witnesses lied under pressure; accuser surely was the murderer; bad police work</a:t>
            </a:r>
          </a:p>
          <a:p>
            <a:pPr lvl="1" algn="l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(Eyewitness testimony singled biggest reason for errors)</a:t>
            </a:r>
          </a:p>
          <a:p>
            <a:pPr lvl="1" algn="l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Coles had gun, Davis did not; no DNA or material evidence </a:t>
            </a:r>
          </a:p>
          <a:p>
            <a:pPr marL="457200" indent="-457200" algn="l">
              <a:spcBef>
                <a:spcPts val="0"/>
              </a:spcBef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Race – black on white murder (&amp; a police officer)</a:t>
            </a:r>
          </a:p>
          <a:p>
            <a:pPr lvl="1" algn="l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Prosecutors request death 2.5-1 for blacks. Why Davis over Coles? </a:t>
            </a:r>
          </a:p>
          <a:p>
            <a:pPr marL="457200" indent="-457200" algn="l">
              <a:spcBef>
                <a:spcPts val="0"/>
              </a:spcBef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Appeals dragged out but did not stop execution </a:t>
            </a:r>
          </a:p>
          <a:p>
            <a:pPr marL="457200" indent="-457200" algn="l">
              <a:spcBef>
                <a:spcPts val="0"/>
              </a:spcBef>
              <a:buAutoNum type="arabicParenR" startAt="6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Park 5 all over, but no movie exposure……</a:t>
            </a:r>
          </a:p>
          <a:p>
            <a:pPr marL="457200" indent="-457200" algn="l">
              <a:spcBef>
                <a:spcPts val="0"/>
              </a:spcBef>
              <a:buAutoNum type="arabicParenR" startAt="6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rights protests around the world – executed</a:t>
            </a:r>
          </a:p>
          <a:p>
            <a:pPr lvl="1" algn="l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September 21, 2011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1000 Maniacs “I’m Not the Man”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6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Violence: Judicial State Killing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143000"/>
            <a:ext cx="7162800" cy="55626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U.S. Supreme Court: Key to legitimating state killing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A. Has never ruled Death is unconstitutional per se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B. Focus on procedure;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substantive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violence OK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Furman/Gregg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bounded discretion in 		        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bifurcated judgments for guilt 	         and sentencing phases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image of fairness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“Super due process” appeals until 1990s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Refinements for types of crimes (murder plus)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4. Who can be executed? (no low IQ, juveniles)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5. Techniques &amp; appearance of state killing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Electrocution, hanging, lethal injection OK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C. SCOTUS – encourages disputing over process &amp; 	         techniques of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DP more acceptable?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D. No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declared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abolitionists on Court now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Judicial State Killing: Capital Trials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143000"/>
            <a:ext cx="7162800" cy="55626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B1959E-5D98-4E87-AF83-67EE0E3386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71600" y="1274763"/>
            <a:ext cx="6797675" cy="4618038"/>
            <a:chOff x="864" y="803"/>
            <a:chExt cx="4282" cy="2909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0B927242-5520-4F4F-94B2-10E8C7FA204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64" y="864"/>
              <a:ext cx="4032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840DABB-5CAD-44F7-A418-3E1806D9B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803"/>
              <a:ext cx="3769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“Because in capital punishment the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20BDF81A-1345-40D4-8BCF-515C0471B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985"/>
              <a:ext cx="316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action or deed is extreme and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0A3DC70E-93D9-4B73-942F-9458E51F0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167"/>
              <a:ext cx="416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irrevocable, there is pressure placed on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387C4687-84BD-4932-822A-AB020B4BD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349"/>
              <a:ext cx="1073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the word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B7E66F9B-12EC-40ED-BF75-43C2F4BD5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" y="1349"/>
              <a:ext cx="26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2DCF7F60-B9C4-481E-BA60-58D3D6A92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1349"/>
              <a:ext cx="16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97B63F71-52B7-4736-BFC2-F21AE2477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" y="1349"/>
              <a:ext cx="245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the interpretation that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F5DE1AE2-A34E-4D69-996F-ACDA300DC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531"/>
              <a:ext cx="4203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establishes the legal justification for the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FBCC6D55-6CEC-43BF-979A-07312CD00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713"/>
              <a:ext cx="378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act....Not even the facade of civility,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E3B05D54-0341-459E-B6D1-3E4BAEB13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895"/>
              <a:ext cx="40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wh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E6383FF5-E4AD-4DDA-947D-96FC950E4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1895"/>
              <a:ext cx="39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ere it exists, can obscure the violence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66208C07-0B4D-41C5-9E11-EB0672033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077"/>
              <a:ext cx="397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of a death sentence...A central task of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98A292CD-0304-4AE6-BDF4-D8964C91F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259"/>
              <a:ext cx="404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the legal interpreter is to attend to the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2B08DF28-BB31-4C02-9A52-BE7A63943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441"/>
              <a:ext cx="428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problematic aspects of the integration of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977F76AE-A84C-4EB2-948A-E54526AF2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623"/>
              <a:ext cx="389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role, deed, and word, not only where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32A81641-BDBF-4E76-A6D9-3B0FC6DC6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805"/>
              <a:ext cx="42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violence is lacking for meaning, but also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93E706FC-5302-4C37-9619-B786145DF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987"/>
              <a:ext cx="164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where meaning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3D7B5087-D605-457D-8B9A-8A45622A6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" y="2987"/>
              <a:ext cx="231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is lacking for violence.”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C6F0CB91-AE6F-4347-A0AF-D7CFBE26F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" y="2987"/>
              <a:ext cx="16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FF6FCE5D-A15F-4C73-8CD8-CE385D364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169"/>
              <a:ext cx="28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EAE2EF68-2A0F-44A7-A64B-4D2C0F556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" y="3169"/>
              <a:ext cx="3672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Robert Cover, “Violence &amp; the Word”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7D515E94-EB0B-426C-9034-5716A1123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" y="3169"/>
              <a:ext cx="16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97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Judicial State Killing: Capital Trials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143000"/>
            <a:ext cx="7162800" cy="55626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248" y="3886073"/>
            <a:ext cx="1892300" cy="2819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68" y="1301897"/>
            <a:ext cx="2336800" cy="3563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492" y="2740553"/>
            <a:ext cx="2298700" cy="353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624" y="1301897"/>
            <a:ext cx="1918208" cy="28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7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Judicial State Killing: Starts w/ Capital Trials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143000"/>
            <a:ext cx="7162800" cy="55626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Capital Trials: Rituals of Forgetting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A. Cover/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/Blackmun: Rituals of rational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responsibilization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irrational revenge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B. Trial begins in press – media obsession w/ 		 crime primes juror knowledge, fear, scorn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Predators vs. innocent victims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ii. Individualizes victim &amp; murderer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	responsibility, demonizes latter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iii. Rumor level evidence circulates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981796"/>
            <a:ext cx="1847850" cy="2466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505325"/>
            <a:ext cx="1755458" cy="2352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910" y="4528110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4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Judicial State Killing: Capital Trials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143000"/>
            <a:ext cx="7162800" cy="55626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C.  Trials rigged for prosecution	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Voir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dire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screens jury, racial bias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ii. Prosecutors rule, focus on victims,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prepare jurors to be “hanging juries”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iii. Poor/unqualified legal defense 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iv. Jury instructions obscure/confuse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977932"/>
            <a:ext cx="1636586" cy="1406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205" y="930648"/>
            <a:ext cx="2064258" cy="1145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507" y="4090202"/>
            <a:ext cx="1488186" cy="15910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9" y="3232146"/>
            <a:ext cx="1892808" cy="12481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7887" y="2109413"/>
            <a:ext cx="2483739" cy="17618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3734" y="4859864"/>
            <a:ext cx="1224153" cy="147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9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Judicial State Killing: Capital Trials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143000"/>
            <a:ext cx="7162800" cy="55626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D.  Revenge over retribution	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Victims’ rights movement drives action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ii) Individualizing &gt; dehumanizes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iii) Sympathy &amp; revenge for murdered….Is law’s 		violence different...?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iv. “Eye for an eye” is leading popular 			justification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(Jesus warned to reject this ethos)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7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Judicial State Killing: Capital Trials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143000"/>
            <a:ext cx="7162800" cy="55626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RETRIBUTION       	               REVENGE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&lt;---------------------------------------------------------&gt;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Context of wrong act         Violence to innocent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Perpetrator also victim          Single/only victim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Limited	                         Limitless, insatiable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Impersonal/public	                   Personal/private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Rational, principled                   Emotion &amp; pain	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Generalizable		           Particularistic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Goal: Justice	                       Goal: Closure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Inflating victim’s rights skews impartial legal process and reduces state responsibility for death.  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“Eye for an eye” logic – is moral anger consistent with law’s demand for measured, proportional punishment?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788" y="2181610"/>
            <a:ext cx="1584198" cy="22379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4" y="2158956"/>
            <a:ext cx="1256633" cy="226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7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Judicial State Killing: Capital Trials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143000"/>
            <a:ext cx="7162800" cy="55626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E. Race haunts processes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Southern legacy of lynching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executions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Baldus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black on white victim violence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816" y="2508436"/>
            <a:ext cx="3236976" cy="1966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35" y="2303032"/>
            <a:ext cx="4655058" cy="27102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0" y="4914900"/>
            <a:ext cx="1390650" cy="1866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562" y="5085361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9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45516</TotalTime>
  <Words>1073</Words>
  <Application>Microsoft Office PowerPoint</Application>
  <PresentationFormat>On-screen Show (4:3)</PresentationFormat>
  <Paragraphs>193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Legal Violence: Judicial State Killing</vt:lpstr>
      <vt:lpstr>Legal Violence: Judicial State Killing</vt:lpstr>
      <vt:lpstr>Judicial State Killing: Capital Trials</vt:lpstr>
      <vt:lpstr>Judicial State Killing: Capital Trials</vt:lpstr>
      <vt:lpstr>Judicial State Killing: Starts w/ Capital Trials</vt:lpstr>
      <vt:lpstr>Judicial State Killing: Capital Trials</vt:lpstr>
      <vt:lpstr>Judicial State Killing: Capital Trials</vt:lpstr>
      <vt:lpstr>Judicial State Killing: Capital Trials</vt:lpstr>
      <vt:lpstr>Judicial State Killing: Capital Trials</vt:lpstr>
      <vt:lpstr>Judicial State Killing: Capital Trials</vt:lpstr>
      <vt:lpstr>Judicial State Killing: Capital Trials</vt:lpstr>
      <vt:lpstr>Judicial State Killing: Capital Trials</vt:lpstr>
      <vt:lpstr>Judicial State Killing: Capital Trials</vt:lpstr>
      <vt:lpstr>Judicial State Killing: Capital Trials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Scheingold, Politics of Rights (#2)</dc:title>
  <dc:creator>Michael McCann</dc:creator>
  <cp:lastModifiedBy>Michael McCann</cp:lastModifiedBy>
  <cp:revision>235</cp:revision>
  <dcterms:created xsi:type="dcterms:W3CDTF">2014-05-20T03:40:32Z</dcterms:created>
  <dcterms:modified xsi:type="dcterms:W3CDTF">2022-05-19T20:38:48Z</dcterms:modified>
</cp:coreProperties>
</file>