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10" r:id="rId3"/>
    <p:sldId id="311" r:id="rId4"/>
    <p:sldId id="312" r:id="rId5"/>
    <p:sldId id="322" r:id="rId6"/>
    <p:sldId id="313" r:id="rId7"/>
    <p:sldId id="329" r:id="rId8"/>
    <p:sldId id="326" r:id="rId9"/>
    <p:sldId id="328" r:id="rId10"/>
    <p:sldId id="327" r:id="rId11"/>
    <p:sldId id="314" r:id="rId12"/>
    <p:sldId id="330" r:id="rId13"/>
    <p:sldId id="318" r:id="rId14"/>
    <p:sldId id="325" r:id="rId15"/>
    <p:sldId id="321" r:id="rId16"/>
    <p:sldId id="315" r:id="rId17"/>
    <p:sldId id="316" r:id="rId18"/>
    <p:sldId id="31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5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2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32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0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68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8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0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BD977-4C1A-41B2-BE19-A15D848698E6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2187-0CC4-4166-A146-7CF65A4D8E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www.cnn.com/2011/09/16/opinion/acker-davis-death-penalty/ind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wqItiQx1m3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DFDpzWJj2s" TargetMode="External"/><Relationship Id="rId2" Type="http://schemas.openxmlformats.org/officeDocument/2006/relationships/hyperlink" Target="http://www.youtube.com/watch?v=xQyYa3DBhN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MfF9DGNz_uw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SH4IpmJl6M" TargetMode="External"/><Relationship Id="rId2" Type="http://schemas.openxmlformats.org/officeDocument/2006/relationships/hyperlink" Target="https://www.cnn.com/2011/09/16/opinion/acker-davis-death-penalty/index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://www.youtube.com/watch?v=683UAypf2N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cnn.com/2011/09/16/opinion/acker-davis-death-penalty/index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timeline.com/rainy-bethea-last-public-execution-in-america-lischia-edwards-6f035f61c22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DistrustMore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Violence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4225" y="8047029"/>
            <a:ext cx="1575816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91" y="1110657"/>
            <a:ext cx="3703320" cy="2468880"/>
          </a:xfrm>
          <a:prstGeom prst="rect">
            <a:avLst/>
          </a:prstGeom>
        </p:spPr>
      </p:pic>
      <p:pic>
        <p:nvPicPr>
          <p:cNvPr id="2050" name="Picture 2" descr="https://static01.nyt.com/newsgraphics/2020/05/29/floyd-protests-map/assets/images/ca-oakland-0529-5-14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00" y="4366499"/>
            <a:ext cx="2652500" cy="176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01.nyt.com/newsgraphics/2020/05/29/floyd-protests-map/assets/images/or-eugene-0529-desktop-1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" y="4088906"/>
            <a:ext cx="3149706" cy="211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033" y="4721013"/>
            <a:ext cx="3154680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69" y="948125"/>
            <a:ext cx="1743075" cy="26193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i="1" dirty="0"/>
          </a:p>
          <a:p>
            <a:r>
              <a:rPr lang="en-US" i="1" dirty="0"/>
              <a:t>NYT: </a:t>
            </a:r>
            <a:r>
              <a:rPr lang="en-US" dirty="0"/>
              <a:t>Facing Protests Over Use of </a:t>
            </a:r>
          </a:p>
          <a:p>
            <a:r>
              <a:rPr lang="en-US" dirty="0"/>
              <a:t>Force, Police Respond with More Force</a:t>
            </a:r>
          </a:p>
        </p:txBody>
      </p:sp>
    </p:spTree>
    <p:extLst>
      <p:ext uri="{BB962C8B-B14F-4D97-AF65-F5344CB8AC3E}">
        <p14:creationId xmlns:p14="http://schemas.microsoft.com/office/powerpoint/2010/main" val="28600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77724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State killing now is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invisible, inaudible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Reversal: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trial, 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execution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ii. Can this deter? Uplift us? Justify violence?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iii. Maybe televise executions?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63" y="4177749"/>
            <a:ext cx="1414653" cy="2016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857250"/>
            <a:ext cx="1714500" cy="2571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4195465"/>
            <a:ext cx="3019425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316" y="4328259"/>
            <a:ext cx="2823972" cy="19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1114168"/>
            <a:ext cx="7162800" cy="58674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D. State can kill but must avoid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hurting, torture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Technologies of death have evolved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“with standards of decency”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Executions Since 1976 by Method Used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1366   Lethal Injection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 163   Electrocution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   11   Gas Chamber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     3   Hanging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	      3   Firing Squad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999" y="1114168"/>
            <a:ext cx="7162800" cy="58674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D. State k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ills increasingly “softly,” humanely </a:t>
            </a:r>
          </a:p>
          <a:p>
            <a:pPr algn="l">
              <a:spcBef>
                <a:spcPts val="0"/>
              </a:spcBef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  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erception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painlessness (contested)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But symbolism arguably hides the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reality of painful death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599817"/>
            <a:ext cx="19050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053" y="3810000"/>
            <a:ext cx="2249619" cy="2036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73" y="4279086"/>
            <a:ext cx="3097036" cy="2127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05" y="3328138"/>
            <a:ext cx="2857500" cy="205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2"/>
            <a:ext cx="7772400" cy="67851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7543800" cy="6172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Sarat:100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yrs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3% executions “botched”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4% of legal injections botched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least reliable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Law &amp; culture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botches = aberrations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Technological progress will solve (?)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  Symbolism: lethal injection like putting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sick pet “to sleep”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 Blurs vengeful w/ humane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Death penalty is not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really violent (?)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Does this legitimate or delude? (Cover)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Who is comforted?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witnesses) 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784" y="457200"/>
            <a:ext cx="1716216" cy="2574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3248944"/>
            <a:ext cx="1905000" cy="14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2"/>
            <a:ext cx="7772400" cy="67851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7543800" cy="6172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4. Scalia in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Callins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lowers bar to a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lesser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  	of brutality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5.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Baze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Rees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(2008) - lethal injection ok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vs murder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6. Botched Lockett execution (2014)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public concern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Botched acts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question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technologies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not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killing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Sanjay Gupta on botched injection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Always a “better” way, but recently states have 	        		retreated to execution, hanging, firing squad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492" y="457200"/>
            <a:ext cx="1716216" cy="2574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816" y="5424098"/>
            <a:ext cx="1905000" cy="142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304799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33400"/>
            <a:ext cx="7162800" cy="64770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7.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Glossip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Gross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2015 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21 on death row filed civil rights lawsuit, 4 filed 	preliminary injunction staying executions &amp; 	arguing method of execution violates 8th 	Amendment (Glossip, Cole, Grant, Warner)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Whether use of replacement drug 	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midazolam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lethal injection violates 8th 	Amendment ban on cruel &amp; unusual punishment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Supremes Holding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5:4 finding that failed lethal 	injection was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cruel and unusual punishment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Key was failure to identify less painful method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Charles Warner autopsy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wrong protocols 	 	Glossip execution postponed until corrected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2018: several executions delayed by drug dispute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41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Fantasy Killing on the Screen: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Dead Man Walking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 romance of state killing and public morality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A. Moral anger = vengeance against violence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 Passing reference to class/race biases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C. Ethos of individual responsibility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Helen humanizes &amp;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responsibilizes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“monster” 	P. relents, is redeemed; “truth makes you free”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Execution – more humane; forces to be “free” 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http://www.youtube.com/watch?v=xQyYa3DBhNA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https://www.youtube.com/watch?v=jDFDpzWJj2s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DMW long ending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Death=apex of social control in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individualized disciplinary society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Reality is that state killing is premeditated, 		         rational, coordinated, but unruly.  Is it just?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124200"/>
            <a:ext cx="1508760" cy="2355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824" y="4114800"/>
            <a:ext cx="2779776" cy="151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 penalty is pinnacle of penal industrial 	complex,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violent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constitutional republic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Incarcerate far more than past, most in the world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Punishment often is extreme, brutal, debilitating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Punishment focused on poor &amp; people of color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Sets high benchmark for proportionality of 	lesser punishments…what is not permitted?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Punishment has taken resources from investment in 	education, health care, job training, opportunity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Innocence Movement challenges wrongful 	conviction, but not violence of punishment itself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Does law make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better? Live up to ideals? Limit 	systematic as well as arbitrary violence?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Commitments to equal rights – real, or a convenient, 	evasive or diversionary myth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Scheingold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does state killing express about, and make, us?  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Exemplars of democratic law, free people?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Or angry, vengeful, punitive, class-enforcing 	(racist?) amnesiacs in cocoon of innocence?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“It is not permissible that the authors of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devastation should also be innocent. It is the 	innocence which constitutes the crime.”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― James Baldwin,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Fire Next Time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99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Killing: Capital Trials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Haney on Capital Trials: Supreme Ct. language about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due process  “robbed of truth-telling power.”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1) Innocents executed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2) Arbitrariness of death lottery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3) Systematic class/race bias 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McCleskey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1987)    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Justice Blackmun reverses position: the “machinery `	   of death” is inconsistent w/ law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(Stevens agrees later)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Cannot balance discretion and fairness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Public support for executions has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steadily declined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080" y="3962400"/>
            <a:ext cx="1810669" cy="2699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1" y="3867505"/>
            <a:ext cx="1844626" cy="281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Killing: Capital Trials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Troy Davis video (CNN)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https://www.youtube.com/watch?v=5SH4IpmJl6M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http://www.youtube.com/watch?v=683UAypf2NY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066800"/>
            <a:ext cx="2905142" cy="44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5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Killing: Capital Trials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Troy Davis case illustrates the dubious dynamics of capital trials exposed by Haney (and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Sarat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 police-fed media coverage bias jury; demonize accused, celebrated innocent victim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Experienced prosecutor vs inexperienced defense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Evidence tainted – 5 witnesses lied under pressure; accuser was likely the murderer; bad police work</a:t>
            </a:r>
          </a:p>
          <a:p>
            <a:pPr lvl="1" algn="l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Eyewitness testimony often unreliable, wrong</a:t>
            </a:r>
          </a:p>
          <a:p>
            <a:pPr lvl="1" algn="l"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Coles had gun, Davis did not; no DNA or material evidence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Race – black on white murder (&amp; a police officer)</a:t>
            </a:r>
          </a:p>
          <a:p>
            <a:pPr lvl="1" algn="l"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Prosecutors request death 2.5-1 for blacks. Why Davis over Coles?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Police/public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revenge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cop killing drives process</a:t>
            </a:r>
          </a:p>
          <a:p>
            <a:pPr marL="457200" indent="-457200" algn="l">
              <a:spcBef>
                <a:spcPts val="0"/>
              </a:spcBef>
              <a:buAutoNum type="arabi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Appeals dragged out but did not stop execution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  CP5 all over, but no movie exposure……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  Human rights protests around the world ignored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Executed September 21, 2011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3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Judicial State Killing: Capital Trials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60764"/>
            <a:ext cx="71628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l">
              <a:spcBef>
                <a:spcPts val="0"/>
              </a:spcBef>
            </a:pP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94" y="1103523"/>
            <a:ext cx="3844357" cy="2306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54" y="3664528"/>
            <a:ext cx="4345446" cy="289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3927764"/>
            <a:ext cx="4667250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8146" y="1235516"/>
            <a:ext cx="3441748" cy="231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6519" y="628650"/>
            <a:ext cx="7772400" cy="5791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Execution Rituals: More Systematic Forgetting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	A. Legalism &amp; bureaucracy (Cover) distance 			judge/jury who “trigger” execution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Executions used to be public spectacles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In early daylight, for people to see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8" y="2632949"/>
            <a:ext cx="1655431" cy="2359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0528" y="2057400"/>
            <a:ext cx="1714500" cy="2571750"/>
          </a:xfrm>
          <a:prstGeom prst="rect">
            <a:avLst/>
          </a:prstGeom>
        </p:spPr>
      </p:pic>
      <p:pic>
        <p:nvPicPr>
          <p:cNvPr id="1026" name="Picture 2" descr="Firing Squad to Gas Chamber: How Long Do Executions Take?">
            <a:extLst>
              <a:ext uri="{FF2B5EF4-FFF2-40B4-BE49-F238E27FC236}">
                <a16:creationId xmlns:a16="http://schemas.microsoft.com/office/drawing/2014/main" id="{089ED9D0-F7DD-4ED0-B585-1C0364A9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60" y="3090565"/>
            <a:ext cx="3737206" cy="35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7772400" cy="57912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Rainey Bethea -- last hanging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    (Oklahoma,1936)</a:t>
            </a:r>
          </a:p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Rainey Bethea 2 weeks before hanging.                         Local sheriff Florence Thompson (right) was 					     charged with seeing the public execution through.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https://miro.medium.com/max/673/1*PVbJ77D11s4E3CjDn5TAWw.jpeg">
            <a:extLst>
              <a:ext uri="{FF2B5EF4-FFF2-40B4-BE49-F238E27FC236}">
                <a16:creationId xmlns:a16="http://schemas.microsoft.com/office/drawing/2014/main" id="{D14D1018-3FCA-452D-BC11-F7E78EBE3F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4" y="2246173"/>
            <a:ext cx="3664969" cy="358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miro.medium.com/max/673/1*Vx0WwggLxT6kORHye8hUeA.jpeg">
            <a:extLst>
              <a:ext uri="{FF2B5EF4-FFF2-40B4-BE49-F238E27FC236}">
                <a16:creationId xmlns:a16="http://schemas.microsoft.com/office/drawing/2014/main" id="{800AEC26-DEA1-4C36-A955-31FB3CC9B06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46173"/>
            <a:ext cx="3546667" cy="3584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71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77724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https://miro.medium.com/max/2250/1*BBQ62VkFRxwxY7A_Uc3C3Q.jpeg">
            <a:extLst>
              <a:ext uri="{FF2B5EF4-FFF2-40B4-BE49-F238E27FC236}">
                <a16:creationId xmlns:a16="http://schemas.microsoft.com/office/drawing/2014/main" id="{6047B435-A765-4DBD-BB96-045783FA8DC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3352800" cy="299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miro.medium.com/max/1875/1*hGbmksBJ5agoXqtmGhGkVg.jpeg">
            <a:extLst>
              <a:ext uri="{FF2B5EF4-FFF2-40B4-BE49-F238E27FC236}">
                <a16:creationId xmlns:a16="http://schemas.microsoft.com/office/drawing/2014/main" id="{468517ED-1681-48E9-82A1-F4887680A1E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77289"/>
            <a:ext cx="3276600" cy="3060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A1E9BC-D14B-464E-AB19-50A9250B4F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619113" y="4182402"/>
            <a:ext cx="3448574" cy="263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0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9143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State Kills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43000"/>
            <a:ext cx="7772400" cy="5562600"/>
          </a:xfrm>
          <a:ln>
            <a:noFill/>
          </a:ln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396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https://miro.medium.com/max/5000/1*GOBb-0m4SMSqtauBIJ7AFQ.jpeg">
            <a:extLst>
              <a:ext uri="{FF2B5EF4-FFF2-40B4-BE49-F238E27FC236}">
                <a16:creationId xmlns:a16="http://schemas.microsoft.com/office/drawing/2014/main" id="{691C01B1-6623-4458-9D9C-605CEDAC5FA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3552738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https://miro.medium.com/max/6000/1*klv1XBoY8uvM5PvGcG2oEg.jpeg">
            <a:extLst>
              <a:ext uri="{FF2B5EF4-FFF2-40B4-BE49-F238E27FC236}">
                <a16:creationId xmlns:a16="http://schemas.microsoft.com/office/drawing/2014/main" id="{03935022-13A9-4E5E-B98A-0F5A03BE15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18" y="2057399"/>
            <a:ext cx="4724401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miro.medium.com/max/5000/1*VFgA-cFzZETQBuO7nO55ww.jpeg">
            <a:extLst>
              <a:ext uri="{FF2B5EF4-FFF2-40B4-BE49-F238E27FC236}">
                <a16:creationId xmlns:a16="http://schemas.microsoft.com/office/drawing/2014/main" id="{DFC2AD56-F343-4086-9827-F58268515B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1" y="4380992"/>
            <a:ext cx="2913778" cy="2438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34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57480</TotalTime>
  <Words>1269</Words>
  <Application>Microsoft Office PowerPoint</Application>
  <PresentationFormat>On-screen Show (4:3)</PresentationFormat>
  <Paragraphs>253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 Theme</vt:lpstr>
      <vt:lpstr>Excessive ForceDistrustMore Violence</vt:lpstr>
      <vt:lpstr>Judicial State Killing: Capital Trials</vt:lpstr>
      <vt:lpstr>Judicial State Killing: Capital Trials</vt:lpstr>
      <vt:lpstr>Judicial State Killing: Capital Trials</vt:lpstr>
      <vt:lpstr>Judicial State Killing: Capital Trials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How the State Kills</vt:lpstr>
      <vt:lpstr>Judicial State Killing</vt:lpstr>
      <vt:lpstr>Judicial State Killing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Scheingold, Politics of Rights (#2)</dc:title>
  <dc:creator>Michael McCann</dc:creator>
  <cp:lastModifiedBy>Michael McCann</cp:lastModifiedBy>
  <cp:revision>323</cp:revision>
  <cp:lastPrinted>2015-08-20T15:13:43Z</cp:lastPrinted>
  <dcterms:created xsi:type="dcterms:W3CDTF">2014-05-20T03:40:32Z</dcterms:created>
  <dcterms:modified xsi:type="dcterms:W3CDTF">2022-05-24T18:18:26Z</dcterms:modified>
</cp:coreProperties>
</file>