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13" r:id="rId3"/>
    <p:sldId id="318" r:id="rId4"/>
    <p:sldId id="321" r:id="rId5"/>
    <p:sldId id="315" r:id="rId6"/>
    <p:sldId id="316" r:id="rId7"/>
    <p:sldId id="319" r:id="rId8"/>
    <p:sldId id="333" r:id="rId9"/>
    <p:sldId id="331" r:id="rId10"/>
    <p:sldId id="332" r:id="rId11"/>
    <p:sldId id="330" r:id="rId12"/>
    <p:sldId id="329" r:id="rId13"/>
    <p:sldId id="325" r:id="rId14"/>
    <p:sldId id="326" r:id="rId15"/>
    <p:sldId id="327" r:id="rId16"/>
    <p:sldId id="32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96" d="100"/>
          <a:sy n="96" d="100"/>
        </p:scale>
        <p:origin x="120" y="4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EBD977-4C1A-41B2-BE19-A15D848698E6}"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17160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21245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82702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BD977-4C1A-41B2-BE19-A15D848698E6}"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93282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EBD977-4C1A-41B2-BE19-A15D848698E6}"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181943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BD977-4C1A-41B2-BE19-A15D848698E6}"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401450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EBD977-4C1A-41B2-BE19-A15D848698E6}" type="datetimeFigureOut">
              <a:rPr lang="en-US" smtClean="0"/>
              <a:pPr/>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41746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EBD977-4C1A-41B2-BE19-A15D848698E6}" type="datetimeFigureOut">
              <a:rPr lang="en-US" smtClean="0"/>
              <a:pPr/>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55198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BD977-4C1A-41B2-BE19-A15D848698E6}" type="datetimeFigureOut">
              <a:rPr lang="en-US" smtClean="0"/>
              <a:pPr/>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312364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BD977-4C1A-41B2-BE19-A15D848698E6}"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209978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BD977-4C1A-41B2-BE19-A15D848698E6}"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12187-0CC4-4166-A146-7CF65A4D8E85}" type="slidenum">
              <a:rPr lang="en-US" smtClean="0"/>
              <a:pPr/>
              <a:t>‹#›</a:t>
            </a:fld>
            <a:endParaRPr lang="en-US"/>
          </a:p>
        </p:txBody>
      </p:sp>
    </p:spTree>
    <p:extLst>
      <p:ext uri="{BB962C8B-B14F-4D97-AF65-F5344CB8AC3E}">
        <p14:creationId xmlns:p14="http://schemas.microsoft.com/office/powerpoint/2010/main" val="114600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BD977-4C1A-41B2-BE19-A15D848698E6}" type="datetimeFigureOut">
              <a:rPr lang="en-US" smtClean="0"/>
              <a:pPr/>
              <a:t>5/24/2022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12187-0CC4-4166-A146-7CF65A4D8E85}" type="slidenum">
              <a:rPr lang="en-US" smtClean="0"/>
              <a:pPr/>
              <a:t>‹#›</a:t>
            </a:fld>
            <a:endParaRPr lang="en-US"/>
          </a:p>
        </p:txBody>
      </p:sp>
    </p:spTree>
    <p:extLst>
      <p:ext uri="{BB962C8B-B14F-4D97-AF65-F5344CB8AC3E}">
        <p14:creationId xmlns:p14="http://schemas.microsoft.com/office/powerpoint/2010/main" val="40828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nn.com/2011/09/16/opinion/acker-davis-death-penalty/index.htm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wqItiQx1m3o"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fF9DGNz_uw" TargetMode="External"/><Relationship Id="rId2" Type="http://schemas.openxmlformats.org/officeDocument/2006/relationships/hyperlink" Target="http://www.youtube.com/watch?v=xQyYa3DBhNA"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Judicial State Killing: Capital Trials</a:t>
            </a:r>
          </a:p>
        </p:txBody>
      </p:sp>
      <p:sp>
        <p:nvSpPr>
          <p:cNvPr id="3" name="Subtitle 2"/>
          <p:cNvSpPr>
            <a:spLocks noGrp="1"/>
          </p:cNvSpPr>
          <p:nvPr>
            <p:ph type="subTitle" idx="1"/>
          </p:nvPr>
        </p:nvSpPr>
        <p:spPr>
          <a:xfrm>
            <a:off x="838200" y="1260764"/>
            <a:ext cx="7162800" cy="5562600"/>
          </a:xfrm>
          <a:ln>
            <a:noFill/>
          </a:ln>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1200" dirty="0">
              <a:solidFill>
                <a:schemeClr val="tx1"/>
              </a:solidFill>
              <a:latin typeface="Times New Roman" panose="02020603050405020304" pitchFamily="18" charset="0"/>
              <a:cs typeface="Times New Roman" panose="02020603050405020304" pitchFamily="18" charset="0"/>
              <a:hlinkClick r:id="rId2"/>
            </a:endParaRPr>
          </a:p>
          <a:p>
            <a:pPr algn="l">
              <a:spcBef>
                <a:spcPts val="0"/>
              </a:spcBef>
            </a:pPr>
            <a:endParaRPr lang="en-US" sz="12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1200" dirty="0">
                <a:solidFill>
                  <a:schemeClr val="tx1"/>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pic>
        <p:nvPicPr>
          <p:cNvPr id="6" name="Picture 5"/>
          <p:cNvPicPr>
            <a:picLocks noChangeAspect="1"/>
          </p:cNvPicPr>
          <p:nvPr/>
        </p:nvPicPr>
        <p:blipFill>
          <a:blip r:embed="rId3"/>
          <a:stretch>
            <a:fillRect/>
          </a:stretch>
        </p:blipFill>
        <p:spPr>
          <a:xfrm>
            <a:off x="741219" y="1138159"/>
            <a:ext cx="3844357" cy="2306614"/>
          </a:xfrm>
          <a:prstGeom prst="rect">
            <a:avLst/>
          </a:prstGeom>
        </p:spPr>
      </p:pic>
      <p:pic>
        <p:nvPicPr>
          <p:cNvPr id="7" name="Picture 6"/>
          <p:cNvPicPr>
            <a:picLocks noChangeAspect="1"/>
          </p:cNvPicPr>
          <p:nvPr/>
        </p:nvPicPr>
        <p:blipFill>
          <a:blip r:embed="rId4"/>
          <a:stretch>
            <a:fillRect/>
          </a:stretch>
        </p:blipFill>
        <p:spPr>
          <a:xfrm>
            <a:off x="4798554" y="3664528"/>
            <a:ext cx="4345446" cy="2892136"/>
          </a:xfrm>
          <a:prstGeom prst="rect">
            <a:avLst/>
          </a:prstGeom>
        </p:spPr>
      </p:pic>
      <p:pic>
        <p:nvPicPr>
          <p:cNvPr id="8" name="Picture 7"/>
          <p:cNvPicPr>
            <a:picLocks noChangeAspect="1"/>
          </p:cNvPicPr>
          <p:nvPr/>
        </p:nvPicPr>
        <p:blipFill>
          <a:blip r:embed="rId5"/>
          <a:stretch>
            <a:fillRect/>
          </a:stretch>
        </p:blipFill>
        <p:spPr>
          <a:xfrm>
            <a:off x="-19050" y="3927764"/>
            <a:ext cx="4667250" cy="2628900"/>
          </a:xfrm>
          <a:prstGeom prst="rect">
            <a:avLst/>
          </a:prstGeom>
        </p:spPr>
      </p:pic>
      <p:pic>
        <p:nvPicPr>
          <p:cNvPr id="9" name="Picture 8"/>
          <p:cNvPicPr>
            <a:picLocks noChangeAspect="1"/>
          </p:cNvPicPr>
          <p:nvPr/>
        </p:nvPicPr>
        <p:blipFill>
          <a:blip r:embed="rId6"/>
          <a:stretch>
            <a:fillRect/>
          </a:stretch>
        </p:blipFill>
        <p:spPr>
          <a:xfrm>
            <a:off x="5258146" y="1235516"/>
            <a:ext cx="3441748" cy="2311247"/>
          </a:xfrm>
          <a:prstGeom prst="rect">
            <a:avLst/>
          </a:prstGeom>
        </p:spPr>
      </p:pic>
    </p:spTree>
    <p:extLst>
      <p:ext uri="{BB962C8B-B14F-4D97-AF65-F5344CB8AC3E}">
        <p14:creationId xmlns:p14="http://schemas.microsoft.com/office/powerpoint/2010/main" val="15476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Ironic Relationships of Law &amp; Violence</a:t>
            </a:r>
          </a:p>
        </p:txBody>
      </p:sp>
      <p:sp>
        <p:nvSpPr>
          <p:cNvPr id="3" name="Subtitle 2"/>
          <p:cNvSpPr>
            <a:spLocks noGrp="1"/>
          </p:cNvSpPr>
          <p:nvPr>
            <p:ph type="subTitle" idx="1"/>
          </p:nvPr>
        </p:nvSpPr>
        <p:spPr>
          <a:xfrm>
            <a:off x="762000" y="1181100"/>
            <a:ext cx="7162800" cy="5562600"/>
          </a:xfrm>
          <a:ln>
            <a:noFill/>
          </a:ln>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Legal protection for guns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greater</a:t>
            </a:r>
            <a:r>
              <a:rPr lang="en-US" sz="2400" dirty="0">
                <a:solidFill>
                  <a:schemeClr val="tx1"/>
                </a:solidFill>
                <a:latin typeface="Times New Roman" panose="02020603050405020304" pitchFamily="18" charset="0"/>
                <a:cs typeface="Times New Roman" panose="02020603050405020304" pitchFamily="18" charset="0"/>
              </a:rPr>
              <a:t> violence in society, 	which increases public demand for state violence</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pic>
        <p:nvPicPr>
          <p:cNvPr id="7" name="Picture 6">
            <a:extLst>
              <a:ext uri="{FF2B5EF4-FFF2-40B4-BE49-F238E27FC236}">
                <a16:creationId xmlns:a16="http://schemas.microsoft.com/office/drawing/2014/main" id="{7FF0F5B1-67E4-4681-974E-C9DFCE4A82F9}"/>
              </a:ext>
            </a:extLst>
          </p:cNvPr>
          <p:cNvPicPr>
            <a:picLocks noChangeAspect="1"/>
          </p:cNvPicPr>
          <p:nvPr/>
        </p:nvPicPr>
        <p:blipFill>
          <a:blip r:embed="rId2"/>
          <a:stretch>
            <a:fillRect/>
          </a:stretch>
        </p:blipFill>
        <p:spPr>
          <a:xfrm>
            <a:off x="1645811" y="2286000"/>
            <a:ext cx="5395178" cy="3962400"/>
          </a:xfrm>
          <a:prstGeom prst="rect">
            <a:avLst/>
          </a:prstGeom>
        </p:spPr>
      </p:pic>
    </p:spTree>
    <p:extLst>
      <p:ext uri="{BB962C8B-B14F-4D97-AF65-F5344CB8AC3E}">
        <p14:creationId xmlns:p14="http://schemas.microsoft.com/office/powerpoint/2010/main" val="426978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Ironies of Law and Violence</a:t>
            </a:r>
          </a:p>
        </p:txBody>
      </p:sp>
      <p:sp>
        <p:nvSpPr>
          <p:cNvPr id="3" name="Subtitle 2"/>
          <p:cNvSpPr>
            <a:spLocks noGrp="1"/>
          </p:cNvSpPr>
          <p:nvPr>
            <p:ph type="subTitle" idx="1"/>
          </p:nvPr>
        </p:nvSpPr>
        <p:spPr>
          <a:xfrm>
            <a:off x="990600" y="1143000"/>
            <a:ext cx="7162800" cy="5562600"/>
          </a:xfrm>
          <a:ln>
            <a:noFill/>
          </a:ln>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Public support for state killing has declined, but support for tough cops and extreme punishment, for punitive state, continues…even after George Floyd</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Law and society are mutually constitutive</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Social violence and legal violence are interrelated</a:t>
            </a: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pic>
        <p:nvPicPr>
          <p:cNvPr id="5" name="Picture 4">
            <a:extLst>
              <a:ext uri="{FF2B5EF4-FFF2-40B4-BE49-F238E27FC236}">
                <a16:creationId xmlns:a16="http://schemas.microsoft.com/office/drawing/2014/main" id="{20AE4949-5989-403E-B723-8321619EFFD6}"/>
              </a:ext>
            </a:extLst>
          </p:cNvPr>
          <p:cNvPicPr>
            <a:picLocks noChangeAspect="1"/>
          </p:cNvPicPr>
          <p:nvPr/>
        </p:nvPicPr>
        <p:blipFill>
          <a:blip r:embed="rId2"/>
          <a:stretch>
            <a:fillRect/>
          </a:stretch>
        </p:blipFill>
        <p:spPr>
          <a:xfrm>
            <a:off x="957044" y="3875979"/>
            <a:ext cx="3183791" cy="2385107"/>
          </a:xfrm>
          <a:prstGeom prst="rect">
            <a:avLst/>
          </a:prstGeom>
        </p:spPr>
      </p:pic>
      <p:pic>
        <p:nvPicPr>
          <p:cNvPr id="1026" name="Picture 2" descr="Two Guns Pointing At Each Other On White Stock Photo, Picture And Royalty  Free Image. Image 22695015.">
            <a:extLst>
              <a:ext uri="{FF2B5EF4-FFF2-40B4-BE49-F238E27FC236}">
                <a16:creationId xmlns:a16="http://schemas.microsoft.com/office/drawing/2014/main" id="{B72C5580-CE1E-40D1-A07C-5C768507D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411" y="4476154"/>
            <a:ext cx="344805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8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Judicial State Killing</a:t>
            </a:r>
          </a:p>
        </p:txBody>
      </p:sp>
      <p:sp>
        <p:nvSpPr>
          <p:cNvPr id="3" name="Subtitle 2"/>
          <p:cNvSpPr>
            <a:spLocks noGrp="1"/>
          </p:cNvSpPr>
          <p:nvPr>
            <p:ph type="subTitle" idx="1"/>
          </p:nvPr>
        </p:nvSpPr>
        <p:spPr>
          <a:xfrm>
            <a:off x="990600" y="1143000"/>
            <a:ext cx="7162800" cy="5562600"/>
          </a:xfrm>
          <a:ln>
            <a:noFill/>
          </a:ln>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What does state killing/violence express about, and make, us?  	</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Exemplars of democratic law, free people?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Or angry, vengeful, punitive, class-enforcing 	(racist?) amnesiacs in cocoon of innocence?</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“It is not permissible that the authors of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devastation should also be innocent. It is the 	innocence which constitutes the crime.”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 James Baldwin, </a:t>
            </a:r>
            <a:r>
              <a:rPr lang="en-US" sz="2400" i="1" dirty="0">
                <a:solidFill>
                  <a:schemeClr val="tx1"/>
                </a:solidFill>
                <a:latin typeface="Times New Roman" panose="02020603050405020304" pitchFamily="18" charset="0"/>
                <a:cs typeface="Times New Roman" panose="02020603050405020304" pitchFamily="18" charset="0"/>
              </a:rPr>
              <a:t>The Fire Next Time </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Is it possible to reduce both types of violence? </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spTree>
    <p:extLst>
      <p:ext uri="{BB962C8B-B14F-4D97-AF65-F5344CB8AC3E}">
        <p14:creationId xmlns:p14="http://schemas.microsoft.com/office/powerpoint/2010/main" val="25398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Epilogue…..</a:t>
            </a:r>
          </a:p>
        </p:txBody>
      </p:sp>
      <p:sp>
        <p:nvSpPr>
          <p:cNvPr id="3" name="Subtitle 2"/>
          <p:cNvSpPr>
            <a:spLocks noGrp="1"/>
          </p:cNvSpPr>
          <p:nvPr>
            <p:ph type="subTitle" idx="1"/>
          </p:nvPr>
        </p:nvSpPr>
        <p:spPr>
          <a:xfrm>
            <a:off x="990600" y="990600"/>
            <a:ext cx="7162800" cy="5715000"/>
          </a:xfrm>
          <a:ln>
            <a:noFill/>
          </a:ln>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Why and how is rule of law worth defending and upholding, when law is generally produced by and for the “haves” over the “have nots” in society?  </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How do we understand the gap between promise and practice of law?</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Derrick Hamilton, exonerated, 2015</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3505200" y="2913077"/>
            <a:ext cx="4800600" cy="3184673"/>
          </a:xfrm>
          <a:prstGeom prst="rect">
            <a:avLst/>
          </a:prstGeom>
        </p:spPr>
      </p:pic>
      <p:pic>
        <p:nvPicPr>
          <p:cNvPr id="7" name="Picture 6"/>
          <p:cNvPicPr>
            <a:picLocks noChangeAspect="1"/>
          </p:cNvPicPr>
          <p:nvPr/>
        </p:nvPicPr>
        <p:blipFill>
          <a:blip r:embed="rId3"/>
          <a:stretch>
            <a:fillRect/>
          </a:stretch>
        </p:blipFill>
        <p:spPr>
          <a:xfrm>
            <a:off x="704850" y="4295526"/>
            <a:ext cx="2724150" cy="1676400"/>
          </a:xfrm>
          <a:prstGeom prst="rect">
            <a:avLst/>
          </a:prstGeom>
        </p:spPr>
      </p:pic>
    </p:spTree>
    <p:extLst>
      <p:ext uri="{BB962C8B-B14F-4D97-AF65-F5344CB8AC3E}">
        <p14:creationId xmlns:p14="http://schemas.microsoft.com/office/powerpoint/2010/main" val="176337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Epilogue…..</a:t>
            </a:r>
          </a:p>
        </p:txBody>
      </p:sp>
      <p:sp>
        <p:nvSpPr>
          <p:cNvPr id="3" name="Subtitle 2"/>
          <p:cNvSpPr>
            <a:spLocks noGrp="1"/>
          </p:cNvSpPr>
          <p:nvPr>
            <p:ph type="subTitle" idx="1"/>
          </p:nvPr>
        </p:nvSpPr>
        <p:spPr>
          <a:xfrm>
            <a:off x="990600" y="990600"/>
            <a:ext cx="7162800" cy="5715000"/>
          </a:xfrm>
          <a:ln>
            <a:noFill/>
          </a:ln>
        </p:spPr>
        <p:txBody>
          <a:bodyPr>
            <a:noAutofit/>
          </a:bodyPr>
          <a:lstStyle/>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400" b="1" i="1" dirty="0">
                <a:solidFill>
                  <a:schemeClr val="tx1"/>
                </a:solidFill>
                <a:latin typeface="Times New Roman" panose="02020603050405020304" pitchFamily="18" charset="0"/>
                <a:cs typeface="Times New Roman" panose="02020603050405020304" pitchFamily="18" charset="0"/>
              </a:rPr>
              <a:t>The rhetoric and rules of a society are something a great deal more than sham.  In the same moment they may modify, in profound ways, the behavior of the powerful, and mystify the powerless.  They may disguise the true realities of power, but, at the same time, they may curb that power and check its intrusions.  And it is often from within that rhetoric that a radical critique of the practice of the society is developed</a:t>
            </a:r>
            <a:r>
              <a:rPr lang="en-US" sz="2400" dirty="0">
                <a:solidFill>
                  <a:schemeClr val="tx1"/>
                </a:solidFill>
                <a:latin typeface="Times New Roman" panose="02020603050405020304" pitchFamily="18" charset="0"/>
                <a:cs typeface="Times New Roman" panose="02020603050405020304" pitchFamily="18" charset="0"/>
              </a:rPr>
              <a:t>.</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E. P. Thompson, </a:t>
            </a:r>
            <a:r>
              <a:rPr lang="en-US" sz="2400" i="1" dirty="0">
                <a:solidFill>
                  <a:schemeClr val="tx1"/>
                </a:solidFill>
                <a:latin typeface="Times New Roman" panose="02020603050405020304" pitchFamily="18" charset="0"/>
                <a:cs typeface="Times New Roman" panose="02020603050405020304" pitchFamily="18" charset="0"/>
              </a:rPr>
              <a:t>Whigs &amp; Hunters </a:t>
            </a:r>
            <a:r>
              <a:rPr lang="en-US" sz="2400" dirty="0">
                <a:solidFill>
                  <a:schemeClr val="tx1"/>
                </a:solidFill>
                <a:latin typeface="Times New Roman" panose="02020603050405020304" pitchFamily="18" charset="0"/>
                <a:cs typeface="Times New Roman" panose="02020603050405020304" pitchFamily="18" charset="0"/>
              </a:rPr>
              <a:t>(1975)</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spTree>
    <p:extLst>
      <p:ext uri="{BB962C8B-B14F-4D97-AF65-F5344CB8AC3E}">
        <p14:creationId xmlns:p14="http://schemas.microsoft.com/office/powerpoint/2010/main" val="339719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The Current Polarization…..</a:t>
            </a:r>
          </a:p>
        </p:txBody>
      </p:sp>
      <p:sp>
        <p:nvSpPr>
          <p:cNvPr id="3" name="Subtitle 2"/>
          <p:cNvSpPr>
            <a:spLocks noGrp="1"/>
          </p:cNvSpPr>
          <p:nvPr>
            <p:ph type="subTitle" idx="1"/>
          </p:nvPr>
        </p:nvSpPr>
        <p:spPr>
          <a:xfrm>
            <a:off x="990600" y="990600"/>
            <a:ext cx="7162800" cy="5715000"/>
          </a:xfrm>
          <a:ln>
            <a:noFill/>
          </a:ln>
        </p:spPr>
        <p:txBody>
          <a:bodyPr>
            <a:noAutofit/>
          </a:bodyPr>
          <a:lstStyle/>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VS</a:t>
            </a: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1295400" y="1175119"/>
            <a:ext cx="2272012" cy="2272012"/>
          </a:xfrm>
          <a:prstGeom prst="rect">
            <a:avLst/>
          </a:prstGeom>
        </p:spPr>
      </p:pic>
      <p:pic>
        <p:nvPicPr>
          <p:cNvPr id="6" name="Picture 5"/>
          <p:cNvPicPr>
            <a:picLocks noChangeAspect="1"/>
          </p:cNvPicPr>
          <p:nvPr/>
        </p:nvPicPr>
        <p:blipFill>
          <a:blip r:embed="rId3"/>
          <a:stretch>
            <a:fillRect/>
          </a:stretch>
        </p:blipFill>
        <p:spPr>
          <a:xfrm>
            <a:off x="4857750" y="3029869"/>
            <a:ext cx="2857500" cy="1600200"/>
          </a:xfrm>
          <a:prstGeom prst="rect">
            <a:avLst/>
          </a:prstGeom>
        </p:spPr>
      </p:pic>
      <p:pic>
        <p:nvPicPr>
          <p:cNvPr id="7" name="Picture 6"/>
          <p:cNvPicPr>
            <a:picLocks noChangeAspect="1"/>
          </p:cNvPicPr>
          <p:nvPr/>
        </p:nvPicPr>
        <p:blipFill>
          <a:blip r:embed="rId4"/>
          <a:stretch>
            <a:fillRect/>
          </a:stretch>
        </p:blipFill>
        <p:spPr>
          <a:xfrm>
            <a:off x="4470999" y="912105"/>
            <a:ext cx="4114802" cy="2057401"/>
          </a:xfrm>
          <a:prstGeom prst="rect">
            <a:avLst/>
          </a:prstGeom>
        </p:spPr>
      </p:pic>
      <p:pic>
        <p:nvPicPr>
          <p:cNvPr id="2050" name="Picture 2" descr="Greg Abbott Is Suddenly Bending Over Backward to Find 2020 Election Fraud |  Vanity Fair">
            <a:extLst>
              <a:ext uri="{FF2B5EF4-FFF2-40B4-BE49-F238E27FC236}">
                <a16:creationId xmlns:a16="http://schemas.microsoft.com/office/drawing/2014/main" id="{312ABAA5-0DB3-4765-A4EA-91890B111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05" y="347101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y Ted Cruz Is Standing Up For Donald Trump - ABC News">
            <a:extLst>
              <a:ext uri="{FF2B5EF4-FFF2-40B4-BE49-F238E27FC236}">
                <a16:creationId xmlns:a16="http://schemas.microsoft.com/office/drawing/2014/main" id="{0FCCBAD7-9E32-4730-8708-B726B52E28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36" y="523783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upreme Court: A look at where the current justices stand and the current  nominee – Orange County Register">
            <a:extLst>
              <a:ext uri="{FF2B5EF4-FFF2-40B4-BE49-F238E27FC236}">
                <a16:creationId xmlns:a16="http://schemas.microsoft.com/office/drawing/2014/main" id="{68E36DE1-25D5-4FF9-9FFC-AAC9901E09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6251" y="4716021"/>
            <a:ext cx="4114802" cy="211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31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Epilogue…..Will It Ever Happen?</a:t>
            </a:r>
          </a:p>
        </p:txBody>
      </p:sp>
      <p:sp>
        <p:nvSpPr>
          <p:cNvPr id="3" name="Subtitle 2"/>
          <p:cNvSpPr>
            <a:spLocks noGrp="1"/>
          </p:cNvSpPr>
          <p:nvPr>
            <p:ph type="subTitle" idx="1"/>
          </p:nvPr>
        </p:nvSpPr>
        <p:spPr>
          <a:xfrm>
            <a:off x="990600" y="990600"/>
            <a:ext cx="7162800" cy="5715000"/>
          </a:xfrm>
          <a:ln>
            <a:noFill/>
          </a:ln>
        </p:spPr>
        <p:txBody>
          <a:bodyPr>
            <a:noAutofit/>
          </a:bodyPr>
          <a:lstStyle/>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pic>
        <p:nvPicPr>
          <p:cNvPr id="9" name="Picture 8"/>
          <p:cNvPicPr>
            <a:picLocks noChangeAspect="1"/>
          </p:cNvPicPr>
          <p:nvPr/>
        </p:nvPicPr>
        <p:blipFill>
          <a:blip r:embed="rId2"/>
          <a:stretch>
            <a:fillRect/>
          </a:stretch>
        </p:blipFill>
        <p:spPr>
          <a:xfrm>
            <a:off x="838199" y="1721967"/>
            <a:ext cx="7362825" cy="4135908"/>
          </a:xfrm>
          <a:prstGeom prst="rect">
            <a:avLst/>
          </a:prstGeom>
        </p:spPr>
      </p:pic>
    </p:spTree>
    <p:extLst>
      <p:ext uri="{BB962C8B-B14F-4D97-AF65-F5344CB8AC3E}">
        <p14:creationId xmlns:p14="http://schemas.microsoft.com/office/powerpoint/2010/main" val="79393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i="1" dirty="0">
                <a:latin typeface="Times New Roman" panose="02020603050405020304" pitchFamily="18" charset="0"/>
                <a:cs typeface="Times New Roman" panose="02020603050405020304" pitchFamily="18" charset="0"/>
              </a:rPr>
              <a:t>How</a:t>
            </a:r>
            <a:r>
              <a:rPr lang="en-US" sz="3600" dirty="0">
                <a:latin typeface="Times New Roman" panose="02020603050405020304" pitchFamily="18" charset="0"/>
                <a:cs typeface="Times New Roman" panose="02020603050405020304" pitchFamily="18" charset="0"/>
              </a:rPr>
              <a:t> the State Kills</a:t>
            </a:r>
          </a:p>
        </p:txBody>
      </p:sp>
      <p:sp>
        <p:nvSpPr>
          <p:cNvPr id="3" name="Subtitle 2"/>
          <p:cNvSpPr>
            <a:spLocks noGrp="1"/>
          </p:cNvSpPr>
          <p:nvPr>
            <p:ph type="subTitle" idx="1"/>
          </p:nvPr>
        </p:nvSpPr>
        <p:spPr>
          <a:xfrm>
            <a:off x="685800" y="1143000"/>
            <a:ext cx="7772400" cy="5562600"/>
          </a:xfrm>
          <a:ln>
            <a:noFill/>
          </a:ln>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6. </a:t>
            </a:r>
            <a:r>
              <a:rPr lang="en-US" sz="2800" dirty="0">
                <a:solidFill>
                  <a:schemeClr val="tx1"/>
                </a:solidFill>
                <a:latin typeface="Times New Roman" panose="02020603050405020304" pitchFamily="18" charset="0"/>
                <a:cs typeface="Times New Roman" panose="02020603050405020304" pitchFamily="18" charset="0"/>
              </a:rPr>
              <a:t>Execution Rituals</a:t>
            </a:r>
            <a:r>
              <a:rPr lang="en-US" sz="2400" dirty="0">
                <a:solidFill>
                  <a:schemeClr val="tx1"/>
                </a:solidFill>
                <a:latin typeface="Times New Roman" panose="02020603050405020304" pitchFamily="18" charset="0"/>
                <a:cs typeface="Times New Roman" panose="02020603050405020304" pitchFamily="18" charset="0"/>
              </a:rPr>
              <a:t>: More Systematic Forgetting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 Legalism &amp; bureaucracy (Cover) distance 	j		Judge/jury who “trigger” execution</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B. State killing now is </a:t>
            </a:r>
            <a:r>
              <a:rPr lang="en-US" sz="2400" i="1" dirty="0">
                <a:solidFill>
                  <a:schemeClr val="tx1"/>
                </a:solidFill>
                <a:latin typeface="Times New Roman" panose="02020603050405020304" pitchFamily="18" charset="0"/>
                <a:cs typeface="Times New Roman" panose="02020603050405020304" pitchFamily="18" charset="0"/>
              </a:rPr>
              <a:t>invisible, inaudible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Reversal: </a:t>
            </a:r>
            <a:r>
              <a:rPr lang="en-US" sz="2400" i="1" dirty="0">
                <a:solidFill>
                  <a:schemeClr val="tx1"/>
                </a:solidFill>
                <a:latin typeface="Times New Roman" panose="02020603050405020304" pitchFamily="18" charset="0"/>
                <a:cs typeface="Times New Roman" panose="02020603050405020304" pitchFamily="18" charset="0"/>
              </a:rPr>
              <a:t>public</a:t>
            </a:r>
            <a:r>
              <a:rPr lang="en-US" sz="2400" dirty="0">
                <a:solidFill>
                  <a:schemeClr val="tx1"/>
                </a:solidFill>
                <a:latin typeface="Times New Roman" panose="02020603050405020304" pitchFamily="18" charset="0"/>
                <a:cs typeface="Times New Roman" panose="02020603050405020304" pitchFamily="18" charset="0"/>
              </a:rPr>
              <a:t> trial,  </a:t>
            </a:r>
            <a:r>
              <a:rPr lang="en-US" sz="2400" i="1" dirty="0">
                <a:solidFill>
                  <a:schemeClr val="tx1"/>
                </a:solidFill>
                <a:latin typeface="Times New Roman" panose="02020603050405020304" pitchFamily="18" charset="0"/>
                <a:cs typeface="Times New Roman" panose="02020603050405020304" pitchFamily="18" charset="0"/>
              </a:rPr>
              <a:t>private</a:t>
            </a:r>
            <a:r>
              <a:rPr lang="en-US" sz="2400" dirty="0">
                <a:solidFill>
                  <a:schemeClr val="tx1"/>
                </a:solidFill>
                <a:latin typeface="Times New Roman" panose="02020603050405020304" pitchFamily="18" charset="0"/>
                <a:cs typeface="Times New Roman" panose="02020603050405020304" pitchFamily="18" charset="0"/>
              </a:rPr>
              <a:t> execution</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ii. Can this deter? Uplift us? Justify violence?</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C. Pseudo-medical rituals</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serve to mask the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violence of executions w/</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perception of painlessness</a:t>
            </a:r>
          </a:p>
          <a:p>
            <a:pPr algn="l">
              <a:spcBef>
                <a:spcPts val="0"/>
              </a:spcBef>
            </a:pPr>
            <a:endParaRPr lang="en-US" sz="2400" i="1"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pic>
        <p:nvPicPr>
          <p:cNvPr id="5" name="Picture 4">
            <a:extLst>
              <a:ext uri="{FF2B5EF4-FFF2-40B4-BE49-F238E27FC236}">
                <a16:creationId xmlns:a16="http://schemas.microsoft.com/office/drawing/2014/main" id="{E393B6C8-5315-45C2-857B-7F7CEF721489}"/>
              </a:ext>
            </a:extLst>
          </p:cNvPr>
          <p:cNvPicPr>
            <a:picLocks noChangeAspect="1"/>
          </p:cNvPicPr>
          <p:nvPr/>
        </p:nvPicPr>
        <p:blipFill>
          <a:blip r:embed="rId2"/>
          <a:stretch>
            <a:fillRect/>
          </a:stretch>
        </p:blipFill>
        <p:spPr>
          <a:xfrm>
            <a:off x="5943600" y="4535267"/>
            <a:ext cx="3097036" cy="2127688"/>
          </a:xfrm>
          <a:prstGeom prst="rect">
            <a:avLst/>
          </a:prstGeom>
        </p:spPr>
      </p:pic>
    </p:spTree>
    <p:extLst>
      <p:ext uri="{BB962C8B-B14F-4D97-AF65-F5344CB8AC3E}">
        <p14:creationId xmlns:p14="http://schemas.microsoft.com/office/powerpoint/2010/main" val="305527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2"/>
            <a:ext cx="7772400" cy="678518"/>
          </a:xfrm>
          <a:ln>
            <a:noFill/>
          </a:ln>
        </p:spPr>
        <p:txBody>
          <a:bodyPr>
            <a:normAutofit/>
          </a:bodyPr>
          <a:lstStyle/>
          <a:p>
            <a:r>
              <a:rPr lang="en-US" sz="3600" dirty="0">
                <a:latin typeface="Times New Roman" panose="02020603050405020304" pitchFamily="18" charset="0"/>
                <a:cs typeface="Times New Roman" panose="02020603050405020304" pitchFamily="18" charset="0"/>
              </a:rPr>
              <a:t>How the State Kills</a:t>
            </a:r>
          </a:p>
        </p:txBody>
      </p:sp>
      <p:sp>
        <p:nvSpPr>
          <p:cNvPr id="3" name="Subtitle 2"/>
          <p:cNvSpPr>
            <a:spLocks noGrp="1"/>
          </p:cNvSpPr>
          <p:nvPr>
            <p:ph type="subTitle" idx="1"/>
          </p:nvPr>
        </p:nvSpPr>
        <p:spPr>
          <a:xfrm>
            <a:off x="685800" y="873869"/>
            <a:ext cx="7772400" cy="6172200"/>
          </a:xfrm>
          <a:ln>
            <a:noFill/>
          </a:ln>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7. Sarat:100 </a:t>
            </a:r>
            <a:r>
              <a:rPr lang="en-US" sz="2400" dirty="0" err="1">
                <a:solidFill>
                  <a:schemeClr val="tx1"/>
                </a:solidFill>
                <a:latin typeface="Times New Roman" panose="02020603050405020304" pitchFamily="18" charset="0"/>
                <a:cs typeface="Times New Roman" panose="02020603050405020304" pitchFamily="18" charset="0"/>
              </a:rPr>
              <a:t>yrs</a:t>
            </a:r>
            <a:r>
              <a:rPr lang="en-US" sz="2400" dirty="0">
                <a:solidFill>
                  <a:schemeClr val="tx1"/>
                </a:solidFill>
                <a:latin typeface="Times New Roman" panose="02020603050405020304" pitchFamily="18" charset="0"/>
                <a:cs typeface="Times New Roman" panose="02020603050405020304" pitchFamily="18" charset="0"/>
              </a:rPr>
              <a:t>: 3% executions “botched”; 4%</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of legal injections botched</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least reliable</a:t>
            </a: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Law &amp; culture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chemeClr val="tx1"/>
                </a:solidFill>
                <a:latin typeface="Times New Roman" panose="02020603050405020304" pitchFamily="18" charset="0"/>
                <a:cs typeface="Times New Roman" panose="02020603050405020304" pitchFamily="18" charset="0"/>
              </a:rPr>
              <a:t> botches=aberrations</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Technological progress will solve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 Symbolism: lethal injection like putting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sick pet “to sleep”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B.  Blurs vengeful w/ humane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Does this legitimate or delude? (Cover)</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Who is comforted? (</a:t>
            </a:r>
            <a:r>
              <a:rPr lang="en-US" sz="2400" dirty="0" err="1">
                <a:solidFill>
                  <a:schemeClr val="tx1"/>
                </a:solidFill>
                <a:latin typeface="Times New Roman" panose="02020603050405020304" pitchFamily="18" charset="0"/>
                <a:cs typeface="Times New Roman" panose="02020603050405020304" pitchFamily="18" charset="0"/>
              </a:rPr>
              <a:t>Sarat</a:t>
            </a:r>
            <a:r>
              <a:rPr lang="en-US" sz="2400" dirty="0">
                <a:solidFill>
                  <a:schemeClr val="tx1"/>
                </a:solidFill>
                <a:latin typeface="Times New Roman" panose="02020603050405020304" pitchFamily="18" charset="0"/>
                <a:cs typeface="Times New Roman" panose="02020603050405020304" pitchFamily="18" charset="0"/>
              </a:rPr>
              <a:t>: witnesses)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C. Scalia in </a:t>
            </a:r>
            <a:r>
              <a:rPr lang="en-US" sz="2400" i="1" dirty="0" err="1">
                <a:solidFill>
                  <a:schemeClr val="tx1"/>
                </a:solidFill>
                <a:latin typeface="Times New Roman" panose="02020603050405020304" pitchFamily="18" charset="0"/>
                <a:cs typeface="Times New Roman" panose="02020603050405020304" pitchFamily="18" charset="0"/>
              </a:rPr>
              <a:t>Callins</a:t>
            </a:r>
            <a:r>
              <a:rPr lang="en-US" sz="2400" i="1" dirty="0">
                <a:solidFill>
                  <a:schemeClr val="tx1"/>
                </a:solidFill>
                <a:latin typeface="Times New Roman" panose="02020603050405020304" pitchFamily="18" charset="0"/>
                <a:cs typeface="Times New Roman" panose="02020603050405020304" pitchFamily="18" charset="0"/>
              </a:rPr>
              <a:t> – </a:t>
            </a:r>
            <a:r>
              <a:rPr lang="en-US" sz="2400" dirty="0">
                <a:solidFill>
                  <a:schemeClr val="tx1"/>
                </a:solidFill>
                <a:latin typeface="Times New Roman" panose="02020603050405020304" pitchFamily="18" charset="0"/>
                <a:cs typeface="Times New Roman" panose="02020603050405020304" pitchFamily="18" charset="0"/>
              </a:rPr>
              <a:t>lowers bar to </a:t>
            </a:r>
            <a:r>
              <a:rPr lang="en-US" sz="2400" i="1" dirty="0">
                <a:solidFill>
                  <a:schemeClr val="tx1"/>
                </a:solidFill>
                <a:latin typeface="Times New Roman" panose="02020603050405020304" pitchFamily="18" charset="0"/>
                <a:cs typeface="Times New Roman" panose="02020603050405020304" pitchFamily="18" charset="0"/>
              </a:rPr>
              <a:t>lesser</a:t>
            </a:r>
            <a:r>
              <a:rPr lang="en-US" sz="2400" dirty="0">
                <a:solidFill>
                  <a:schemeClr val="tx1"/>
                </a:solidFill>
                <a:latin typeface="Times New Roman" panose="02020603050405020304" pitchFamily="18" charset="0"/>
                <a:cs typeface="Times New Roman" panose="02020603050405020304" pitchFamily="18" charset="0"/>
              </a:rPr>
              <a:t> brutality</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D. </a:t>
            </a:r>
            <a:r>
              <a:rPr lang="en-US" sz="2400" i="1" dirty="0" err="1">
                <a:solidFill>
                  <a:schemeClr val="tx1"/>
                </a:solidFill>
                <a:latin typeface="Times New Roman" panose="02020603050405020304" pitchFamily="18" charset="0"/>
                <a:cs typeface="Times New Roman" panose="02020603050405020304" pitchFamily="18" charset="0"/>
              </a:rPr>
              <a:t>Baze</a:t>
            </a:r>
            <a:r>
              <a:rPr lang="en-US" sz="2400" i="1" dirty="0">
                <a:solidFill>
                  <a:schemeClr val="tx1"/>
                </a:solidFill>
                <a:latin typeface="Times New Roman" panose="02020603050405020304" pitchFamily="18" charset="0"/>
                <a:cs typeface="Times New Roman" panose="02020603050405020304" pitchFamily="18" charset="0"/>
              </a:rPr>
              <a:t> v Rees </a:t>
            </a:r>
            <a:r>
              <a:rPr lang="en-US" sz="2400" dirty="0">
                <a:solidFill>
                  <a:schemeClr val="tx1"/>
                </a:solidFill>
                <a:latin typeface="Times New Roman" panose="02020603050405020304" pitchFamily="18" charset="0"/>
                <a:cs typeface="Times New Roman" panose="02020603050405020304" pitchFamily="18" charset="0"/>
              </a:rPr>
              <a:t>(2008) - lethal injection ok vs murder</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E. Botched Lockett execution (2014)</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public distrust 	        </a:t>
            </a:r>
            <a:r>
              <a:rPr lang="en-US" sz="2400" dirty="0">
                <a:solidFill>
                  <a:schemeClr val="tx1"/>
                </a:solidFill>
                <a:latin typeface="Times New Roman" panose="02020603050405020304" pitchFamily="18" charset="0"/>
                <a:cs typeface="Times New Roman" panose="02020603050405020304" pitchFamily="18" charset="0"/>
              </a:rPr>
              <a:t>Botched acts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question </a:t>
            </a:r>
            <a:r>
              <a:rPr lang="en-US" sz="24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technologies</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not </a:t>
            </a:r>
            <a:r>
              <a:rPr lang="en-US" sz="24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killing</a:t>
            </a:r>
            <a:endParaRPr lang="en-US" sz="2400" i="1"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hlinkClick r:id="rId2"/>
              </a:rPr>
              <a:t>Sanjay Gupta on botched injection</a:t>
            </a:r>
            <a:endParaRPr lang="en-US" sz="20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Always a better way, but recently states have 	        		retreated to execution, hanging, firing squad</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7239000" y="16476"/>
            <a:ext cx="1810608" cy="2715912"/>
          </a:xfrm>
          <a:prstGeom prst="rect">
            <a:avLst/>
          </a:prstGeom>
        </p:spPr>
      </p:pic>
      <p:pic>
        <p:nvPicPr>
          <p:cNvPr id="8" name="Picture 7"/>
          <p:cNvPicPr>
            <a:picLocks noChangeAspect="1"/>
          </p:cNvPicPr>
          <p:nvPr/>
        </p:nvPicPr>
        <p:blipFill>
          <a:blip r:embed="rId4"/>
          <a:stretch>
            <a:fillRect/>
          </a:stretch>
        </p:blipFill>
        <p:spPr>
          <a:xfrm>
            <a:off x="7144608" y="2808468"/>
            <a:ext cx="1905000" cy="1426911"/>
          </a:xfrm>
          <a:prstGeom prst="rect">
            <a:avLst/>
          </a:prstGeom>
        </p:spPr>
      </p:pic>
    </p:spTree>
    <p:extLst>
      <p:ext uri="{BB962C8B-B14F-4D97-AF65-F5344CB8AC3E}">
        <p14:creationId xmlns:p14="http://schemas.microsoft.com/office/powerpoint/2010/main" val="50242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304799"/>
          </a:xfrm>
          <a:ln>
            <a:noFill/>
          </a:ln>
        </p:spPr>
        <p:txBody>
          <a:bodyPr>
            <a:normAutofit fontScale="90000"/>
          </a:bodyPr>
          <a:lstStyle/>
          <a:p>
            <a:r>
              <a:rPr lang="en-US" sz="3600" dirty="0">
                <a:latin typeface="Times New Roman" panose="02020603050405020304" pitchFamily="18" charset="0"/>
                <a:cs typeface="Times New Roman" panose="02020603050405020304" pitchFamily="18" charset="0"/>
              </a:rPr>
              <a:t>How the State Kills</a:t>
            </a:r>
          </a:p>
        </p:txBody>
      </p:sp>
      <p:sp>
        <p:nvSpPr>
          <p:cNvPr id="3" name="Subtitle 2"/>
          <p:cNvSpPr>
            <a:spLocks noGrp="1"/>
          </p:cNvSpPr>
          <p:nvPr>
            <p:ph type="subTitle" idx="1"/>
          </p:nvPr>
        </p:nvSpPr>
        <p:spPr>
          <a:xfrm>
            <a:off x="762000" y="533400"/>
            <a:ext cx="7162800" cy="6477000"/>
          </a:xfrm>
          <a:ln>
            <a:noFill/>
          </a:ln>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8. </a:t>
            </a:r>
            <a:r>
              <a:rPr lang="en-US" sz="2400" i="1" dirty="0" err="1">
                <a:solidFill>
                  <a:schemeClr val="tx1"/>
                </a:solidFill>
                <a:latin typeface="Times New Roman" panose="02020603050405020304" pitchFamily="18" charset="0"/>
                <a:cs typeface="Times New Roman" panose="02020603050405020304" pitchFamily="18" charset="0"/>
              </a:rPr>
              <a:t>Glossip</a:t>
            </a:r>
            <a:r>
              <a:rPr lang="en-US" sz="2400" i="1" dirty="0">
                <a:solidFill>
                  <a:schemeClr val="tx1"/>
                </a:solidFill>
                <a:latin typeface="Times New Roman" panose="02020603050405020304" pitchFamily="18" charset="0"/>
                <a:cs typeface="Times New Roman" panose="02020603050405020304" pitchFamily="18" charset="0"/>
              </a:rPr>
              <a:t> v Gross</a:t>
            </a:r>
            <a:r>
              <a:rPr lang="en-US" sz="2400" dirty="0">
                <a:solidFill>
                  <a:schemeClr val="tx1"/>
                </a:solidFill>
                <a:latin typeface="Times New Roman" panose="02020603050405020304" pitchFamily="18" charset="0"/>
                <a:cs typeface="Times New Roman" panose="02020603050405020304" pitchFamily="18" charset="0"/>
              </a:rPr>
              <a:t>, 2015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21 on death row file civil rights lawsuit, 4 filed 	preliminary injunction staying executions &amp; 	arguing method of execution violates 8th 	Amendment (</a:t>
            </a:r>
            <a:r>
              <a:rPr lang="en-US" sz="2400" dirty="0" err="1">
                <a:solidFill>
                  <a:schemeClr val="tx1"/>
                </a:solidFill>
                <a:latin typeface="Times New Roman" panose="02020603050405020304" pitchFamily="18" charset="0"/>
                <a:cs typeface="Times New Roman" panose="02020603050405020304" pitchFamily="18" charset="0"/>
              </a:rPr>
              <a:t>Glossip</a:t>
            </a:r>
            <a:r>
              <a:rPr lang="en-US" sz="2400" dirty="0">
                <a:solidFill>
                  <a:schemeClr val="tx1"/>
                </a:solidFill>
                <a:latin typeface="Times New Roman" panose="02020603050405020304" pitchFamily="18" charset="0"/>
                <a:cs typeface="Times New Roman" panose="02020603050405020304" pitchFamily="18" charset="0"/>
              </a:rPr>
              <a:t>, Cole, Grant, Warner)</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a:solidFill>
                  <a:schemeClr val="tx1"/>
                </a:solidFill>
                <a:latin typeface="Times New Roman" panose="02020603050405020304" pitchFamily="18" charset="0"/>
                <a:cs typeface="Times New Roman" panose="02020603050405020304" pitchFamily="18" charset="0"/>
              </a:rPr>
              <a:t>Issue</a:t>
            </a:r>
            <a:r>
              <a:rPr lang="en-US" sz="2400" dirty="0">
                <a:solidFill>
                  <a:schemeClr val="tx1"/>
                </a:solidFill>
                <a:latin typeface="Times New Roman" panose="02020603050405020304" pitchFamily="18" charset="0"/>
                <a:cs typeface="Times New Roman" panose="02020603050405020304" pitchFamily="18" charset="0"/>
              </a:rPr>
              <a:t>: Whether use of untested replacement drug 	for </a:t>
            </a:r>
            <a:r>
              <a:rPr lang="en-US" sz="2400" i="1" dirty="0">
                <a:solidFill>
                  <a:schemeClr val="tx1"/>
                </a:solidFill>
                <a:latin typeface="Times New Roman" panose="02020603050405020304" pitchFamily="18" charset="0"/>
                <a:cs typeface="Times New Roman" panose="02020603050405020304" pitchFamily="18" charset="0"/>
              </a:rPr>
              <a:t>midazolam</a:t>
            </a:r>
            <a:r>
              <a:rPr lang="en-US" sz="2400" dirty="0">
                <a:solidFill>
                  <a:schemeClr val="tx1"/>
                </a:solidFill>
                <a:latin typeface="Times New Roman" panose="02020603050405020304" pitchFamily="18" charset="0"/>
                <a:cs typeface="Times New Roman" panose="02020603050405020304" pitchFamily="18" charset="0"/>
              </a:rPr>
              <a:t> in lethal injection violates 8th 	Amendment ban on cruel &amp; unusual punishment</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a:solidFill>
                  <a:schemeClr val="tx1"/>
                </a:solidFill>
                <a:latin typeface="Times New Roman" panose="02020603050405020304" pitchFamily="18" charset="0"/>
                <a:cs typeface="Times New Roman" panose="02020603050405020304" pitchFamily="18" charset="0"/>
              </a:rPr>
              <a:t>Supremes Holding</a:t>
            </a:r>
            <a:r>
              <a:rPr lang="en-US" sz="2400" dirty="0">
                <a:solidFill>
                  <a:schemeClr val="tx1"/>
                </a:solidFill>
                <a:latin typeface="Times New Roman" panose="02020603050405020304" pitchFamily="18" charset="0"/>
                <a:cs typeface="Times New Roman" panose="02020603050405020304" pitchFamily="18" charset="0"/>
              </a:rPr>
              <a:t>: 5:4 finding that failed lethal 	injection was </a:t>
            </a:r>
            <a:r>
              <a:rPr lang="en-US" sz="2400" i="1" dirty="0">
                <a:solidFill>
                  <a:schemeClr val="tx1"/>
                </a:solidFill>
                <a:latin typeface="Times New Roman" panose="02020603050405020304" pitchFamily="18" charset="0"/>
                <a:cs typeface="Times New Roman" panose="02020603050405020304" pitchFamily="18" charset="0"/>
              </a:rPr>
              <a:t>not</a:t>
            </a:r>
            <a:r>
              <a:rPr lang="en-US" sz="2400" dirty="0">
                <a:solidFill>
                  <a:schemeClr val="tx1"/>
                </a:solidFill>
                <a:latin typeface="Times New Roman" panose="02020603050405020304" pitchFamily="18" charset="0"/>
                <a:cs typeface="Times New Roman" panose="02020603050405020304" pitchFamily="18" charset="0"/>
              </a:rPr>
              <a:t> cruel and unusual punishment</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Key was failure to identify less painful method</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Charles Warner autopsy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wrong protocols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Glossip</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execution postponed until corrected</a:t>
            </a: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2018: several executions delayed by drug dispute</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spTree>
    <p:extLst>
      <p:ext uri="{BB962C8B-B14F-4D97-AF65-F5344CB8AC3E}">
        <p14:creationId xmlns:p14="http://schemas.microsoft.com/office/powerpoint/2010/main" val="42764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How the State Kills: More Fantasy</a:t>
            </a:r>
          </a:p>
        </p:txBody>
      </p:sp>
      <p:sp>
        <p:nvSpPr>
          <p:cNvPr id="3" name="Subtitle 2"/>
          <p:cNvSpPr>
            <a:spLocks noGrp="1"/>
          </p:cNvSpPr>
          <p:nvPr>
            <p:ph type="subTitle" idx="1"/>
          </p:nvPr>
        </p:nvSpPr>
        <p:spPr>
          <a:xfrm>
            <a:off x="1143000" y="1143000"/>
            <a:ext cx="7162800" cy="5562600"/>
          </a:xfrm>
          <a:ln>
            <a:noFill/>
          </a:ln>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9. Fantasy Killing on the Screen: </a:t>
            </a:r>
            <a:r>
              <a:rPr lang="en-US" sz="2400" i="1" dirty="0">
                <a:solidFill>
                  <a:schemeClr val="tx1"/>
                </a:solidFill>
                <a:latin typeface="Times New Roman" panose="02020603050405020304" pitchFamily="18" charset="0"/>
                <a:cs typeface="Times New Roman" panose="02020603050405020304" pitchFamily="18" charset="0"/>
              </a:rPr>
              <a:t>Dead Man Walking</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 romance of state killing and public morality</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 Moral anger = vengeance against violence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B. Passing reference to class/race biases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C. Ethos of individual responsibility</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Helen humanizes &amp; </a:t>
            </a:r>
            <a:r>
              <a:rPr lang="en-US" sz="2400" dirty="0" err="1">
                <a:solidFill>
                  <a:schemeClr val="tx1"/>
                </a:solidFill>
                <a:latin typeface="Times New Roman" panose="02020603050405020304" pitchFamily="18" charset="0"/>
                <a:cs typeface="Times New Roman" panose="02020603050405020304" pitchFamily="18" charset="0"/>
              </a:rPr>
              <a:t>responsibilizes</a:t>
            </a:r>
            <a:r>
              <a:rPr lang="en-US" sz="2400" dirty="0">
                <a:solidFill>
                  <a:schemeClr val="tx1"/>
                </a:solidFill>
                <a:latin typeface="Times New Roman" panose="02020603050405020304" pitchFamily="18" charset="0"/>
                <a:cs typeface="Times New Roman" panose="02020603050405020304" pitchFamily="18" charset="0"/>
              </a:rPr>
              <a:t> “monster” 	P. relents, is redeemed; “truth makes you free”</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Execution – more humane; forces to be “free”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r>
              <a:rPr lang="en-US" sz="1200" dirty="0">
                <a:solidFill>
                  <a:schemeClr val="tx1"/>
                </a:solidFill>
                <a:latin typeface="Times New Roman" panose="02020603050405020304" pitchFamily="18" charset="0"/>
                <a:cs typeface="Times New Roman" panose="02020603050405020304" pitchFamily="18" charset="0"/>
                <a:hlinkClick r:id="rId2"/>
              </a:rPr>
              <a:t>http://www.youtube.com/watch?v=xQyYa3DBhNA</a:t>
            </a: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hlinkClick r:id="rId3"/>
              </a:rPr>
              <a:t>DMW long ending</a:t>
            </a:r>
            <a:endParaRPr lang="en-US" sz="1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Death=apex of social control in </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individualized disciplinary society</a:t>
            </a:r>
          </a:p>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	Reality is that state killing is premeditated, 		         rational, coordinated, but unruly.  Is it just?</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152400" y="3124200"/>
            <a:ext cx="1508760" cy="2355342"/>
          </a:xfrm>
          <a:prstGeom prst="rect">
            <a:avLst/>
          </a:prstGeom>
        </p:spPr>
      </p:pic>
      <p:pic>
        <p:nvPicPr>
          <p:cNvPr id="6" name="Picture 5"/>
          <p:cNvPicPr>
            <a:picLocks noChangeAspect="1"/>
          </p:cNvPicPr>
          <p:nvPr/>
        </p:nvPicPr>
        <p:blipFill>
          <a:blip r:embed="rId5"/>
          <a:stretch>
            <a:fillRect/>
          </a:stretch>
        </p:blipFill>
        <p:spPr>
          <a:xfrm>
            <a:off x="6211824" y="4114800"/>
            <a:ext cx="2779776" cy="1517904"/>
          </a:xfrm>
          <a:prstGeom prst="rect">
            <a:avLst/>
          </a:prstGeom>
        </p:spPr>
      </p:pic>
    </p:spTree>
    <p:extLst>
      <p:ext uri="{BB962C8B-B14F-4D97-AF65-F5344CB8AC3E}">
        <p14:creationId xmlns:p14="http://schemas.microsoft.com/office/powerpoint/2010/main" val="213138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Judicial State Killing</a:t>
            </a:r>
          </a:p>
        </p:txBody>
      </p:sp>
      <p:sp>
        <p:nvSpPr>
          <p:cNvPr id="3" name="Subtitle 2"/>
          <p:cNvSpPr>
            <a:spLocks noGrp="1"/>
          </p:cNvSpPr>
          <p:nvPr>
            <p:ph type="subTitle" idx="1"/>
          </p:nvPr>
        </p:nvSpPr>
        <p:spPr>
          <a:xfrm>
            <a:off x="609600" y="1143000"/>
            <a:ext cx="7772400" cy="5562600"/>
          </a:xfrm>
          <a:ln>
            <a:noFill/>
          </a:ln>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Death penalty is pinnacle of violent penal industrial 	complex</a:t>
            </a:r>
          </a:p>
          <a:p>
            <a:pPr marL="342900" indent="-342900" algn="l">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Increasing police (700,000) and lethal military force</a:t>
            </a:r>
          </a:p>
          <a:p>
            <a:pPr marL="342900" indent="-342900" algn="l">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Incarcerate far more than past, most in the world</a:t>
            </a:r>
          </a:p>
          <a:p>
            <a:pPr marL="342900" indent="-342900" algn="l">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Punishment often is extreme, brutal, debilitating</a:t>
            </a:r>
          </a:p>
          <a:p>
            <a:pPr marL="342900" indent="-342900" algn="l">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Punishment focused on poor &amp; people of color</a:t>
            </a:r>
          </a:p>
          <a:p>
            <a:pPr marL="342900" indent="-342900" algn="l">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Sets high benchmark for proportionality of lesser 	punishments…what is not permitted?</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l">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Punishment has taken resources from investment in 	education, health care, job training, opportunity</a:t>
            </a:r>
          </a:p>
          <a:p>
            <a:pPr marL="342900" indent="-342900" algn="l">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Innocence Movement challenges wrongful conviction, 	but not violence of death itself</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l">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Does law make </a:t>
            </a:r>
            <a:r>
              <a:rPr lang="en-US" sz="2400" b="1" dirty="0">
                <a:solidFill>
                  <a:schemeClr val="tx1"/>
                </a:solidFill>
                <a:latin typeface="Times New Roman" panose="02020603050405020304" pitchFamily="18" charset="0"/>
                <a:cs typeface="Times New Roman" panose="02020603050405020304" pitchFamily="18" charset="0"/>
              </a:rPr>
              <a:t>us</a:t>
            </a:r>
            <a:r>
              <a:rPr lang="en-US" sz="2400" dirty="0">
                <a:solidFill>
                  <a:schemeClr val="tx1"/>
                </a:solidFill>
                <a:latin typeface="Times New Roman" panose="02020603050405020304" pitchFamily="18" charset="0"/>
                <a:cs typeface="Times New Roman" panose="02020603050405020304" pitchFamily="18" charset="0"/>
              </a:rPr>
              <a:t> better? Live up to ideals? Limit 	systematic as well as arbitrary violence?</a:t>
            </a:r>
          </a:p>
          <a:p>
            <a:pPr marL="342900" indent="-342900" algn="l">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Commitments to equal rights – real, or a convenient, 	evasive or diversionary myth (</a:t>
            </a:r>
            <a:r>
              <a:rPr lang="en-US" sz="2400" dirty="0" err="1">
                <a:solidFill>
                  <a:schemeClr val="tx1"/>
                </a:solidFill>
                <a:latin typeface="Times New Roman" panose="02020603050405020304" pitchFamily="18" charset="0"/>
                <a:cs typeface="Times New Roman" panose="02020603050405020304" pitchFamily="18" charset="0"/>
              </a:rPr>
              <a:t>Scheingold</a:t>
            </a:r>
            <a:r>
              <a:rPr lang="en-US" sz="2400" dirty="0">
                <a:solidFill>
                  <a:schemeClr val="tx1"/>
                </a:solidFill>
                <a:latin typeface="Times New Roman" panose="02020603050405020304" pitchFamily="18" charset="0"/>
                <a:cs typeface="Times New Roman" panose="02020603050405020304" pitchFamily="18" charset="0"/>
              </a:rPr>
              <a:t>)?</a:t>
            </a: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spTree>
    <p:extLst>
      <p:ext uri="{BB962C8B-B14F-4D97-AF65-F5344CB8AC3E}">
        <p14:creationId xmlns:p14="http://schemas.microsoft.com/office/powerpoint/2010/main" val="105417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Ironic Relationships of Law &amp; Violence</a:t>
            </a:r>
          </a:p>
        </p:txBody>
      </p:sp>
      <p:sp>
        <p:nvSpPr>
          <p:cNvPr id="3" name="Subtitle 2"/>
          <p:cNvSpPr>
            <a:spLocks noGrp="1"/>
          </p:cNvSpPr>
          <p:nvPr>
            <p:ph type="subTitle" idx="1"/>
          </p:nvPr>
        </p:nvSpPr>
        <p:spPr>
          <a:xfrm>
            <a:off x="990600" y="1143000"/>
            <a:ext cx="7162800" cy="5562600"/>
          </a:xfrm>
          <a:ln>
            <a:noFill/>
          </a:ln>
        </p:spPr>
        <p:txBody>
          <a:bodyPr>
            <a:noAutofit/>
          </a:bodyPr>
          <a:lstStyle/>
          <a:p>
            <a:pPr algn="l">
              <a:spcBef>
                <a:spcPts val="0"/>
              </a:spcBef>
            </a:pPr>
            <a:r>
              <a:rPr lang="en-US" sz="2400" i="1" dirty="0">
                <a:solidFill>
                  <a:schemeClr val="tx1"/>
                </a:solidFill>
                <a:latin typeface="Times New Roman" panose="02020603050405020304" pitchFamily="18" charset="0"/>
                <a:cs typeface="Times New Roman" panose="02020603050405020304" pitchFamily="18" charset="0"/>
              </a:rPr>
              <a:t>DC v. Heller </a:t>
            </a:r>
            <a:r>
              <a:rPr lang="en-US" sz="2400" dirty="0">
                <a:solidFill>
                  <a:schemeClr val="tx1"/>
                </a:solidFill>
                <a:latin typeface="Times New Roman" panose="02020603050405020304" pitchFamily="18" charset="0"/>
                <a:cs typeface="Times New Roman" panose="02020603050405020304" pitchFamily="18" charset="0"/>
              </a:rPr>
              <a:t>(2008): 2</a:t>
            </a:r>
            <a:r>
              <a:rPr lang="en-US" sz="2400" baseline="30000" dirty="0">
                <a:solidFill>
                  <a:schemeClr val="tx1"/>
                </a:solidFill>
                <a:latin typeface="Times New Roman" panose="02020603050405020304" pitchFamily="18" charset="0"/>
                <a:cs typeface="Times New Roman" panose="02020603050405020304" pitchFamily="18" charset="0"/>
              </a:rPr>
              <a:t>nd</a:t>
            </a:r>
            <a:r>
              <a:rPr lang="en-US" sz="2400" dirty="0">
                <a:solidFill>
                  <a:schemeClr val="tx1"/>
                </a:solidFill>
                <a:latin typeface="Times New Roman" panose="02020603050405020304" pitchFamily="18" charset="0"/>
                <a:cs typeface="Times New Roman" panose="02020603050405020304" pitchFamily="18" charset="0"/>
              </a:rPr>
              <a:t> Amendment guarantees individual rights to gun ownership</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400,000,000 guns</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pic>
        <p:nvPicPr>
          <p:cNvPr id="10" name="Picture 9">
            <a:extLst>
              <a:ext uri="{FF2B5EF4-FFF2-40B4-BE49-F238E27FC236}">
                <a16:creationId xmlns:a16="http://schemas.microsoft.com/office/drawing/2014/main" id="{9D17B120-3ECB-4F16-9C15-43E755A90557}"/>
              </a:ext>
            </a:extLst>
          </p:cNvPr>
          <p:cNvPicPr>
            <a:picLocks noChangeAspect="1"/>
          </p:cNvPicPr>
          <p:nvPr/>
        </p:nvPicPr>
        <p:blipFill>
          <a:blip r:embed="rId2"/>
          <a:stretch>
            <a:fillRect/>
          </a:stretch>
        </p:blipFill>
        <p:spPr>
          <a:xfrm>
            <a:off x="1791749" y="2414383"/>
            <a:ext cx="5715000" cy="4019364"/>
          </a:xfrm>
          <a:prstGeom prst="rect">
            <a:avLst/>
          </a:prstGeom>
        </p:spPr>
      </p:pic>
    </p:spTree>
    <p:extLst>
      <p:ext uri="{BB962C8B-B14F-4D97-AF65-F5344CB8AC3E}">
        <p14:creationId xmlns:p14="http://schemas.microsoft.com/office/powerpoint/2010/main" val="82009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Ironic Relationships of Law &amp; Violence</a:t>
            </a:r>
          </a:p>
        </p:txBody>
      </p:sp>
      <p:sp>
        <p:nvSpPr>
          <p:cNvPr id="3" name="Subtitle 2"/>
          <p:cNvSpPr>
            <a:spLocks noGrp="1"/>
          </p:cNvSpPr>
          <p:nvPr>
            <p:ph type="subTitle" idx="1"/>
          </p:nvPr>
        </p:nvSpPr>
        <p:spPr>
          <a:xfrm>
            <a:off x="990600" y="1143000"/>
            <a:ext cx="7162800" cy="5562600"/>
          </a:xfrm>
          <a:ln>
            <a:noFill/>
          </a:ln>
        </p:spPr>
        <p:txBody>
          <a:bodyPr>
            <a:noAutofit/>
          </a:bodyPr>
          <a:lstStyle/>
          <a:p>
            <a:pPr algn="l">
              <a:spcBef>
                <a:spcPts val="0"/>
              </a:spcBef>
            </a:pPr>
            <a:r>
              <a:rPr lang="en-US" sz="2400" dirty="0">
                <a:solidFill>
                  <a:schemeClr val="tx1"/>
                </a:solidFill>
                <a:latin typeface="Times New Roman" panose="02020603050405020304" pitchFamily="18" charset="0"/>
                <a:cs typeface="Times New Roman" panose="02020603050405020304" pitchFamily="18" charset="0"/>
              </a:rPr>
              <a:t>Legal protection for guns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greater</a:t>
            </a:r>
            <a:r>
              <a:rPr lang="en-US" sz="2400" dirty="0">
                <a:solidFill>
                  <a:schemeClr val="tx1"/>
                </a:solidFill>
                <a:latin typeface="Times New Roman" panose="02020603050405020304" pitchFamily="18" charset="0"/>
                <a:cs typeface="Times New Roman" panose="02020603050405020304" pitchFamily="18" charset="0"/>
              </a:rPr>
              <a:t> violence in society, 	which increases public demand for state violence</a:t>
            </a: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pic>
        <p:nvPicPr>
          <p:cNvPr id="8" name="Picture 7">
            <a:extLst>
              <a:ext uri="{FF2B5EF4-FFF2-40B4-BE49-F238E27FC236}">
                <a16:creationId xmlns:a16="http://schemas.microsoft.com/office/drawing/2014/main" id="{D94DAF0E-6D80-4703-9DA8-B5B0AD402F6C}"/>
              </a:ext>
            </a:extLst>
          </p:cNvPr>
          <p:cNvPicPr>
            <a:picLocks noChangeAspect="1"/>
          </p:cNvPicPr>
          <p:nvPr/>
        </p:nvPicPr>
        <p:blipFill>
          <a:blip r:embed="rId2"/>
          <a:stretch>
            <a:fillRect/>
          </a:stretch>
        </p:blipFill>
        <p:spPr>
          <a:xfrm>
            <a:off x="2038350" y="2143125"/>
            <a:ext cx="5067300" cy="2571750"/>
          </a:xfrm>
          <a:prstGeom prst="rect">
            <a:avLst/>
          </a:prstGeom>
        </p:spPr>
      </p:pic>
      <p:pic>
        <p:nvPicPr>
          <p:cNvPr id="9" name="Picture 8">
            <a:extLst>
              <a:ext uri="{FF2B5EF4-FFF2-40B4-BE49-F238E27FC236}">
                <a16:creationId xmlns:a16="http://schemas.microsoft.com/office/drawing/2014/main" id="{CCBE0D4E-25AC-4E57-B54E-FCD4FC14EAD4}"/>
              </a:ext>
            </a:extLst>
          </p:cNvPr>
          <p:cNvPicPr>
            <a:picLocks noChangeAspect="1"/>
          </p:cNvPicPr>
          <p:nvPr/>
        </p:nvPicPr>
        <p:blipFill>
          <a:blip r:embed="rId3"/>
          <a:stretch>
            <a:fillRect/>
          </a:stretch>
        </p:blipFill>
        <p:spPr>
          <a:xfrm>
            <a:off x="2038350" y="4705053"/>
            <a:ext cx="5067300" cy="1390650"/>
          </a:xfrm>
          <a:prstGeom prst="rect">
            <a:avLst/>
          </a:prstGeom>
        </p:spPr>
      </p:pic>
    </p:spTree>
    <p:extLst>
      <p:ext uri="{BB962C8B-B14F-4D97-AF65-F5344CB8AC3E}">
        <p14:creationId xmlns:p14="http://schemas.microsoft.com/office/powerpoint/2010/main" val="405979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914399"/>
          </a:xfrm>
          <a:ln>
            <a:noFill/>
          </a:ln>
        </p:spPr>
        <p:txBody>
          <a:bodyPr>
            <a:normAutofit/>
          </a:bodyPr>
          <a:lstStyle/>
          <a:p>
            <a:r>
              <a:rPr lang="en-US" sz="3600" dirty="0">
                <a:latin typeface="Times New Roman" panose="02020603050405020304" pitchFamily="18" charset="0"/>
                <a:cs typeface="Times New Roman" panose="02020603050405020304" pitchFamily="18" charset="0"/>
              </a:rPr>
              <a:t>Ironic Relationships of Law &amp;Violence</a:t>
            </a:r>
          </a:p>
        </p:txBody>
      </p:sp>
      <p:sp>
        <p:nvSpPr>
          <p:cNvPr id="3" name="Subtitle 2"/>
          <p:cNvSpPr>
            <a:spLocks noGrp="1"/>
          </p:cNvSpPr>
          <p:nvPr>
            <p:ph type="subTitle" idx="1"/>
          </p:nvPr>
        </p:nvSpPr>
        <p:spPr>
          <a:xfrm>
            <a:off x="762000" y="1181100"/>
            <a:ext cx="7162800" cy="5562600"/>
          </a:xfrm>
          <a:ln>
            <a:noFill/>
          </a:ln>
        </p:spPr>
        <p:txBody>
          <a:bodyPr>
            <a:noAutofit/>
          </a:bodyPr>
          <a:lstStyle/>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00200" y="3962400"/>
            <a:ext cx="4572000" cy="923330"/>
          </a:xfrm>
          <a:prstGeom prst="rect">
            <a:avLst/>
          </a:prstGeom>
        </p:spPr>
        <p:txBody>
          <a:bodyPr>
            <a:spAutoFit/>
          </a:bodyPr>
          <a:lstStyle/>
          <a:p>
            <a:endParaRPr lang="en-US" dirty="0"/>
          </a:p>
          <a:p>
            <a:endParaRPr lang="en-US" dirty="0"/>
          </a:p>
          <a:p>
            <a:endParaRPr lang="en-US" dirty="0"/>
          </a:p>
        </p:txBody>
      </p:sp>
      <p:pic>
        <p:nvPicPr>
          <p:cNvPr id="6" name="Picture 5">
            <a:extLst>
              <a:ext uri="{FF2B5EF4-FFF2-40B4-BE49-F238E27FC236}">
                <a16:creationId xmlns:a16="http://schemas.microsoft.com/office/drawing/2014/main" id="{3FA12EAD-CA35-4C61-B38E-90D6DDCDAD81}"/>
              </a:ext>
            </a:extLst>
          </p:cNvPr>
          <p:cNvPicPr>
            <a:picLocks noChangeAspect="1"/>
          </p:cNvPicPr>
          <p:nvPr/>
        </p:nvPicPr>
        <p:blipFill>
          <a:blip r:embed="rId2"/>
          <a:stretch>
            <a:fillRect/>
          </a:stretch>
        </p:blipFill>
        <p:spPr>
          <a:xfrm>
            <a:off x="1752600" y="2286000"/>
            <a:ext cx="5638800" cy="3965773"/>
          </a:xfrm>
          <a:prstGeom prst="rect">
            <a:avLst/>
          </a:prstGeom>
        </p:spPr>
      </p:pic>
    </p:spTree>
    <p:extLst>
      <p:ext uri="{BB962C8B-B14F-4D97-AF65-F5344CB8AC3E}">
        <p14:creationId xmlns:p14="http://schemas.microsoft.com/office/powerpoint/2010/main" val="3875981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68905</TotalTime>
  <Words>1094</Words>
  <Application>Microsoft Office PowerPoint</Application>
  <PresentationFormat>On-screen Show (4:3)</PresentationFormat>
  <Paragraphs>178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Office Theme</vt:lpstr>
      <vt:lpstr>Judicial State Killing: Capital Trials</vt:lpstr>
      <vt:lpstr>How the State Kills</vt:lpstr>
      <vt:lpstr>How the State Kills</vt:lpstr>
      <vt:lpstr>How the State Kills</vt:lpstr>
      <vt:lpstr>How the State Kills: More Fantasy</vt:lpstr>
      <vt:lpstr>Judicial State Killing</vt:lpstr>
      <vt:lpstr>Ironic Relationships of Law &amp; Violence</vt:lpstr>
      <vt:lpstr>Ironic Relationships of Law &amp; Violence</vt:lpstr>
      <vt:lpstr>Ironic Relationships of Law &amp;Violence</vt:lpstr>
      <vt:lpstr>Ironic Relationships of Law &amp; Violence</vt:lpstr>
      <vt:lpstr>Ironies of Law and Violence</vt:lpstr>
      <vt:lpstr>Judicial State Killing</vt:lpstr>
      <vt:lpstr>Epilogue…..</vt:lpstr>
      <vt:lpstr>Epilogue…..</vt:lpstr>
      <vt:lpstr>The Current Polarization…..</vt:lpstr>
      <vt:lpstr>Epilogue…..Will It Ever Happen?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Scheingold, Politics of Rights (#2)</dc:title>
  <dc:creator>Michael McCann</dc:creator>
  <cp:lastModifiedBy>Michael McCann</cp:lastModifiedBy>
  <cp:revision>346</cp:revision>
  <cp:lastPrinted>2015-08-20T15:13:43Z</cp:lastPrinted>
  <dcterms:created xsi:type="dcterms:W3CDTF">2014-05-20T03:40:32Z</dcterms:created>
  <dcterms:modified xsi:type="dcterms:W3CDTF">2022-05-31T18:27:56Z</dcterms:modified>
</cp:coreProperties>
</file>