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3"/>
  </p:notesMasterIdLst>
  <p:sldIdLst>
    <p:sldId id="256" r:id="rId2"/>
    <p:sldId id="413" r:id="rId3"/>
    <p:sldId id="363" r:id="rId4"/>
    <p:sldId id="261" r:id="rId5"/>
    <p:sldId id="368" r:id="rId6"/>
    <p:sldId id="371" r:id="rId7"/>
    <p:sldId id="372" r:id="rId8"/>
    <p:sldId id="359" r:id="rId9"/>
    <p:sldId id="361" r:id="rId10"/>
    <p:sldId id="360" r:id="rId11"/>
    <p:sldId id="362" r:id="rId12"/>
    <p:sldId id="407" r:id="rId13"/>
    <p:sldId id="357" r:id="rId14"/>
    <p:sldId id="366" r:id="rId15"/>
    <p:sldId id="358" r:id="rId16"/>
    <p:sldId id="364" r:id="rId17"/>
    <p:sldId id="396" r:id="rId18"/>
    <p:sldId id="384" r:id="rId19"/>
    <p:sldId id="385" r:id="rId20"/>
    <p:sldId id="386" r:id="rId21"/>
    <p:sldId id="387" r:id="rId22"/>
    <p:sldId id="414" r:id="rId23"/>
    <p:sldId id="415" r:id="rId24"/>
    <p:sldId id="416" r:id="rId25"/>
    <p:sldId id="417" r:id="rId26"/>
    <p:sldId id="418" r:id="rId27"/>
    <p:sldId id="419" r:id="rId28"/>
    <p:sldId id="420" r:id="rId29"/>
    <p:sldId id="421" r:id="rId30"/>
    <p:sldId id="422" r:id="rId31"/>
    <p:sldId id="373" r:id="rId32"/>
    <p:sldId id="375" r:id="rId33"/>
    <p:sldId id="374" r:id="rId34"/>
    <p:sldId id="408" r:id="rId35"/>
    <p:sldId id="388" r:id="rId36"/>
    <p:sldId id="391" r:id="rId37"/>
    <p:sldId id="393" r:id="rId38"/>
    <p:sldId id="394" r:id="rId39"/>
    <p:sldId id="423" r:id="rId40"/>
    <p:sldId id="424" r:id="rId41"/>
    <p:sldId id="425" r:id="rId42"/>
    <p:sldId id="426" r:id="rId43"/>
    <p:sldId id="395" r:id="rId44"/>
    <p:sldId id="427" r:id="rId45"/>
    <p:sldId id="376" r:id="rId46"/>
    <p:sldId id="377" r:id="rId47"/>
    <p:sldId id="378" r:id="rId48"/>
    <p:sldId id="379" r:id="rId49"/>
    <p:sldId id="403" r:id="rId50"/>
    <p:sldId id="404" r:id="rId51"/>
    <p:sldId id="405" r:id="rId52"/>
    <p:sldId id="406" r:id="rId53"/>
    <p:sldId id="365" r:id="rId54"/>
    <p:sldId id="380" r:id="rId55"/>
    <p:sldId id="397" r:id="rId56"/>
    <p:sldId id="398" r:id="rId57"/>
    <p:sldId id="258" r:id="rId58"/>
    <p:sldId id="399" r:id="rId59"/>
    <p:sldId id="400" r:id="rId60"/>
    <p:sldId id="401" r:id="rId61"/>
    <p:sldId id="402" r:id="rId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0"/>
    <p:restoredTop sz="96411"/>
  </p:normalViewPr>
  <p:slideViewPr>
    <p:cSldViewPr snapToGrid="0" snapToObjects="1">
      <p:cViewPr varScale="1">
        <p:scale>
          <a:sx n="33" d="100"/>
          <a:sy n="33" d="100"/>
        </p:scale>
        <p:origin x="-30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printerSettings" Target="printerSettings/printerSettings1.bin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03DF1-810E-4543-8AD2-15264597DFA8}" type="datetimeFigureOut">
              <a:rPr lang="en-US" smtClean="0"/>
              <a:t>4/6/23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87B2A-71F7-FF4B-89FD-811F0357F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7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7B2A-71F7-FF4B-89FD-811F0357F24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06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separate, B and C would have to recognize gain. A would get tax free treatment. If together, the cash would bust the B and result in recognition.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7B2A-71F7-FF4B-89FD-811F0357F24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11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7B2A-71F7-FF4B-89FD-811F0357F24F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97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7B2A-71F7-FF4B-89FD-811F0357F24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29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7B2A-71F7-FF4B-89FD-811F0357F24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81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7B2A-71F7-FF4B-89FD-811F0357F24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95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7B2A-71F7-FF4B-89FD-811F0357F24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09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7B2A-71F7-FF4B-89FD-811F0357F24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33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7B2A-71F7-FF4B-89FD-811F0357F24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3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7B2A-71F7-FF4B-89FD-811F0357F24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71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87B2A-71F7-FF4B-89FD-811F0357F24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1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C194C5-05CD-3A47-916D-07CEF3126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5968E73-80B1-F146-874F-370E2415B8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05C599-3DFF-F243-ABB8-CB6483498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7F2A-0B9F-3C4B-B29B-EAE3ED8D7F01}" type="datetimeFigureOut">
              <a:rPr lang="en-US" smtClean="0"/>
              <a:t>4/6/23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B2649C-07FF-784D-9F83-314131640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A62AC2-BF53-9241-B002-2CEF6A00B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9261-C6DB-7A4B-84BF-4E06CB593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7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056E2E-7504-B64D-A317-3B98EBF8E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A3E52D9-5BAB-214A-BB65-355533A1C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BC69CB-F227-0F47-A6C1-91E511D60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7F2A-0B9F-3C4B-B29B-EAE3ED8D7F01}" type="datetimeFigureOut">
              <a:rPr lang="en-US" smtClean="0"/>
              <a:t>4/6/23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618507-2D69-284A-BF01-BD75D5673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84F496-DD21-8948-BF22-7108CD1B0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9261-C6DB-7A4B-84BF-4E06CB593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2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73B2AD3-8038-FA49-A460-5ED868A936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BEA32F5-6F5A-794D-A3CF-8C1A416A9A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B894EA-00C2-5644-A316-5CA91C477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7F2A-0B9F-3C4B-B29B-EAE3ED8D7F01}" type="datetimeFigureOut">
              <a:rPr lang="en-US" smtClean="0"/>
              <a:t>4/6/23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F0C156-43F9-814A-AFA7-296CF4F6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2CFA9A-C2C1-4049-9818-5F0C8D932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9261-C6DB-7A4B-84BF-4E06CB593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8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602598-243A-7F41-8CE7-28E218709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CD6438-3132-DD48-83E5-D241BC965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07880B-070E-D24F-B988-8ED177683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7F2A-0B9F-3C4B-B29B-EAE3ED8D7F01}" type="datetimeFigureOut">
              <a:rPr lang="en-US" smtClean="0"/>
              <a:t>4/6/23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01EFAE-F04D-3842-9255-F89F95893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5E6F89-C54A-6D42-B26D-F98AD2584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9261-C6DB-7A4B-84BF-4E06CB593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5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ACDAF1-38A2-B947-804F-201C4B74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40BA0B-46DD-E949-ADFE-DF159B73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E2DA5E-56BD-4C41-940F-D6ADF5D76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7F2A-0B9F-3C4B-B29B-EAE3ED8D7F01}" type="datetimeFigureOut">
              <a:rPr lang="en-US" smtClean="0"/>
              <a:t>4/6/23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BDFAE7-D289-4841-AB2C-2FE6E6CB1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330C7E-F366-7E42-93EE-AFA3A3199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9261-C6DB-7A4B-84BF-4E06CB593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2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28669C-2D2B-6043-B912-CAAB435A0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300318-AFFD-F14A-A634-7ABAAE7EB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A09185C-6BDF-AB46-9BE5-AD86EFEAF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498BB7-0511-6040-892E-BE12E05A9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7F2A-0B9F-3C4B-B29B-EAE3ED8D7F01}" type="datetimeFigureOut">
              <a:rPr lang="en-US" smtClean="0"/>
              <a:t>4/6/23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F997FEB-F5CF-7F4C-8EDA-2206D5DAC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9FCDFD-E3B7-1D4D-90AE-ACE7A2473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9261-C6DB-7A4B-84BF-4E06CB593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3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A6371C-A3B8-3844-96FB-D7B4F49B8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2F775FF-8DB3-B64A-9821-B9D784FE9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B45FDC0-ECAE-4D45-BC45-B226D3566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BEDF944-230D-CA49-A488-E2EA351DC1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656F37-8C8C-4843-8729-052C51D20F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9C2AB60-B1B8-6E4F-BBA4-BA5C75438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7F2A-0B9F-3C4B-B29B-EAE3ED8D7F01}" type="datetimeFigureOut">
              <a:rPr lang="en-US" smtClean="0"/>
              <a:t>4/6/23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2B15358-32B0-3345-AB6B-E6B066125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6B10C09-D3ED-224C-971B-512B74C2B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9261-C6DB-7A4B-84BF-4E06CB593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8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24A128-F5F0-BB4B-B2D5-9DAED548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FD16C17-4E81-1041-853B-1F1950F8F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7F2A-0B9F-3C4B-B29B-EAE3ED8D7F01}" type="datetimeFigureOut">
              <a:rPr lang="en-US" smtClean="0"/>
              <a:t>4/6/23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184FC66-3E4B-8846-BB9F-9BE3C216E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3993094-AB18-7E4A-A018-5B597411B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9261-C6DB-7A4B-84BF-4E06CB593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5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73DA27D-B71A-E94F-B40E-62967D900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7F2A-0B9F-3C4B-B29B-EAE3ED8D7F01}" type="datetimeFigureOut">
              <a:rPr lang="en-US" smtClean="0"/>
              <a:t>4/6/23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BAAF645-48D6-D140-B1AA-1AC4E6E09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CA83DF6-A02D-4047-8657-39A28DFB9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9261-C6DB-7A4B-84BF-4E06CB593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5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88F032-F87B-BD4F-938F-C428894F2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C5BE31-5D76-EE40-AC03-27FDD067A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F1ADC9-30A9-BC42-9EAC-8A50CED45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0030323-FBE6-EE44-9444-5D44A02E6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7F2A-0B9F-3C4B-B29B-EAE3ED8D7F01}" type="datetimeFigureOut">
              <a:rPr lang="en-US" smtClean="0"/>
              <a:t>4/6/23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80C295-C5D3-2745-8D24-6FEC14337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682E559-EE8D-3C42-9FFE-543040933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9261-C6DB-7A4B-84BF-4E06CB593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2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ED075D-C2E0-674F-A3E6-0AE5B3010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0312AE1-E9CB-964F-BF12-69FC8CEB0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AE1E28-A99F-8846-AD6D-B15DBF3D7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46324CD-21D8-B34C-AF88-365E0FEFD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7F2A-0B9F-3C4B-B29B-EAE3ED8D7F01}" type="datetimeFigureOut">
              <a:rPr lang="en-US" smtClean="0"/>
              <a:t>4/6/23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C88D4B-8CF0-1444-A432-2158FD53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0404346-A4FF-1D4F-8F42-28226E8CC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9261-C6DB-7A4B-84BF-4E06CB593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3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4795139-F21B-C046-8DA2-EEE32BF09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0B09FA-FABB-7F43-8774-C9124AAFC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42AB13-11DC-0047-AEAD-8ACF48D1B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A7F2A-0B9F-3C4B-B29B-EAE3ED8D7F01}" type="datetimeFigureOut">
              <a:rPr lang="en-US" smtClean="0"/>
              <a:t>4/6/23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B8FDF8-2A11-804A-BEEF-70DCEF8710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D16F23-450A-4442-AD17-B1F9BFC593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9261-C6DB-7A4B-84BF-4E06CB593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8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6F5A5072-7B47-4D32-B52A-4EBBF590B8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xmlns="" id="{9715DAF0-AE1B-46C9-8A6B-DB2AA05AB9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016219D-510E-4184-9090-6D5578A87B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FF4A713-7B75-4B21-90D7-5AB19547C7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C631C0B-6DA6-4E57-8231-CE32B3434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C29501E6-A978-4A61-9689-9085AF97A5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1AF871-39CA-E941-A85A-E3ECCB57D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M&amp;A Tax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F7770C7-C4A8-5848-9086-A298172A5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Class 2</a:t>
            </a:r>
          </a:p>
        </p:txBody>
      </p:sp>
    </p:spTree>
    <p:extLst>
      <p:ext uri="{BB962C8B-B14F-4D97-AF65-F5344CB8AC3E}">
        <p14:creationId xmlns:p14="http://schemas.microsoft.com/office/powerpoint/2010/main" val="1518353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Deferred Reorganizations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590740"/>
            <a:ext cx="10095169" cy="5267259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Types of reorganizations: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Stock reorganizations: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Section 368(a)(1)(B): Solely stock-for-stock.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Section 368(a)(2)(E): Reverse triangular merger via a statutory merger (A reorg);</a:t>
            </a:r>
          </a:p>
          <a:p>
            <a:pPr lvl="2">
              <a:lnSpc>
                <a:spcPct val="10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415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Deferred Reorganizations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590740"/>
            <a:ext cx="10095169" cy="5267259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Tax consequences of stock reorganizations: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Same as asset reorganizations, except: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B reorganizations: Buyer has tax basis in Target stock equal to the basis Sellers had in that stock.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Reverse Triangular Mergers: Buyer generally takes tax basis in Target stock equal to the net inside basis of Target’s assets.</a:t>
            </a:r>
          </a:p>
          <a:p>
            <a:pPr lvl="2">
              <a:lnSpc>
                <a:spcPct val="10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40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Deferred Reorganizations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590740"/>
            <a:ext cx="10095169" cy="5267259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Tax consequences of if there is a failed reorganization: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First, consider if it’s possible to qualify for another tax deferred transaction (e.g., Section 351, 332, other reorganizations).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If no tax deferred treatment, then Seller or Target recognizes gain under Section 1001.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Buyer gets cost basis in Target’s stock or assets under Section 1012.</a:t>
            </a:r>
          </a:p>
        </p:txBody>
      </p:sp>
    </p:spTree>
    <p:extLst>
      <p:ext uri="{BB962C8B-B14F-4D97-AF65-F5344CB8AC3E}">
        <p14:creationId xmlns:p14="http://schemas.microsoft.com/office/powerpoint/2010/main" val="2129507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“A” Reorganization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590740"/>
            <a:ext cx="10095169" cy="5267259"/>
          </a:xfrm>
        </p:spPr>
        <p:txBody>
          <a:bodyPr anchor="t" anchorCtr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a statutory merger?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Any transaction effected by statute whereby:</a:t>
            </a:r>
          </a:p>
          <a:p>
            <a:pPr lvl="2"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 of the asset and liabilities of each participant combine and become assets and liabilities of another participant; and</a:t>
            </a:r>
          </a:p>
          <a:p>
            <a:pPr lvl="2"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transferor entity ceases its separate legal existence for all purposes.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non-US mergers count as A reorganizations.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Mergers into disregarded entities count as A reorganizations.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reorganizations generally provide the most flexibility.</a:t>
            </a:r>
          </a:p>
          <a:p>
            <a:pPr>
              <a:lnSpc>
                <a:spcPct val="11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56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“A” Reorganization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590740"/>
            <a:ext cx="10095169" cy="5267259"/>
          </a:xfrm>
        </p:spPr>
        <p:txBody>
          <a:bodyPr anchor="t" anchorCtr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type of consideration may be used in an A reorganization?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Section 368(a)(1)(A) does not specify how much or what kind of Buyer stock must be used.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Generally, non-voting preferred stock is permissible consideration.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Remember continuity of interest requirements.</a:t>
            </a:r>
          </a:p>
          <a:p>
            <a:pPr lvl="1">
              <a:lnSpc>
                <a:spcPct val="11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664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“A” Reorganization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590740"/>
            <a:ext cx="10095169" cy="5267259"/>
          </a:xfrm>
        </p:spPr>
        <p:txBody>
          <a:bodyPr anchor="t" anchorCtr="0"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Section 368(a)(1)(A): Statutory merger or consolidation.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Base case:</a:t>
            </a:r>
          </a:p>
          <a:p>
            <a:pPr>
              <a:lnSpc>
                <a:spcPct val="110000"/>
              </a:lnSpc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Target merges into Buyer through a statutory merger. Merger is treated as if (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) Target transferred its assets to Acquirer in exchange for merger proceeds and (ii) Target liquidates and distributes the merger proceeds to its shareholders.</a:t>
            </a:r>
          </a:p>
          <a:p>
            <a:pPr>
              <a:lnSpc>
                <a:spcPct val="11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Google Shape;281;p56">
            <a:extLst>
              <a:ext uri="{FF2B5EF4-FFF2-40B4-BE49-F238E27FC236}">
                <a16:creationId xmlns:a16="http://schemas.microsoft.com/office/drawing/2014/main" xmlns="" id="{D6EED572-0C85-F94D-BDFD-1F151C6A84AA}"/>
              </a:ext>
            </a:extLst>
          </p:cNvPr>
          <p:cNvSpPr/>
          <p:nvPr/>
        </p:nvSpPr>
        <p:spPr>
          <a:xfrm>
            <a:off x="8521606" y="2380006"/>
            <a:ext cx="804694" cy="732448"/>
          </a:xfrm>
          <a:prstGeom prst="flowChartConnector">
            <a:avLst/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Google Shape;282;p56">
            <a:extLst>
              <a:ext uri="{FF2B5EF4-FFF2-40B4-BE49-F238E27FC236}">
                <a16:creationId xmlns:a16="http://schemas.microsoft.com/office/drawing/2014/main" xmlns="" id="{1DD3774D-6BF1-2C49-957E-8D78EC3FE4A8}"/>
              </a:ext>
            </a:extLst>
          </p:cNvPr>
          <p:cNvSpPr/>
          <p:nvPr/>
        </p:nvSpPr>
        <p:spPr>
          <a:xfrm>
            <a:off x="5039489" y="2514262"/>
            <a:ext cx="1447031" cy="732448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Buyer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Google Shape;284;p56">
            <a:extLst>
              <a:ext uri="{FF2B5EF4-FFF2-40B4-BE49-F238E27FC236}">
                <a16:creationId xmlns:a16="http://schemas.microsoft.com/office/drawing/2014/main" xmlns="" id="{E266063C-E4ED-1A47-823F-694B7B4B07DE}"/>
              </a:ext>
            </a:extLst>
          </p:cNvPr>
          <p:cNvSpPr/>
          <p:nvPr/>
        </p:nvSpPr>
        <p:spPr>
          <a:xfrm>
            <a:off x="7994310" y="3637005"/>
            <a:ext cx="1507788" cy="732448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Google Shape;285;p56">
            <a:extLst>
              <a:ext uri="{FF2B5EF4-FFF2-40B4-BE49-F238E27FC236}">
                <a16:creationId xmlns:a16="http://schemas.microsoft.com/office/drawing/2014/main" xmlns="" id="{98699701-098D-244A-A8FE-4743ACD651E8}"/>
              </a:ext>
            </a:extLst>
          </p:cNvPr>
          <p:cNvSpPr/>
          <p:nvPr/>
        </p:nvSpPr>
        <p:spPr>
          <a:xfrm>
            <a:off x="8356131" y="2380006"/>
            <a:ext cx="804694" cy="732448"/>
          </a:xfrm>
          <a:prstGeom prst="flowChartConnector">
            <a:avLst/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Google Shape;286;p56">
            <a:extLst>
              <a:ext uri="{FF2B5EF4-FFF2-40B4-BE49-F238E27FC236}">
                <a16:creationId xmlns:a16="http://schemas.microsoft.com/office/drawing/2014/main" xmlns="" id="{22725751-12DE-7B42-9B59-E2F4D9091941}"/>
              </a:ext>
            </a:extLst>
          </p:cNvPr>
          <p:cNvSpPr/>
          <p:nvPr/>
        </p:nvSpPr>
        <p:spPr>
          <a:xfrm>
            <a:off x="8227722" y="2380006"/>
            <a:ext cx="804694" cy="732448"/>
          </a:xfrm>
          <a:prstGeom prst="flowChartConnector">
            <a:avLst/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SHs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Google Shape;288;p56">
            <a:extLst>
              <a:ext uri="{FF2B5EF4-FFF2-40B4-BE49-F238E27FC236}">
                <a16:creationId xmlns:a16="http://schemas.microsoft.com/office/drawing/2014/main" xmlns="" id="{40BB7874-5777-4341-93E5-5A17A2FC7419}"/>
              </a:ext>
            </a:extLst>
          </p:cNvPr>
          <p:cNvCxnSpPr>
            <a:cxnSpLocks/>
            <a:stCxn id="18" idx="4"/>
            <a:endCxn id="17" idx="0"/>
          </p:cNvCxnSpPr>
          <p:nvPr/>
        </p:nvCxnSpPr>
        <p:spPr>
          <a:xfrm flipH="1">
            <a:off x="8748351" y="3112454"/>
            <a:ext cx="10126" cy="524473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Google Shape;290;p56">
            <a:extLst>
              <a:ext uri="{FF2B5EF4-FFF2-40B4-BE49-F238E27FC236}">
                <a16:creationId xmlns:a16="http://schemas.microsoft.com/office/drawing/2014/main" xmlns="" id="{C96B8FAB-1CF2-EF4E-B780-925DB0D64DEF}"/>
              </a:ext>
            </a:extLst>
          </p:cNvPr>
          <p:cNvCxnSpPr>
            <a:cxnSpLocks/>
            <a:stCxn id="17" idx="1"/>
            <a:endCxn id="13" idx="2"/>
          </p:cNvCxnSpPr>
          <p:nvPr/>
        </p:nvCxnSpPr>
        <p:spPr>
          <a:xfrm flipH="1" flipV="1">
            <a:off x="5763005" y="3246710"/>
            <a:ext cx="2231305" cy="756519"/>
          </a:xfrm>
          <a:prstGeom prst="straightConnector1">
            <a:avLst/>
          </a:prstGeom>
          <a:noFill/>
          <a:ln w="9525" cap="flat" cmpd="sng">
            <a:solidFill>
              <a:srgbClr val="666666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4" name="Google Shape;291;p56">
            <a:extLst>
              <a:ext uri="{FF2B5EF4-FFF2-40B4-BE49-F238E27FC236}">
                <a16:creationId xmlns:a16="http://schemas.microsoft.com/office/drawing/2014/main" xmlns="" id="{40FE2CDF-4F57-F746-81ED-7A9409F1ED05}"/>
              </a:ext>
            </a:extLst>
          </p:cNvPr>
          <p:cNvSpPr txBox="1"/>
          <p:nvPr/>
        </p:nvSpPr>
        <p:spPr>
          <a:xfrm>
            <a:off x="6214042" y="3809795"/>
            <a:ext cx="1329230" cy="273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Arial" panose="020B0604020202020204" pitchFamily="34" charset="0"/>
                <a:cs typeface="Arial" panose="020B0604020202020204" pitchFamily="34" charset="0"/>
              </a:rPr>
              <a:t>Merger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Google Shape;294;p56">
            <a:extLst>
              <a:ext uri="{FF2B5EF4-FFF2-40B4-BE49-F238E27FC236}">
                <a16:creationId xmlns:a16="http://schemas.microsoft.com/office/drawing/2014/main" xmlns="" id="{B67CD197-5850-8848-93AD-04607AA0A770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6486520" y="2871750"/>
            <a:ext cx="1741202" cy="8736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8" name="Google Shape;295;p56">
            <a:extLst>
              <a:ext uri="{FF2B5EF4-FFF2-40B4-BE49-F238E27FC236}">
                <a16:creationId xmlns:a16="http://schemas.microsoft.com/office/drawing/2014/main" xmlns="" id="{1B3F965A-E616-C44B-8200-9E8A99F825DD}"/>
              </a:ext>
            </a:extLst>
          </p:cNvPr>
          <p:cNvSpPr txBox="1"/>
          <p:nvPr/>
        </p:nvSpPr>
        <p:spPr>
          <a:xfrm>
            <a:off x="6924814" y="2308848"/>
            <a:ext cx="723347" cy="38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Arial" panose="020B0604020202020204" pitchFamily="34" charset="0"/>
                <a:cs typeface="Arial" panose="020B0604020202020204" pitchFamily="34" charset="0"/>
              </a:rPr>
              <a:t>Buyer Shares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499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“A” Reorganization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40"/>
            <a:ext cx="5369938" cy="5267259"/>
          </a:xfrm>
        </p:spPr>
        <p:txBody>
          <a:bodyPr anchor="t" anchorCtr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Forward Triangular Merger: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Wholly owned subsidiary of Buyer acquires ”substantially all of the assets” of Target in exchange for Buyer stock in a statutory merger.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Qualifies for tax-deferred treatment if the same transaction into Buyer would have been tax free.</a:t>
            </a:r>
          </a:p>
        </p:txBody>
      </p:sp>
      <p:grpSp>
        <p:nvGrpSpPr>
          <p:cNvPr id="20" name="Google Shape;280;p56">
            <a:extLst>
              <a:ext uri="{FF2B5EF4-FFF2-40B4-BE49-F238E27FC236}">
                <a16:creationId xmlns:a16="http://schemas.microsoft.com/office/drawing/2014/main" xmlns="" id="{059A47E2-8A1F-884B-84A5-6A1FFE744D7E}"/>
              </a:ext>
            </a:extLst>
          </p:cNvPr>
          <p:cNvGrpSpPr/>
          <p:nvPr/>
        </p:nvGrpSpPr>
        <p:grpSpPr>
          <a:xfrm>
            <a:off x="6048045" y="1745308"/>
            <a:ext cx="5786129" cy="1989454"/>
            <a:chOff x="251400" y="1405123"/>
            <a:chExt cx="5142627" cy="1776377"/>
          </a:xfrm>
        </p:grpSpPr>
        <p:sp>
          <p:nvSpPr>
            <p:cNvPr id="22" name="Google Shape;281;p56">
              <a:extLst>
                <a:ext uri="{FF2B5EF4-FFF2-40B4-BE49-F238E27FC236}">
                  <a16:creationId xmlns:a16="http://schemas.microsoft.com/office/drawing/2014/main" xmlns="" id="{712D438C-8704-E447-9D81-8CB2F91C0ACD}"/>
                </a:ext>
              </a:extLst>
            </p:cNvPr>
            <p:cNvSpPr/>
            <p:nvPr/>
          </p:nvSpPr>
          <p:spPr>
            <a:xfrm>
              <a:off x="4522580" y="1405123"/>
              <a:ext cx="715200" cy="654000"/>
            </a:xfrm>
            <a:prstGeom prst="flowChartConnector">
              <a:avLst/>
            </a:prstGeom>
            <a:solidFill>
              <a:srgbClr val="FFC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Google Shape;282;p56">
              <a:extLst>
                <a:ext uri="{FF2B5EF4-FFF2-40B4-BE49-F238E27FC236}">
                  <a16:creationId xmlns:a16="http://schemas.microsoft.com/office/drawing/2014/main" xmlns="" id="{0A6AAFB0-CCAC-AE47-95E1-801845C507C3}"/>
                </a:ext>
              </a:extLst>
            </p:cNvPr>
            <p:cNvSpPr/>
            <p:nvPr/>
          </p:nvSpPr>
          <p:spPr>
            <a:xfrm>
              <a:off x="1427725" y="1525000"/>
              <a:ext cx="1286100" cy="654000"/>
            </a:xfrm>
            <a:prstGeom prst="rect">
              <a:avLst/>
            </a:prstGeom>
            <a:solidFill>
              <a:srgbClr val="00B05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Buyer</a:t>
              </a:r>
              <a:endParaRPr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Google Shape;283;p56">
              <a:extLst>
                <a:ext uri="{FF2B5EF4-FFF2-40B4-BE49-F238E27FC236}">
                  <a16:creationId xmlns:a16="http://schemas.microsoft.com/office/drawing/2014/main" xmlns="" id="{06EFD18F-2993-4346-9BEC-AFCE348642DF}"/>
                </a:ext>
              </a:extLst>
            </p:cNvPr>
            <p:cNvSpPr/>
            <p:nvPr/>
          </p:nvSpPr>
          <p:spPr>
            <a:xfrm>
              <a:off x="1427725" y="2527500"/>
              <a:ext cx="1286100" cy="654000"/>
            </a:xfrm>
            <a:prstGeom prst="rect">
              <a:avLst/>
            </a:prstGeom>
            <a:solidFill>
              <a:srgbClr val="7030A0"/>
            </a:solidFill>
            <a:ln w="9525" cap="flat" cmpd="sng">
              <a:solidFill>
                <a:srgbClr val="7030A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MergeCo</a:t>
              </a:r>
              <a:endParaRPr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Google Shape;284;p56">
              <a:extLst>
                <a:ext uri="{FF2B5EF4-FFF2-40B4-BE49-F238E27FC236}">
                  <a16:creationId xmlns:a16="http://schemas.microsoft.com/office/drawing/2014/main" xmlns="" id="{AA5FCDA3-B190-2A40-95D2-78BD1F47A50A}"/>
                </a:ext>
              </a:extLst>
            </p:cNvPr>
            <p:cNvSpPr/>
            <p:nvPr/>
          </p:nvSpPr>
          <p:spPr>
            <a:xfrm>
              <a:off x="4053927" y="2527493"/>
              <a:ext cx="1340100" cy="654000"/>
            </a:xfrm>
            <a:prstGeom prst="rect">
              <a:avLst/>
            </a:prstGeom>
            <a:solidFill>
              <a:srgbClr val="0070C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Target</a:t>
              </a:r>
              <a:endParaRPr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Google Shape;285;p56">
              <a:extLst>
                <a:ext uri="{FF2B5EF4-FFF2-40B4-BE49-F238E27FC236}">
                  <a16:creationId xmlns:a16="http://schemas.microsoft.com/office/drawing/2014/main" xmlns="" id="{1315FEFE-B156-D54D-897B-D2FBB5861C0D}"/>
                </a:ext>
              </a:extLst>
            </p:cNvPr>
            <p:cNvSpPr/>
            <p:nvPr/>
          </p:nvSpPr>
          <p:spPr>
            <a:xfrm>
              <a:off x="4375508" y="1405123"/>
              <a:ext cx="715200" cy="654000"/>
            </a:xfrm>
            <a:prstGeom prst="flowChartConnector">
              <a:avLst/>
            </a:prstGeom>
            <a:solidFill>
              <a:srgbClr val="FFC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Google Shape;286;p56">
              <a:extLst>
                <a:ext uri="{FF2B5EF4-FFF2-40B4-BE49-F238E27FC236}">
                  <a16:creationId xmlns:a16="http://schemas.microsoft.com/office/drawing/2014/main" xmlns="" id="{0116103F-3212-FA4A-9B48-71D65275BB74}"/>
                </a:ext>
              </a:extLst>
            </p:cNvPr>
            <p:cNvSpPr/>
            <p:nvPr/>
          </p:nvSpPr>
          <p:spPr>
            <a:xfrm>
              <a:off x="4261380" y="1405123"/>
              <a:ext cx="715200" cy="654000"/>
            </a:xfrm>
            <a:prstGeom prst="flowChartConnector">
              <a:avLst/>
            </a:prstGeom>
            <a:solidFill>
              <a:srgbClr val="FFC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SHs</a:t>
              </a:r>
              <a:endParaRPr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2" name="Google Shape;287;p56">
              <a:extLst>
                <a:ext uri="{FF2B5EF4-FFF2-40B4-BE49-F238E27FC236}">
                  <a16:creationId xmlns:a16="http://schemas.microsoft.com/office/drawing/2014/main" xmlns="" id="{BBABEACE-D699-3048-BED6-0934003E2FF1}"/>
                </a:ext>
              </a:extLst>
            </p:cNvPr>
            <p:cNvCxnSpPr>
              <a:cxnSpLocks/>
              <a:stCxn id="25" idx="2"/>
              <a:endCxn id="26" idx="0"/>
            </p:cNvCxnSpPr>
            <p:nvPr/>
          </p:nvCxnSpPr>
          <p:spPr>
            <a:xfrm rot="-5400000" flipH="1">
              <a:off x="1896775" y="2353000"/>
              <a:ext cx="348600" cy="600"/>
            </a:xfrm>
            <a:prstGeom prst="bentConnector3">
              <a:avLst>
                <a:gd name="adj1" fmla="val 49986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Google Shape;288;p56">
              <a:extLst>
                <a:ext uri="{FF2B5EF4-FFF2-40B4-BE49-F238E27FC236}">
                  <a16:creationId xmlns:a16="http://schemas.microsoft.com/office/drawing/2014/main" xmlns="" id="{3DD2147A-88DD-A544-A673-126DD5EC6886}"/>
                </a:ext>
              </a:extLst>
            </p:cNvPr>
            <p:cNvCxnSpPr>
              <a:cxnSpLocks/>
              <a:stCxn id="30" idx="4"/>
              <a:endCxn id="29" idx="0"/>
            </p:cNvCxnSpPr>
            <p:nvPr/>
          </p:nvCxnSpPr>
          <p:spPr>
            <a:xfrm flipH="1">
              <a:off x="4724108" y="2059123"/>
              <a:ext cx="9000" cy="468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4" name="Google Shape;289;p56">
              <a:extLst>
                <a:ext uri="{FF2B5EF4-FFF2-40B4-BE49-F238E27FC236}">
                  <a16:creationId xmlns:a16="http://schemas.microsoft.com/office/drawing/2014/main" xmlns="" id="{6BDDD96C-C6F2-DC42-8ADE-D4550808B9C8}"/>
                </a:ext>
              </a:extLst>
            </p:cNvPr>
            <p:cNvSpPr txBox="1"/>
            <p:nvPr/>
          </p:nvSpPr>
          <p:spPr>
            <a:xfrm>
              <a:off x="251400" y="2571750"/>
              <a:ext cx="11814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Formation of merger sub</a:t>
              </a:r>
              <a:endParaRPr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Google Shape;290;p56">
              <a:extLst>
                <a:ext uri="{FF2B5EF4-FFF2-40B4-BE49-F238E27FC236}">
                  <a16:creationId xmlns:a16="http://schemas.microsoft.com/office/drawing/2014/main" xmlns="" id="{C071E119-94FA-374C-9244-9E2DFB8E692F}"/>
                </a:ext>
              </a:extLst>
            </p:cNvPr>
            <p:cNvCxnSpPr>
              <a:cxnSpLocks/>
              <a:stCxn id="26" idx="3"/>
              <a:endCxn id="29" idx="1"/>
            </p:cNvCxnSpPr>
            <p:nvPr/>
          </p:nvCxnSpPr>
          <p:spPr>
            <a:xfrm>
              <a:off x="2713825" y="2854500"/>
              <a:ext cx="13401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  <p:sp>
          <p:nvSpPr>
            <p:cNvPr id="36" name="Google Shape;291;p56">
              <a:extLst>
                <a:ext uri="{FF2B5EF4-FFF2-40B4-BE49-F238E27FC236}">
                  <a16:creationId xmlns:a16="http://schemas.microsoft.com/office/drawing/2014/main" xmlns="" id="{672E6CC4-8202-DA49-A672-7170EA46CF84}"/>
                </a:ext>
              </a:extLst>
            </p:cNvPr>
            <p:cNvSpPr txBox="1"/>
            <p:nvPr/>
          </p:nvSpPr>
          <p:spPr>
            <a:xfrm>
              <a:off x="2793175" y="2811344"/>
              <a:ext cx="11814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Arial" panose="020B0604020202020204" pitchFamily="34" charset="0"/>
                  <a:cs typeface="Arial" panose="020B0604020202020204" pitchFamily="34" charset="0"/>
                </a:rPr>
                <a:t>Merger</a:t>
              </a: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Google Shape;292;p56">
              <a:extLst>
                <a:ext uri="{FF2B5EF4-FFF2-40B4-BE49-F238E27FC236}">
                  <a16:creationId xmlns:a16="http://schemas.microsoft.com/office/drawing/2014/main" xmlns="" id="{B074CB09-F6A5-EE4E-99AE-8C67B00440D8}"/>
                </a:ext>
              </a:extLst>
            </p:cNvPr>
            <p:cNvSpPr/>
            <p:nvPr/>
          </p:nvSpPr>
          <p:spPr>
            <a:xfrm>
              <a:off x="1198823" y="2231350"/>
              <a:ext cx="228900" cy="243900"/>
            </a:xfrm>
            <a:prstGeom prst="ellipse">
              <a:avLst/>
            </a:prstGeom>
            <a:solidFill>
              <a:srgbClr val="00FF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Google Shape;293;p56">
              <a:extLst>
                <a:ext uri="{FF2B5EF4-FFF2-40B4-BE49-F238E27FC236}">
                  <a16:creationId xmlns:a16="http://schemas.microsoft.com/office/drawing/2014/main" xmlns="" id="{C5566DAE-6F91-9745-9AD6-DB5A010931CE}"/>
                </a:ext>
              </a:extLst>
            </p:cNvPr>
            <p:cNvSpPr/>
            <p:nvPr/>
          </p:nvSpPr>
          <p:spPr>
            <a:xfrm>
              <a:off x="3269423" y="2527500"/>
              <a:ext cx="228900" cy="243900"/>
            </a:xfrm>
            <a:prstGeom prst="ellipse">
              <a:avLst/>
            </a:prstGeom>
            <a:solidFill>
              <a:srgbClr val="00FF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Google Shape;294;p56">
              <a:extLst>
                <a:ext uri="{FF2B5EF4-FFF2-40B4-BE49-F238E27FC236}">
                  <a16:creationId xmlns:a16="http://schemas.microsoft.com/office/drawing/2014/main" xmlns="" id="{19EC9A5A-FFA6-B146-8F64-D637E9274A6F}"/>
                </a:ext>
              </a:extLst>
            </p:cNvPr>
            <p:cNvCxnSpPr>
              <a:cxnSpLocks/>
              <a:stCxn id="25" idx="3"/>
            </p:cNvCxnSpPr>
            <p:nvPr/>
          </p:nvCxnSpPr>
          <p:spPr>
            <a:xfrm rot="10800000" flipH="1">
              <a:off x="2713825" y="1844200"/>
              <a:ext cx="1367700" cy="7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0" name="Google Shape;295;p56">
              <a:extLst>
                <a:ext uri="{FF2B5EF4-FFF2-40B4-BE49-F238E27FC236}">
                  <a16:creationId xmlns:a16="http://schemas.microsoft.com/office/drawing/2014/main" xmlns="" id="{715E92A3-B67D-3543-9112-7DCE7245C7D1}"/>
                </a:ext>
              </a:extLst>
            </p:cNvPr>
            <p:cNvSpPr txBox="1"/>
            <p:nvPr/>
          </p:nvSpPr>
          <p:spPr>
            <a:xfrm>
              <a:off x="3103375" y="1524988"/>
              <a:ext cx="642900" cy="16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Arial" panose="020B0604020202020204" pitchFamily="34" charset="0"/>
                  <a:cs typeface="Arial" panose="020B0604020202020204" pitchFamily="34" charset="0"/>
                </a:rPr>
                <a:t>Cash</a:t>
              </a: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8338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“A” Reorganization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40"/>
            <a:ext cx="5369938" cy="5267259"/>
          </a:xfrm>
        </p:spPr>
        <p:txBody>
          <a:bodyPr anchor="t" anchorCtr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Buyer’s tax basis in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MergeCo’s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stock is increased by Target’s net inside basis. 1.358-1(c)(1)(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 says to treat stock basis as if Buyer purchased Target’s assets in a reorganization, then contributed the assets to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MergeCo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in a Section 351 transaction. Section 357(c) does not apply in the hypothetical 351.</a:t>
            </a:r>
          </a:p>
        </p:txBody>
      </p:sp>
      <p:grpSp>
        <p:nvGrpSpPr>
          <p:cNvPr id="20" name="Google Shape;280;p56">
            <a:extLst>
              <a:ext uri="{FF2B5EF4-FFF2-40B4-BE49-F238E27FC236}">
                <a16:creationId xmlns:a16="http://schemas.microsoft.com/office/drawing/2014/main" xmlns="" id="{059A47E2-8A1F-884B-84A5-6A1FFE744D7E}"/>
              </a:ext>
            </a:extLst>
          </p:cNvPr>
          <p:cNvGrpSpPr/>
          <p:nvPr/>
        </p:nvGrpSpPr>
        <p:grpSpPr>
          <a:xfrm>
            <a:off x="6048045" y="1745308"/>
            <a:ext cx="5786129" cy="1989454"/>
            <a:chOff x="251400" y="1405123"/>
            <a:chExt cx="5142627" cy="1776377"/>
          </a:xfrm>
        </p:grpSpPr>
        <p:sp>
          <p:nvSpPr>
            <p:cNvPr id="22" name="Google Shape;281;p56">
              <a:extLst>
                <a:ext uri="{FF2B5EF4-FFF2-40B4-BE49-F238E27FC236}">
                  <a16:creationId xmlns:a16="http://schemas.microsoft.com/office/drawing/2014/main" xmlns="" id="{712D438C-8704-E447-9D81-8CB2F91C0ACD}"/>
                </a:ext>
              </a:extLst>
            </p:cNvPr>
            <p:cNvSpPr/>
            <p:nvPr/>
          </p:nvSpPr>
          <p:spPr>
            <a:xfrm>
              <a:off x="4522580" y="1405123"/>
              <a:ext cx="715200" cy="654000"/>
            </a:xfrm>
            <a:prstGeom prst="flowChartConnector">
              <a:avLst/>
            </a:prstGeom>
            <a:solidFill>
              <a:srgbClr val="FFC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Google Shape;282;p56">
              <a:extLst>
                <a:ext uri="{FF2B5EF4-FFF2-40B4-BE49-F238E27FC236}">
                  <a16:creationId xmlns:a16="http://schemas.microsoft.com/office/drawing/2014/main" xmlns="" id="{0A6AAFB0-CCAC-AE47-95E1-801845C507C3}"/>
                </a:ext>
              </a:extLst>
            </p:cNvPr>
            <p:cNvSpPr/>
            <p:nvPr/>
          </p:nvSpPr>
          <p:spPr>
            <a:xfrm>
              <a:off x="1427725" y="1525000"/>
              <a:ext cx="1286100" cy="654000"/>
            </a:xfrm>
            <a:prstGeom prst="rect">
              <a:avLst/>
            </a:prstGeom>
            <a:solidFill>
              <a:srgbClr val="00B05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Buyer</a:t>
              </a:r>
              <a:endParaRPr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Google Shape;283;p56">
              <a:extLst>
                <a:ext uri="{FF2B5EF4-FFF2-40B4-BE49-F238E27FC236}">
                  <a16:creationId xmlns:a16="http://schemas.microsoft.com/office/drawing/2014/main" xmlns="" id="{06EFD18F-2993-4346-9BEC-AFCE348642DF}"/>
                </a:ext>
              </a:extLst>
            </p:cNvPr>
            <p:cNvSpPr/>
            <p:nvPr/>
          </p:nvSpPr>
          <p:spPr>
            <a:xfrm>
              <a:off x="1427725" y="2527500"/>
              <a:ext cx="1286100" cy="654000"/>
            </a:xfrm>
            <a:prstGeom prst="rect">
              <a:avLst/>
            </a:prstGeom>
            <a:solidFill>
              <a:srgbClr val="7030A0"/>
            </a:solidFill>
            <a:ln w="9525" cap="flat" cmpd="sng">
              <a:solidFill>
                <a:srgbClr val="7030A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MergeCo</a:t>
              </a:r>
              <a:endParaRPr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Google Shape;284;p56">
              <a:extLst>
                <a:ext uri="{FF2B5EF4-FFF2-40B4-BE49-F238E27FC236}">
                  <a16:creationId xmlns:a16="http://schemas.microsoft.com/office/drawing/2014/main" xmlns="" id="{AA5FCDA3-B190-2A40-95D2-78BD1F47A50A}"/>
                </a:ext>
              </a:extLst>
            </p:cNvPr>
            <p:cNvSpPr/>
            <p:nvPr/>
          </p:nvSpPr>
          <p:spPr>
            <a:xfrm>
              <a:off x="4053927" y="2527493"/>
              <a:ext cx="1340100" cy="654000"/>
            </a:xfrm>
            <a:prstGeom prst="rect">
              <a:avLst/>
            </a:prstGeom>
            <a:solidFill>
              <a:srgbClr val="0070C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Target</a:t>
              </a:r>
              <a:endParaRPr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Google Shape;285;p56">
              <a:extLst>
                <a:ext uri="{FF2B5EF4-FFF2-40B4-BE49-F238E27FC236}">
                  <a16:creationId xmlns:a16="http://schemas.microsoft.com/office/drawing/2014/main" xmlns="" id="{1315FEFE-B156-D54D-897B-D2FBB5861C0D}"/>
                </a:ext>
              </a:extLst>
            </p:cNvPr>
            <p:cNvSpPr/>
            <p:nvPr/>
          </p:nvSpPr>
          <p:spPr>
            <a:xfrm>
              <a:off x="4375508" y="1405123"/>
              <a:ext cx="715200" cy="654000"/>
            </a:xfrm>
            <a:prstGeom prst="flowChartConnector">
              <a:avLst/>
            </a:prstGeom>
            <a:solidFill>
              <a:srgbClr val="FFC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Google Shape;286;p56">
              <a:extLst>
                <a:ext uri="{FF2B5EF4-FFF2-40B4-BE49-F238E27FC236}">
                  <a16:creationId xmlns:a16="http://schemas.microsoft.com/office/drawing/2014/main" xmlns="" id="{0116103F-3212-FA4A-9B48-71D65275BB74}"/>
                </a:ext>
              </a:extLst>
            </p:cNvPr>
            <p:cNvSpPr/>
            <p:nvPr/>
          </p:nvSpPr>
          <p:spPr>
            <a:xfrm>
              <a:off x="4261380" y="1405123"/>
              <a:ext cx="715200" cy="654000"/>
            </a:xfrm>
            <a:prstGeom prst="flowChartConnector">
              <a:avLst/>
            </a:prstGeom>
            <a:solidFill>
              <a:srgbClr val="FFC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SHs</a:t>
              </a:r>
              <a:endParaRPr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2" name="Google Shape;287;p56">
              <a:extLst>
                <a:ext uri="{FF2B5EF4-FFF2-40B4-BE49-F238E27FC236}">
                  <a16:creationId xmlns:a16="http://schemas.microsoft.com/office/drawing/2014/main" xmlns="" id="{BBABEACE-D699-3048-BED6-0934003E2FF1}"/>
                </a:ext>
              </a:extLst>
            </p:cNvPr>
            <p:cNvCxnSpPr>
              <a:cxnSpLocks/>
              <a:stCxn id="25" idx="2"/>
              <a:endCxn id="26" idx="0"/>
            </p:cNvCxnSpPr>
            <p:nvPr/>
          </p:nvCxnSpPr>
          <p:spPr>
            <a:xfrm rot="-5400000" flipH="1">
              <a:off x="1896775" y="2353000"/>
              <a:ext cx="348600" cy="600"/>
            </a:xfrm>
            <a:prstGeom prst="bentConnector3">
              <a:avLst>
                <a:gd name="adj1" fmla="val 49986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Google Shape;288;p56">
              <a:extLst>
                <a:ext uri="{FF2B5EF4-FFF2-40B4-BE49-F238E27FC236}">
                  <a16:creationId xmlns:a16="http://schemas.microsoft.com/office/drawing/2014/main" xmlns="" id="{3DD2147A-88DD-A544-A673-126DD5EC6886}"/>
                </a:ext>
              </a:extLst>
            </p:cNvPr>
            <p:cNvCxnSpPr>
              <a:cxnSpLocks/>
              <a:stCxn id="30" idx="4"/>
              <a:endCxn id="29" idx="0"/>
            </p:cNvCxnSpPr>
            <p:nvPr/>
          </p:nvCxnSpPr>
          <p:spPr>
            <a:xfrm flipH="1">
              <a:off x="4724108" y="2059123"/>
              <a:ext cx="9000" cy="468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4" name="Google Shape;289;p56">
              <a:extLst>
                <a:ext uri="{FF2B5EF4-FFF2-40B4-BE49-F238E27FC236}">
                  <a16:creationId xmlns:a16="http://schemas.microsoft.com/office/drawing/2014/main" xmlns="" id="{6BDDD96C-C6F2-DC42-8ADE-D4550808B9C8}"/>
                </a:ext>
              </a:extLst>
            </p:cNvPr>
            <p:cNvSpPr txBox="1"/>
            <p:nvPr/>
          </p:nvSpPr>
          <p:spPr>
            <a:xfrm>
              <a:off x="251400" y="2571750"/>
              <a:ext cx="11814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Formation of merger sub</a:t>
              </a:r>
              <a:endParaRPr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Google Shape;290;p56">
              <a:extLst>
                <a:ext uri="{FF2B5EF4-FFF2-40B4-BE49-F238E27FC236}">
                  <a16:creationId xmlns:a16="http://schemas.microsoft.com/office/drawing/2014/main" xmlns="" id="{C071E119-94FA-374C-9244-9E2DFB8E692F}"/>
                </a:ext>
              </a:extLst>
            </p:cNvPr>
            <p:cNvCxnSpPr>
              <a:cxnSpLocks/>
              <a:stCxn id="26" idx="3"/>
              <a:endCxn id="29" idx="1"/>
            </p:cNvCxnSpPr>
            <p:nvPr/>
          </p:nvCxnSpPr>
          <p:spPr>
            <a:xfrm>
              <a:off x="2713825" y="2854500"/>
              <a:ext cx="13401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  <p:sp>
          <p:nvSpPr>
            <p:cNvPr id="36" name="Google Shape;291;p56">
              <a:extLst>
                <a:ext uri="{FF2B5EF4-FFF2-40B4-BE49-F238E27FC236}">
                  <a16:creationId xmlns:a16="http://schemas.microsoft.com/office/drawing/2014/main" xmlns="" id="{672E6CC4-8202-DA49-A672-7170EA46CF84}"/>
                </a:ext>
              </a:extLst>
            </p:cNvPr>
            <p:cNvSpPr txBox="1"/>
            <p:nvPr/>
          </p:nvSpPr>
          <p:spPr>
            <a:xfrm>
              <a:off x="2793175" y="2811344"/>
              <a:ext cx="11814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Arial" panose="020B0604020202020204" pitchFamily="34" charset="0"/>
                  <a:cs typeface="Arial" panose="020B0604020202020204" pitchFamily="34" charset="0"/>
                </a:rPr>
                <a:t>Merger</a:t>
              </a: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Google Shape;292;p56">
              <a:extLst>
                <a:ext uri="{FF2B5EF4-FFF2-40B4-BE49-F238E27FC236}">
                  <a16:creationId xmlns:a16="http://schemas.microsoft.com/office/drawing/2014/main" xmlns="" id="{B074CB09-F6A5-EE4E-99AE-8C67B00440D8}"/>
                </a:ext>
              </a:extLst>
            </p:cNvPr>
            <p:cNvSpPr/>
            <p:nvPr/>
          </p:nvSpPr>
          <p:spPr>
            <a:xfrm>
              <a:off x="1198823" y="2231350"/>
              <a:ext cx="228900" cy="243900"/>
            </a:xfrm>
            <a:prstGeom prst="ellipse">
              <a:avLst/>
            </a:prstGeom>
            <a:solidFill>
              <a:srgbClr val="00FF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Google Shape;293;p56">
              <a:extLst>
                <a:ext uri="{FF2B5EF4-FFF2-40B4-BE49-F238E27FC236}">
                  <a16:creationId xmlns:a16="http://schemas.microsoft.com/office/drawing/2014/main" xmlns="" id="{C5566DAE-6F91-9745-9AD6-DB5A010931CE}"/>
                </a:ext>
              </a:extLst>
            </p:cNvPr>
            <p:cNvSpPr/>
            <p:nvPr/>
          </p:nvSpPr>
          <p:spPr>
            <a:xfrm>
              <a:off x="3269423" y="2527500"/>
              <a:ext cx="228900" cy="243900"/>
            </a:xfrm>
            <a:prstGeom prst="ellipse">
              <a:avLst/>
            </a:prstGeom>
            <a:solidFill>
              <a:srgbClr val="00FF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Google Shape;294;p56">
              <a:extLst>
                <a:ext uri="{FF2B5EF4-FFF2-40B4-BE49-F238E27FC236}">
                  <a16:creationId xmlns:a16="http://schemas.microsoft.com/office/drawing/2014/main" xmlns="" id="{19EC9A5A-FFA6-B146-8F64-D637E9274A6F}"/>
                </a:ext>
              </a:extLst>
            </p:cNvPr>
            <p:cNvCxnSpPr>
              <a:cxnSpLocks/>
              <a:stCxn id="25" idx="3"/>
            </p:cNvCxnSpPr>
            <p:nvPr/>
          </p:nvCxnSpPr>
          <p:spPr>
            <a:xfrm rot="10800000" flipH="1">
              <a:off x="2713825" y="1844200"/>
              <a:ext cx="1367700" cy="7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0" name="Google Shape;295;p56">
              <a:extLst>
                <a:ext uri="{FF2B5EF4-FFF2-40B4-BE49-F238E27FC236}">
                  <a16:creationId xmlns:a16="http://schemas.microsoft.com/office/drawing/2014/main" xmlns="" id="{715E92A3-B67D-3543-9112-7DCE7245C7D1}"/>
                </a:ext>
              </a:extLst>
            </p:cNvPr>
            <p:cNvSpPr txBox="1"/>
            <p:nvPr/>
          </p:nvSpPr>
          <p:spPr>
            <a:xfrm>
              <a:off x="3103375" y="1524988"/>
              <a:ext cx="642900" cy="16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Arial" panose="020B0604020202020204" pitchFamily="34" charset="0"/>
                  <a:cs typeface="Arial" panose="020B0604020202020204" pitchFamily="34" charset="0"/>
                </a:rPr>
                <a:t>Cash</a:t>
              </a: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5917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40"/>
            <a:ext cx="10732188" cy="2101583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following facts apply to the problems below: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Target is a C corporation owned by three individuals, A, B, and C. Target has 100 shares outstanding at $10/share. Below is Target’s Cap Table: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xmlns="" id="{FF2B4B87-47AE-174A-B8B9-A6BEF773CC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121377"/>
              </p:ext>
            </p:extLst>
          </p:nvPr>
        </p:nvGraphicFramePr>
        <p:xfrm>
          <a:off x="1824154" y="3290466"/>
          <a:ext cx="8990840" cy="3134462"/>
        </p:xfrm>
        <a:graphic>
          <a:graphicData uri="http://schemas.openxmlformats.org/drawingml/2006/table">
            <a:tbl>
              <a:tblPr firstRow="1" firstCol="1" bandRow="1"/>
              <a:tblGrid>
                <a:gridCol w="2569055">
                  <a:extLst>
                    <a:ext uri="{9D8B030D-6E8A-4147-A177-3AD203B41FA5}">
                      <a16:colId xmlns:a16="http://schemas.microsoft.com/office/drawing/2014/main" xmlns="" val="3056335663"/>
                    </a:ext>
                  </a:extLst>
                </a:gridCol>
                <a:gridCol w="610836">
                  <a:extLst>
                    <a:ext uri="{9D8B030D-6E8A-4147-A177-3AD203B41FA5}">
                      <a16:colId xmlns:a16="http://schemas.microsoft.com/office/drawing/2014/main" xmlns="" val="516374988"/>
                    </a:ext>
                  </a:extLst>
                </a:gridCol>
                <a:gridCol w="1904262">
                  <a:extLst>
                    <a:ext uri="{9D8B030D-6E8A-4147-A177-3AD203B41FA5}">
                      <a16:colId xmlns:a16="http://schemas.microsoft.com/office/drawing/2014/main" xmlns="" val="2630956581"/>
                    </a:ext>
                  </a:extLst>
                </a:gridCol>
                <a:gridCol w="2002422">
                  <a:extLst>
                    <a:ext uri="{9D8B030D-6E8A-4147-A177-3AD203B41FA5}">
                      <a16:colId xmlns:a16="http://schemas.microsoft.com/office/drawing/2014/main" xmlns="" val="1419407043"/>
                    </a:ext>
                  </a:extLst>
                </a:gridCol>
                <a:gridCol w="1904265">
                  <a:extLst>
                    <a:ext uri="{9D8B030D-6E8A-4147-A177-3AD203B41FA5}">
                      <a16:colId xmlns:a16="http://schemas.microsoft.com/office/drawing/2014/main" xmlns="" val="3140589964"/>
                    </a:ext>
                  </a:extLst>
                </a:gridCol>
              </a:tblGrid>
              <a:tr h="596906">
                <a:tc gridSpan="5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 Table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7347" marR="197347" marT="98673" marB="98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0630879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Shareholder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1264515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 of Shares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80002"/>
                  </a:ext>
                </a:extLst>
              </a:tr>
              <a:tr h="786172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FMV of Stock ($10/s)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$500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$300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$200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1675582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Tax Basis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$200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$400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$150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1479869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Potential BIG/BIL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$300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($100)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$50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6604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730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xmlns="" id="{FF2B4B87-47AE-174A-B8B9-A6BEF773CC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194312"/>
              </p:ext>
            </p:extLst>
          </p:nvPr>
        </p:nvGraphicFramePr>
        <p:xfrm>
          <a:off x="1824154" y="2121424"/>
          <a:ext cx="8990840" cy="4245137"/>
        </p:xfrm>
        <a:graphic>
          <a:graphicData uri="http://schemas.openxmlformats.org/drawingml/2006/table">
            <a:tbl>
              <a:tblPr firstRow="1" firstCol="1" bandRow="1"/>
              <a:tblGrid>
                <a:gridCol w="2569055">
                  <a:extLst>
                    <a:ext uri="{9D8B030D-6E8A-4147-A177-3AD203B41FA5}">
                      <a16:colId xmlns:a16="http://schemas.microsoft.com/office/drawing/2014/main" xmlns="" val="3056335663"/>
                    </a:ext>
                  </a:extLst>
                </a:gridCol>
                <a:gridCol w="610836">
                  <a:extLst>
                    <a:ext uri="{9D8B030D-6E8A-4147-A177-3AD203B41FA5}">
                      <a16:colId xmlns:a16="http://schemas.microsoft.com/office/drawing/2014/main" xmlns="" val="516374988"/>
                    </a:ext>
                  </a:extLst>
                </a:gridCol>
                <a:gridCol w="1904262">
                  <a:extLst>
                    <a:ext uri="{9D8B030D-6E8A-4147-A177-3AD203B41FA5}">
                      <a16:colId xmlns:a16="http://schemas.microsoft.com/office/drawing/2014/main" xmlns="" val="2630956581"/>
                    </a:ext>
                  </a:extLst>
                </a:gridCol>
                <a:gridCol w="2002422">
                  <a:extLst>
                    <a:ext uri="{9D8B030D-6E8A-4147-A177-3AD203B41FA5}">
                      <a16:colId xmlns:a16="http://schemas.microsoft.com/office/drawing/2014/main" xmlns="" val="1419407043"/>
                    </a:ext>
                  </a:extLst>
                </a:gridCol>
                <a:gridCol w="1904265">
                  <a:extLst>
                    <a:ext uri="{9D8B030D-6E8A-4147-A177-3AD203B41FA5}">
                      <a16:colId xmlns:a16="http://schemas.microsoft.com/office/drawing/2014/main" xmlns="" val="3140589964"/>
                    </a:ext>
                  </a:extLst>
                </a:gridCol>
              </a:tblGrid>
              <a:tr h="596906">
                <a:tc gridSpan="5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Other information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7347" marR="197347" marT="98673" marB="98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0630879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Tax basis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FMV</a:t>
                      </a: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BIG/BIL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1264515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Non-operating assets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$200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$300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$100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80002"/>
                  </a:ext>
                </a:extLst>
              </a:tr>
              <a:tr h="786172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assets</a:t>
                      </a: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$700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$900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$200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1675582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n-US" sz="2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$900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$1,200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1479869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Long term liability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($200)</a:t>
                      </a: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6604281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E&amp;P</a:t>
                      </a: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$400</a:t>
                      </a: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5681193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8340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02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6F5A5072-7B47-4D32-B52A-4EBBF590B8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715DAF0-AE1B-46C9-8A6B-DB2AA05AB9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016219D-510E-4184-9090-6D5578A87B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FF4A713-7B75-4B21-90D7-5AB19547C7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C631C0B-6DA6-4E57-8231-CE32B3434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C29501E6-A978-4A61-9689-9085AF97A5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Tax-Deferred Transactions</a:t>
            </a:r>
          </a:p>
        </p:txBody>
      </p:sp>
    </p:spTree>
    <p:extLst>
      <p:ext uri="{BB962C8B-B14F-4D97-AF65-F5344CB8AC3E}">
        <p14:creationId xmlns:p14="http://schemas.microsoft.com/office/powerpoint/2010/main" val="1139415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40"/>
            <a:ext cx="10732188" cy="1742769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each of the questions below, please determine whether there is a valid reorganization under Section 368(a)(1); and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Explain the US federal income tax consequences to the parties.</a:t>
            </a:r>
          </a:p>
        </p:txBody>
      </p:sp>
    </p:spTree>
    <p:extLst>
      <p:ext uri="{BB962C8B-B14F-4D97-AF65-F5344CB8AC3E}">
        <p14:creationId xmlns:p14="http://schemas.microsoft.com/office/powerpoint/2010/main" val="245076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39"/>
            <a:ext cx="10732188" cy="5111003"/>
          </a:xfrm>
        </p:spPr>
        <p:txBody>
          <a:bodyPr anchor="t" anchorCtr="0">
            <a:normAutofit fontScale="85000" lnSpcReduction="20000"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Target merges into Buyer under state law with Buyer surviving. Target’s shareholders receive pro-rata $1,000 FMV of Buyer’s non-voting, nonparticipating, non-convertible 8% cumulative preferred stock.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Target’s debt to third party lender is $1,300 instead of $200.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merger occurs under the laws of Germany.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Same as #1 but the Sellers receive the following consideration from Buyer: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$200 of Buyer 2 year notes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$400 of Buyer 25 year bonds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$400 of Buyer voting common stock</a:t>
            </a:r>
          </a:p>
          <a:p>
            <a:pPr marL="457200" lvl="1" indent="-457200">
              <a:lnSpc>
                <a:spcPct val="120000"/>
              </a:lnSpc>
              <a:spcBef>
                <a:spcPts val="1000"/>
              </a:spcBef>
              <a:buFont typeface="+mj-lt"/>
              <a:buAutoNum type="arabicPeriod" startAt="5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Target merges into Buyer solely for Buyer voting stock. B, however, dissents and is cashed out with Target’s non-operating assets.</a:t>
            </a:r>
          </a:p>
          <a:p>
            <a:pPr marL="457200" lvl="1" indent="-457200">
              <a:lnSpc>
                <a:spcPct val="120000"/>
              </a:lnSpc>
              <a:spcBef>
                <a:spcPts val="1000"/>
              </a:spcBef>
              <a:buFont typeface="+mj-lt"/>
              <a:buAutoNum type="arabicPeriod" startAt="5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Target merges into Buyer solely for Buyer voting stock. Within 6 months, A, B, and C have sold their interests pursuant to a plan entered into at the time of the merger.</a:t>
            </a:r>
          </a:p>
          <a:p>
            <a:pPr>
              <a:lnSpc>
                <a:spcPct val="10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065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39"/>
            <a:ext cx="10732188" cy="5111003"/>
          </a:xfrm>
        </p:spPr>
        <p:txBody>
          <a:bodyPr anchor="t" anchorCtr="0">
            <a:normAutofit fontScale="92500" lnSpcReduction="10000"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Target merges into Buyer under state law with Buyer surviving. Target’s shareholders receive pro-rata $1,000 FMV of Buyer’s non-voting, nonparticipating, non-convertible 8% cumulative preferred stock.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this transaction satisfy Section 368(a)(1)(A)? Yes, state law merger.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this transaction satisfy the non-statutory requirements (COI, COBE, BP, net value)? Generally assume that there is a valid business purpose.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Facts do not indicate that Target or Buyer are selling off operating assets, so we assume COBE is satisfied.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COI: This is an A reorg, so voting stock is not required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Helvering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was non-voting stock). 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Given analysis above, this should be an A reorg.</a:t>
            </a:r>
          </a:p>
          <a:p>
            <a:pPr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079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39"/>
            <a:ext cx="10732188" cy="5111003"/>
          </a:xfrm>
        </p:spPr>
        <p:txBody>
          <a:bodyPr anchor="t" anchorCtr="0">
            <a:norm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Target merges into Buyer under state law with Buyer surviving. Target’s shareholders receive pro-rata $1,000 FMV of Buyer’s non-voting, nonparticipating, non-convertible 8% cumulative preferred stock.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Tax consequences: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Target does not recognize gain under which code section?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Shareholders don’t recognize gain and take carryover basis in Buyer stock received under which code section?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Buyer get tax attributes of Target. Buyer does not recognize gain and receives carryover basis.</a:t>
            </a:r>
          </a:p>
          <a:p>
            <a:pPr lvl="1"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124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39"/>
            <a:ext cx="10732188" cy="5111003"/>
          </a:xfrm>
        </p:spPr>
        <p:txBody>
          <a:bodyPr anchor="t" anchorCtr="0">
            <a:norm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2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Target’s debt to third party lender is $1,300 instead of $200.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Liabilities are in excess of Target’s basis in its assets. Does Section 357(c) apply? No, it only applies to Section 351 and D reorgs.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Liabilities in excess of FMV of Target’s assets. Target is now insolvent. </a:t>
            </a:r>
          </a:p>
          <a:p>
            <a:pPr lvl="1"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0640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39"/>
            <a:ext cx="10732188" cy="5111003"/>
          </a:xfrm>
        </p:spPr>
        <p:txBody>
          <a:bodyPr anchor="t" anchorCtr="0">
            <a:norm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3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merger occurs under the laws of Germany.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Foreign mergers still count under Section 368(a)(1)(A). Regulations in 2006 expanded the definition to include foreign law merger statutes. Treas. Reg. 1.368-2(b)(1)(ii).</a:t>
            </a:r>
          </a:p>
          <a:p>
            <a:pPr lvl="1"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119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39"/>
            <a:ext cx="10732188" cy="5111003"/>
          </a:xfrm>
        </p:spPr>
        <p:txBody>
          <a:bodyPr anchor="t" anchorCtr="0">
            <a:normAutofit lnSpcReduction="10000"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4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Same as #1 but the Sellers receive the following consideration from Buyer: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$200 of Buyer 2 year notes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$400 of Buyer 25 year bonds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$400 of Buyer voting common stock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40% of the consideration is equity. Is that sufficient to satisfy COI? Yes.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Target and Buyer both still don’t recognize gain. How much gain does A, B, and C recognize? Gain = lesser of boot received or amount realized.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Has $300 of BIG on its stock. Receives $300 of boot and $200 of stock.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Has $100 of BIL on its stock. Receives $180 of boot and $120 of stock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Has $50 of BIG on its stock. Receives $120 of boot and $80 of stock.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6512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39"/>
            <a:ext cx="10732188" cy="5111003"/>
          </a:xfrm>
        </p:spPr>
        <p:txBody>
          <a:bodyPr anchor="t" anchorCtr="0">
            <a:normAutofit fontScale="92500" lnSpcReduction="10000"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4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Same as #1 but the Sellers receive the following consideration from Buyer: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$200 of Buyer 2 year notes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$400 of Buyer 25 year bonds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$400 of Buyer voting common stock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character of the gain recognized by A, B, and C? Capital.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A, B, and C receive tax basis = FMV on the boot received. Tax basis in the stock received = same as the basis they had in Target stock LESS FMV of the other property received PLUS amount of gain recognized.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$200 - $300 + $300 = $200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$400 - $180 + $0 = $220 (BIL is preserved in new stock)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$150 - $120 + 50 = $80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972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39"/>
            <a:ext cx="10732188" cy="5111003"/>
          </a:xfrm>
        </p:spPr>
        <p:txBody>
          <a:bodyPr anchor="t" anchorCtr="0">
            <a:normAutofit fontScale="92500" lnSpcReduction="10000"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4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Same as #1 but the Sellers receive the following consideration from Buyer: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$200 of Buyer 2 year notes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$400 of Buyer 25 year bonds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$400 of Buyer voting common stock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character of the gain recognized by A, B, and C? Capital.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A, B, and C receive tax basis = FMV on the boot received. Tax basis in the stock received = same as the basis they had in Target stock LESS FMV of the other property received PLUS amount of gain recognized.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$200 - $300 + $300 = $200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$400 - $180 + $0 = $220 (BIL is preserved in new stock)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$150 - $120 + 50 = $80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415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39"/>
            <a:ext cx="10732188" cy="5111003"/>
          </a:xfrm>
        </p:spPr>
        <p:txBody>
          <a:bodyPr anchor="t" anchorCtr="0">
            <a:normAutofit fontScale="92500" lnSpcReduction="10000"/>
          </a:bodyPr>
          <a:lstStyle/>
          <a:p>
            <a:pPr marL="457200" lvl="1" indent="-457200">
              <a:lnSpc>
                <a:spcPct val="120000"/>
              </a:lnSpc>
              <a:spcBef>
                <a:spcPts val="1000"/>
              </a:spcBef>
              <a:buFont typeface="+mj-lt"/>
              <a:buAutoNum type="arabicPeriod" startAt="5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Target merges into Buyer solely for Buyer voting stock. B, however, dissents and is cashed out with Target’s non-operating assets.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 is not receiving equity in the transaction, so no tax deferred treatment. This is a redemption and we have to look to Section 302. B has complete termination of interest, so the redemption should be treated as an exchange and not a dividend (Section 302(b)(3). B would be able to recognize loss on the exchange of property for stock.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Target must recognize $100 of BIG on the non-operating assets. Target also must increase E&amp;P by $100, but then can decrease it based on the pro-rata redemption by under Section 312(n)(7).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the redemption cause this transaction to fail as a reorg? See Treas. Reg. </a:t>
            </a:r>
            <a:r>
              <a:rPr lang="en-US" dirty="0"/>
              <a:t>1.368-1(e)(8) Ex. 9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88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Deferred Reorganizations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590740"/>
            <a:ext cx="10095169" cy="5267259"/>
          </a:xfrm>
        </p:spPr>
        <p:txBody>
          <a:bodyPr anchor="t" anchorCtr="0"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Sections 351 and 368 provide a list of transactions that would require non-recognition of gain or loss for the participating taxpayers.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Generally,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transactions in Sections 351 and 368 require Buyer to use some form of stock consideration in the transaction. The amount of stock consideration required to meet the requirements of a tax deferred reorganization differs depending on the type of reorganization.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114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39"/>
            <a:ext cx="10732188" cy="5111003"/>
          </a:xfrm>
        </p:spPr>
        <p:txBody>
          <a:bodyPr anchor="t" anchorCtr="0">
            <a:normAutofit/>
          </a:bodyPr>
          <a:lstStyle/>
          <a:p>
            <a:pPr marL="457200" lvl="1" indent="-457200">
              <a:lnSpc>
                <a:spcPct val="120000"/>
              </a:lnSpc>
              <a:spcBef>
                <a:spcPts val="1000"/>
              </a:spcBef>
              <a:buFont typeface="+mj-lt"/>
              <a:buAutoNum type="arabicPeriod" startAt="5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Target merges into Buyer solely for Buyer voting stock. Within 6 months, A, B, and C have sold their interests pursuant to a plan entered into at the time of the merger.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long as A, B, and C do not sell their interest to Buyer, this is permissible. A, B, and C would recognize gain when they sell the stock.</a:t>
            </a:r>
          </a:p>
          <a:p>
            <a:pPr>
              <a:lnSpc>
                <a:spcPct val="120000"/>
              </a:lnSpc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3031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“B” Reorganization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590740"/>
            <a:ext cx="10095169" cy="5267259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/>
              <a:t>Section 368(a)(1)(B): </a:t>
            </a:r>
            <a:r>
              <a:rPr lang="en-US" dirty="0"/>
              <a:t>the acquisition by one corporation, in exchange </a:t>
            </a:r>
            <a:r>
              <a:rPr lang="en-US" b="1" dirty="0"/>
              <a:t>solely for all or a part of its voting stock </a:t>
            </a:r>
            <a:r>
              <a:rPr lang="en-US" dirty="0"/>
              <a:t>(</a:t>
            </a:r>
            <a:r>
              <a:rPr lang="en-US" b="1" dirty="0"/>
              <a:t>or in exchange solely for all or a part of the voting stock of a corporation which is in control of the acquiring corporation</a:t>
            </a:r>
            <a:r>
              <a:rPr lang="en-US" dirty="0"/>
              <a:t>), of stock of another corporation if, </a:t>
            </a:r>
            <a:r>
              <a:rPr lang="en-US" b="1" dirty="0"/>
              <a:t>immediately after the acquisition, the acquiring corporation has control of such other corporation </a:t>
            </a:r>
            <a:r>
              <a:rPr lang="en-US" dirty="0"/>
              <a:t>(whether or not such acquiring corporation had control immediately before the acquisition);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Section 368(c): Control is 80% of the total combined voting power of all classes of voting stock; and 80% of the total number of shares of all non-voting stock (at least 80% of each class of non-voting stock).</a:t>
            </a:r>
          </a:p>
          <a:p>
            <a:pPr>
              <a:lnSpc>
                <a:spcPct val="11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2616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“B” Reorganization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590740"/>
            <a:ext cx="10095169" cy="5267259"/>
          </a:xfrm>
        </p:spPr>
        <p:txBody>
          <a:bodyPr anchor="t" anchorCtr="0">
            <a:normAutofit/>
          </a:bodyPr>
          <a:lstStyle/>
          <a:p>
            <a:pPr lvl="1">
              <a:lnSpc>
                <a:spcPct val="100000"/>
              </a:lnSpc>
            </a:pPr>
            <a:r>
              <a:rPr lang="en-US" dirty="0"/>
              <a:t>Section 368(c): Control is 80% of the total combined voting power of all classes of voting stock; and 80% of the total number of shares of all non-voting stock (at least 80% of each class of non-voting stock).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Note that Buyer just needs to have “control” immediately after the transaction. This provides some planning flexibility.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Be wary of creeping acquisitions: B reorganization requires the consideration used in each acquisition to be solely for voting stock unless the prior transaction is “old and cold.”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Pre-acquisition redemptions may make qualifying as a B reorganization easier and provide Sellers with some cash consideration as part of the Transaction.  Redemptions are permissible for B reorganizations as long as Buyer is not funding the Redemption.</a:t>
            </a:r>
          </a:p>
          <a:p>
            <a:pPr lvl="1">
              <a:lnSpc>
                <a:spcPct val="100000"/>
              </a:lnSpc>
            </a:pPr>
            <a:endParaRPr lang="en-US" dirty="0"/>
          </a:p>
          <a:p>
            <a:pPr lvl="1">
              <a:lnSpc>
                <a:spcPct val="100000"/>
              </a:lnSpc>
            </a:pPr>
            <a:endParaRPr lang="en-US" dirty="0"/>
          </a:p>
          <a:p>
            <a:pPr lvl="1"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8965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“B” Reorganization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590740"/>
            <a:ext cx="10095169" cy="5267259"/>
          </a:xfrm>
        </p:spPr>
        <p:txBody>
          <a:bodyPr anchor="t" anchorCtr="0">
            <a:normAutofit/>
          </a:bodyPr>
          <a:lstStyle/>
          <a:p>
            <a:r>
              <a:rPr lang="en-US" dirty="0"/>
              <a:t>”Solely for Voting Stock”:</a:t>
            </a:r>
          </a:p>
          <a:p>
            <a:pPr lvl="1"/>
            <a:r>
              <a:rPr lang="en-US" dirty="0"/>
              <a:t>Only permissible consideration for the transaction is voting stock of Buyer or parent company of Buyer.</a:t>
            </a:r>
          </a:p>
          <a:p>
            <a:pPr lvl="1"/>
            <a:r>
              <a:rPr lang="en-US" dirty="0"/>
              <a:t>What is “voting stock?”</a:t>
            </a:r>
          </a:p>
          <a:p>
            <a:pPr lvl="1"/>
            <a:r>
              <a:rPr lang="en-US" i="1" dirty="0"/>
              <a:t>Southwest Consolidated (1942)</a:t>
            </a:r>
            <a:r>
              <a:rPr lang="en-US" dirty="0"/>
              <a:t> holds that options and warrants do not count.</a:t>
            </a:r>
          </a:p>
          <a:p>
            <a:pPr lvl="1"/>
            <a:r>
              <a:rPr lang="en-US" dirty="0"/>
              <a:t>Is COI relevant for B reorganizations?</a:t>
            </a:r>
          </a:p>
          <a:p>
            <a:pPr lvl="1"/>
            <a:r>
              <a:rPr lang="en-US" dirty="0"/>
              <a:t>Dissenting shareholders: any cash paid by Buyer would still invalidate the B reorg. Instead, Target could redeem out the dissenting shareholder using its own cash. Note: Target should not use Buyer cash to do this.</a:t>
            </a:r>
          </a:p>
          <a:p>
            <a:pPr lvl="1"/>
            <a:r>
              <a:rPr lang="en-US" dirty="0"/>
              <a:t>Exception to the solely for voting stock requirement: cash out fractional shares.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335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“B” Reorganization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590740"/>
            <a:ext cx="10095169" cy="5267259"/>
          </a:xfrm>
        </p:spPr>
        <p:txBody>
          <a:bodyPr anchor="t" anchorCtr="0">
            <a:normAutofit/>
          </a:bodyPr>
          <a:lstStyle/>
          <a:p>
            <a:r>
              <a:rPr lang="en-US" dirty="0"/>
              <a:t>”Solely for Voting Stock”:</a:t>
            </a:r>
          </a:p>
          <a:p>
            <a:pPr lvl="1"/>
            <a:r>
              <a:rPr lang="en-US" dirty="0"/>
              <a:t>What about Target’s transaction expenses? Transfer taxes may be assumed by Buyer. </a:t>
            </a:r>
          </a:p>
          <a:p>
            <a:pPr lvl="1"/>
            <a:r>
              <a:rPr lang="en-US" dirty="0"/>
              <a:t>Other costs that are solely and directly related to the acquisition can be paid by Buyer (See Rev. Rul. 73-54).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17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6593FD65-F317-CC4F-BEFD-E30FAFFF023F}"/>
              </a:ext>
            </a:extLst>
          </p:cNvPr>
          <p:cNvSpPr txBox="1">
            <a:spLocks/>
          </p:cNvSpPr>
          <p:nvPr/>
        </p:nvSpPr>
        <p:spPr>
          <a:xfrm>
            <a:off x="1000462" y="1590740"/>
            <a:ext cx="10732188" cy="21015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following facts apply to the problems below: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Target is a C corporation owned by three individuals, A, B, and C. Target has 100 shares outstanding at $10/share. Below is Target’s Cap Table: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5C686868-E494-3A4D-BD93-39DB89606431}"/>
              </a:ext>
            </a:extLst>
          </p:cNvPr>
          <p:cNvGraphicFramePr>
            <a:graphicFrameLocks noGrp="1"/>
          </p:cNvGraphicFramePr>
          <p:nvPr/>
        </p:nvGraphicFramePr>
        <p:xfrm>
          <a:off x="1824154" y="3290466"/>
          <a:ext cx="8990840" cy="3134462"/>
        </p:xfrm>
        <a:graphic>
          <a:graphicData uri="http://schemas.openxmlformats.org/drawingml/2006/table">
            <a:tbl>
              <a:tblPr firstRow="1" firstCol="1" bandRow="1"/>
              <a:tblGrid>
                <a:gridCol w="2569055">
                  <a:extLst>
                    <a:ext uri="{9D8B030D-6E8A-4147-A177-3AD203B41FA5}">
                      <a16:colId xmlns:a16="http://schemas.microsoft.com/office/drawing/2014/main" xmlns="" val="3056335663"/>
                    </a:ext>
                  </a:extLst>
                </a:gridCol>
                <a:gridCol w="610836">
                  <a:extLst>
                    <a:ext uri="{9D8B030D-6E8A-4147-A177-3AD203B41FA5}">
                      <a16:colId xmlns:a16="http://schemas.microsoft.com/office/drawing/2014/main" xmlns="" val="516374988"/>
                    </a:ext>
                  </a:extLst>
                </a:gridCol>
                <a:gridCol w="1904262">
                  <a:extLst>
                    <a:ext uri="{9D8B030D-6E8A-4147-A177-3AD203B41FA5}">
                      <a16:colId xmlns:a16="http://schemas.microsoft.com/office/drawing/2014/main" xmlns="" val="2630956581"/>
                    </a:ext>
                  </a:extLst>
                </a:gridCol>
                <a:gridCol w="2002422">
                  <a:extLst>
                    <a:ext uri="{9D8B030D-6E8A-4147-A177-3AD203B41FA5}">
                      <a16:colId xmlns:a16="http://schemas.microsoft.com/office/drawing/2014/main" xmlns="" val="1419407043"/>
                    </a:ext>
                  </a:extLst>
                </a:gridCol>
                <a:gridCol w="1904265">
                  <a:extLst>
                    <a:ext uri="{9D8B030D-6E8A-4147-A177-3AD203B41FA5}">
                      <a16:colId xmlns:a16="http://schemas.microsoft.com/office/drawing/2014/main" xmlns="" val="3140589964"/>
                    </a:ext>
                  </a:extLst>
                </a:gridCol>
              </a:tblGrid>
              <a:tr h="596906">
                <a:tc gridSpan="5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 Table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7347" marR="197347" marT="98673" marB="98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0630879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Shareholder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1264515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 of Shares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80002"/>
                  </a:ext>
                </a:extLst>
              </a:tr>
              <a:tr h="786172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FMV of Stock ($10/s)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$500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$300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$200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1675582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Tax Basis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$200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$400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$150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1479869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Potential BIG/BIL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$300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($100)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$50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6604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7511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B14C4B3F-FAE6-6540-B6FF-916BA1BEF03D}"/>
              </a:ext>
            </a:extLst>
          </p:cNvPr>
          <p:cNvGraphicFramePr>
            <a:graphicFrameLocks noGrp="1"/>
          </p:cNvGraphicFramePr>
          <p:nvPr/>
        </p:nvGraphicFramePr>
        <p:xfrm>
          <a:off x="1824154" y="2121424"/>
          <a:ext cx="8990840" cy="4245137"/>
        </p:xfrm>
        <a:graphic>
          <a:graphicData uri="http://schemas.openxmlformats.org/drawingml/2006/table">
            <a:tbl>
              <a:tblPr firstRow="1" firstCol="1" bandRow="1"/>
              <a:tblGrid>
                <a:gridCol w="2569055">
                  <a:extLst>
                    <a:ext uri="{9D8B030D-6E8A-4147-A177-3AD203B41FA5}">
                      <a16:colId xmlns:a16="http://schemas.microsoft.com/office/drawing/2014/main" xmlns="" val="3056335663"/>
                    </a:ext>
                  </a:extLst>
                </a:gridCol>
                <a:gridCol w="610836">
                  <a:extLst>
                    <a:ext uri="{9D8B030D-6E8A-4147-A177-3AD203B41FA5}">
                      <a16:colId xmlns:a16="http://schemas.microsoft.com/office/drawing/2014/main" xmlns="" val="516374988"/>
                    </a:ext>
                  </a:extLst>
                </a:gridCol>
                <a:gridCol w="1904262">
                  <a:extLst>
                    <a:ext uri="{9D8B030D-6E8A-4147-A177-3AD203B41FA5}">
                      <a16:colId xmlns:a16="http://schemas.microsoft.com/office/drawing/2014/main" xmlns="" val="2630956581"/>
                    </a:ext>
                  </a:extLst>
                </a:gridCol>
                <a:gridCol w="2002422">
                  <a:extLst>
                    <a:ext uri="{9D8B030D-6E8A-4147-A177-3AD203B41FA5}">
                      <a16:colId xmlns:a16="http://schemas.microsoft.com/office/drawing/2014/main" xmlns="" val="1419407043"/>
                    </a:ext>
                  </a:extLst>
                </a:gridCol>
                <a:gridCol w="1904265">
                  <a:extLst>
                    <a:ext uri="{9D8B030D-6E8A-4147-A177-3AD203B41FA5}">
                      <a16:colId xmlns:a16="http://schemas.microsoft.com/office/drawing/2014/main" xmlns="" val="3140589964"/>
                    </a:ext>
                  </a:extLst>
                </a:gridCol>
              </a:tblGrid>
              <a:tr h="596906">
                <a:tc gridSpan="5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Other information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7347" marR="197347" marT="98673" marB="98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0630879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Tax basis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FMV</a:t>
                      </a: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BIG/BIL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1264515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Non-operating assets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$200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$300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$100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80002"/>
                  </a:ext>
                </a:extLst>
              </a:tr>
              <a:tr h="786172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assets</a:t>
                      </a: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$700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$900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$200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1675582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n-US" sz="2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$900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$1,200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1479869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Long term liability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($200)</a:t>
                      </a: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6604281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E&amp;P</a:t>
                      </a: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$400</a:t>
                      </a: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5681193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8340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8654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40"/>
            <a:ext cx="10732188" cy="1742769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each of the questions below, please determine whether there is a valid reorganization under Section 368(a)(1); and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Explain the US federal income tax consequences to the parties.</a:t>
            </a:r>
          </a:p>
        </p:txBody>
      </p:sp>
    </p:spTree>
    <p:extLst>
      <p:ext uri="{BB962C8B-B14F-4D97-AF65-F5344CB8AC3E}">
        <p14:creationId xmlns:p14="http://schemas.microsoft.com/office/powerpoint/2010/main" val="35188999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39"/>
            <a:ext cx="10732188" cy="5111003"/>
          </a:xfrm>
        </p:spPr>
        <p:txBody>
          <a:bodyPr anchor="t" anchorCtr="0">
            <a:no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 January 2, P acquires all of the T common stock from Mr. A, Ms. B and Ms. C as a result of separate negotiations with each shareholder—solely in exchange for P voting preferred stock.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is a B reorg. Separate negotiations are not relevant unless the timing is too far apart.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 has no gain (Section 1032) and will get basis in T stock equal to A, B, and C’s basis (Section 362(b)).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A, B, and C will not recognize gain under Section 354 and will retain their historical basis in the new P stock.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if A, B, and C controlled P after the transaction?</a:t>
            </a:r>
          </a:p>
        </p:txBody>
      </p:sp>
    </p:spTree>
    <p:extLst>
      <p:ext uri="{BB962C8B-B14F-4D97-AF65-F5344CB8AC3E}">
        <p14:creationId xmlns:p14="http://schemas.microsoft.com/office/powerpoint/2010/main" val="42273634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39"/>
            <a:ext cx="10732188" cy="5111003"/>
          </a:xfrm>
        </p:spPr>
        <p:txBody>
          <a:bodyPr anchor="t" anchorCtr="0">
            <a:no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2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Same facts as #1, but P also purchases T bonds from 3rd Party Lender for $200 cash.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Would the payment to 3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party lender bust the B? Payment is to lender, not consideration given as part of the acquisition, so it would not count as “boot.” This would be a Section 1001 exchange separate from the reorganization.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3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Same facts as #1, but P also swaps its own bonds for 3rd Party Lender’s bond in T.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Debt for debt transaction. B reorg still valid for the same reason: the payment is to a third party and not to T’s shareholders.</a:t>
            </a:r>
          </a:p>
          <a:p>
            <a:pPr>
              <a:lnSpc>
                <a:spcPct val="100000"/>
              </a:lnSpc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86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Deferred Reorganizations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590740"/>
            <a:ext cx="10095169" cy="5267259"/>
          </a:xfrm>
        </p:spPr>
        <p:txBody>
          <a:bodyPr anchor="t" anchorCtr="0"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Requirements for qualifying for reorganization treatment: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Buyer and Target must both be corporations.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Transaction must be described in one of the six categories under Section 368(a)(1)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Transaction must satisfy the non-statutory requirements of a reorganization found in Treas. Reg. 1.368-1:</a:t>
            </a:r>
          </a:p>
          <a:p>
            <a:pPr lvl="2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Business purposes test</a:t>
            </a:r>
          </a:p>
          <a:p>
            <a:pPr lvl="2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Continuity of interest (”COI”)</a:t>
            </a:r>
          </a:p>
          <a:p>
            <a:pPr lvl="2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Continuity of business enterprise (”COBE”)</a:t>
            </a:r>
          </a:p>
          <a:p>
            <a:pPr lvl="2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Transfer of net value</a:t>
            </a:r>
          </a:p>
          <a:p>
            <a:pPr lvl="2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Plan of reorganization (not required, but best practice)</a:t>
            </a:r>
          </a:p>
        </p:txBody>
      </p:sp>
    </p:spTree>
    <p:extLst>
      <p:ext uri="{BB962C8B-B14F-4D97-AF65-F5344CB8AC3E}">
        <p14:creationId xmlns:p14="http://schemas.microsoft.com/office/powerpoint/2010/main" val="619586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39"/>
            <a:ext cx="10732188" cy="5111003"/>
          </a:xfrm>
        </p:spPr>
        <p:txBody>
          <a:bodyPr anchor="t" anchorCtr="0">
            <a:no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4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Same facts as #1, but P also agrees to advance $100 in cash to T to pay T expenses. 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also does not bust the B reorg. Payment is to Target not to shareholders. As long as the cash is not paid out to shareholders it is permissible.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4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4483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39"/>
            <a:ext cx="10732188" cy="5111003"/>
          </a:xfrm>
        </p:spPr>
        <p:txBody>
          <a:bodyPr anchor="t" anchorCtr="0">
            <a:no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5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Consider the impact on reorganization characterization if the following transactions occur: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	JANUARY 2:  	P acquires Ms. C’s T stock for cash [20%]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	JULY 1:           	P acquires Ms. B’s T stock for P voting stock [30%]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	DECEMBER 1:  	P acquires all of Mr. A’s T stock for P voting stock [50%] </a:t>
            </a:r>
          </a:p>
          <a:p>
            <a:pPr marL="922338" indent="-288925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Each transaction is separate;</a:t>
            </a:r>
          </a:p>
          <a:p>
            <a:pPr marL="922338" lvl="2" indent="-288925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Each transaction is part of a single plan;</a:t>
            </a:r>
          </a:p>
          <a:p>
            <a:pPr marL="922338" lvl="2" indent="-288925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The first transaction is separate and the last two are part of a single plan; </a:t>
            </a:r>
          </a:p>
          <a:p>
            <a:pPr marL="922338" lvl="2" indent="-288925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The first two are part of a plan and the last one is separate.</a:t>
            </a:r>
          </a:p>
          <a:p>
            <a:pPr marL="9525" lvl="2" indent="0"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2425" lvl="2" indent="-3429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appears that this set of facts would violate the 12-month period to be considered a single transaction under Treas. Reg. 1.368-2(c). As mentioned, the B reorg does not need to be completed in a singe transaction. However, even if the period is greater than 12 months, it could still be stepped together as a single transaction.</a:t>
            </a:r>
          </a:p>
          <a:p>
            <a:pPr>
              <a:lnSpc>
                <a:spcPct val="10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3532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39"/>
            <a:ext cx="10732188" cy="5111003"/>
          </a:xfrm>
        </p:spPr>
        <p:txBody>
          <a:bodyPr anchor="t" anchorCtr="0">
            <a:noAutofit/>
          </a:bodyPr>
          <a:lstStyle/>
          <a:p>
            <a:pPr marL="457200" lvl="0" indent="-457200">
              <a:lnSpc>
                <a:spcPct val="120000"/>
              </a:lnSpc>
              <a:buFont typeface="+mj-lt"/>
              <a:buAutoNum type="arabicPeriod" startAt="6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On January 2, T redeems Ms. B and Ms. C’s T stock for cash and notes.  P then acquires all of Mr. A’s T stock solely in exchange for P voting stock worth $500. </a:t>
            </a:r>
          </a:p>
          <a:p>
            <a:pPr>
              <a:lnSpc>
                <a:spcPct val="12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This is a gray area, but 1.368-1(e)(8) Ex. 9 appears to allow pre-acquisition redemptions. Would there be a COI issue here?</a:t>
            </a:r>
          </a:p>
          <a:p>
            <a:pPr>
              <a:lnSpc>
                <a:spcPct val="120000"/>
              </a:lnSpc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34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39"/>
            <a:ext cx="10732188" cy="5111003"/>
          </a:xfrm>
        </p:spPr>
        <p:txBody>
          <a:bodyPr anchor="t" anchorCtr="0">
            <a:noAutofit/>
          </a:bodyPr>
          <a:lstStyle/>
          <a:p>
            <a:pPr marL="457200" lvl="0" indent="-457200">
              <a:lnSpc>
                <a:spcPct val="120000"/>
              </a:lnSpc>
              <a:buFont typeface="+mj-lt"/>
              <a:buAutoNum type="arabicPeriod" startAt="7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On January 2, P acquires all the T stock from Mr. A, Ms. B and Ms. C solely in exchange for voting preferred stock of P.  What tax consequences to the parties if the following transactions occur:  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Prior to the exchange, T pays a dividend of the T non-operating assets, pro rata to each of Mr. A, Ms. B and Ms. C.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 pays the costs of registering its common stock when Mr. A, Ms. B and Ms. C wish to sell such P stock received in the exchange.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 agrees to pay all transfer taxes arising from the exchange.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 agrees to pay all legal and accounting fees (incurred by T) associated with the transaction.</a:t>
            </a:r>
          </a:p>
          <a:p>
            <a:pPr marL="9525" lvl="1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9107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39"/>
            <a:ext cx="10732188" cy="5111003"/>
          </a:xfrm>
        </p:spPr>
        <p:txBody>
          <a:bodyPr anchor="t" anchorCtr="0">
            <a:noAutofit/>
          </a:bodyPr>
          <a:lstStyle/>
          <a:p>
            <a:pPr marL="9525" lvl="1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Alt 1:</a:t>
            </a:r>
          </a:p>
          <a:p>
            <a:pPr marL="352425" lvl="1" indent="-342900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Pre-acquisition distribution should result in Section 311(b) gain to Target and increase E&amp;P, then decrease E&amp;P based on FMV of property distributed. Would COBE be an issue?</a:t>
            </a:r>
          </a:p>
          <a:p>
            <a:pPr marL="352425" lvl="1" indent="-342900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" lvl="1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Alt 2:</a:t>
            </a:r>
          </a:p>
          <a:p>
            <a:pPr marL="352425" lvl="1" indent="-342900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Generally this is permissible. It would not be boot or bust the reorg.</a:t>
            </a:r>
          </a:p>
          <a:p>
            <a:pPr marL="352425" lvl="1" indent="-342900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" lvl="1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Alt 3:</a:t>
            </a:r>
          </a:p>
          <a:p>
            <a:pPr marL="352425" lvl="1" indent="-342900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If the taxes are the responsibility of the shareholders, then this would be boot. If there is joint and several liability, then it would not be boot.</a:t>
            </a:r>
          </a:p>
          <a:p>
            <a:pPr marL="352425" lvl="1" indent="-342900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" lvl="1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Alt 4:</a:t>
            </a:r>
          </a:p>
          <a:p>
            <a:pPr marL="352425" lvl="1" indent="-342900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Not debt of shareholder, so it would not be boot.</a:t>
            </a:r>
          </a:p>
          <a:p>
            <a:pPr>
              <a:lnSpc>
                <a:spcPct val="100000"/>
              </a:lnSpc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8585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“C” Reorganization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590740"/>
            <a:ext cx="10095169" cy="5267259"/>
          </a:xfrm>
        </p:spPr>
        <p:txBody>
          <a:bodyPr anchor="t" anchorCtr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Section 368(a)(1)(C):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acquisition by one corporation, in exchange solely for all or a part of its voting stock (or in exchange solely for all or a part of the voting stock of a corporation which is in control of the acquiring corporation), of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substantially all of the properties of another corporation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 determining whether the exchange is solely for stock the assumption by the acquiring corporation of a liability of the other shall be disregarded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is “substantially all” of the property of a company?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Safe harbor: at least 70% of the company’s gross assets and 90% of its net assets.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you do not meet the safe harbor, facts and circumstances. </a:t>
            </a:r>
          </a:p>
        </p:txBody>
      </p:sp>
    </p:spTree>
    <p:extLst>
      <p:ext uri="{BB962C8B-B14F-4D97-AF65-F5344CB8AC3E}">
        <p14:creationId xmlns:p14="http://schemas.microsoft.com/office/powerpoint/2010/main" val="13159473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“C” Reorganization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590740"/>
            <a:ext cx="10095169" cy="5267259"/>
          </a:xfrm>
        </p:spPr>
        <p:txBody>
          <a:bodyPr anchor="t" anchorCtr="0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Permissible consideration: Voting stock.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Notable exceptions: 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Section 368(a)(1)(C): assumption of liabilities is not considered part of the consideration. 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Section 368(a)(2)(B): boot relaxation rule permits up to 20% of the purchase consideration to be items other than voting stock. Note that if even $1 of purchase consideration is not voting stock, then all of the assumed liabilities will be considered boot.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Additional requirement: Target must distribute all consideration received as part of plan or reorganization.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Section 368(a)(2)(G)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Triangular C Reorganizations are permissible.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C reorganization followed by the transfer of Target’s assets to a controlled subsidiary is also permissible.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See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Section 368(a)(2)(C).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16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“C” Reorganization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590740"/>
            <a:ext cx="4908539" cy="5267259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C Reorganization: base case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Buyer purchases substantially all of Target’s assets and Target liquidates.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endParaRPr lang="en-US" sz="2400" dirty="0"/>
          </a:p>
        </p:txBody>
      </p:sp>
      <p:sp>
        <p:nvSpPr>
          <p:cNvPr id="30" name="Google Shape;281;p56">
            <a:extLst>
              <a:ext uri="{FF2B5EF4-FFF2-40B4-BE49-F238E27FC236}">
                <a16:creationId xmlns:a16="http://schemas.microsoft.com/office/drawing/2014/main" xmlns="" id="{9C81F0FD-B0A2-8C4C-86C3-544FC30A08B7}"/>
              </a:ext>
            </a:extLst>
          </p:cNvPr>
          <p:cNvSpPr/>
          <p:nvPr/>
        </p:nvSpPr>
        <p:spPr>
          <a:xfrm>
            <a:off x="4606597" y="2747423"/>
            <a:ext cx="804694" cy="732447"/>
          </a:xfrm>
          <a:prstGeom prst="flowChartConnector">
            <a:avLst/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Google Shape;282;p56">
            <a:extLst>
              <a:ext uri="{FF2B5EF4-FFF2-40B4-BE49-F238E27FC236}">
                <a16:creationId xmlns:a16="http://schemas.microsoft.com/office/drawing/2014/main" xmlns="" id="{2729D59E-3709-D644-BE77-AA891BAEA5D6}"/>
              </a:ext>
            </a:extLst>
          </p:cNvPr>
          <p:cNvSpPr/>
          <p:nvPr/>
        </p:nvSpPr>
        <p:spPr>
          <a:xfrm>
            <a:off x="1124480" y="2881679"/>
            <a:ext cx="1447031" cy="732447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Buyer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Google Shape;284;p56">
            <a:extLst>
              <a:ext uri="{FF2B5EF4-FFF2-40B4-BE49-F238E27FC236}">
                <a16:creationId xmlns:a16="http://schemas.microsoft.com/office/drawing/2014/main" xmlns="" id="{0158C955-D95D-3A4D-BC95-F77B19EA018D}"/>
              </a:ext>
            </a:extLst>
          </p:cNvPr>
          <p:cNvSpPr/>
          <p:nvPr/>
        </p:nvSpPr>
        <p:spPr>
          <a:xfrm>
            <a:off x="4079301" y="4004422"/>
            <a:ext cx="1507788" cy="732447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Google Shape;285;p56">
            <a:extLst>
              <a:ext uri="{FF2B5EF4-FFF2-40B4-BE49-F238E27FC236}">
                <a16:creationId xmlns:a16="http://schemas.microsoft.com/office/drawing/2014/main" xmlns="" id="{A001A2E8-232B-E44A-82B5-01081078D3C4}"/>
              </a:ext>
            </a:extLst>
          </p:cNvPr>
          <p:cNvSpPr/>
          <p:nvPr/>
        </p:nvSpPr>
        <p:spPr>
          <a:xfrm>
            <a:off x="4441122" y="2747423"/>
            <a:ext cx="804694" cy="732447"/>
          </a:xfrm>
          <a:prstGeom prst="flowChartConnector">
            <a:avLst/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Google Shape;286;p56">
            <a:extLst>
              <a:ext uri="{FF2B5EF4-FFF2-40B4-BE49-F238E27FC236}">
                <a16:creationId xmlns:a16="http://schemas.microsoft.com/office/drawing/2014/main" xmlns="" id="{0DD2A10B-13D6-AC45-8BA1-CA9E5FC38E91}"/>
              </a:ext>
            </a:extLst>
          </p:cNvPr>
          <p:cNvSpPr/>
          <p:nvPr/>
        </p:nvSpPr>
        <p:spPr>
          <a:xfrm>
            <a:off x="4312713" y="2747423"/>
            <a:ext cx="804694" cy="732447"/>
          </a:xfrm>
          <a:prstGeom prst="flowChartConnector">
            <a:avLst/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SHs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Google Shape;288;p56">
            <a:extLst>
              <a:ext uri="{FF2B5EF4-FFF2-40B4-BE49-F238E27FC236}">
                <a16:creationId xmlns:a16="http://schemas.microsoft.com/office/drawing/2014/main" xmlns="" id="{F8695554-F385-C840-A70D-9A67A3083C4A}"/>
              </a:ext>
            </a:extLst>
          </p:cNvPr>
          <p:cNvCxnSpPr>
            <a:cxnSpLocks/>
            <a:stCxn id="34" idx="4"/>
            <a:endCxn id="33" idx="0"/>
          </p:cNvCxnSpPr>
          <p:nvPr/>
        </p:nvCxnSpPr>
        <p:spPr>
          <a:xfrm flipH="1">
            <a:off x="4833342" y="3479870"/>
            <a:ext cx="10126" cy="524473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39" name="Google Shape;290;p56">
            <a:extLst>
              <a:ext uri="{FF2B5EF4-FFF2-40B4-BE49-F238E27FC236}">
                <a16:creationId xmlns:a16="http://schemas.microsoft.com/office/drawing/2014/main" xmlns="" id="{9D528909-E955-AF42-B364-2BB1F3CD5EA7}"/>
              </a:ext>
            </a:extLst>
          </p:cNvPr>
          <p:cNvCxnSpPr>
            <a:cxnSpLocks/>
            <a:endCxn id="33" idx="1"/>
          </p:cNvCxnSpPr>
          <p:nvPr/>
        </p:nvCxnSpPr>
        <p:spPr>
          <a:xfrm>
            <a:off x="2571511" y="3605528"/>
            <a:ext cx="1507790" cy="765118"/>
          </a:xfrm>
          <a:prstGeom prst="straightConnector1">
            <a:avLst/>
          </a:prstGeom>
          <a:noFill/>
          <a:ln w="9525" cap="flat" cmpd="sng">
            <a:solidFill>
              <a:srgbClr val="666666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40" name="Google Shape;291;p56">
            <a:extLst>
              <a:ext uri="{FF2B5EF4-FFF2-40B4-BE49-F238E27FC236}">
                <a16:creationId xmlns:a16="http://schemas.microsoft.com/office/drawing/2014/main" xmlns="" id="{AC6D092D-2777-D04B-B66E-91DF53E77E8C}"/>
              </a:ext>
            </a:extLst>
          </p:cNvPr>
          <p:cNvSpPr txBox="1"/>
          <p:nvPr/>
        </p:nvSpPr>
        <p:spPr>
          <a:xfrm>
            <a:off x="2363229" y="4004343"/>
            <a:ext cx="1329230" cy="273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Arial" panose="020B0604020202020204" pitchFamily="34" charset="0"/>
                <a:cs typeface="Arial" panose="020B0604020202020204" pitchFamily="34" charset="0"/>
              </a:rPr>
              <a:t>Substantially all of Assets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Google Shape;292;p56">
            <a:extLst>
              <a:ext uri="{FF2B5EF4-FFF2-40B4-BE49-F238E27FC236}">
                <a16:creationId xmlns:a16="http://schemas.microsoft.com/office/drawing/2014/main" xmlns="" id="{5401C755-B1CB-BF42-BA62-87526C8B2989}"/>
              </a:ext>
            </a:extLst>
          </p:cNvPr>
          <p:cNvSpPr/>
          <p:nvPr/>
        </p:nvSpPr>
        <p:spPr>
          <a:xfrm>
            <a:off x="3310077" y="3489584"/>
            <a:ext cx="257542" cy="273156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Google Shape;293;p56">
            <a:extLst>
              <a:ext uri="{FF2B5EF4-FFF2-40B4-BE49-F238E27FC236}">
                <a16:creationId xmlns:a16="http://schemas.microsoft.com/office/drawing/2014/main" xmlns="" id="{58CE9D6D-4D82-AF49-AC84-28D6B1CF3324}"/>
              </a:ext>
            </a:extLst>
          </p:cNvPr>
          <p:cNvSpPr/>
          <p:nvPr/>
        </p:nvSpPr>
        <p:spPr>
          <a:xfrm>
            <a:off x="6163768" y="3614404"/>
            <a:ext cx="257542" cy="273156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Google Shape;294;p56">
            <a:extLst>
              <a:ext uri="{FF2B5EF4-FFF2-40B4-BE49-F238E27FC236}">
                <a16:creationId xmlns:a16="http://schemas.microsoft.com/office/drawing/2014/main" xmlns="" id="{9DAB6E55-F9D3-1C41-8570-174550F8E05B}"/>
              </a:ext>
            </a:extLst>
          </p:cNvPr>
          <p:cNvCxnSpPr>
            <a:cxnSpLocks/>
            <a:stCxn id="31" idx="3"/>
          </p:cNvCxnSpPr>
          <p:nvPr/>
        </p:nvCxnSpPr>
        <p:spPr>
          <a:xfrm rot="10800000" flipH="1">
            <a:off x="2571511" y="3239167"/>
            <a:ext cx="1538842" cy="8736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4" name="Google Shape;295;p56">
            <a:extLst>
              <a:ext uri="{FF2B5EF4-FFF2-40B4-BE49-F238E27FC236}">
                <a16:creationId xmlns:a16="http://schemas.microsoft.com/office/drawing/2014/main" xmlns="" id="{BA59E036-D621-6246-A766-1C34951CDED0}"/>
              </a:ext>
            </a:extLst>
          </p:cNvPr>
          <p:cNvSpPr txBox="1"/>
          <p:nvPr/>
        </p:nvSpPr>
        <p:spPr>
          <a:xfrm>
            <a:off x="2840344" y="2713738"/>
            <a:ext cx="1100548" cy="382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Arial" panose="020B0604020202020204" pitchFamily="34" charset="0"/>
                <a:cs typeface="Arial" panose="020B0604020202020204" pitchFamily="34" charset="0"/>
              </a:rPr>
              <a:t>Buyer voting stock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Google Shape;291;p56">
            <a:extLst>
              <a:ext uri="{FF2B5EF4-FFF2-40B4-BE49-F238E27FC236}">
                <a16:creationId xmlns:a16="http://schemas.microsoft.com/office/drawing/2014/main" xmlns="" id="{C24F744F-22DD-E143-BBDA-477F284B486C}"/>
              </a:ext>
            </a:extLst>
          </p:cNvPr>
          <p:cNvSpPr txBox="1"/>
          <p:nvPr/>
        </p:nvSpPr>
        <p:spPr>
          <a:xfrm>
            <a:off x="4853366" y="3468950"/>
            <a:ext cx="1329230" cy="273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Arial" panose="020B0604020202020204" pitchFamily="34" charset="0"/>
                <a:cs typeface="Arial" panose="020B0604020202020204" pitchFamily="34" charset="0"/>
              </a:rPr>
              <a:t>Distribute Buyer Stock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Google Shape;281;p56">
            <a:extLst>
              <a:ext uri="{FF2B5EF4-FFF2-40B4-BE49-F238E27FC236}">
                <a16:creationId xmlns:a16="http://schemas.microsoft.com/office/drawing/2014/main" xmlns="" id="{2C56EC35-AEFC-324B-AD4D-B5C92051476A}"/>
              </a:ext>
            </a:extLst>
          </p:cNvPr>
          <p:cNvSpPr/>
          <p:nvPr/>
        </p:nvSpPr>
        <p:spPr>
          <a:xfrm>
            <a:off x="10572893" y="2781108"/>
            <a:ext cx="804694" cy="732447"/>
          </a:xfrm>
          <a:prstGeom prst="flowChartConnector">
            <a:avLst/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Google Shape;282;p56">
            <a:extLst>
              <a:ext uri="{FF2B5EF4-FFF2-40B4-BE49-F238E27FC236}">
                <a16:creationId xmlns:a16="http://schemas.microsoft.com/office/drawing/2014/main" xmlns="" id="{6E4D1175-ABD2-A54B-AEC1-EC324511A123}"/>
              </a:ext>
            </a:extLst>
          </p:cNvPr>
          <p:cNvSpPr/>
          <p:nvPr/>
        </p:nvSpPr>
        <p:spPr>
          <a:xfrm>
            <a:off x="7090776" y="2915364"/>
            <a:ext cx="1447031" cy="732447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Buyer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Google Shape;284;p56">
            <a:extLst>
              <a:ext uri="{FF2B5EF4-FFF2-40B4-BE49-F238E27FC236}">
                <a16:creationId xmlns:a16="http://schemas.microsoft.com/office/drawing/2014/main" xmlns="" id="{3DD6BFAF-7B71-C44D-A271-C6CF83CBFFF7}"/>
              </a:ext>
            </a:extLst>
          </p:cNvPr>
          <p:cNvSpPr/>
          <p:nvPr/>
        </p:nvSpPr>
        <p:spPr>
          <a:xfrm>
            <a:off x="7090776" y="4089440"/>
            <a:ext cx="1447031" cy="732447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Google Shape;285;p56">
            <a:extLst>
              <a:ext uri="{FF2B5EF4-FFF2-40B4-BE49-F238E27FC236}">
                <a16:creationId xmlns:a16="http://schemas.microsoft.com/office/drawing/2014/main" xmlns="" id="{57284613-471C-4E47-91DD-1B7E4C7DDAEA}"/>
              </a:ext>
            </a:extLst>
          </p:cNvPr>
          <p:cNvSpPr/>
          <p:nvPr/>
        </p:nvSpPr>
        <p:spPr>
          <a:xfrm>
            <a:off x="10407418" y="2781108"/>
            <a:ext cx="804694" cy="732447"/>
          </a:xfrm>
          <a:prstGeom prst="flowChartConnector">
            <a:avLst/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Google Shape;286;p56">
            <a:extLst>
              <a:ext uri="{FF2B5EF4-FFF2-40B4-BE49-F238E27FC236}">
                <a16:creationId xmlns:a16="http://schemas.microsoft.com/office/drawing/2014/main" xmlns="" id="{1C42735F-7555-5041-BE45-383A7EFD4E7F}"/>
              </a:ext>
            </a:extLst>
          </p:cNvPr>
          <p:cNvSpPr/>
          <p:nvPr/>
        </p:nvSpPr>
        <p:spPr>
          <a:xfrm>
            <a:off x="10279009" y="2781108"/>
            <a:ext cx="804694" cy="732447"/>
          </a:xfrm>
          <a:prstGeom prst="flowChartConnector">
            <a:avLst/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SHs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Google Shape;288;p56">
            <a:extLst>
              <a:ext uri="{FF2B5EF4-FFF2-40B4-BE49-F238E27FC236}">
                <a16:creationId xmlns:a16="http://schemas.microsoft.com/office/drawing/2014/main" xmlns="" id="{E952D45E-FAD1-A84D-8243-42388D1AD972}"/>
              </a:ext>
            </a:extLst>
          </p:cNvPr>
          <p:cNvCxnSpPr>
            <a:cxnSpLocks/>
            <a:stCxn id="47" idx="2"/>
            <a:endCxn id="48" idx="0"/>
          </p:cNvCxnSpPr>
          <p:nvPr/>
        </p:nvCxnSpPr>
        <p:spPr>
          <a:xfrm>
            <a:off x="7814292" y="3647811"/>
            <a:ext cx="0" cy="44162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52" name="Google Shape;290;p56">
            <a:extLst>
              <a:ext uri="{FF2B5EF4-FFF2-40B4-BE49-F238E27FC236}">
                <a16:creationId xmlns:a16="http://schemas.microsoft.com/office/drawing/2014/main" xmlns="" id="{C9A04712-EE57-BE45-BF0A-894E6C9F1B18}"/>
              </a:ext>
            </a:extLst>
          </p:cNvPr>
          <p:cNvCxnSpPr>
            <a:cxnSpLocks/>
          </p:cNvCxnSpPr>
          <p:nvPr/>
        </p:nvCxnSpPr>
        <p:spPr>
          <a:xfrm>
            <a:off x="8550599" y="3422145"/>
            <a:ext cx="1590741" cy="0"/>
          </a:xfrm>
          <a:prstGeom prst="straightConnector1">
            <a:avLst/>
          </a:prstGeom>
          <a:noFill/>
          <a:ln w="9525" cap="flat" cmpd="sng">
            <a:solidFill>
              <a:srgbClr val="666666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53" name="Google Shape;291;p56">
            <a:extLst>
              <a:ext uri="{FF2B5EF4-FFF2-40B4-BE49-F238E27FC236}">
                <a16:creationId xmlns:a16="http://schemas.microsoft.com/office/drawing/2014/main" xmlns="" id="{265DA409-637D-FC4A-862D-7B310838C6E7}"/>
              </a:ext>
            </a:extLst>
          </p:cNvPr>
          <p:cNvSpPr txBox="1"/>
          <p:nvPr/>
        </p:nvSpPr>
        <p:spPr>
          <a:xfrm>
            <a:off x="8695011" y="3376977"/>
            <a:ext cx="1329230" cy="273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1"/>
            <a:r>
              <a:rPr lang="en" sz="1200" b="1" dirty="0">
                <a:latin typeface="Arial" panose="020B0604020202020204" pitchFamily="34" charset="0"/>
                <a:cs typeface="Arial" panose="020B0604020202020204" pitchFamily="34" charset="0"/>
              </a:rPr>
              <a:t>Target Stock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Google Shape;292;p56">
            <a:extLst>
              <a:ext uri="{FF2B5EF4-FFF2-40B4-BE49-F238E27FC236}">
                <a16:creationId xmlns:a16="http://schemas.microsoft.com/office/drawing/2014/main" xmlns="" id="{4FD77B6B-52D6-9C4F-B2E9-FB409BB1E5AF}"/>
              </a:ext>
            </a:extLst>
          </p:cNvPr>
          <p:cNvSpPr/>
          <p:nvPr/>
        </p:nvSpPr>
        <p:spPr>
          <a:xfrm>
            <a:off x="9228143" y="2459501"/>
            <a:ext cx="257542" cy="273156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Google Shape;293;p56">
            <a:extLst>
              <a:ext uri="{FF2B5EF4-FFF2-40B4-BE49-F238E27FC236}">
                <a16:creationId xmlns:a16="http://schemas.microsoft.com/office/drawing/2014/main" xmlns="" id="{10B2824D-CF64-364B-8D48-2EE0C7225FEF}"/>
              </a:ext>
            </a:extLst>
          </p:cNvPr>
          <p:cNvSpPr/>
          <p:nvPr/>
        </p:nvSpPr>
        <p:spPr>
          <a:xfrm>
            <a:off x="7416887" y="3714931"/>
            <a:ext cx="257542" cy="273156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Google Shape;294;p56">
            <a:extLst>
              <a:ext uri="{FF2B5EF4-FFF2-40B4-BE49-F238E27FC236}">
                <a16:creationId xmlns:a16="http://schemas.microsoft.com/office/drawing/2014/main" xmlns="" id="{C71D67DB-55F4-F842-96B0-03C49F5A2EC1}"/>
              </a:ext>
            </a:extLst>
          </p:cNvPr>
          <p:cNvCxnSpPr>
            <a:cxnSpLocks/>
            <a:stCxn id="47" idx="3"/>
          </p:cNvCxnSpPr>
          <p:nvPr/>
        </p:nvCxnSpPr>
        <p:spPr>
          <a:xfrm rot="10800000" flipH="1">
            <a:off x="8537807" y="3272852"/>
            <a:ext cx="1538842" cy="8736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7" name="Google Shape;295;p56">
            <a:extLst>
              <a:ext uri="{FF2B5EF4-FFF2-40B4-BE49-F238E27FC236}">
                <a16:creationId xmlns:a16="http://schemas.microsoft.com/office/drawing/2014/main" xmlns="" id="{450902F9-AD7E-1441-9F9C-D34BCC4CCC19}"/>
              </a:ext>
            </a:extLst>
          </p:cNvPr>
          <p:cNvSpPr txBox="1"/>
          <p:nvPr/>
        </p:nvSpPr>
        <p:spPr>
          <a:xfrm>
            <a:off x="8931900" y="2747423"/>
            <a:ext cx="1100548" cy="382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Arial" panose="020B0604020202020204" pitchFamily="34" charset="0"/>
                <a:cs typeface="Arial" panose="020B0604020202020204" pitchFamily="34" charset="0"/>
              </a:rPr>
              <a:t>Buyer voting stock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Google Shape;291;p56">
            <a:extLst>
              <a:ext uri="{FF2B5EF4-FFF2-40B4-BE49-F238E27FC236}">
                <a16:creationId xmlns:a16="http://schemas.microsoft.com/office/drawing/2014/main" xmlns="" id="{FCAABA87-3789-AF42-94F5-424C02B170FC}"/>
              </a:ext>
            </a:extLst>
          </p:cNvPr>
          <p:cNvSpPr txBox="1"/>
          <p:nvPr/>
        </p:nvSpPr>
        <p:spPr>
          <a:xfrm>
            <a:off x="7892032" y="3582658"/>
            <a:ext cx="1329230" cy="273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Arial" panose="020B0604020202020204" pitchFamily="34" charset="0"/>
                <a:cs typeface="Arial" panose="020B0604020202020204" pitchFamily="34" charset="0"/>
              </a:rPr>
              <a:t>Liquidation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xmlns="" id="{C9CE6F18-7834-EE47-AEA1-13C7DD4DC10B}"/>
              </a:ext>
            </a:extLst>
          </p:cNvPr>
          <p:cNvSpPr txBox="1">
            <a:spLocks/>
          </p:cNvSpPr>
          <p:nvPr/>
        </p:nvSpPr>
        <p:spPr>
          <a:xfrm>
            <a:off x="6509258" y="1594086"/>
            <a:ext cx="5351849" cy="5267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/>
              <a:t>C Reorganization: Rev. Rul. 67-274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Buyer purchases 100% Target stock from Sellers.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Target liquidates.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9643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“C” Reorganization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590740"/>
            <a:ext cx="4908539" cy="5267259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Upstream C Reorganization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Treas. Reg. 1.368-2(d)(4), Ex 1.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Buyer purchases sufficient Target stock to have control under Section 368(c), then Target liquidates.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endParaRPr lang="en-US" sz="2400" dirty="0"/>
          </a:p>
        </p:txBody>
      </p:sp>
      <p:sp>
        <p:nvSpPr>
          <p:cNvPr id="30" name="Google Shape;281;p56">
            <a:extLst>
              <a:ext uri="{FF2B5EF4-FFF2-40B4-BE49-F238E27FC236}">
                <a16:creationId xmlns:a16="http://schemas.microsoft.com/office/drawing/2014/main" xmlns="" id="{9C81F0FD-B0A2-8C4C-86C3-544FC30A08B7}"/>
              </a:ext>
            </a:extLst>
          </p:cNvPr>
          <p:cNvSpPr/>
          <p:nvPr/>
        </p:nvSpPr>
        <p:spPr>
          <a:xfrm>
            <a:off x="4572600" y="2915371"/>
            <a:ext cx="804694" cy="732447"/>
          </a:xfrm>
          <a:prstGeom prst="flowChartConnector">
            <a:avLst/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Google Shape;282;p56">
            <a:extLst>
              <a:ext uri="{FF2B5EF4-FFF2-40B4-BE49-F238E27FC236}">
                <a16:creationId xmlns:a16="http://schemas.microsoft.com/office/drawing/2014/main" xmlns="" id="{2729D59E-3709-D644-BE77-AA891BAEA5D6}"/>
              </a:ext>
            </a:extLst>
          </p:cNvPr>
          <p:cNvSpPr/>
          <p:nvPr/>
        </p:nvSpPr>
        <p:spPr>
          <a:xfrm>
            <a:off x="1090483" y="3049627"/>
            <a:ext cx="1447031" cy="732447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Buyer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Google Shape;284;p56">
            <a:extLst>
              <a:ext uri="{FF2B5EF4-FFF2-40B4-BE49-F238E27FC236}">
                <a16:creationId xmlns:a16="http://schemas.microsoft.com/office/drawing/2014/main" xmlns="" id="{0158C955-D95D-3A4D-BC95-F77B19EA018D}"/>
              </a:ext>
            </a:extLst>
          </p:cNvPr>
          <p:cNvSpPr/>
          <p:nvPr/>
        </p:nvSpPr>
        <p:spPr>
          <a:xfrm>
            <a:off x="3134706" y="4224369"/>
            <a:ext cx="1507788" cy="732447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Google Shape;285;p56">
            <a:extLst>
              <a:ext uri="{FF2B5EF4-FFF2-40B4-BE49-F238E27FC236}">
                <a16:creationId xmlns:a16="http://schemas.microsoft.com/office/drawing/2014/main" xmlns="" id="{A001A2E8-232B-E44A-82B5-01081078D3C4}"/>
              </a:ext>
            </a:extLst>
          </p:cNvPr>
          <p:cNvSpPr/>
          <p:nvPr/>
        </p:nvSpPr>
        <p:spPr>
          <a:xfrm>
            <a:off x="4407125" y="2915371"/>
            <a:ext cx="804694" cy="732447"/>
          </a:xfrm>
          <a:prstGeom prst="flowChartConnector">
            <a:avLst/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Google Shape;286;p56">
            <a:extLst>
              <a:ext uri="{FF2B5EF4-FFF2-40B4-BE49-F238E27FC236}">
                <a16:creationId xmlns:a16="http://schemas.microsoft.com/office/drawing/2014/main" xmlns="" id="{0DD2A10B-13D6-AC45-8BA1-CA9E5FC38E91}"/>
              </a:ext>
            </a:extLst>
          </p:cNvPr>
          <p:cNvSpPr/>
          <p:nvPr/>
        </p:nvSpPr>
        <p:spPr>
          <a:xfrm>
            <a:off x="4278716" y="2915371"/>
            <a:ext cx="804694" cy="732447"/>
          </a:xfrm>
          <a:prstGeom prst="flowChartConnector">
            <a:avLst/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SHs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Google Shape;288;p56">
            <a:extLst>
              <a:ext uri="{FF2B5EF4-FFF2-40B4-BE49-F238E27FC236}">
                <a16:creationId xmlns:a16="http://schemas.microsoft.com/office/drawing/2014/main" xmlns="" id="{F8695554-F385-C840-A70D-9A67A3083C4A}"/>
              </a:ext>
            </a:extLst>
          </p:cNvPr>
          <p:cNvCxnSpPr>
            <a:cxnSpLocks/>
            <a:stCxn id="34" idx="4"/>
            <a:endCxn id="33" idx="0"/>
          </p:cNvCxnSpPr>
          <p:nvPr/>
        </p:nvCxnSpPr>
        <p:spPr>
          <a:xfrm rot="5400000">
            <a:off x="4060761" y="3475657"/>
            <a:ext cx="576551" cy="920872"/>
          </a:xfrm>
          <a:prstGeom prst="bentConnector3">
            <a:avLst>
              <a:gd name="adj1" fmla="val 6287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39" name="Google Shape;290;p56">
            <a:extLst>
              <a:ext uri="{FF2B5EF4-FFF2-40B4-BE49-F238E27FC236}">
                <a16:creationId xmlns:a16="http://schemas.microsoft.com/office/drawing/2014/main" xmlns="" id="{9D528909-E955-AF42-B364-2BB1F3CD5EA7}"/>
              </a:ext>
            </a:extLst>
          </p:cNvPr>
          <p:cNvCxnSpPr>
            <a:cxnSpLocks/>
          </p:cNvCxnSpPr>
          <p:nvPr/>
        </p:nvCxnSpPr>
        <p:spPr>
          <a:xfrm>
            <a:off x="1261281" y="3853337"/>
            <a:ext cx="1819895" cy="1044934"/>
          </a:xfrm>
          <a:prstGeom prst="straightConnector1">
            <a:avLst/>
          </a:prstGeom>
          <a:noFill/>
          <a:ln w="9525" cap="flat" cmpd="sng">
            <a:solidFill>
              <a:srgbClr val="666666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40" name="Google Shape;291;p56">
            <a:extLst>
              <a:ext uri="{FF2B5EF4-FFF2-40B4-BE49-F238E27FC236}">
                <a16:creationId xmlns:a16="http://schemas.microsoft.com/office/drawing/2014/main" xmlns="" id="{AC6D092D-2777-D04B-B66E-91DF53E77E8C}"/>
              </a:ext>
            </a:extLst>
          </p:cNvPr>
          <p:cNvSpPr txBox="1"/>
          <p:nvPr/>
        </p:nvSpPr>
        <p:spPr>
          <a:xfrm>
            <a:off x="1991476" y="3936093"/>
            <a:ext cx="1329230" cy="52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Arial" panose="020B0604020202020204" pitchFamily="34" charset="0"/>
                <a:cs typeface="Arial" panose="020B0604020202020204" pitchFamily="34" charset="0"/>
              </a:rPr>
              <a:t>Substantially all of Assets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Google Shape;292;p56">
            <a:extLst>
              <a:ext uri="{FF2B5EF4-FFF2-40B4-BE49-F238E27FC236}">
                <a16:creationId xmlns:a16="http://schemas.microsoft.com/office/drawing/2014/main" xmlns="" id="{5401C755-B1CB-BF42-BA62-87526C8B2989}"/>
              </a:ext>
            </a:extLst>
          </p:cNvPr>
          <p:cNvSpPr/>
          <p:nvPr/>
        </p:nvSpPr>
        <p:spPr>
          <a:xfrm>
            <a:off x="3227850" y="2662813"/>
            <a:ext cx="257542" cy="273156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Google Shape;293;p56">
            <a:extLst>
              <a:ext uri="{FF2B5EF4-FFF2-40B4-BE49-F238E27FC236}">
                <a16:creationId xmlns:a16="http://schemas.microsoft.com/office/drawing/2014/main" xmlns="" id="{58CE9D6D-4D82-AF49-AC84-28D6B1CF3324}"/>
              </a:ext>
            </a:extLst>
          </p:cNvPr>
          <p:cNvSpPr/>
          <p:nvPr/>
        </p:nvSpPr>
        <p:spPr>
          <a:xfrm>
            <a:off x="5249418" y="4059217"/>
            <a:ext cx="257542" cy="273156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Google Shape;294;p56">
            <a:extLst>
              <a:ext uri="{FF2B5EF4-FFF2-40B4-BE49-F238E27FC236}">
                <a16:creationId xmlns:a16="http://schemas.microsoft.com/office/drawing/2014/main" xmlns="" id="{9DAB6E55-F9D3-1C41-8570-174550F8E05B}"/>
              </a:ext>
            </a:extLst>
          </p:cNvPr>
          <p:cNvCxnSpPr>
            <a:cxnSpLocks/>
            <a:stCxn id="31" idx="3"/>
          </p:cNvCxnSpPr>
          <p:nvPr/>
        </p:nvCxnSpPr>
        <p:spPr>
          <a:xfrm rot="10800000" flipH="1">
            <a:off x="2537514" y="3407115"/>
            <a:ext cx="1538842" cy="8736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4" name="Google Shape;295;p56">
            <a:extLst>
              <a:ext uri="{FF2B5EF4-FFF2-40B4-BE49-F238E27FC236}">
                <a16:creationId xmlns:a16="http://schemas.microsoft.com/office/drawing/2014/main" xmlns="" id="{BA59E036-D621-6246-A766-1C34951CDED0}"/>
              </a:ext>
            </a:extLst>
          </p:cNvPr>
          <p:cNvSpPr txBox="1"/>
          <p:nvPr/>
        </p:nvSpPr>
        <p:spPr>
          <a:xfrm>
            <a:off x="2806347" y="2881686"/>
            <a:ext cx="1100548" cy="382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Arial" panose="020B0604020202020204" pitchFamily="34" charset="0"/>
                <a:cs typeface="Arial" panose="020B0604020202020204" pitchFamily="34" charset="0"/>
              </a:rPr>
              <a:t>Buyer voting stock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Google Shape;291;p56">
            <a:extLst>
              <a:ext uri="{FF2B5EF4-FFF2-40B4-BE49-F238E27FC236}">
                <a16:creationId xmlns:a16="http://schemas.microsoft.com/office/drawing/2014/main" xmlns="" id="{C24F744F-22DD-E143-BBDA-477F284B486C}"/>
              </a:ext>
            </a:extLst>
          </p:cNvPr>
          <p:cNvSpPr txBox="1"/>
          <p:nvPr/>
        </p:nvSpPr>
        <p:spPr>
          <a:xfrm>
            <a:off x="4696024" y="4346873"/>
            <a:ext cx="1329230" cy="273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Arial" panose="020B0604020202020204" pitchFamily="34" charset="0"/>
                <a:cs typeface="Arial" panose="020B0604020202020204" pitchFamily="34" charset="0"/>
              </a:rPr>
              <a:t>Target liquidates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Google Shape;288;p56">
            <a:extLst>
              <a:ext uri="{FF2B5EF4-FFF2-40B4-BE49-F238E27FC236}">
                <a16:creationId xmlns:a16="http://schemas.microsoft.com/office/drawing/2014/main" xmlns="" id="{38CDB44E-5A83-1944-9191-2F9B3A68016D}"/>
              </a:ext>
            </a:extLst>
          </p:cNvPr>
          <p:cNvCxnSpPr>
            <a:cxnSpLocks/>
            <a:stCxn id="31" idx="2"/>
            <a:endCxn id="33" idx="0"/>
          </p:cNvCxnSpPr>
          <p:nvPr/>
        </p:nvCxnSpPr>
        <p:spPr>
          <a:xfrm rot="16200000" flipH="1">
            <a:off x="2630152" y="2965920"/>
            <a:ext cx="442295" cy="2074601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60" name="Google Shape;290;p56">
            <a:extLst>
              <a:ext uri="{FF2B5EF4-FFF2-40B4-BE49-F238E27FC236}">
                <a16:creationId xmlns:a16="http://schemas.microsoft.com/office/drawing/2014/main" xmlns="" id="{70F733D9-E28E-8F49-9432-5203275DBFD5}"/>
              </a:ext>
            </a:extLst>
          </p:cNvPr>
          <p:cNvCxnSpPr>
            <a:cxnSpLocks/>
          </p:cNvCxnSpPr>
          <p:nvPr/>
        </p:nvCxnSpPr>
        <p:spPr>
          <a:xfrm flipV="1">
            <a:off x="2609605" y="3504659"/>
            <a:ext cx="1669111" cy="8031"/>
          </a:xfrm>
          <a:prstGeom prst="straightConnector1">
            <a:avLst/>
          </a:prstGeom>
          <a:noFill/>
          <a:ln w="9525" cap="flat" cmpd="sng">
            <a:solidFill>
              <a:srgbClr val="666666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62" name="Google Shape;291;p56">
            <a:extLst>
              <a:ext uri="{FF2B5EF4-FFF2-40B4-BE49-F238E27FC236}">
                <a16:creationId xmlns:a16="http://schemas.microsoft.com/office/drawing/2014/main" xmlns="" id="{E9FA026A-BF98-5343-A614-5EE912A944CD}"/>
              </a:ext>
            </a:extLst>
          </p:cNvPr>
          <p:cNvSpPr txBox="1"/>
          <p:nvPr/>
        </p:nvSpPr>
        <p:spPr>
          <a:xfrm>
            <a:off x="2705210" y="3473284"/>
            <a:ext cx="1329230" cy="273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Arial" panose="020B0604020202020204" pitchFamily="34" charset="0"/>
                <a:cs typeface="Arial" panose="020B0604020202020204" pitchFamily="34" charset="0"/>
              </a:rPr>
              <a:t>Target Stock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Google Shape;291;p56">
            <a:extLst>
              <a:ext uri="{FF2B5EF4-FFF2-40B4-BE49-F238E27FC236}">
                <a16:creationId xmlns:a16="http://schemas.microsoft.com/office/drawing/2014/main" xmlns="" id="{6D34C8A6-39D5-6D45-92D2-7B64A2210881}"/>
              </a:ext>
            </a:extLst>
          </p:cNvPr>
          <p:cNvSpPr txBox="1"/>
          <p:nvPr/>
        </p:nvSpPr>
        <p:spPr>
          <a:xfrm>
            <a:off x="3336140" y="3937731"/>
            <a:ext cx="595508" cy="273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60%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Google Shape;291;p56">
            <a:extLst>
              <a:ext uri="{FF2B5EF4-FFF2-40B4-BE49-F238E27FC236}">
                <a16:creationId xmlns:a16="http://schemas.microsoft.com/office/drawing/2014/main" xmlns="" id="{9CAC19BE-A94E-0449-A7A6-08A57B3F7730}"/>
              </a:ext>
            </a:extLst>
          </p:cNvPr>
          <p:cNvSpPr txBox="1"/>
          <p:nvPr/>
        </p:nvSpPr>
        <p:spPr>
          <a:xfrm>
            <a:off x="3862886" y="3933614"/>
            <a:ext cx="595508" cy="273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40%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3443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“C” Reorganization Questions: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2F91645F-0BC4-0B41-9290-69F7BB7F8558}"/>
              </a:ext>
            </a:extLst>
          </p:cNvPr>
          <p:cNvSpPr txBox="1">
            <a:spLocks/>
          </p:cNvSpPr>
          <p:nvPr/>
        </p:nvSpPr>
        <p:spPr>
          <a:xfrm>
            <a:off x="1000462" y="1590740"/>
            <a:ext cx="10732188" cy="21015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following facts apply to the problems below: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Target is a C corporation owned by three individuals, A, B, and C. Target has 100 shares outstanding at $10/share. Below is Target’s Cap Table: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92CA0ECE-7E6A-DB46-A527-BDC68929DD19}"/>
              </a:ext>
            </a:extLst>
          </p:cNvPr>
          <p:cNvGraphicFramePr>
            <a:graphicFrameLocks noGrp="1"/>
          </p:cNvGraphicFramePr>
          <p:nvPr/>
        </p:nvGraphicFramePr>
        <p:xfrm>
          <a:off x="1824154" y="3290466"/>
          <a:ext cx="8990840" cy="3134462"/>
        </p:xfrm>
        <a:graphic>
          <a:graphicData uri="http://schemas.openxmlformats.org/drawingml/2006/table">
            <a:tbl>
              <a:tblPr firstRow="1" firstCol="1" bandRow="1"/>
              <a:tblGrid>
                <a:gridCol w="2569055">
                  <a:extLst>
                    <a:ext uri="{9D8B030D-6E8A-4147-A177-3AD203B41FA5}">
                      <a16:colId xmlns:a16="http://schemas.microsoft.com/office/drawing/2014/main" xmlns="" val="3056335663"/>
                    </a:ext>
                  </a:extLst>
                </a:gridCol>
                <a:gridCol w="610836">
                  <a:extLst>
                    <a:ext uri="{9D8B030D-6E8A-4147-A177-3AD203B41FA5}">
                      <a16:colId xmlns:a16="http://schemas.microsoft.com/office/drawing/2014/main" xmlns="" val="516374988"/>
                    </a:ext>
                  </a:extLst>
                </a:gridCol>
                <a:gridCol w="1904262">
                  <a:extLst>
                    <a:ext uri="{9D8B030D-6E8A-4147-A177-3AD203B41FA5}">
                      <a16:colId xmlns:a16="http://schemas.microsoft.com/office/drawing/2014/main" xmlns="" val="2630956581"/>
                    </a:ext>
                  </a:extLst>
                </a:gridCol>
                <a:gridCol w="2002422">
                  <a:extLst>
                    <a:ext uri="{9D8B030D-6E8A-4147-A177-3AD203B41FA5}">
                      <a16:colId xmlns:a16="http://schemas.microsoft.com/office/drawing/2014/main" xmlns="" val="1419407043"/>
                    </a:ext>
                  </a:extLst>
                </a:gridCol>
                <a:gridCol w="1904265">
                  <a:extLst>
                    <a:ext uri="{9D8B030D-6E8A-4147-A177-3AD203B41FA5}">
                      <a16:colId xmlns:a16="http://schemas.microsoft.com/office/drawing/2014/main" xmlns="" val="3140589964"/>
                    </a:ext>
                  </a:extLst>
                </a:gridCol>
              </a:tblGrid>
              <a:tr h="596906">
                <a:tc gridSpan="5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 Table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7347" marR="197347" marT="98673" marB="98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0630879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Shareholder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1264515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 of Shares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80002"/>
                  </a:ext>
                </a:extLst>
              </a:tr>
              <a:tr h="786172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FMV of Stock ($10/s)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$500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$300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$200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1675582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Tax Basis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$200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$400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$150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1479869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Potential BIG/BIL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$300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($100)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$50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6604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5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Deferred Reorganizations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590740"/>
            <a:ext cx="10095169" cy="5267259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Non-statutory requirements: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Continuity of interest (”COI”)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Treas. Reg. 1.368-1(e): Substantial part of the value of Target’s proprietary interest must be preserved with the former shareholders. Thus, a substantial part of the purchase consideration must be in Buyer stock. What is “substantial”?</a:t>
            </a:r>
          </a:p>
          <a:p>
            <a:pPr lvl="3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Facts and circumstances.</a:t>
            </a:r>
          </a:p>
          <a:p>
            <a:pPr lvl="3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Treas. Reg. 1.368-1(e)(2)(iv), Example 1: Treasury provides that 40% of the purchase consideration is sufficient to meet the COI requirement.</a:t>
            </a:r>
          </a:p>
          <a:p>
            <a:pPr lvl="3">
              <a:lnSpc>
                <a:spcPct val="100000"/>
              </a:lnSpc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Nelson v.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Helvering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Supreme court decision saying 38% was sufficient.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2174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“C” Reorganization Questions: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E3ABA603-DBAA-6143-8622-72C36D7670D8}"/>
              </a:ext>
            </a:extLst>
          </p:cNvPr>
          <p:cNvGraphicFramePr>
            <a:graphicFrameLocks noGrp="1"/>
          </p:cNvGraphicFramePr>
          <p:nvPr/>
        </p:nvGraphicFramePr>
        <p:xfrm>
          <a:off x="1824154" y="2121424"/>
          <a:ext cx="8990840" cy="4245137"/>
        </p:xfrm>
        <a:graphic>
          <a:graphicData uri="http://schemas.openxmlformats.org/drawingml/2006/table">
            <a:tbl>
              <a:tblPr firstRow="1" firstCol="1" bandRow="1"/>
              <a:tblGrid>
                <a:gridCol w="2569055">
                  <a:extLst>
                    <a:ext uri="{9D8B030D-6E8A-4147-A177-3AD203B41FA5}">
                      <a16:colId xmlns:a16="http://schemas.microsoft.com/office/drawing/2014/main" xmlns="" val="3056335663"/>
                    </a:ext>
                  </a:extLst>
                </a:gridCol>
                <a:gridCol w="610836">
                  <a:extLst>
                    <a:ext uri="{9D8B030D-6E8A-4147-A177-3AD203B41FA5}">
                      <a16:colId xmlns:a16="http://schemas.microsoft.com/office/drawing/2014/main" xmlns="" val="516374988"/>
                    </a:ext>
                  </a:extLst>
                </a:gridCol>
                <a:gridCol w="1904262">
                  <a:extLst>
                    <a:ext uri="{9D8B030D-6E8A-4147-A177-3AD203B41FA5}">
                      <a16:colId xmlns:a16="http://schemas.microsoft.com/office/drawing/2014/main" xmlns="" val="2630956581"/>
                    </a:ext>
                  </a:extLst>
                </a:gridCol>
                <a:gridCol w="2002422">
                  <a:extLst>
                    <a:ext uri="{9D8B030D-6E8A-4147-A177-3AD203B41FA5}">
                      <a16:colId xmlns:a16="http://schemas.microsoft.com/office/drawing/2014/main" xmlns="" val="1419407043"/>
                    </a:ext>
                  </a:extLst>
                </a:gridCol>
                <a:gridCol w="1904265">
                  <a:extLst>
                    <a:ext uri="{9D8B030D-6E8A-4147-A177-3AD203B41FA5}">
                      <a16:colId xmlns:a16="http://schemas.microsoft.com/office/drawing/2014/main" xmlns="" val="3140589964"/>
                    </a:ext>
                  </a:extLst>
                </a:gridCol>
              </a:tblGrid>
              <a:tr h="596906">
                <a:tc gridSpan="5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Other information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7347" marR="197347" marT="98673" marB="98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0630879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Tax basis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FMV</a:t>
                      </a: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BIG/BIL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1264515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Non-operating assets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$200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$300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$100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80002"/>
                  </a:ext>
                </a:extLst>
              </a:tr>
              <a:tr h="786172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assets</a:t>
                      </a: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$700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$900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$200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1675582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n-US" sz="2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$900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$1,200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1479869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Long term liability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($200)</a:t>
                      </a: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6604281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E&amp;P</a:t>
                      </a: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$400</a:t>
                      </a: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5681193"/>
                  </a:ext>
                </a:extLst>
              </a:tr>
              <a:tr h="43784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8010" marR="148010" marT="205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8340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3288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“C” Reorganization Questions: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C5BEEEB9-3758-C748-AE8D-F5FE5E9EE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39"/>
            <a:ext cx="10732188" cy="5111003"/>
          </a:xfrm>
        </p:spPr>
        <p:txBody>
          <a:bodyPr anchor="t" anchorCtr="0">
            <a:norm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Buyer is unwilling to assume Target’s debts.  Consequently, Buyer cannot acquire Target via a merger transaction.  Instead the transaction is structured whereby Target will transfer all of its assets to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Buyerin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exchange for Buyer’s non-voting preferred stock.  Target then liquidates and distributes this stock to A, B, and C.</a:t>
            </a: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Same facts as above, except that instead of non-voting stock, Buyer issues voting stock to Target in exchange for Target’s assets.  However, the Buyer stock only represents 1% of the overall stock in Buyer. 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Instead of the facts above, assume that Buyer owns 70 percent of Target (old and cold) and B owns the other 30%.  Target transfers all of its assets to Buyer in exchange for Buyer voting stock.  Following this transfer, Target liquidates and distributes the Buyer stock to its two shareholders:  70% to Buyer and 30% to B.</a:t>
            </a:r>
          </a:p>
        </p:txBody>
      </p:sp>
    </p:spTree>
    <p:extLst>
      <p:ext uri="{BB962C8B-B14F-4D97-AF65-F5344CB8AC3E}">
        <p14:creationId xmlns:p14="http://schemas.microsoft.com/office/powerpoint/2010/main" val="41711898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“C” Reorganization Questions: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C5BEEEB9-3758-C748-AE8D-F5FE5E9EE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39"/>
            <a:ext cx="10732188" cy="5111003"/>
          </a:xfrm>
        </p:spPr>
        <p:txBody>
          <a:bodyPr anchor="t" anchorCtr="0">
            <a:normAutofit/>
          </a:bodyPr>
          <a:lstStyle/>
          <a:p>
            <a:pPr marL="457200" indent="-457200">
              <a:lnSpc>
                <a:spcPct val="130000"/>
              </a:lnSpc>
              <a:buFont typeface="+mj-lt"/>
              <a:buAutoNum type="arabicPeriod" startAt="4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Same general facts as #1, except that Buyer issues $900 FMV of its voting stock to Target which is distributed to A, B and C in liquidation.  Target then sells $200 of its non-operating assets for cash and then uses the cash to pay off Third Party Lender.   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 startAt="4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Same general facts as #1, except that Buyer provides the following consideration to Target:  $960 FMV of its voting stock, $40 cash and the assumption of the $200 bond (without issuing a new bond).  Target promptly liquidates and distributes the Buyer stock and cash to A, B and C. </a:t>
            </a:r>
          </a:p>
        </p:txBody>
      </p:sp>
    </p:spTree>
    <p:extLst>
      <p:ext uri="{BB962C8B-B14F-4D97-AF65-F5344CB8AC3E}">
        <p14:creationId xmlns:p14="http://schemas.microsoft.com/office/powerpoint/2010/main" val="42197799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 Triangular Reorganization 368(a)(2)(E)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40"/>
            <a:ext cx="5369938" cy="5267259"/>
          </a:xfrm>
        </p:spPr>
        <p:txBody>
          <a:bodyPr anchor="t" anchorCtr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Reverse Triangular Merger:</a:t>
            </a:r>
          </a:p>
          <a:p>
            <a:pPr>
              <a:lnSpc>
                <a:spcPct val="110000"/>
              </a:lnSpc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MergerCo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merges with and into Target with Target surviving in exchange for Buyer stock.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Surviving corporation must hold substantially all of the assets of Target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Sellers must have exchanged stock constituting “control” of Target in exchange for Buyer stock. What is control under Section 368?</a:t>
            </a:r>
          </a:p>
        </p:txBody>
      </p:sp>
      <p:grpSp>
        <p:nvGrpSpPr>
          <p:cNvPr id="20" name="Google Shape;280;p56">
            <a:extLst>
              <a:ext uri="{FF2B5EF4-FFF2-40B4-BE49-F238E27FC236}">
                <a16:creationId xmlns:a16="http://schemas.microsoft.com/office/drawing/2014/main" xmlns="" id="{059A47E2-8A1F-884B-84A5-6A1FFE744D7E}"/>
              </a:ext>
            </a:extLst>
          </p:cNvPr>
          <p:cNvGrpSpPr/>
          <p:nvPr/>
        </p:nvGrpSpPr>
        <p:grpSpPr>
          <a:xfrm>
            <a:off x="6048045" y="1720685"/>
            <a:ext cx="5786129" cy="2014077"/>
            <a:chOff x="251400" y="1383137"/>
            <a:chExt cx="5142627" cy="1798363"/>
          </a:xfrm>
        </p:grpSpPr>
        <p:sp>
          <p:nvSpPr>
            <p:cNvPr id="22" name="Google Shape;281;p56">
              <a:extLst>
                <a:ext uri="{FF2B5EF4-FFF2-40B4-BE49-F238E27FC236}">
                  <a16:creationId xmlns:a16="http://schemas.microsoft.com/office/drawing/2014/main" xmlns="" id="{712D438C-8704-E447-9D81-8CB2F91C0ACD}"/>
                </a:ext>
              </a:extLst>
            </p:cNvPr>
            <p:cNvSpPr/>
            <p:nvPr/>
          </p:nvSpPr>
          <p:spPr>
            <a:xfrm>
              <a:off x="4522580" y="1405123"/>
              <a:ext cx="715200" cy="654000"/>
            </a:xfrm>
            <a:prstGeom prst="flowChartConnector">
              <a:avLst/>
            </a:prstGeom>
            <a:solidFill>
              <a:srgbClr val="FFC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Google Shape;282;p56">
              <a:extLst>
                <a:ext uri="{FF2B5EF4-FFF2-40B4-BE49-F238E27FC236}">
                  <a16:creationId xmlns:a16="http://schemas.microsoft.com/office/drawing/2014/main" xmlns="" id="{0A6AAFB0-CCAC-AE47-95E1-801845C507C3}"/>
                </a:ext>
              </a:extLst>
            </p:cNvPr>
            <p:cNvSpPr/>
            <p:nvPr/>
          </p:nvSpPr>
          <p:spPr>
            <a:xfrm>
              <a:off x="1427725" y="1525000"/>
              <a:ext cx="1286100" cy="654000"/>
            </a:xfrm>
            <a:prstGeom prst="rect">
              <a:avLst/>
            </a:prstGeom>
            <a:solidFill>
              <a:srgbClr val="00B05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Buyer</a:t>
              </a:r>
              <a:endParaRPr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Google Shape;283;p56">
              <a:extLst>
                <a:ext uri="{FF2B5EF4-FFF2-40B4-BE49-F238E27FC236}">
                  <a16:creationId xmlns:a16="http://schemas.microsoft.com/office/drawing/2014/main" xmlns="" id="{06EFD18F-2993-4346-9BEC-AFCE348642DF}"/>
                </a:ext>
              </a:extLst>
            </p:cNvPr>
            <p:cNvSpPr/>
            <p:nvPr/>
          </p:nvSpPr>
          <p:spPr>
            <a:xfrm>
              <a:off x="1427725" y="2527500"/>
              <a:ext cx="1286100" cy="654000"/>
            </a:xfrm>
            <a:prstGeom prst="rect">
              <a:avLst/>
            </a:prstGeom>
            <a:solidFill>
              <a:srgbClr val="7030A0"/>
            </a:solidFill>
            <a:ln w="9525" cap="flat" cmpd="sng">
              <a:solidFill>
                <a:srgbClr val="7030A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MergeCo</a:t>
              </a:r>
              <a:endParaRPr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Google Shape;284;p56">
              <a:extLst>
                <a:ext uri="{FF2B5EF4-FFF2-40B4-BE49-F238E27FC236}">
                  <a16:creationId xmlns:a16="http://schemas.microsoft.com/office/drawing/2014/main" xmlns="" id="{AA5FCDA3-B190-2A40-95D2-78BD1F47A50A}"/>
                </a:ext>
              </a:extLst>
            </p:cNvPr>
            <p:cNvSpPr/>
            <p:nvPr/>
          </p:nvSpPr>
          <p:spPr>
            <a:xfrm>
              <a:off x="4053927" y="2527493"/>
              <a:ext cx="1340100" cy="654000"/>
            </a:xfrm>
            <a:prstGeom prst="rect">
              <a:avLst/>
            </a:prstGeom>
            <a:solidFill>
              <a:srgbClr val="0070C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Target</a:t>
              </a:r>
              <a:endParaRPr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Google Shape;285;p56">
              <a:extLst>
                <a:ext uri="{FF2B5EF4-FFF2-40B4-BE49-F238E27FC236}">
                  <a16:creationId xmlns:a16="http://schemas.microsoft.com/office/drawing/2014/main" xmlns="" id="{1315FEFE-B156-D54D-897B-D2FBB5861C0D}"/>
                </a:ext>
              </a:extLst>
            </p:cNvPr>
            <p:cNvSpPr/>
            <p:nvPr/>
          </p:nvSpPr>
          <p:spPr>
            <a:xfrm>
              <a:off x="4375508" y="1405123"/>
              <a:ext cx="715200" cy="654000"/>
            </a:xfrm>
            <a:prstGeom prst="flowChartConnector">
              <a:avLst/>
            </a:prstGeom>
            <a:solidFill>
              <a:srgbClr val="FFC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Google Shape;286;p56">
              <a:extLst>
                <a:ext uri="{FF2B5EF4-FFF2-40B4-BE49-F238E27FC236}">
                  <a16:creationId xmlns:a16="http://schemas.microsoft.com/office/drawing/2014/main" xmlns="" id="{0116103F-3212-FA4A-9B48-71D65275BB74}"/>
                </a:ext>
              </a:extLst>
            </p:cNvPr>
            <p:cNvSpPr/>
            <p:nvPr/>
          </p:nvSpPr>
          <p:spPr>
            <a:xfrm>
              <a:off x="4261380" y="1405123"/>
              <a:ext cx="715200" cy="654000"/>
            </a:xfrm>
            <a:prstGeom prst="flowChartConnector">
              <a:avLst/>
            </a:prstGeom>
            <a:solidFill>
              <a:srgbClr val="FFC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SHs</a:t>
              </a:r>
              <a:endParaRPr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2" name="Google Shape;287;p56">
              <a:extLst>
                <a:ext uri="{FF2B5EF4-FFF2-40B4-BE49-F238E27FC236}">
                  <a16:creationId xmlns:a16="http://schemas.microsoft.com/office/drawing/2014/main" xmlns="" id="{BBABEACE-D699-3048-BED6-0934003E2FF1}"/>
                </a:ext>
              </a:extLst>
            </p:cNvPr>
            <p:cNvCxnSpPr>
              <a:cxnSpLocks/>
              <a:stCxn id="25" idx="2"/>
              <a:endCxn id="26" idx="0"/>
            </p:cNvCxnSpPr>
            <p:nvPr/>
          </p:nvCxnSpPr>
          <p:spPr>
            <a:xfrm rot="-5400000" flipH="1">
              <a:off x="1896775" y="2353000"/>
              <a:ext cx="348600" cy="600"/>
            </a:xfrm>
            <a:prstGeom prst="bentConnector3">
              <a:avLst>
                <a:gd name="adj1" fmla="val 49986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Google Shape;288;p56">
              <a:extLst>
                <a:ext uri="{FF2B5EF4-FFF2-40B4-BE49-F238E27FC236}">
                  <a16:creationId xmlns:a16="http://schemas.microsoft.com/office/drawing/2014/main" xmlns="" id="{3DD2147A-88DD-A544-A673-126DD5EC6886}"/>
                </a:ext>
              </a:extLst>
            </p:cNvPr>
            <p:cNvCxnSpPr>
              <a:cxnSpLocks/>
              <a:stCxn id="30" idx="4"/>
              <a:endCxn id="29" idx="0"/>
            </p:cNvCxnSpPr>
            <p:nvPr/>
          </p:nvCxnSpPr>
          <p:spPr>
            <a:xfrm flipH="1">
              <a:off x="4724108" y="2059123"/>
              <a:ext cx="9000" cy="468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4" name="Google Shape;289;p56">
              <a:extLst>
                <a:ext uri="{FF2B5EF4-FFF2-40B4-BE49-F238E27FC236}">
                  <a16:creationId xmlns:a16="http://schemas.microsoft.com/office/drawing/2014/main" xmlns="" id="{6BDDD96C-C6F2-DC42-8ADE-D4550808B9C8}"/>
                </a:ext>
              </a:extLst>
            </p:cNvPr>
            <p:cNvSpPr txBox="1"/>
            <p:nvPr/>
          </p:nvSpPr>
          <p:spPr>
            <a:xfrm>
              <a:off x="251400" y="2571750"/>
              <a:ext cx="11814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Formation of merger sub</a:t>
              </a:r>
              <a:endParaRPr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Google Shape;290;p56">
              <a:extLst>
                <a:ext uri="{FF2B5EF4-FFF2-40B4-BE49-F238E27FC236}">
                  <a16:creationId xmlns:a16="http://schemas.microsoft.com/office/drawing/2014/main" xmlns="" id="{C071E119-94FA-374C-9244-9E2DFB8E692F}"/>
                </a:ext>
              </a:extLst>
            </p:cNvPr>
            <p:cNvCxnSpPr>
              <a:cxnSpLocks/>
              <a:stCxn id="26" idx="3"/>
              <a:endCxn id="29" idx="1"/>
            </p:cNvCxnSpPr>
            <p:nvPr/>
          </p:nvCxnSpPr>
          <p:spPr>
            <a:xfrm>
              <a:off x="2713825" y="2854500"/>
              <a:ext cx="13401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6" name="Google Shape;291;p56">
              <a:extLst>
                <a:ext uri="{FF2B5EF4-FFF2-40B4-BE49-F238E27FC236}">
                  <a16:creationId xmlns:a16="http://schemas.microsoft.com/office/drawing/2014/main" xmlns="" id="{672E6CC4-8202-DA49-A672-7170EA46CF84}"/>
                </a:ext>
              </a:extLst>
            </p:cNvPr>
            <p:cNvSpPr txBox="1"/>
            <p:nvPr/>
          </p:nvSpPr>
          <p:spPr>
            <a:xfrm>
              <a:off x="2793175" y="2811344"/>
              <a:ext cx="11814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Arial" panose="020B0604020202020204" pitchFamily="34" charset="0"/>
                  <a:cs typeface="Arial" panose="020B0604020202020204" pitchFamily="34" charset="0"/>
                </a:rPr>
                <a:t>Merger</a:t>
              </a: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Google Shape;292;p56">
              <a:extLst>
                <a:ext uri="{FF2B5EF4-FFF2-40B4-BE49-F238E27FC236}">
                  <a16:creationId xmlns:a16="http://schemas.microsoft.com/office/drawing/2014/main" xmlns="" id="{B074CB09-F6A5-EE4E-99AE-8C67B00440D8}"/>
                </a:ext>
              </a:extLst>
            </p:cNvPr>
            <p:cNvSpPr/>
            <p:nvPr/>
          </p:nvSpPr>
          <p:spPr>
            <a:xfrm>
              <a:off x="1198823" y="2231350"/>
              <a:ext cx="228900" cy="243900"/>
            </a:xfrm>
            <a:prstGeom prst="ellipse">
              <a:avLst/>
            </a:prstGeom>
            <a:solidFill>
              <a:srgbClr val="00FF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Google Shape;293;p56">
              <a:extLst>
                <a:ext uri="{FF2B5EF4-FFF2-40B4-BE49-F238E27FC236}">
                  <a16:creationId xmlns:a16="http://schemas.microsoft.com/office/drawing/2014/main" xmlns="" id="{C5566DAE-6F91-9745-9AD6-DB5A010931CE}"/>
                </a:ext>
              </a:extLst>
            </p:cNvPr>
            <p:cNvSpPr/>
            <p:nvPr/>
          </p:nvSpPr>
          <p:spPr>
            <a:xfrm>
              <a:off x="3269423" y="2527500"/>
              <a:ext cx="228900" cy="243900"/>
            </a:xfrm>
            <a:prstGeom prst="ellipse">
              <a:avLst/>
            </a:prstGeom>
            <a:solidFill>
              <a:srgbClr val="00FF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Google Shape;294;p56">
              <a:extLst>
                <a:ext uri="{FF2B5EF4-FFF2-40B4-BE49-F238E27FC236}">
                  <a16:creationId xmlns:a16="http://schemas.microsoft.com/office/drawing/2014/main" xmlns="" id="{19EC9A5A-FFA6-B146-8F64-D637E9274A6F}"/>
                </a:ext>
              </a:extLst>
            </p:cNvPr>
            <p:cNvCxnSpPr>
              <a:cxnSpLocks/>
              <a:stCxn id="25" idx="3"/>
            </p:cNvCxnSpPr>
            <p:nvPr/>
          </p:nvCxnSpPr>
          <p:spPr>
            <a:xfrm rot="10800000" flipH="1">
              <a:off x="2713825" y="1844200"/>
              <a:ext cx="1367700" cy="7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0" name="Google Shape;295;p56">
              <a:extLst>
                <a:ext uri="{FF2B5EF4-FFF2-40B4-BE49-F238E27FC236}">
                  <a16:creationId xmlns:a16="http://schemas.microsoft.com/office/drawing/2014/main" xmlns="" id="{715E92A3-B67D-3543-9112-7DCE7245C7D1}"/>
                </a:ext>
              </a:extLst>
            </p:cNvPr>
            <p:cNvSpPr txBox="1"/>
            <p:nvPr/>
          </p:nvSpPr>
          <p:spPr>
            <a:xfrm>
              <a:off x="2954182" y="1383137"/>
              <a:ext cx="978151" cy="4592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Buyer Stock and cash</a:t>
              </a:r>
              <a:endParaRPr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6397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 Triangular Reorganization 368(a)(2)(E)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2" y="1590740"/>
            <a:ext cx="5369938" cy="5267259"/>
          </a:xfrm>
        </p:spPr>
        <p:txBody>
          <a:bodyPr anchor="t" anchorCtr="0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Buyer’s tax basis in Target stock equals: Buyer’s basis 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MergeCo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stock; plus Target’s net inside basis. 1.358-1(c)(1)(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says to treat stock basis as if Buyer purchased Target’s assets in a reorganization, then contributed the assets to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MergeCo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the acquisition was done in all stock, it would also be a B reorg. Note that under (a)(2)(E) Buyer must acquire control of Target, which is not a requirement for a B reorg.</a:t>
            </a:r>
          </a:p>
          <a:p>
            <a:pPr>
              <a:lnSpc>
                <a:spcPct val="11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oogle Shape;280;p56">
            <a:extLst>
              <a:ext uri="{FF2B5EF4-FFF2-40B4-BE49-F238E27FC236}">
                <a16:creationId xmlns:a16="http://schemas.microsoft.com/office/drawing/2014/main" xmlns="" id="{059A47E2-8A1F-884B-84A5-6A1FFE744D7E}"/>
              </a:ext>
            </a:extLst>
          </p:cNvPr>
          <p:cNvGrpSpPr/>
          <p:nvPr/>
        </p:nvGrpSpPr>
        <p:grpSpPr>
          <a:xfrm>
            <a:off x="6048045" y="1720685"/>
            <a:ext cx="5786129" cy="2014077"/>
            <a:chOff x="251400" y="1383137"/>
            <a:chExt cx="5142627" cy="1798363"/>
          </a:xfrm>
        </p:grpSpPr>
        <p:sp>
          <p:nvSpPr>
            <p:cNvPr id="22" name="Google Shape;281;p56">
              <a:extLst>
                <a:ext uri="{FF2B5EF4-FFF2-40B4-BE49-F238E27FC236}">
                  <a16:creationId xmlns:a16="http://schemas.microsoft.com/office/drawing/2014/main" xmlns="" id="{712D438C-8704-E447-9D81-8CB2F91C0ACD}"/>
                </a:ext>
              </a:extLst>
            </p:cNvPr>
            <p:cNvSpPr/>
            <p:nvPr/>
          </p:nvSpPr>
          <p:spPr>
            <a:xfrm>
              <a:off x="4522580" y="1405123"/>
              <a:ext cx="715200" cy="654000"/>
            </a:xfrm>
            <a:prstGeom prst="flowChartConnector">
              <a:avLst/>
            </a:prstGeom>
            <a:solidFill>
              <a:srgbClr val="FFC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Google Shape;282;p56">
              <a:extLst>
                <a:ext uri="{FF2B5EF4-FFF2-40B4-BE49-F238E27FC236}">
                  <a16:creationId xmlns:a16="http://schemas.microsoft.com/office/drawing/2014/main" xmlns="" id="{0A6AAFB0-CCAC-AE47-95E1-801845C507C3}"/>
                </a:ext>
              </a:extLst>
            </p:cNvPr>
            <p:cNvSpPr/>
            <p:nvPr/>
          </p:nvSpPr>
          <p:spPr>
            <a:xfrm>
              <a:off x="1427725" y="1525000"/>
              <a:ext cx="1286100" cy="654000"/>
            </a:xfrm>
            <a:prstGeom prst="rect">
              <a:avLst/>
            </a:prstGeom>
            <a:solidFill>
              <a:srgbClr val="00B05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Buyer</a:t>
              </a:r>
              <a:endParaRPr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Google Shape;283;p56">
              <a:extLst>
                <a:ext uri="{FF2B5EF4-FFF2-40B4-BE49-F238E27FC236}">
                  <a16:creationId xmlns:a16="http://schemas.microsoft.com/office/drawing/2014/main" xmlns="" id="{06EFD18F-2993-4346-9BEC-AFCE348642DF}"/>
                </a:ext>
              </a:extLst>
            </p:cNvPr>
            <p:cNvSpPr/>
            <p:nvPr/>
          </p:nvSpPr>
          <p:spPr>
            <a:xfrm>
              <a:off x="1427725" y="2527500"/>
              <a:ext cx="1286100" cy="654000"/>
            </a:xfrm>
            <a:prstGeom prst="rect">
              <a:avLst/>
            </a:prstGeom>
            <a:solidFill>
              <a:srgbClr val="7030A0"/>
            </a:solidFill>
            <a:ln w="9525" cap="flat" cmpd="sng">
              <a:solidFill>
                <a:srgbClr val="7030A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MergeCo</a:t>
              </a:r>
              <a:endParaRPr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Google Shape;284;p56">
              <a:extLst>
                <a:ext uri="{FF2B5EF4-FFF2-40B4-BE49-F238E27FC236}">
                  <a16:creationId xmlns:a16="http://schemas.microsoft.com/office/drawing/2014/main" xmlns="" id="{AA5FCDA3-B190-2A40-95D2-78BD1F47A50A}"/>
                </a:ext>
              </a:extLst>
            </p:cNvPr>
            <p:cNvSpPr/>
            <p:nvPr/>
          </p:nvSpPr>
          <p:spPr>
            <a:xfrm>
              <a:off x="4053927" y="2527493"/>
              <a:ext cx="1340100" cy="654000"/>
            </a:xfrm>
            <a:prstGeom prst="rect">
              <a:avLst/>
            </a:prstGeom>
            <a:solidFill>
              <a:srgbClr val="0070C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Target</a:t>
              </a:r>
              <a:endParaRPr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Google Shape;285;p56">
              <a:extLst>
                <a:ext uri="{FF2B5EF4-FFF2-40B4-BE49-F238E27FC236}">
                  <a16:creationId xmlns:a16="http://schemas.microsoft.com/office/drawing/2014/main" xmlns="" id="{1315FEFE-B156-D54D-897B-D2FBB5861C0D}"/>
                </a:ext>
              </a:extLst>
            </p:cNvPr>
            <p:cNvSpPr/>
            <p:nvPr/>
          </p:nvSpPr>
          <p:spPr>
            <a:xfrm>
              <a:off x="4375508" y="1405123"/>
              <a:ext cx="715200" cy="654000"/>
            </a:xfrm>
            <a:prstGeom prst="flowChartConnector">
              <a:avLst/>
            </a:prstGeom>
            <a:solidFill>
              <a:srgbClr val="FFC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Google Shape;286;p56">
              <a:extLst>
                <a:ext uri="{FF2B5EF4-FFF2-40B4-BE49-F238E27FC236}">
                  <a16:creationId xmlns:a16="http://schemas.microsoft.com/office/drawing/2014/main" xmlns="" id="{0116103F-3212-FA4A-9B48-71D65275BB74}"/>
                </a:ext>
              </a:extLst>
            </p:cNvPr>
            <p:cNvSpPr/>
            <p:nvPr/>
          </p:nvSpPr>
          <p:spPr>
            <a:xfrm>
              <a:off x="4261380" y="1405123"/>
              <a:ext cx="715200" cy="654000"/>
            </a:xfrm>
            <a:prstGeom prst="flowChartConnector">
              <a:avLst/>
            </a:prstGeom>
            <a:solidFill>
              <a:srgbClr val="FFC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SHs</a:t>
              </a:r>
              <a:endParaRPr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2" name="Google Shape;287;p56">
              <a:extLst>
                <a:ext uri="{FF2B5EF4-FFF2-40B4-BE49-F238E27FC236}">
                  <a16:creationId xmlns:a16="http://schemas.microsoft.com/office/drawing/2014/main" xmlns="" id="{BBABEACE-D699-3048-BED6-0934003E2FF1}"/>
                </a:ext>
              </a:extLst>
            </p:cNvPr>
            <p:cNvCxnSpPr>
              <a:cxnSpLocks/>
              <a:stCxn id="25" idx="2"/>
              <a:endCxn id="26" idx="0"/>
            </p:cNvCxnSpPr>
            <p:nvPr/>
          </p:nvCxnSpPr>
          <p:spPr>
            <a:xfrm rot="-5400000" flipH="1">
              <a:off x="1896775" y="2353000"/>
              <a:ext cx="348600" cy="600"/>
            </a:xfrm>
            <a:prstGeom prst="bentConnector3">
              <a:avLst>
                <a:gd name="adj1" fmla="val 49986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Google Shape;288;p56">
              <a:extLst>
                <a:ext uri="{FF2B5EF4-FFF2-40B4-BE49-F238E27FC236}">
                  <a16:creationId xmlns:a16="http://schemas.microsoft.com/office/drawing/2014/main" xmlns="" id="{3DD2147A-88DD-A544-A673-126DD5EC6886}"/>
                </a:ext>
              </a:extLst>
            </p:cNvPr>
            <p:cNvCxnSpPr>
              <a:cxnSpLocks/>
              <a:stCxn id="30" idx="4"/>
              <a:endCxn id="29" idx="0"/>
            </p:cNvCxnSpPr>
            <p:nvPr/>
          </p:nvCxnSpPr>
          <p:spPr>
            <a:xfrm flipH="1">
              <a:off x="4724108" y="2059123"/>
              <a:ext cx="9000" cy="468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4" name="Google Shape;289;p56">
              <a:extLst>
                <a:ext uri="{FF2B5EF4-FFF2-40B4-BE49-F238E27FC236}">
                  <a16:creationId xmlns:a16="http://schemas.microsoft.com/office/drawing/2014/main" xmlns="" id="{6BDDD96C-C6F2-DC42-8ADE-D4550808B9C8}"/>
                </a:ext>
              </a:extLst>
            </p:cNvPr>
            <p:cNvSpPr txBox="1"/>
            <p:nvPr/>
          </p:nvSpPr>
          <p:spPr>
            <a:xfrm>
              <a:off x="251400" y="2571750"/>
              <a:ext cx="11814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Formation of merger sub</a:t>
              </a:r>
              <a:endParaRPr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Google Shape;290;p56">
              <a:extLst>
                <a:ext uri="{FF2B5EF4-FFF2-40B4-BE49-F238E27FC236}">
                  <a16:creationId xmlns:a16="http://schemas.microsoft.com/office/drawing/2014/main" xmlns="" id="{C071E119-94FA-374C-9244-9E2DFB8E692F}"/>
                </a:ext>
              </a:extLst>
            </p:cNvPr>
            <p:cNvCxnSpPr>
              <a:cxnSpLocks/>
              <a:stCxn id="26" idx="3"/>
              <a:endCxn id="29" idx="1"/>
            </p:cNvCxnSpPr>
            <p:nvPr/>
          </p:nvCxnSpPr>
          <p:spPr>
            <a:xfrm>
              <a:off x="2713825" y="2854500"/>
              <a:ext cx="1340100" cy="0"/>
            </a:xfrm>
            <a:prstGeom prst="straightConnector1">
              <a:avLst/>
            </a:prstGeom>
            <a:noFill/>
            <a:ln w="9525" cap="flat" cmpd="sng">
              <a:solidFill>
                <a:srgbClr val="666666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6" name="Google Shape;291;p56">
              <a:extLst>
                <a:ext uri="{FF2B5EF4-FFF2-40B4-BE49-F238E27FC236}">
                  <a16:creationId xmlns:a16="http://schemas.microsoft.com/office/drawing/2014/main" xmlns="" id="{672E6CC4-8202-DA49-A672-7170EA46CF84}"/>
                </a:ext>
              </a:extLst>
            </p:cNvPr>
            <p:cNvSpPr txBox="1"/>
            <p:nvPr/>
          </p:nvSpPr>
          <p:spPr>
            <a:xfrm>
              <a:off x="2793175" y="2811344"/>
              <a:ext cx="11814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Arial" panose="020B0604020202020204" pitchFamily="34" charset="0"/>
                  <a:cs typeface="Arial" panose="020B0604020202020204" pitchFamily="34" charset="0"/>
                </a:rPr>
                <a:t>Merger</a:t>
              </a: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Google Shape;292;p56">
              <a:extLst>
                <a:ext uri="{FF2B5EF4-FFF2-40B4-BE49-F238E27FC236}">
                  <a16:creationId xmlns:a16="http://schemas.microsoft.com/office/drawing/2014/main" xmlns="" id="{B074CB09-F6A5-EE4E-99AE-8C67B00440D8}"/>
                </a:ext>
              </a:extLst>
            </p:cNvPr>
            <p:cNvSpPr/>
            <p:nvPr/>
          </p:nvSpPr>
          <p:spPr>
            <a:xfrm>
              <a:off x="1198823" y="2231350"/>
              <a:ext cx="228900" cy="243900"/>
            </a:xfrm>
            <a:prstGeom prst="ellipse">
              <a:avLst/>
            </a:prstGeom>
            <a:solidFill>
              <a:srgbClr val="00FF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Google Shape;293;p56">
              <a:extLst>
                <a:ext uri="{FF2B5EF4-FFF2-40B4-BE49-F238E27FC236}">
                  <a16:creationId xmlns:a16="http://schemas.microsoft.com/office/drawing/2014/main" xmlns="" id="{C5566DAE-6F91-9745-9AD6-DB5A010931CE}"/>
                </a:ext>
              </a:extLst>
            </p:cNvPr>
            <p:cNvSpPr/>
            <p:nvPr/>
          </p:nvSpPr>
          <p:spPr>
            <a:xfrm>
              <a:off x="3269423" y="2527500"/>
              <a:ext cx="228900" cy="243900"/>
            </a:xfrm>
            <a:prstGeom prst="ellipse">
              <a:avLst/>
            </a:prstGeom>
            <a:solidFill>
              <a:srgbClr val="00FF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Google Shape;294;p56">
              <a:extLst>
                <a:ext uri="{FF2B5EF4-FFF2-40B4-BE49-F238E27FC236}">
                  <a16:creationId xmlns:a16="http://schemas.microsoft.com/office/drawing/2014/main" xmlns="" id="{19EC9A5A-FFA6-B146-8F64-D637E9274A6F}"/>
                </a:ext>
              </a:extLst>
            </p:cNvPr>
            <p:cNvCxnSpPr>
              <a:cxnSpLocks/>
              <a:stCxn id="25" idx="3"/>
            </p:cNvCxnSpPr>
            <p:nvPr/>
          </p:nvCxnSpPr>
          <p:spPr>
            <a:xfrm rot="10800000" flipH="1">
              <a:off x="2713825" y="1844200"/>
              <a:ext cx="1367700" cy="7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40" name="Google Shape;295;p56">
              <a:extLst>
                <a:ext uri="{FF2B5EF4-FFF2-40B4-BE49-F238E27FC236}">
                  <a16:creationId xmlns:a16="http://schemas.microsoft.com/office/drawing/2014/main" xmlns="" id="{715E92A3-B67D-3543-9112-7DCE7245C7D1}"/>
                </a:ext>
              </a:extLst>
            </p:cNvPr>
            <p:cNvSpPr txBox="1"/>
            <p:nvPr/>
          </p:nvSpPr>
          <p:spPr>
            <a:xfrm>
              <a:off x="2954182" y="1383137"/>
              <a:ext cx="978151" cy="4592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Buyer Stock and cash</a:t>
              </a:r>
              <a:endParaRPr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12326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Acquisitive “D” Reorganizations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039" y="1766169"/>
            <a:ext cx="9987592" cy="5091829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Section 368(a)(1)(D): </a:t>
            </a:r>
            <a:r>
              <a:rPr lang="en-US" dirty="0"/>
              <a:t>Transfer by a corporation of </a:t>
            </a:r>
            <a:r>
              <a:rPr lang="en-US" b="1" dirty="0"/>
              <a:t>all or part of its assets</a:t>
            </a:r>
            <a:r>
              <a:rPr lang="en-US" dirty="0"/>
              <a:t> to another corporation if </a:t>
            </a:r>
            <a:r>
              <a:rPr lang="en-US" b="1" dirty="0"/>
              <a:t>immediately after the transfer the transferor</a:t>
            </a:r>
            <a:r>
              <a:rPr lang="en-US" dirty="0"/>
              <a:t>, or one or more of its shareholders</a:t>
            </a:r>
            <a:r>
              <a:rPr lang="en-US" b="1" dirty="0"/>
              <a:t> </a:t>
            </a:r>
            <a:r>
              <a:rPr lang="en-US" dirty="0"/>
              <a:t>(including persons who were shareholders immediately before the transfer), or any combination thereof, </a:t>
            </a:r>
            <a:r>
              <a:rPr lang="en-US" b="1" dirty="0"/>
              <a:t>is in control of the corporation to which the assets are transferred</a:t>
            </a:r>
            <a:r>
              <a:rPr lang="en-US" dirty="0"/>
              <a:t>, but only if, in pursuance of the plan, stock or securities of the corporation to which the </a:t>
            </a:r>
            <a:r>
              <a:rPr lang="en-US" b="1" dirty="0"/>
              <a:t>assets are transferred are distributed in a transaction which qualifies under section 354, 355, or 356 </a:t>
            </a:r>
            <a:r>
              <a:rPr lang="en-US" dirty="0"/>
              <a:t>are transferred.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542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Acquisitive “D” Reorganizations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039" y="1766169"/>
            <a:ext cx="9987592" cy="5091829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Assets: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Under Section 354(b)(1)(A): acquirer acquires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substantially all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the assets of transferor. Same meaning as with C reorgs.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Control: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Section 368(a)(2)(H)(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): control is defined in Section 304(c):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least 50% of the total combined voting power of all classes of stock entitled to vote,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least 50% of the total value of shares of all classes of stock.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Constructive ownership rules under Section 318 apply (with modifications).</a:t>
            </a:r>
          </a:p>
        </p:txBody>
      </p:sp>
    </p:spTree>
    <p:extLst>
      <p:ext uri="{BB962C8B-B14F-4D97-AF65-F5344CB8AC3E}">
        <p14:creationId xmlns:p14="http://schemas.microsoft.com/office/powerpoint/2010/main" val="295325035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Acquisitive “D” Reorganizations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039" y="1766169"/>
            <a:ext cx="9987592" cy="5091829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Distribution: </a:t>
            </a:r>
            <a:r>
              <a:rPr lang="en-US" dirty="0"/>
              <a:t>Section 354(b)(1)(B)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property received by transferor in exchange for assets are distributed pursuant to the plan of reorganization.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Target liquidates.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See Treas. Reg. 1.368-2(l): Acquirer does not need to issue stock to transferor if Parent wholly owns Acquirer and Transferor. Instead, there is a deemed issuance of a nominal share.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Consideration required: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Parent wholly owns Target and Acquirer, it can be all cash.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Note: Section 357(c) applies to D reorganizations.</a:t>
            </a:r>
          </a:p>
        </p:txBody>
      </p:sp>
    </p:spTree>
    <p:extLst>
      <p:ext uri="{BB962C8B-B14F-4D97-AF65-F5344CB8AC3E}">
        <p14:creationId xmlns:p14="http://schemas.microsoft.com/office/powerpoint/2010/main" val="39759891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Acquisitive “D” Reorganizations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039" y="1766169"/>
            <a:ext cx="9987592" cy="5091829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Base case:</a:t>
            </a:r>
          </a:p>
          <a:p>
            <a:pPr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Google Shape;282;p56">
            <a:extLst>
              <a:ext uri="{FF2B5EF4-FFF2-40B4-BE49-F238E27FC236}">
                <a16:creationId xmlns:a16="http://schemas.microsoft.com/office/drawing/2014/main" xmlns="" id="{5CAB2223-35EA-8E4D-866D-DB98D41B0024}"/>
              </a:ext>
            </a:extLst>
          </p:cNvPr>
          <p:cNvSpPr/>
          <p:nvPr/>
        </p:nvSpPr>
        <p:spPr>
          <a:xfrm>
            <a:off x="4982424" y="2924124"/>
            <a:ext cx="1447031" cy="732447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Google Shape;283;p56">
            <a:extLst>
              <a:ext uri="{FF2B5EF4-FFF2-40B4-BE49-F238E27FC236}">
                <a16:creationId xmlns:a16="http://schemas.microsoft.com/office/drawing/2014/main" xmlns="" id="{5411C9AB-539A-834A-8ACE-D6814F6DCF43}"/>
              </a:ext>
            </a:extLst>
          </p:cNvPr>
          <p:cNvSpPr/>
          <p:nvPr/>
        </p:nvSpPr>
        <p:spPr>
          <a:xfrm>
            <a:off x="3489489" y="4055611"/>
            <a:ext cx="1447031" cy="732447"/>
          </a:xfrm>
          <a:prstGeom prst="rect">
            <a:avLst/>
          </a:prstGeom>
          <a:solidFill>
            <a:srgbClr val="7030A0"/>
          </a:solidFill>
          <a:ln w="9525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Acquirer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Google Shape;284;p56">
            <a:extLst>
              <a:ext uri="{FF2B5EF4-FFF2-40B4-BE49-F238E27FC236}">
                <a16:creationId xmlns:a16="http://schemas.microsoft.com/office/drawing/2014/main" xmlns="" id="{7A1A327E-E03E-BE40-BFAF-1414C8D88555}"/>
              </a:ext>
            </a:extLst>
          </p:cNvPr>
          <p:cNvSpPr/>
          <p:nvPr/>
        </p:nvSpPr>
        <p:spPr>
          <a:xfrm>
            <a:off x="6444310" y="4055603"/>
            <a:ext cx="1507788" cy="732447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Google Shape;287;p56">
            <a:extLst>
              <a:ext uri="{FF2B5EF4-FFF2-40B4-BE49-F238E27FC236}">
                <a16:creationId xmlns:a16="http://schemas.microsoft.com/office/drawing/2014/main" xmlns="" id="{670F7D3D-5CFA-3747-A6F3-237B36A69FF0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 rot="5400000">
            <a:off x="4759953" y="3109624"/>
            <a:ext cx="399040" cy="1492935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" name="Google Shape;288;p56">
            <a:extLst>
              <a:ext uri="{FF2B5EF4-FFF2-40B4-BE49-F238E27FC236}">
                <a16:creationId xmlns:a16="http://schemas.microsoft.com/office/drawing/2014/main" xmlns="" id="{ED91B6F9-FFDE-0240-A91C-AF7D07886C31}"/>
              </a:ext>
            </a:extLst>
          </p:cNvPr>
          <p:cNvCxnSpPr>
            <a:cxnSpLocks/>
            <a:stCxn id="13" idx="2"/>
            <a:endCxn id="17" idx="0"/>
          </p:cNvCxnSpPr>
          <p:nvPr/>
        </p:nvCxnSpPr>
        <p:spPr>
          <a:xfrm rot="16200000" flipH="1">
            <a:off x="6252556" y="3109955"/>
            <a:ext cx="399032" cy="1492264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22" name="Google Shape;289;p56">
            <a:extLst>
              <a:ext uri="{FF2B5EF4-FFF2-40B4-BE49-F238E27FC236}">
                <a16:creationId xmlns:a16="http://schemas.microsoft.com/office/drawing/2014/main" xmlns="" id="{37765284-D95C-5641-BC9B-76B1E749D05C}"/>
              </a:ext>
            </a:extLst>
          </p:cNvPr>
          <p:cNvSpPr txBox="1"/>
          <p:nvPr/>
        </p:nvSpPr>
        <p:spPr>
          <a:xfrm>
            <a:off x="7786622" y="4230709"/>
            <a:ext cx="1329230" cy="689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Arial" panose="020B0604020202020204" pitchFamily="34" charset="0"/>
                <a:cs typeface="Arial" panose="020B0604020202020204" pitchFamily="34" charset="0"/>
              </a:rPr>
              <a:t>Liquidate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Google Shape;290;p56">
            <a:extLst>
              <a:ext uri="{FF2B5EF4-FFF2-40B4-BE49-F238E27FC236}">
                <a16:creationId xmlns:a16="http://schemas.microsoft.com/office/drawing/2014/main" xmlns="" id="{B1BE0D4B-D848-9A47-AED6-4C8897708D11}"/>
              </a:ext>
            </a:extLst>
          </p:cNvPr>
          <p:cNvCxnSpPr>
            <a:cxnSpLocks/>
            <a:stCxn id="15" idx="3"/>
            <a:endCxn id="17" idx="1"/>
          </p:cNvCxnSpPr>
          <p:nvPr/>
        </p:nvCxnSpPr>
        <p:spPr>
          <a:xfrm>
            <a:off x="4936520" y="4421834"/>
            <a:ext cx="1507788" cy="0"/>
          </a:xfrm>
          <a:prstGeom prst="straightConnector1">
            <a:avLst/>
          </a:prstGeom>
          <a:noFill/>
          <a:ln w="9525" cap="flat" cmpd="sng">
            <a:solidFill>
              <a:srgbClr val="666666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4" name="Google Shape;291;p56">
            <a:extLst>
              <a:ext uri="{FF2B5EF4-FFF2-40B4-BE49-F238E27FC236}">
                <a16:creationId xmlns:a16="http://schemas.microsoft.com/office/drawing/2014/main" xmlns="" id="{D31BBA14-EA6A-214E-A489-8F553ECB8FD8}"/>
              </a:ext>
            </a:extLst>
          </p:cNvPr>
          <p:cNvSpPr txBox="1"/>
          <p:nvPr/>
        </p:nvSpPr>
        <p:spPr>
          <a:xfrm>
            <a:off x="5041324" y="4128144"/>
            <a:ext cx="1329230" cy="273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Arial" panose="020B0604020202020204" pitchFamily="34" charset="0"/>
                <a:cs typeface="Arial" panose="020B0604020202020204" pitchFamily="34" charset="0"/>
              </a:rPr>
              <a:t>Cash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Google Shape;292;p56">
            <a:extLst>
              <a:ext uri="{FF2B5EF4-FFF2-40B4-BE49-F238E27FC236}">
                <a16:creationId xmlns:a16="http://schemas.microsoft.com/office/drawing/2014/main" xmlns="" id="{287FD3E0-1042-E54F-9FCD-3B0868FB61EF}"/>
              </a:ext>
            </a:extLst>
          </p:cNvPr>
          <p:cNvSpPr/>
          <p:nvPr/>
        </p:nvSpPr>
        <p:spPr>
          <a:xfrm>
            <a:off x="5577168" y="3919026"/>
            <a:ext cx="257542" cy="273156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Google Shape;293;p56">
            <a:extLst>
              <a:ext uri="{FF2B5EF4-FFF2-40B4-BE49-F238E27FC236}">
                <a16:creationId xmlns:a16="http://schemas.microsoft.com/office/drawing/2014/main" xmlns="" id="{D3EF404C-7217-4441-84FA-95039C53EF20}"/>
              </a:ext>
            </a:extLst>
          </p:cNvPr>
          <p:cNvSpPr/>
          <p:nvPr/>
        </p:nvSpPr>
        <p:spPr>
          <a:xfrm>
            <a:off x="8322466" y="3957551"/>
            <a:ext cx="257542" cy="273156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Google Shape;294;p56">
            <a:extLst>
              <a:ext uri="{FF2B5EF4-FFF2-40B4-BE49-F238E27FC236}">
                <a16:creationId xmlns:a16="http://schemas.microsoft.com/office/drawing/2014/main" xmlns="" id="{6E2301DC-5897-B24B-9D8A-B681E1FD0ADC}"/>
              </a:ext>
            </a:extLst>
          </p:cNvPr>
          <p:cNvCxnSpPr>
            <a:cxnSpLocks/>
          </p:cNvCxnSpPr>
          <p:nvPr/>
        </p:nvCxnSpPr>
        <p:spPr>
          <a:xfrm rot="10800000" flipH="1">
            <a:off x="4920994" y="4671868"/>
            <a:ext cx="1538842" cy="8736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28" name="Google Shape;295;p56">
            <a:extLst>
              <a:ext uri="{FF2B5EF4-FFF2-40B4-BE49-F238E27FC236}">
                <a16:creationId xmlns:a16="http://schemas.microsoft.com/office/drawing/2014/main" xmlns="" id="{665EBA2B-45C2-C54E-BFCF-498DAD72494F}"/>
              </a:ext>
            </a:extLst>
          </p:cNvPr>
          <p:cNvSpPr txBox="1"/>
          <p:nvPr/>
        </p:nvSpPr>
        <p:spPr>
          <a:xfrm>
            <a:off x="5178284" y="4680605"/>
            <a:ext cx="1100548" cy="514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0489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Acquisitive “D” Reorganizations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039" y="1766169"/>
            <a:ext cx="9987592" cy="5091829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Constructive ownership (PLR 9111055):</a:t>
            </a:r>
          </a:p>
          <a:p>
            <a:pPr>
              <a:lnSpc>
                <a:spcPct val="100000"/>
              </a:lnSpc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 does this say about the COI requirement for D reorgs?</a:t>
            </a:r>
          </a:p>
          <a:p>
            <a:pPr>
              <a:lnSpc>
                <a:spcPct val="10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Google Shape;282;p56">
            <a:extLst>
              <a:ext uri="{FF2B5EF4-FFF2-40B4-BE49-F238E27FC236}">
                <a16:creationId xmlns:a16="http://schemas.microsoft.com/office/drawing/2014/main" xmlns="" id="{5CAB2223-35EA-8E4D-866D-DB98D41B0024}"/>
              </a:ext>
            </a:extLst>
          </p:cNvPr>
          <p:cNvSpPr/>
          <p:nvPr/>
        </p:nvSpPr>
        <p:spPr>
          <a:xfrm>
            <a:off x="3489488" y="3764476"/>
            <a:ext cx="1447031" cy="732447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Google Shape;283;p56">
            <a:extLst>
              <a:ext uri="{FF2B5EF4-FFF2-40B4-BE49-F238E27FC236}">
                <a16:creationId xmlns:a16="http://schemas.microsoft.com/office/drawing/2014/main" xmlns="" id="{5411C9AB-539A-834A-8ACE-D6814F6DCF43}"/>
              </a:ext>
            </a:extLst>
          </p:cNvPr>
          <p:cNvSpPr/>
          <p:nvPr/>
        </p:nvSpPr>
        <p:spPr>
          <a:xfrm>
            <a:off x="3489489" y="5046262"/>
            <a:ext cx="1447031" cy="732447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rgbClr val="7030A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Google Shape;284;p56">
            <a:extLst>
              <a:ext uri="{FF2B5EF4-FFF2-40B4-BE49-F238E27FC236}">
                <a16:creationId xmlns:a16="http://schemas.microsoft.com/office/drawing/2014/main" xmlns="" id="{7A1A327E-E03E-BE40-BFAF-1414C8D88555}"/>
              </a:ext>
            </a:extLst>
          </p:cNvPr>
          <p:cNvSpPr/>
          <p:nvPr/>
        </p:nvSpPr>
        <p:spPr>
          <a:xfrm>
            <a:off x="6444310" y="5046254"/>
            <a:ext cx="1507788" cy="732447"/>
          </a:xfrm>
          <a:prstGeom prst="rect">
            <a:avLst/>
          </a:prstGeom>
          <a:solidFill>
            <a:srgbClr val="7030A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Acquirer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Google Shape;287;p56">
            <a:extLst>
              <a:ext uri="{FF2B5EF4-FFF2-40B4-BE49-F238E27FC236}">
                <a16:creationId xmlns:a16="http://schemas.microsoft.com/office/drawing/2014/main" xmlns="" id="{670F7D3D-5CFA-3747-A6F3-237B36A69FF0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>
            <a:off x="4213004" y="4496923"/>
            <a:ext cx="1" cy="54933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1" name="Google Shape;288;p56">
            <a:extLst>
              <a:ext uri="{FF2B5EF4-FFF2-40B4-BE49-F238E27FC236}">
                <a16:creationId xmlns:a16="http://schemas.microsoft.com/office/drawing/2014/main" xmlns="" id="{ED91B6F9-FFDE-0240-A91C-AF7D07886C31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7198204" y="4624747"/>
            <a:ext cx="4" cy="421507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Google Shape;289;p56">
            <a:extLst>
              <a:ext uri="{FF2B5EF4-FFF2-40B4-BE49-F238E27FC236}">
                <a16:creationId xmlns:a16="http://schemas.microsoft.com/office/drawing/2014/main" xmlns="" id="{37765284-D95C-5641-BC9B-76B1E749D05C}"/>
              </a:ext>
            </a:extLst>
          </p:cNvPr>
          <p:cNvSpPr txBox="1"/>
          <p:nvPr/>
        </p:nvSpPr>
        <p:spPr>
          <a:xfrm>
            <a:off x="2341075" y="5238835"/>
            <a:ext cx="1329230" cy="689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Arial" panose="020B0604020202020204" pitchFamily="34" charset="0"/>
                <a:cs typeface="Arial" panose="020B0604020202020204" pitchFamily="34" charset="0"/>
              </a:rPr>
              <a:t>Liquidate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Google Shape;290;p56">
            <a:extLst>
              <a:ext uri="{FF2B5EF4-FFF2-40B4-BE49-F238E27FC236}">
                <a16:creationId xmlns:a16="http://schemas.microsoft.com/office/drawing/2014/main" xmlns="" id="{B1BE0D4B-D848-9A47-AED6-4C8897708D11}"/>
              </a:ext>
            </a:extLst>
          </p:cNvPr>
          <p:cNvCxnSpPr>
            <a:cxnSpLocks/>
            <a:stCxn id="15" idx="3"/>
            <a:endCxn id="17" idx="1"/>
          </p:cNvCxnSpPr>
          <p:nvPr/>
        </p:nvCxnSpPr>
        <p:spPr>
          <a:xfrm>
            <a:off x="4936520" y="5412485"/>
            <a:ext cx="1507788" cy="0"/>
          </a:xfrm>
          <a:prstGeom prst="straightConnector1">
            <a:avLst/>
          </a:prstGeom>
          <a:noFill/>
          <a:ln w="9525" cap="flat" cmpd="sng">
            <a:solidFill>
              <a:srgbClr val="666666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24" name="Google Shape;291;p56">
            <a:extLst>
              <a:ext uri="{FF2B5EF4-FFF2-40B4-BE49-F238E27FC236}">
                <a16:creationId xmlns:a16="http://schemas.microsoft.com/office/drawing/2014/main" xmlns="" id="{D31BBA14-EA6A-214E-A489-8F553ECB8FD8}"/>
              </a:ext>
            </a:extLst>
          </p:cNvPr>
          <p:cNvSpPr txBox="1"/>
          <p:nvPr/>
        </p:nvSpPr>
        <p:spPr>
          <a:xfrm>
            <a:off x="5041324" y="5118795"/>
            <a:ext cx="1329230" cy="273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Arial" panose="020B0604020202020204" pitchFamily="34" charset="0"/>
                <a:cs typeface="Arial" panose="020B0604020202020204" pitchFamily="34" charset="0"/>
              </a:rPr>
              <a:t>Cash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Google Shape;292;p56">
            <a:extLst>
              <a:ext uri="{FF2B5EF4-FFF2-40B4-BE49-F238E27FC236}">
                <a16:creationId xmlns:a16="http://schemas.microsoft.com/office/drawing/2014/main" xmlns="" id="{287FD3E0-1042-E54F-9FCD-3B0868FB61EF}"/>
              </a:ext>
            </a:extLst>
          </p:cNvPr>
          <p:cNvSpPr/>
          <p:nvPr/>
        </p:nvSpPr>
        <p:spPr>
          <a:xfrm>
            <a:off x="5577168" y="4909677"/>
            <a:ext cx="257542" cy="273156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Google Shape;293;p56">
            <a:extLst>
              <a:ext uri="{FF2B5EF4-FFF2-40B4-BE49-F238E27FC236}">
                <a16:creationId xmlns:a16="http://schemas.microsoft.com/office/drawing/2014/main" xmlns="" id="{D3EF404C-7217-4441-84FA-95039C53EF20}"/>
              </a:ext>
            </a:extLst>
          </p:cNvPr>
          <p:cNvSpPr/>
          <p:nvPr/>
        </p:nvSpPr>
        <p:spPr>
          <a:xfrm>
            <a:off x="2264349" y="5292998"/>
            <a:ext cx="257542" cy="273156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Google Shape;294;p56">
            <a:extLst>
              <a:ext uri="{FF2B5EF4-FFF2-40B4-BE49-F238E27FC236}">
                <a16:creationId xmlns:a16="http://schemas.microsoft.com/office/drawing/2014/main" xmlns="" id="{6E2301DC-5897-B24B-9D8A-B681E1FD0ADC}"/>
              </a:ext>
            </a:extLst>
          </p:cNvPr>
          <p:cNvCxnSpPr>
            <a:cxnSpLocks/>
          </p:cNvCxnSpPr>
          <p:nvPr/>
        </p:nvCxnSpPr>
        <p:spPr>
          <a:xfrm rot="10800000" flipH="1">
            <a:off x="4920994" y="5662519"/>
            <a:ext cx="1538842" cy="8736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8" name="Google Shape;295;p56">
            <a:extLst>
              <a:ext uri="{FF2B5EF4-FFF2-40B4-BE49-F238E27FC236}">
                <a16:creationId xmlns:a16="http://schemas.microsoft.com/office/drawing/2014/main" xmlns="" id="{665EBA2B-45C2-C54E-BFCF-498DAD72494F}"/>
              </a:ext>
            </a:extLst>
          </p:cNvPr>
          <p:cNvSpPr txBox="1"/>
          <p:nvPr/>
        </p:nvSpPr>
        <p:spPr>
          <a:xfrm>
            <a:off x="5178284" y="5671256"/>
            <a:ext cx="1100548" cy="514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Google Shape;286;p56">
            <a:extLst>
              <a:ext uri="{FF2B5EF4-FFF2-40B4-BE49-F238E27FC236}">
                <a16:creationId xmlns:a16="http://schemas.microsoft.com/office/drawing/2014/main" xmlns="" id="{5A15F990-1D8D-B946-813E-748B75015C4D}"/>
              </a:ext>
            </a:extLst>
          </p:cNvPr>
          <p:cNvSpPr/>
          <p:nvPr/>
        </p:nvSpPr>
        <p:spPr>
          <a:xfrm>
            <a:off x="6795857" y="3892300"/>
            <a:ext cx="804694" cy="732447"/>
          </a:xfrm>
          <a:prstGeom prst="flowChartConnector">
            <a:avLst/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Daughter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Google Shape;286;p56">
            <a:extLst>
              <a:ext uri="{FF2B5EF4-FFF2-40B4-BE49-F238E27FC236}">
                <a16:creationId xmlns:a16="http://schemas.microsoft.com/office/drawing/2014/main" xmlns="" id="{1CD74E74-59F3-8647-987B-C80F8F6D7F6C}"/>
              </a:ext>
            </a:extLst>
          </p:cNvPr>
          <p:cNvSpPr/>
          <p:nvPr/>
        </p:nvSpPr>
        <p:spPr>
          <a:xfrm>
            <a:off x="3810657" y="2433609"/>
            <a:ext cx="804694" cy="732447"/>
          </a:xfrm>
          <a:prstGeom prst="flowChartConnector">
            <a:avLst/>
          </a:prstGeom>
          <a:solidFill>
            <a:srgbClr val="FFC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Mother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Google Shape;288;p56">
            <a:extLst>
              <a:ext uri="{FF2B5EF4-FFF2-40B4-BE49-F238E27FC236}">
                <a16:creationId xmlns:a16="http://schemas.microsoft.com/office/drawing/2014/main" xmlns="" id="{6DD20D59-E757-444E-97F3-AA955E007717}"/>
              </a:ext>
            </a:extLst>
          </p:cNvPr>
          <p:cNvCxnSpPr>
            <a:cxnSpLocks/>
            <a:stCxn id="30" idx="4"/>
            <a:endCxn id="13" idx="0"/>
          </p:cNvCxnSpPr>
          <p:nvPr/>
        </p:nvCxnSpPr>
        <p:spPr>
          <a:xfrm>
            <a:off x="4213004" y="3166056"/>
            <a:ext cx="0" cy="59842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238549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Deferred Reorganizations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509" y="1594087"/>
            <a:ext cx="10095169" cy="5267259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Non-statutory requirements: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Continuity of interest (”COI”)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COI is based on all rather than individual Sellers, so some Sellers may receive all cash.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Continuity of business enterprise (“COBE”):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Treas. Reg. 1.368-1(d): requires Buyer to continue Target’s historical business.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Target has multiple business lines, Buyer only needs to continue a significant line of business. Facts and circumstances to determine what is a “significant” business.</a:t>
            </a:r>
          </a:p>
          <a:p>
            <a:pPr lvl="3">
              <a:lnSpc>
                <a:spcPct val="10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Regulations provide an example where COBE is satisfied if Buyer continues one of three equal lines of Target’s business.</a:t>
            </a:r>
          </a:p>
          <a:p>
            <a:pPr lvl="2">
              <a:lnSpc>
                <a:spcPct val="10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6236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“E” Reorganizations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039" y="1766169"/>
            <a:ext cx="9987592" cy="5091829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Section 368(a)(1)(E):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Recapitalization of corporate entity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Mostly for changes in capital structure, such as stock splits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qualify for an E reorganization, there must be exchanges of stock for other stock, debt, or other securities.</a:t>
            </a:r>
          </a:p>
        </p:txBody>
      </p:sp>
    </p:spTree>
    <p:extLst>
      <p:ext uri="{BB962C8B-B14F-4D97-AF65-F5344CB8AC3E}">
        <p14:creationId xmlns:p14="http://schemas.microsoft.com/office/powerpoint/2010/main" val="193598535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“F” Reorganizations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039" y="1766169"/>
            <a:ext cx="9987592" cy="5091829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Section 368(a)(1)(F):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change in identity, form, or place of organization of a corporation.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 reorganizations are often used to preserve the legal entity and allow assets to be transferred to a new entity for tax purposes.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Base case:</a:t>
            </a:r>
          </a:p>
        </p:txBody>
      </p:sp>
      <p:sp>
        <p:nvSpPr>
          <p:cNvPr id="9" name="Google Shape;282;p56">
            <a:extLst>
              <a:ext uri="{FF2B5EF4-FFF2-40B4-BE49-F238E27FC236}">
                <a16:creationId xmlns:a16="http://schemas.microsoft.com/office/drawing/2014/main" xmlns="" id="{F7D4312D-B16A-A24A-9F2D-12BD6ED2048F}"/>
              </a:ext>
            </a:extLst>
          </p:cNvPr>
          <p:cNvSpPr/>
          <p:nvPr/>
        </p:nvSpPr>
        <p:spPr>
          <a:xfrm>
            <a:off x="5665331" y="4309857"/>
            <a:ext cx="1447031" cy="732447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Google Shape;283;p56">
            <a:extLst>
              <a:ext uri="{FF2B5EF4-FFF2-40B4-BE49-F238E27FC236}">
                <a16:creationId xmlns:a16="http://schemas.microsoft.com/office/drawing/2014/main" xmlns="" id="{BDF90F12-1F75-874F-88D7-0537CA6C3071}"/>
              </a:ext>
            </a:extLst>
          </p:cNvPr>
          <p:cNvSpPr/>
          <p:nvPr/>
        </p:nvSpPr>
        <p:spPr>
          <a:xfrm>
            <a:off x="4172396" y="5441344"/>
            <a:ext cx="1447031" cy="732447"/>
          </a:xfrm>
          <a:prstGeom prst="rect">
            <a:avLst/>
          </a:prstGeom>
          <a:solidFill>
            <a:srgbClr val="7030A0"/>
          </a:solidFill>
          <a:ln w="9525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 (DE)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Google Shape;284;p56">
            <a:extLst>
              <a:ext uri="{FF2B5EF4-FFF2-40B4-BE49-F238E27FC236}">
                <a16:creationId xmlns:a16="http://schemas.microsoft.com/office/drawing/2014/main" xmlns="" id="{354CA716-90AE-A543-9512-0E76BE7A69A6}"/>
              </a:ext>
            </a:extLst>
          </p:cNvPr>
          <p:cNvSpPr/>
          <p:nvPr/>
        </p:nvSpPr>
        <p:spPr>
          <a:xfrm>
            <a:off x="7127217" y="5441336"/>
            <a:ext cx="1507788" cy="732447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Sub (WA)</a:t>
            </a:r>
            <a:endParaRPr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Google Shape;287;p56">
            <a:extLst>
              <a:ext uri="{FF2B5EF4-FFF2-40B4-BE49-F238E27FC236}">
                <a16:creationId xmlns:a16="http://schemas.microsoft.com/office/drawing/2014/main" xmlns="" id="{C0359C02-BF4C-3D41-A8FF-5DD3C5A10DD8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 rot="5400000">
            <a:off x="5442860" y="4495357"/>
            <a:ext cx="399040" cy="1492935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" name="Google Shape;288;p56">
            <a:extLst>
              <a:ext uri="{FF2B5EF4-FFF2-40B4-BE49-F238E27FC236}">
                <a16:creationId xmlns:a16="http://schemas.microsoft.com/office/drawing/2014/main" xmlns="" id="{01E6F2D0-8278-C748-949D-60564B95927A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 rot="16200000" flipH="1">
            <a:off x="6935463" y="4495688"/>
            <a:ext cx="399032" cy="1492264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8" name="Google Shape;289;p56">
            <a:extLst>
              <a:ext uri="{FF2B5EF4-FFF2-40B4-BE49-F238E27FC236}">
                <a16:creationId xmlns:a16="http://schemas.microsoft.com/office/drawing/2014/main" xmlns="" id="{27B27EA2-0950-D846-9B03-83C95470D973}"/>
              </a:ext>
            </a:extLst>
          </p:cNvPr>
          <p:cNvSpPr txBox="1"/>
          <p:nvPr/>
        </p:nvSpPr>
        <p:spPr>
          <a:xfrm>
            <a:off x="5706150" y="5462764"/>
            <a:ext cx="1329230" cy="689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Arial" panose="020B0604020202020204" pitchFamily="34" charset="0"/>
                <a:cs typeface="Arial" panose="020B0604020202020204" pitchFamily="34" charset="0"/>
              </a:rPr>
              <a:t>Merger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Google Shape;290;p56">
            <a:extLst>
              <a:ext uri="{FF2B5EF4-FFF2-40B4-BE49-F238E27FC236}">
                <a16:creationId xmlns:a16="http://schemas.microsoft.com/office/drawing/2014/main" xmlns="" id="{D31B3A70-F8ED-CD44-9AC3-F3F959D05DEE}"/>
              </a:ext>
            </a:extLst>
          </p:cNvPr>
          <p:cNvCxnSpPr>
            <a:cxnSpLocks/>
            <a:stCxn id="11" idx="3"/>
            <a:endCxn id="13" idx="1"/>
          </p:cNvCxnSpPr>
          <p:nvPr/>
        </p:nvCxnSpPr>
        <p:spPr>
          <a:xfrm>
            <a:off x="5619427" y="5807567"/>
            <a:ext cx="1507788" cy="0"/>
          </a:xfrm>
          <a:prstGeom prst="straightConnector1">
            <a:avLst/>
          </a:prstGeom>
          <a:noFill/>
          <a:ln w="9525" cap="flat" cmpd="sng">
            <a:solidFill>
              <a:srgbClr val="666666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3490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Deferred Reorganizations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381" y="1587396"/>
            <a:ext cx="10095169" cy="5267259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Non-statutory requirements: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Continuity of business enterprise (“COBE”):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COBE is satisfied if Buyer uses a significant portion of Target’s assets in a business.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Transfer of net value: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Generally, Target must be solvent.</a:t>
            </a:r>
          </a:p>
          <a:p>
            <a:pPr lvl="2">
              <a:lnSpc>
                <a:spcPct val="10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08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Deferred Reorganizations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590740"/>
            <a:ext cx="10095169" cy="5267259"/>
          </a:xfrm>
        </p:spPr>
        <p:txBody>
          <a:bodyPr anchor="t" anchorCtr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Types of reorganizations: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Asset reorganizations:</a:t>
            </a:r>
          </a:p>
          <a:p>
            <a:pPr lvl="2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Section 368(a)(1)(A): Statutory merger (A reorg);</a:t>
            </a:r>
          </a:p>
          <a:p>
            <a:pPr lvl="2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Section 368(a)(2)(D): Forward triangular merger via a statutory merger (A reorg);</a:t>
            </a:r>
          </a:p>
          <a:p>
            <a:pPr lvl="2"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Section 368(a)(1)(C): Acquisition of substantially all of the assets of Target (C reorg);</a:t>
            </a:r>
          </a:p>
        </p:txBody>
      </p:sp>
    </p:spTree>
    <p:extLst>
      <p:ext uri="{BB962C8B-B14F-4D97-AF65-F5344CB8AC3E}">
        <p14:creationId xmlns:p14="http://schemas.microsoft.com/office/powerpoint/2010/main" val="226364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67D33-2D64-7F48-B669-7120ADAF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Deferred Reorganizations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DA4C7-90AF-484A-802C-AB5B3ACD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590740"/>
            <a:ext cx="10095169" cy="5267259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Tax consequences for asset reorganizations: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Buyer does not recognize gain or loss when issuing its own shares as consideration for the acquisition.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Section 1032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Buyer takes Target’s historic tax basis in the transferred assets (no step-up). 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Target and Sellers recognize no gain or loss, except when other property (“boot”) is given in addition to qualifying consideration.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See Sections 357 and 361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Sellers generally have tax basis in Buyer stock received equal to their historic tax basis in Target stock.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Sections 358 and 362.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Buyer inherits Target’s tax attributes.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Section 381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4720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28885</TotalTime>
  <Words>5497</Words>
  <Application>Microsoft Macintosh PowerPoint</Application>
  <PresentationFormat>Custom</PresentationFormat>
  <Paragraphs>590</Paragraphs>
  <Slides>61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M&amp;A Tax</vt:lpstr>
      <vt:lpstr>Tax-Deferred Transactions</vt:lpstr>
      <vt:lpstr>Tax Deferred Reorganizations</vt:lpstr>
      <vt:lpstr>Tax Deferred Reorganizations</vt:lpstr>
      <vt:lpstr>Tax Deferred Reorganizations</vt:lpstr>
      <vt:lpstr>Tax Deferred Reorganizations</vt:lpstr>
      <vt:lpstr>Tax Deferred Reorganizations</vt:lpstr>
      <vt:lpstr>Tax Deferred Reorganizations</vt:lpstr>
      <vt:lpstr>Tax Deferred Reorganizations</vt:lpstr>
      <vt:lpstr>Tax Deferred Reorganizations</vt:lpstr>
      <vt:lpstr>Tax Deferred Reorganizations</vt:lpstr>
      <vt:lpstr>Tax Deferred Reorganizations</vt:lpstr>
      <vt:lpstr>“A” Reorganization</vt:lpstr>
      <vt:lpstr>“A” Reorganization</vt:lpstr>
      <vt:lpstr>“A” Reorganization</vt:lpstr>
      <vt:lpstr>“A” Reorganization</vt:lpstr>
      <vt:lpstr>“A” Reorganization</vt:lpstr>
      <vt:lpstr>Question 1</vt:lpstr>
      <vt:lpstr>Question 1</vt:lpstr>
      <vt:lpstr>Question 1</vt:lpstr>
      <vt:lpstr>Question 1</vt:lpstr>
      <vt:lpstr>Question 1</vt:lpstr>
      <vt:lpstr>Question 1</vt:lpstr>
      <vt:lpstr>Question 1</vt:lpstr>
      <vt:lpstr>Question 1</vt:lpstr>
      <vt:lpstr>Question 1</vt:lpstr>
      <vt:lpstr>Question 1</vt:lpstr>
      <vt:lpstr>Question 1</vt:lpstr>
      <vt:lpstr>Question 1</vt:lpstr>
      <vt:lpstr>Question 1</vt:lpstr>
      <vt:lpstr>“B” Reorganization</vt:lpstr>
      <vt:lpstr>“B” Reorganization</vt:lpstr>
      <vt:lpstr>“B” Reorganization</vt:lpstr>
      <vt:lpstr>“B” Reorganization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“C” Reorganization</vt:lpstr>
      <vt:lpstr>“C” Reorganization</vt:lpstr>
      <vt:lpstr>“C” Reorganization</vt:lpstr>
      <vt:lpstr>“C” Reorganization</vt:lpstr>
      <vt:lpstr>“C” Reorganization Questions:</vt:lpstr>
      <vt:lpstr>“C” Reorganization Questions:</vt:lpstr>
      <vt:lpstr>“C” Reorganization Questions:</vt:lpstr>
      <vt:lpstr>“C” Reorganization Questions:</vt:lpstr>
      <vt:lpstr>Reverse Triangular Reorganization 368(a)(2)(E)</vt:lpstr>
      <vt:lpstr>Reverse Triangular Reorganization 368(a)(2)(E)</vt:lpstr>
      <vt:lpstr>Acquisitive “D” Reorganizations</vt:lpstr>
      <vt:lpstr>Acquisitive “D” Reorganizations</vt:lpstr>
      <vt:lpstr>Acquisitive “D” Reorganizations</vt:lpstr>
      <vt:lpstr>Acquisitive “D” Reorganizations</vt:lpstr>
      <vt:lpstr>Acquisitive “D” Reorganizations</vt:lpstr>
      <vt:lpstr>“E” Reorganizations</vt:lpstr>
      <vt:lpstr>“F” Reorganizations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M&amp;A Tax</dc:title>
  <dc:creator>Cassidy Sung</dc:creator>
  <cp:lastModifiedBy>Fari Beyzavi</cp:lastModifiedBy>
  <cp:revision>25</cp:revision>
  <dcterms:created xsi:type="dcterms:W3CDTF">2022-03-19T04:27:13Z</dcterms:created>
  <dcterms:modified xsi:type="dcterms:W3CDTF">2023-04-07T06:35:25Z</dcterms:modified>
</cp:coreProperties>
</file>