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2"/>
  </p:notesMasterIdLst>
  <p:sldIdLst>
    <p:sldId id="256" r:id="rId2"/>
    <p:sldId id="271" r:id="rId3"/>
    <p:sldId id="300" r:id="rId4"/>
    <p:sldId id="301" r:id="rId5"/>
    <p:sldId id="261" r:id="rId6"/>
    <p:sldId id="258" r:id="rId7"/>
    <p:sldId id="294" r:id="rId8"/>
    <p:sldId id="276" r:id="rId9"/>
    <p:sldId id="269" r:id="rId10"/>
    <p:sldId id="277" r:id="rId11"/>
    <p:sldId id="278" r:id="rId12"/>
    <p:sldId id="296" r:id="rId13"/>
    <p:sldId id="279" r:id="rId14"/>
    <p:sldId id="280" r:id="rId15"/>
    <p:sldId id="281" r:id="rId16"/>
    <p:sldId id="282" r:id="rId17"/>
    <p:sldId id="283" r:id="rId18"/>
    <p:sldId id="320" r:id="rId19"/>
    <p:sldId id="321" r:id="rId20"/>
    <p:sldId id="322" r:id="rId21"/>
    <p:sldId id="323" r:id="rId22"/>
    <p:sldId id="324" r:id="rId23"/>
    <p:sldId id="325" r:id="rId24"/>
    <p:sldId id="326" r:id="rId25"/>
    <p:sldId id="328" r:id="rId26"/>
    <p:sldId id="329" r:id="rId27"/>
    <p:sldId id="330" r:id="rId28"/>
    <p:sldId id="331" r:id="rId29"/>
    <p:sldId id="332" r:id="rId30"/>
    <p:sldId id="349" r:id="rId31"/>
    <p:sldId id="333" r:id="rId32"/>
    <p:sldId id="334" r:id="rId33"/>
    <p:sldId id="335" r:id="rId34"/>
    <p:sldId id="336" r:id="rId35"/>
    <p:sldId id="337" r:id="rId36"/>
    <p:sldId id="338" r:id="rId37"/>
    <p:sldId id="339" r:id="rId38"/>
    <p:sldId id="340" r:id="rId39"/>
    <p:sldId id="341" r:id="rId40"/>
    <p:sldId id="342" r:id="rId41"/>
    <p:sldId id="345" r:id="rId42"/>
    <p:sldId id="346" r:id="rId43"/>
    <p:sldId id="348" r:id="rId44"/>
    <p:sldId id="347" r:id="rId45"/>
    <p:sldId id="350" r:id="rId46"/>
    <p:sldId id="351" r:id="rId47"/>
    <p:sldId id="352" r:id="rId48"/>
    <p:sldId id="353" r:id="rId49"/>
    <p:sldId id="354" r:id="rId50"/>
    <p:sldId id="355"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54" autoAdjust="0"/>
    <p:restoredTop sz="96348" autoAdjust="0"/>
  </p:normalViewPr>
  <p:slideViewPr>
    <p:cSldViewPr snapToGrid="0" snapToObjects="1">
      <p:cViewPr varScale="1">
        <p:scale>
          <a:sx n="98" d="100"/>
          <a:sy n="98" d="100"/>
        </p:scale>
        <p:origin x="-480" y="-104"/>
      </p:cViewPr>
      <p:guideLst>
        <p:guide orient="horz" pos="2160"/>
        <p:guide pos="3840"/>
      </p:guideLst>
    </p:cSldViewPr>
  </p:slideViewPr>
  <p:outlineViewPr>
    <p:cViewPr>
      <p:scale>
        <a:sx n="33" d="100"/>
        <a:sy n="33" d="100"/>
      </p:scale>
      <p:origin x="0" y="3027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notesMaster" Target="notesMasters/notesMaster1.xml"/><Relationship Id="rId53" Type="http://schemas.openxmlformats.org/officeDocument/2006/relationships/printerSettings" Target="printerSettings/printerSettings1.bin"/><Relationship Id="rId54" Type="http://schemas.openxmlformats.org/officeDocument/2006/relationships/presProps" Target="presProps.xml"/><Relationship Id="rId55" Type="http://schemas.openxmlformats.org/officeDocument/2006/relationships/viewProps" Target="viewProps.xml"/><Relationship Id="rId56" Type="http://schemas.openxmlformats.org/officeDocument/2006/relationships/theme" Target="theme/theme1.xml"/><Relationship Id="rId57"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C03DF1-810E-4543-8AD2-15264597DFA8}" type="datetimeFigureOut">
              <a:rPr lang="en-US" smtClean="0"/>
              <a:t>3/31/23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F87B2A-71F7-FF4B-89FD-811F0357F24F}" type="slidenum">
              <a:rPr lang="en-US" smtClean="0"/>
              <a:t>‹#›</a:t>
            </a:fld>
            <a:endParaRPr lang="en-US"/>
          </a:p>
        </p:txBody>
      </p:sp>
    </p:spTree>
    <p:extLst>
      <p:ext uri="{BB962C8B-B14F-4D97-AF65-F5344CB8AC3E}">
        <p14:creationId xmlns:p14="http://schemas.microsoft.com/office/powerpoint/2010/main" val="3747777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C194C5-05CD-3A47-916D-07CEF31267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85968E73-80B1-F146-874F-370E2415B8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C805C599-3DFF-F243-ABB8-CB6483498FE5}"/>
              </a:ext>
            </a:extLst>
          </p:cNvPr>
          <p:cNvSpPr>
            <a:spLocks noGrp="1"/>
          </p:cNvSpPr>
          <p:nvPr>
            <p:ph type="dt" sz="half" idx="10"/>
          </p:nvPr>
        </p:nvSpPr>
        <p:spPr/>
        <p:txBody>
          <a:bodyPr/>
          <a:lstStyle/>
          <a:p>
            <a:fld id="{8EEA7F2A-0B9F-3C4B-B29B-EAE3ED8D7F01}" type="datetimeFigureOut">
              <a:rPr lang="en-US" smtClean="0"/>
              <a:t>3/31/23</a:t>
            </a:fld>
            <a:endParaRPr lang="en-US"/>
          </a:p>
        </p:txBody>
      </p:sp>
      <p:sp>
        <p:nvSpPr>
          <p:cNvPr id="5" name="Footer Placeholder 4">
            <a:extLst>
              <a:ext uri="{FF2B5EF4-FFF2-40B4-BE49-F238E27FC236}">
                <a16:creationId xmlns:a16="http://schemas.microsoft.com/office/drawing/2014/main" xmlns="" id="{BDB2649C-07FF-784D-9F83-314131640B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3A62AC2-BF53-9241-B002-2CEF6A00BEE1}"/>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3622678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056E2E-7504-B64D-A317-3B98EBF8E7A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5A3E52D9-5BAB-214A-BB65-355533A1CC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0BC69CB-F227-0F47-A6C1-91E511D60B2C}"/>
              </a:ext>
            </a:extLst>
          </p:cNvPr>
          <p:cNvSpPr>
            <a:spLocks noGrp="1"/>
          </p:cNvSpPr>
          <p:nvPr>
            <p:ph type="dt" sz="half" idx="10"/>
          </p:nvPr>
        </p:nvSpPr>
        <p:spPr/>
        <p:txBody>
          <a:bodyPr/>
          <a:lstStyle/>
          <a:p>
            <a:fld id="{8EEA7F2A-0B9F-3C4B-B29B-EAE3ED8D7F01}" type="datetimeFigureOut">
              <a:rPr lang="en-US" smtClean="0"/>
              <a:t>3/31/23</a:t>
            </a:fld>
            <a:endParaRPr lang="en-US"/>
          </a:p>
        </p:txBody>
      </p:sp>
      <p:sp>
        <p:nvSpPr>
          <p:cNvPr id="5" name="Footer Placeholder 4">
            <a:extLst>
              <a:ext uri="{FF2B5EF4-FFF2-40B4-BE49-F238E27FC236}">
                <a16:creationId xmlns:a16="http://schemas.microsoft.com/office/drawing/2014/main" xmlns="" id="{FA618507-2D69-284A-BF01-BD75D56730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E84F496-DD21-8948-BF22-7108CD1B0997}"/>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1606323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73B2AD3-8038-FA49-A460-5ED868A9363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5BEA32F5-6F5A-794D-A3CF-8C1A416A9A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7B894EA-00C2-5644-A316-5CA91C4773EB}"/>
              </a:ext>
            </a:extLst>
          </p:cNvPr>
          <p:cNvSpPr>
            <a:spLocks noGrp="1"/>
          </p:cNvSpPr>
          <p:nvPr>
            <p:ph type="dt" sz="half" idx="10"/>
          </p:nvPr>
        </p:nvSpPr>
        <p:spPr/>
        <p:txBody>
          <a:bodyPr/>
          <a:lstStyle/>
          <a:p>
            <a:fld id="{8EEA7F2A-0B9F-3C4B-B29B-EAE3ED8D7F01}" type="datetimeFigureOut">
              <a:rPr lang="en-US" smtClean="0"/>
              <a:t>3/31/23</a:t>
            </a:fld>
            <a:endParaRPr lang="en-US"/>
          </a:p>
        </p:txBody>
      </p:sp>
      <p:sp>
        <p:nvSpPr>
          <p:cNvPr id="5" name="Footer Placeholder 4">
            <a:extLst>
              <a:ext uri="{FF2B5EF4-FFF2-40B4-BE49-F238E27FC236}">
                <a16:creationId xmlns:a16="http://schemas.microsoft.com/office/drawing/2014/main" xmlns="" id="{31F0C156-43F9-814A-AFA7-296CF4F610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52CFA9A-C2C1-4049-9818-5F0C8D9325DD}"/>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2171486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602598-243A-7F41-8CE7-28E2187091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49CD6438-3132-DD48-83E5-D241BC965A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607880B-070E-D24F-B988-8ED177683AE1}"/>
              </a:ext>
            </a:extLst>
          </p:cNvPr>
          <p:cNvSpPr>
            <a:spLocks noGrp="1"/>
          </p:cNvSpPr>
          <p:nvPr>
            <p:ph type="dt" sz="half" idx="10"/>
          </p:nvPr>
        </p:nvSpPr>
        <p:spPr/>
        <p:txBody>
          <a:bodyPr/>
          <a:lstStyle/>
          <a:p>
            <a:fld id="{8EEA7F2A-0B9F-3C4B-B29B-EAE3ED8D7F01}" type="datetimeFigureOut">
              <a:rPr lang="en-US" smtClean="0"/>
              <a:t>3/31/23</a:t>
            </a:fld>
            <a:endParaRPr lang="en-US"/>
          </a:p>
        </p:txBody>
      </p:sp>
      <p:sp>
        <p:nvSpPr>
          <p:cNvPr id="5" name="Footer Placeholder 4">
            <a:extLst>
              <a:ext uri="{FF2B5EF4-FFF2-40B4-BE49-F238E27FC236}">
                <a16:creationId xmlns:a16="http://schemas.microsoft.com/office/drawing/2014/main" xmlns="" id="{C401EFAE-F04D-3842-9255-F89F958939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25E6F89-C54A-6D42-B26D-F98AD2584BA6}"/>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3096551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ACDAF1-38A2-B947-804F-201C4B74EA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7040BA0B-46DD-E949-ADFE-DF159B73BB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58E2DA5E-56BD-4C41-940F-D6ADF5D76578}"/>
              </a:ext>
            </a:extLst>
          </p:cNvPr>
          <p:cNvSpPr>
            <a:spLocks noGrp="1"/>
          </p:cNvSpPr>
          <p:nvPr>
            <p:ph type="dt" sz="half" idx="10"/>
          </p:nvPr>
        </p:nvSpPr>
        <p:spPr/>
        <p:txBody>
          <a:bodyPr/>
          <a:lstStyle/>
          <a:p>
            <a:fld id="{8EEA7F2A-0B9F-3C4B-B29B-EAE3ED8D7F01}" type="datetimeFigureOut">
              <a:rPr lang="en-US" smtClean="0"/>
              <a:t>3/31/23</a:t>
            </a:fld>
            <a:endParaRPr lang="en-US"/>
          </a:p>
        </p:txBody>
      </p:sp>
      <p:sp>
        <p:nvSpPr>
          <p:cNvPr id="5" name="Footer Placeholder 4">
            <a:extLst>
              <a:ext uri="{FF2B5EF4-FFF2-40B4-BE49-F238E27FC236}">
                <a16:creationId xmlns:a16="http://schemas.microsoft.com/office/drawing/2014/main" xmlns="" id="{E9BDFAE7-D289-4841-AB2C-2FE6E6CB15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6330C7E-F366-7E42-93EE-AFA3A31999D4}"/>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642628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28669C-2D2B-6043-B912-CAAB435A0B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11300318-AFFD-F14A-A634-7ABAAE7EB0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BA09185C-6BDF-AB46-9BE5-AD86EFEAFF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3D498BB7-0511-6040-892E-BE12E05A9116}"/>
              </a:ext>
            </a:extLst>
          </p:cNvPr>
          <p:cNvSpPr>
            <a:spLocks noGrp="1"/>
          </p:cNvSpPr>
          <p:nvPr>
            <p:ph type="dt" sz="half" idx="10"/>
          </p:nvPr>
        </p:nvSpPr>
        <p:spPr/>
        <p:txBody>
          <a:bodyPr/>
          <a:lstStyle/>
          <a:p>
            <a:fld id="{8EEA7F2A-0B9F-3C4B-B29B-EAE3ED8D7F01}" type="datetimeFigureOut">
              <a:rPr lang="en-US" smtClean="0"/>
              <a:t>3/31/23</a:t>
            </a:fld>
            <a:endParaRPr lang="en-US"/>
          </a:p>
        </p:txBody>
      </p:sp>
      <p:sp>
        <p:nvSpPr>
          <p:cNvPr id="6" name="Footer Placeholder 5">
            <a:extLst>
              <a:ext uri="{FF2B5EF4-FFF2-40B4-BE49-F238E27FC236}">
                <a16:creationId xmlns:a16="http://schemas.microsoft.com/office/drawing/2014/main" xmlns="" id="{1F997FEB-F5CF-7F4C-8EDA-2206D5DACD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19FCDFD-E3B7-1D4D-90AE-ACE7A24730B2}"/>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1896838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A6371C-A3B8-3844-96FB-D7B4F49B84B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D2F775FF-8DB3-B64A-9821-B9D784FE94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2B45FDC0-ECAE-4D45-BC45-B226D356666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9BEDF944-230D-CA49-A488-E2EA351DC1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F656F37-8C8C-4843-8729-052C51D20F5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B9C2AB60-B1B8-6E4F-BBA4-BA5C75438CC8}"/>
              </a:ext>
            </a:extLst>
          </p:cNvPr>
          <p:cNvSpPr>
            <a:spLocks noGrp="1"/>
          </p:cNvSpPr>
          <p:nvPr>
            <p:ph type="dt" sz="half" idx="10"/>
          </p:nvPr>
        </p:nvSpPr>
        <p:spPr/>
        <p:txBody>
          <a:bodyPr/>
          <a:lstStyle/>
          <a:p>
            <a:fld id="{8EEA7F2A-0B9F-3C4B-B29B-EAE3ED8D7F01}" type="datetimeFigureOut">
              <a:rPr lang="en-US" smtClean="0"/>
              <a:t>3/31/23</a:t>
            </a:fld>
            <a:endParaRPr lang="en-US"/>
          </a:p>
        </p:txBody>
      </p:sp>
      <p:sp>
        <p:nvSpPr>
          <p:cNvPr id="8" name="Footer Placeholder 7">
            <a:extLst>
              <a:ext uri="{FF2B5EF4-FFF2-40B4-BE49-F238E27FC236}">
                <a16:creationId xmlns:a16="http://schemas.microsoft.com/office/drawing/2014/main" xmlns="" id="{42B15358-32B0-3345-AB6B-E6B06612593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36B10C09-D3ED-224C-971B-512B74C2B55F}"/>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4016180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24A128-F5F0-BB4B-B2D5-9DAED548D00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DFD16C17-4E81-1041-853B-1F1950F8F58D}"/>
              </a:ext>
            </a:extLst>
          </p:cNvPr>
          <p:cNvSpPr>
            <a:spLocks noGrp="1"/>
          </p:cNvSpPr>
          <p:nvPr>
            <p:ph type="dt" sz="half" idx="10"/>
          </p:nvPr>
        </p:nvSpPr>
        <p:spPr/>
        <p:txBody>
          <a:bodyPr/>
          <a:lstStyle/>
          <a:p>
            <a:fld id="{8EEA7F2A-0B9F-3C4B-B29B-EAE3ED8D7F01}" type="datetimeFigureOut">
              <a:rPr lang="en-US" smtClean="0"/>
              <a:t>3/31/23</a:t>
            </a:fld>
            <a:endParaRPr lang="en-US"/>
          </a:p>
        </p:txBody>
      </p:sp>
      <p:sp>
        <p:nvSpPr>
          <p:cNvPr id="4" name="Footer Placeholder 3">
            <a:extLst>
              <a:ext uri="{FF2B5EF4-FFF2-40B4-BE49-F238E27FC236}">
                <a16:creationId xmlns:a16="http://schemas.microsoft.com/office/drawing/2014/main" xmlns="" id="{2184FC66-3E4B-8846-BB9F-9BE3C216E59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A3993094-AB18-7E4A-A018-5B597411B20B}"/>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3622254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73DA27D-B71A-E94F-B40E-62967D9007D0}"/>
              </a:ext>
            </a:extLst>
          </p:cNvPr>
          <p:cNvSpPr>
            <a:spLocks noGrp="1"/>
          </p:cNvSpPr>
          <p:nvPr>
            <p:ph type="dt" sz="half" idx="10"/>
          </p:nvPr>
        </p:nvSpPr>
        <p:spPr/>
        <p:txBody>
          <a:bodyPr/>
          <a:lstStyle/>
          <a:p>
            <a:fld id="{8EEA7F2A-0B9F-3C4B-B29B-EAE3ED8D7F01}" type="datetimeFigureOut">
              <a:rPr lang="en-US" smtClean="0"/>
              <a:t>3/31/23</a:t>
            </a:fld>
            <a:endParaRPr lang="en-US"/>
          </a:p>
        </p:txBody>
      </p:sp>
      <p:sp>
        <p:nvSpPr>
          <p:cNvPr id="3" name="Footer Placeholder 2">
            <a:extLst>
              <a:ext uri="{FF2B5EF4-FFF2-40B4-BE49-F238E27FC236}">
                <a16:creationId xmlns:a16="http://schemas.microsoft.com/office/drawing/2014/main" xmlns="" id="{4BAAF645-48D6-D140-B1AA-1AC4E6E0987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CCA83DF6-A02D-4047-8657-39A28DFB9745}"/>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4241055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88F032-F87B-BD4F-938F-C428894F21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43C5BE31-5D76-EE40-AC03-27FDD067AF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F6F1ADC9-30A9-BC42-9EAC-8A50CED454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0030323-FBE6-EE44-9444-5D44A02E6E36}"/>
              </a:ext>
            </a:extLst>
          </p:cNvPr>
          <p:cNvSpPr>
            <a:spLocks noGrp="1"/>
          </p:cNvSpPr>
          <p:nvPr>
            <p:ph type="dt" sz="half" idx="10"/>
          </p:nvPr>
        </p:nvSpPr>
        <p:spPr/>
        <p:txBody>
          <a:bodyPr/>
          <a:lstStyle/>
          <a:p>
            <a:fld id="{8EEA7F2A-0B9F-3C4B-B29B-EAE3ED8D7F01}" type="datetimeFigureOut">
              <a:rPr lang="en-US" smtClean="0"/>
              <a:t>3/31/23</a:t>
            </a:fld>
            <a:endParaRPr lang="en-US"/>
          </a:p>
        </p:txBody>
      </p:sp>
      <p:sp>
        <p:nvSpPr>
          <p:cNvPr id="6" name="Footer Placeholder 5">
            <a:extLst>
              <a:ext uri="{FF2B5EF4-FFF2-40B4-BE49-F238E27FC236}">
                <a16:creationId xmlns:a16="http://schemas.microsoft.com/office/drawing/2014/main" xmlns="" id="{E880C295-C5D3-2745-8D24-6FEC14337D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682E559-EE8D-3C42-9FFE-5430409338D3}"/>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4252425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ED075D-C2E0-674F-A3E6-0AE5B3010B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C0312AE1-E9CB-964F-BF12-69FC8CEB01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EEAE1E28-A99F-8846-AD6D-B15DBF3D78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46324CD-21D8-B34C-AF88-365E0FEFD69F}"/>
              </a:ext>
            </a:extLst>
          </p:cNvPr>
          <p:cNvSpPr>
            <a:spLocks noGrp="1"/>
          </p:cNvSpPr>
          <p:nvPr>
            <p:ph type="dt" sz="half" idx="10"/>
          </p:nvPr>
        </p:nvSpPr>
        <p:spPr/>
        <p:txBody>
          <a:bodyPr/>
          <a:lstStyle/>
          <a:p>
            <a:fld id="{8EEA7F2A-0B9F-3C4B-B29B-EAE3ED8D7F01}" type="datetimeFigureOut">
              <a:rPr lang="en-US" smtClean="0"/>
              <a:t>3/31/23</a:t>
            </a:fld>
            <a:endParaRPr lang="en-US"/>
          </a:p>
        </p:txBody>
      </p:sp>
      <p:sp>
        <p:nvSpPr>
          <p:cNvPr id="6" name="Footer Placeholder 5">
            <a:extLst>
              <a:ext uri="{FF2B5EF4-FFF2-40B4-BE49-F238E27FC236}">
                <a16:creationId xmlns:a16="http://schemas.microsoft.com/office/drawing/2014/main" xmlns="" id="{38C88D4B-8CF0-1444-A432-2158FD5342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0404346-A4FF-1D4F-8F42-28226E8CCB83}"/>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12370336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D4795139-F21B-C046-8DA2-EEE32BF095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020B09FA-FABB-7F43-8774-C9124AAFC3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A42AB13-11DC-0047-AEAD-8ACF48D1B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EA7F2A-0B9F-3C4B-B29B-EAE3ED8D7F01}" type="datetimeFigureOut">
              <a:rPr lang="en-US" smtClean="0"/>
              <a:t>3/31/23</a:t>
            </a:fld>
            <a:endParaRPr lang="en-US"/>
          </a:p>
        </p:txBody>
      </p:sp>
      <p:sp>
        <p:nvSpPr>
          <p:cNvPr id="5" name="Footer Placeholder 4">
            <a:extLst>
              <a:ext uri="{FF2B5EF4-FFF2-40B4-BE49-F238E27FC236}">
                <a16:creationId xmlns:a16="http://schemas.microsoft.com/office/drawing/2014/main" xmlns="" id="{12B8FDF8-2A11-804A-BEEF-70DCEF8710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DAD16F23-450A-4442-AD17-B1F9BFC593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539261-C6DB-7A4B-84BF-4E06CB593098}" type="slidenum">
              <a:rPr lang="en-US" smtClean="0"/>
              <a:t>‹#›</a:t>
            </a:fld>
            <a:endParaRPr lang="en-US"/>
          </a:p>
        </p:txBody>
      </p:sp>
    </p:spTree>
    <p:extLst>
      <p:ext uri="{BB962C8B-B14F-4D97-AF65-F5344CB8AC3E}">
        <p14:creationId xmlns:p14="http://schemas.microsoft.com/office/powerpoint/2010/main" val="3036189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6F5A5072-7B47-4D32-B52A-4EBBF590B8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9">
            <a:extLst>
              <a:ext uri="{FF2B5EF4-FFF2-40B4-BE49-F238E27FC236}">
                <a16:creationId xmlns:a16="http://schemas.microsoft.com/office/drawing/2014/main" xmlns="" id="{9715DAF0-AE1B-46C9-8A6B-DB2AA05AB9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6016219D-510E-4184-9090-6D5578A87BD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AFF4A713-7B75-4B21-90D7-5AB19547C7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DC631C0B-6DA6-4E57-8231-CE32B3434A7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xmlns="" id="{C29501E6-A978-4A61-9689-9085AF97A53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xmlns="" id="{4D1AF871-39CA-E941-A85A-E3ECCB57DCC8}"/>
              </a:ext>
            </a:extLst>
          </p:cNvPr>
          <p:cNvSpPr>
            <a:spLocks noGrp="1"/>
          </p:cNvSpPr>
          <p:nvPr>
            <p:ph type="ctrTitle"/>
          </p:nvPr>
        </p:nvSpPr>
        <p:spPr>
          <a:xfrm>
            <a:off x="1314824" y="735106"/>
            <a:ext cx="10053763" cy="2928470"/>
          </a:xfrm>
        </p:spPr>
        <p:txBody>
          <a:bodyPr anchor="b">
            <a:normAutofit/>
          </a:bodyPr>
          <a:lstStyle/>
          <a:p>
            <a:pPr algn="l"/>
            <a:r>
              <a:rPr lang="en-US" sz="4800" dirty="0">
                <a:solidFill>
                  <a:srgbClr val="FFFFFF"/>
                </a:solidFill>
              </a:rPr>
              <a:t>M&amp;A Tax</a:t>
            </a:r>
          </a:p>
        </p:txBody>
      </p:sp>
      <p:sp>
        <p:nvSpPr>
          <p:cNvPr id="3" name="Subtitle 2">
            <a:extLst>
              <a:ext uri="{FF2B5EF4-FFF2-40B4-BE49-F238E27FC236}">
                <a16:creationId xmlns:a16="http://schemas.microsoft.com/office/drawing/2014/main" xmlns="" id="{7F7770C7-C4A8-5848-9086-A298172A56F3}"/>
              </a:ext>
            </a:extLst>
          </p:cNvPr>
          <p:cNvSpPr>
            <a:spLocks noGrp="1"/>
          </p:cNvSpPr>
          <p:nvPr>
            <p:ph type="subTitle" idx="1"/>
          </p:nvPr>
        </p:nvSpPr>
        <p:spPr>
          <a:xfrm>
            <a:off x="1350682" y="4870824"/>
            <a:ext cx="10005951" cy="1458258"/>
          </a:xfrm>
        </p:spPr>
        <p:txBody>
          <a:bodyPr anchor="ctr">
            <a:normAutofit/>
          </a:bodyPr>
          <a:lstStyle/>
          <a:p>
            <a:pPr algn="l"/>
            <a:r>
              <a:rPr lang="en-US"/>
              <a:t>Class 1</a:t>
            </a:r>
          </a:p>
        </p:txBody>
      </p:sp>
    </p:spTree>
    <p:extLst>
      <p:ext uri="{BB962C8B-B14F-4D97-AF65-F5344CB8AC3E}">
        <p14:creationId xmlns:p14="http://schemas.microsoft.com/office/powerpoint/2010/main" val="151835337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3200" dirty="0">
                <a:solidFill>
                  <a:srgbClr val="FFFFFF"/>
                </a:solidFill>
                <a:latin typeface="Arial" panose="020B0604020202020204" pitchFamily="34" charset="0"/>
                <a:cs typeface="Arial" panose="020B0604020202020204" pitchFamily="34" charset="0"/>
              </a:rPr>
              <a:t>Understanding the tax objectives of Buyer and Seller</a:t>
            </a:r>
          </a:p>
        </p:txBody>
      </p:sp>
      <p:sp>
        <p:nvSpPr>
          <p:cNvPr id="11" name="Content Placeholder 2">
            <a:extLst>
              <a:ext uri="{FF2B5EF4-FFF2-40B4-BE49-F238E27FC236}">
                <a16:creationId xmlns:a16="http://schemas.microsoft.com/office/drawing/2014/main" xmlns="" id="{FF26A11F-96B1-6F45-9FEF-E1BC81A9FF11}"/>
              </a:ext>
            </a:extLst>
          </p:cNvPr>
          <p:cNvSpPr>
            <a:spLocks noGrp="1"/>
          </p:cNvSpPr>
          <p:nvPr>
            <p:ph idx="1"/>
          </p:nvPr>
        </p:nvSpPr>
        <p:spPr>
          <a:xfrm>
            <a:off x="1108039" y="1590742"/>
            <a:ext cx="9987592" cy="5267258"/>
          </a:xfrm>
        </p:spPr>
        <p:txBody>
          <a:bodyPr anchor="t" anchorCtr="0">
            <a:normAutofit/>
          </a:bodyPr>
          <a:lstStyle/>
          <a:p>
            <a:pPr>
              <a:lnSpc>
                <a:spcPct val="100000"/>
              </a:lnSpc>
            </a:pPr>
            <a:r>
              <a:rPr lang="en-US" dirty="0">
                <a:latin typeface="Arial" panose="020B0604020202020204" pitchFamily="34" charset="0"/>
                <a:cs typeface="Arial" panose="020B0604020202020204" pitchFamily="34" charset="0"/>
              </a:rPr>
              <a:t>Buyer Objectives:</a:t>
            </a:r>
          </a:p>
          <a:p>
            <a:pPr lvl="1">
              <a:lnSpc>
                <a:spcPct val="100000"/>
              </a:lnSpc>
            </a:pPr>
            <a:r>
              <a:rPr lang="en-US" sz="2800" dirty="0">
                <a:latin typeface="Arial" panose="020B0604020202020204" pitchFamily="34" charset="0"/>
                <a:cs typeface="Arial" panose="020B0604020202020204" pitchFamily="34" charset="0"/>
              </a:rPr>
              <a:t>Cash vs. Stock consideration</a:t>
            </a:r>
          </a:p>
          <a:p>
            <a:pPr lvl="1">
              <a:lnSpc>
                <a:spcPct val="100000"/>
              </a:lnSpc>
            </a:pPr>
            <a:r>
              <a:rPr lang="en-US" sz="2800" dirty="0">
                <a:latin typeface="Arial" panose="020B0604020202020204" pitchFamily="34" charset="0"/>
                <a:cs typeface="Arial" panose="020B0604020202020204" pitchFamily="34" charset="0"/>
              </a:rPr>
              <a:t>Minimize post-close taxes</a:t>
            </a:r>
          </a:p>
          <a:p>
            <a:pPr lvl="2">
              <a:lnSpc>
                <a:spcPct val="10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Maximize post-close depreciation and amortization deductions.</a:t>
            </a:r>
          </a:p>
          <a:p>
            <a:pPr lvl="2">
              <a:lnSpc>
                <a:spcPct val="10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Tax basis step-up via asset or deemed asset acquisition (Section 338 election).</a:t>
            </a:r>
          </a:p>
          <a:p>
            <a:pPr lvl="2">
              <a:lnSpc>
                <a:spcPct val="10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If stock acquisition, higher tax basis reduces tax cost upon disposition.</a:t>
            </a:r>
          </a:p>
          <a:p>
            <a:pPr lvl="2">
              <a:lnSpc>
                <a:spcPct val="10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Availability of historical tax attributes to offset post-close taxable income. </a:t>
            </a:r>
          </a:p>
          <a:p>
            <a:pPr lvl="2">
              <a:lnSpc>
                <a:spcPct val="10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Minimize tax cost of integrating Target’s business.</a:t>
            </a:r>
          </a:p>
        </p:txBody>
      </p:sp>
    </p:spTree>
    <p:extLst>
      <p:ext uri="{BB962C8B-B14F-4D97-AF65-F5344CB8AC3E}">
        <p14:creationId xmlns:p14="http://schemas.microsoft.com/office/powerpoint/2010/main" val="386303165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3600" dirty="0">
                <a:solidFill>
                  <a:schemeClr val="bg1"/>
                </a:solidFill>
                <a:latin typeface="Arial" panose="020B0604020202020204" pitchFamily="34" charset="0"/>
                <a:cs typeface="Arial" panose="020B0604020202020204" pitchFamily="34" charset="0"/>
              </a:rPr>
              <a:t>Review transaction documents</a:t>
            </a:r>
            <a:endParaRPr lang="en-US" sz="3400" dirty="0">
              <a:solidFill>
                <a:schemeClr val="bg1"/>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xmlns="" id="{FF26A11F-96B1-6F45-9FEF-E1BC81A9FF11}"/>
              </a:ext>
            </a:extLst>
          </p:cNvPr>
          <p:cNvSpPr>
            <a:spLocks noGrp="1"/>
          </p:cNvSpPr>
          <p:nvPr>
            <p:ph idx="1"/>
          </p:nvPr>
        </p:nvSpPr>
        <p:spPr>
          <a:xfrm>
            <a:off x="1108039" y="1590742"/>
            <a:ext cx="9987592" cy="5267258"/>
          </a:xfrm>
        </p:spPr>
        <p:txBody>
          <a:bodyPr anchor="t" anchorCtr="0">
            <a:normAutofit/>
          </a:bodyPr>
          <a:lstStyle/>
          <a:p>
            <a:pPr>
              <a:lnSpc>
                <a:spcPct val="110000"/>
              </a:lnSpc>
            </a:pPr>
            <a:r>
              <a:rPr lang="en-US" sz="3200" dirty="0">
                <a:latin typeface="Arial" panose="020B0604020202020204" pitchFamily="34" charset="0"/>
                <a:cs typeface="Arial" panose="020B0604020202020204" pitchFamily="34" charset="0"/>
              </a:rPr>
              <a:t>Buyer priorities:</a:t>
            </a:r>
          </a:p>
          <a:p>
            <a:pPr lvl="1">
              <a:lnSpc>
                <a:spcPct val="110000"/>
              </a:lnSpc>
            </a:pPr>
            <a:r>
              <a:rPr lang="en-US" sz="3200" dirty="0">
                <a:latin typeface="Arial" panose="020B0604020202020204" pitchFamily="34" charset="0"/>
                <a:cs typeface="Arial" panose="020B0604020202020204" pitchFamily="34" charset="0"/>
              </a:rPr>
              <a:t>Robust Seller representations and warranties</a:t>
            </a:r>
          </a:p>
          <a:p>
            <a:pPr lvl="1">
              <a:lnSpc>
                <a:spcPct val="110000"/>
              </a:lnSpc>
            </a:pPr>
            <a:r>
              <a:rPr lang="en-US" sz="3200" dirty="0">
                <a:latin typeface="Arial" panose="020B0604020202020204" pitchFamily="34" charset="0"/>
                <a:cs typeface="Arial" panose="020B0604020202020204" pitchFamily="34" charset="0"/>
              </a:rPr>
              <a:t>Should Buyer get reps and warranties insurance?</a:t>
            </a:r>
            <a:endParaRPr lang="en-US" sz="2800" dirty="0">
              <a:latin typeface="Arial" panose="020B0604020202020204" pitchFamily="34" charset="0"/>
              <a:cs typeface="Arial" panose="020B0604020202020204" pitchFamily="34" charset="0"/>
            </a:endParaRPr>
          </a:p>
          <a:p>
            <a:pPr lvl="1">
              <a:lnSpc>
                <a:spcPct val="110000"/>
              </a:lnSpc>
            </a:pPr>
            <a:r>
              <a:rPr lang="en-US" sz="3200" dirty="0">
                <a:latin typeface="Arial" panose="020B0604020202020204" pitchFamily="34" charset="0"/>
                <a:cs typeface="Arial" panose="020B0604020202020204" pitchFamily="34" charset="0"/>
              </a:rPr>
              <a:t>Right to withhold purchase consideration for withholding tax purposes.</a:t>
            </a:r>
          </a:p>
          <a:p>
            <a:pPr lvl="1">
              <a:lnSpc>
                <a:spcPct val="110000"/>
              </a:lnSpc>
            </a:pPr>
            <a:r>
              <a:rPr lang="en-US" sz="3200" dirty="0">
                <a:latin typeface="Arial" panose="020B0604020202020204" pitchFamily="34" charset="0"/>
                <a:cs typeface="Arial" panose="020B0604020202020204" pitchFamily="34" charset="0"/>
              </a:rPr>
              <a:t>Which party is responsible for any transfer taxes arising from the transaction?</a:t>
            </a:r>
          </a:p>
          <a:p>
            <a:pPr lvl="1">
              <a:lnSpc>
                <a:spcPct val="110000"/>
              </a:lnSpc>
            </a:pPr>
            <a:r>
              <a:rPr lang="en-US" sz="3200" dirty="0">
                <a:latin typeface="Arial" panose="020B0604020202020204" pitchFamily="34" charset="0"/>
                <a:cs typeface="Arial" panose="020B0604020202020204" pitchFamily="34" charset="0"/>
              </a:rPr>
              <a:t>The right to prepare or review pre-close tax returns that are due post-close.</a:t>
            </a:r>
          </a:p>
        </p:txBody>
      </p:sp>
    </p:spTree>
    <p:extLst>
      <p:ext uri="{BB962C8B-B14F-4D97-AF65-F5344CB8AC3E}">
        <p14:creationId xmlns:p14="http://schemas.microsoft.com/office/powerpoint/2010/main" val="261566619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3600" dirty="0">
                <a:solidFill>
                  <a:schemeClr val="bg1"/>
                </a:solidFill>
                <a:latin typeface="Arial" panose="020B0604020202020204" pitchFamily="34" charset="0"/>
                <a:cs typeface="Arial" panose="020B0604020202020204" pitchFamily="34" charset="0"/>
              </a:rPr>
              <a:t>Review transaction documents</a:t>
            </a:r>
            <a:endParaRPr lang="en-US" sz="3400" dirty="0">
              <a:solidFill>
                <a:schemeClr val="bg1"/>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xmlns="" id="{FF26A11F-96B1-6F45-9FEF-E1BC81A9FF11}"/>
              </a:ext>
            </a:extLst>
          </p:cNvPr>
          <p:cNvSpPr>
            <a:spLocks noGrp="1"/>
          </p:cNvSpPr>
          <p:nvPr>
            <p:ph idx="1"/>
          </p:nvPr>
        </p:nvSpPr>
        <p:spPr>
          <a:xfrm>
            <a:off x="1108039" y="1590742"/>
            <a:ext cx="9987592" cy="5267258"/>
          </a:xfrm>
        </p:spPr>
        <p:txBody>
          <a:bodyPr anchor="t" anchorCtr="0">
            <a:noAutofit/>
          </a:bodyPr>
          <a:lstStyle/>
          <a:p>
            <a:pPr>
              <a:lnSpc>
                <a:spcPct val="100000"/>
              </a:lnSpc>
            </a:pPr>
            <a:r>
              <a:rPr lang="en-US" sz="3000" dirty="0">
                <a:latin typeface="Arial" panose="020B0604020202020204" pitchFamily="34" charset="0"/>
                <a:cs typeface="Arial" panose="020B0604020202020204" pitchFamily="34" charset="0"/>
              </a:rPr>
              <a:t>Buyer priorities:</a:t>
            </a:r>
          </a:p>
          <a:p>
            <a:pPr lvl="1">
              <a:lnSpc>
                <a:spcPct val="100000"/>
              </a:lnSpc>
            </a:pPr>
            <a:r>
              <a:rPr lang="en-US" sz="3000" dirty="0">
                <a:latin typeface="Arial" panose="020B0604020202020204" pitchFamily="34" charset="0"/>
                <a:cs typeface="Arial" panose="020B0604020202020204" pitchFamily="34" charset="0"/>
              </a:rPr>
              <a:t>Seller indemnification for all pre-close tax liabilities.</a:t>
            </a:r>
          </a:p>
          <a:p>
            <a:pPr lvl="2">
              <a:lnSpc>
                <a:spcPct val="100000"/>
              </a:lnSpc>
            </a:pPr>
            <a:r>
              <a:rPr lang="en-US" sz="3000" dirty="0">
                <a:latin typeface="Arial" panose="020B0604020202020204" pitchFamily="34" charset="0"/>
                <a:cs typeface="Arial" panose="020B0604020202020204" pitchFamily="34" charset="0"/>
              </a:rPr>
              <a:t>Is the indemnification subject to a “basket” or “ceiling?”</a:t>
            </a:r>
          </a:p>
          <a:p>
            <a:pPr lvl="2">
              <a:lnSpc>
                <a:spcPct val="100000"/>
              </a:lnSpc>
            </a:pPr>
            <a:r>
              <a:rPr lang="en-US" sz="3000" dirty="0">
                <a:latin typeface="Arial" panose="020B0604020202020204" pitchFamily="34" charset="0"/>
                <a:cs typeface="Arial" panose="020B0604020202020204" pitchFamily="34" charset="0"/>
              </a:rPr>
              <a:t>When does the indemnification expire?</a:t>
            </a:r>
          </a:p>
          <a:p>
            <a:pPr lvl="2">
              <a:lnSpc>
                <a:spcPct val="100000"/>
              </a:lnSpc>
            </a:pPr>
            <a:r>
              <a:rPr lang="en-US" sz="3000" dirty="0">
                <a:latin typeface="Arial" panose="020B0604020202020204" pitchFamily="34" charset="0"/>
                <a:cs typeface="Arial" panose="020B0604020202020204" pitchFamily="34" charset="0"/>
              </a:rPr>
              <a:t>Ideally Buyer would holdback a portion of the purchase price for a length of time that would offset any pre-close tax liability to be paid post-close.</a:t>
            </a:r>
          </a:p>
          <a:p>
            <a:pPr lvl="1">
              <a:lnSpc>
                <a:spcPct val="100000"/>
              </a:lnSpc>
            </a:pPr>
            <a:r>
              <a:rPr lang="en-US" sz="3000" dirty="0">
                <a:latin typeface="Arial" panose="020B0604020202020204" pitchFamily="34" charset="0"/>
                <a:cs typeface="Arial" panose="020B0604020202020204" pitchFamily="34" charset="0"/>
              </a:rPr>
              <a:t>Limited tax disclosures in Seller disclosure schedules</a:t>
            </a:r>
          </a:p>
        </p:txBody>
      </p:sp>
    </p:spTree>
    <p:extLst>
      <p:ext uri="{BB962C8B-B14F-4D97-AF65-F5344CB8AC3E}">
        <p14:creationId xmlns:p14="http://schemas.microsoft.com/office/powerpoint/2010/main" val="378309558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3600" dirty="0">
                <a:solidFill>
                  <a:schemeClr val="bg1"/>
                </a:solidFill>
                <a:latin typeface="Arial" panose="020B0604020202020204" pitchFamily="34" charset="0"/>
                <a:cs typeface="Arial" panose="020B0604020202020204" pitchFamily="34" charset="0"/>
              </a:rPr>
              <a:t>Review transaction documents</a:t>
            </a:r>
            <a:endParaRPr lang="en-US" sz="3400" dirty="0">
              <a:solidFill>
                <a:schemeClr val="bg1"/>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xmlns="" id="{FF26A11F-96B1-6F45-9FEF-E1BC81A9FF11}"/>
              </a:ext>
            </a:extLst>
          </p:cNvPr>
          <p:cNvSpPr>
            <a:spLocks noGrp="1"/>
          </p:cNvSpPr>
          <p:nvPr>
            <p:ph idx="1"/>
          </p:nvPr>
        </p:nvSpPr>
        <p:spPr>
          <a:xfrm>
            <a:off x="1108039" y="1590742"/>
            <a:ext cx="9987592" cy="5267258"/>
          </a:xfrm>
        </p:spPr>
        <p:txBody>
          <a:bodyPr anchor="t" anchorCtr="0">
            <a:normAutofit/>
          </a:bodyPr>
          <a:lstStyle/>
          <a:p>
            <a:pPr>
              <a:lnSpc>
                <a:spcPct val="100000"/>
              </a:lnSpc>
            </a:pPr>
            <a:r>
              <a:rPr lang="en-US" dirty="0">
                <a:latin typeface="Arial" panose="020B0604020202020204" pitchFamily="34" charset="0"/>
                <a:cs typeface="Arial" panose="020B0604020202020204" pitchFamily="34" charset="0"/>
              </a:rPr>
              <a:t>Seller priorities:</a:t>
            </a:r>
          </a:p>
          <a:p>
            <a:pPr lvl="1">
              <a:lnSpc>
                <a:spcPct val="100000"/>
              </a:lnSpc>
            </a:pPr>
            <a:r>
              <a:rPr lang="en-US" sz="2800" dirty="0">
                <a:latin typeface="Arial" panose="020B0604020202020204" pitchFamily="34" charset="0"/>
                <a:cs typeface="Arial" panose="020B0604020202020204" pitchFamily="34" charset="0"/>
              </a:rPr>
              <a:t>Limited or caveated language in Seller representations and warranties</a:t>
            </a:r>
          </a:p>
          <a:p>
            <a:pPr lvl="1">
              <a:lnSpc>
                <a:spcPct val="100000"/>
              </a:lnSpc>
            </a:pPr>
            <a:r>
              <a:rPr lang="en-US" sz="2800" dirty="0">
                <a:latin typeface="Arial" panose="020B0604020202020204" pitchFamily="34" charset="0"/>
                <a:cs typeface="Arial" panose="020B0604020202020204" pitchFamily="34" charset="0"/>
              </a:rPr>
              <a:t>Right to provide documentation to mitigate withholding taxes.</a:t>
            </a:r>
          </a:p>
          <a:p>
            <a:pPr lvl="1">
              <a:lnSpc>
                <a:spcPct val="100000"/>
              </a:lnSpc>
            </a:pPr>
            <a:r>
              <a:rPr lang="en-US" sz="2800" dirty="0">
                <a:latin typeface="Arial" panose="020B0604020202020204" pitchFamily="34" charset="0"/>
                <a:cs typeface="Arial" panose="020B0604020202020204" pitchFamily="34" charset="0"/>
              </a:rPr>
              <a:t>Limited Seller indemnification for pre-close tax liabilities.</a:t>
            </a:r>
          </a:p>
          <a:p>
            <a:pPr lvl="1">
              <a:lnSpc>
                <a:spcPct val="100000"/>
              </a:lnSpc>
            </a:pPr>
            <a:r>
              <a:rPr lang="en-US" sz="2800" dirty="0">
                <a:latin typeface="Arial" panose="020B0604020202020204" pitchFamily="34" charset="0"/>
                <a:cs typeface="Arial" panose="020B0604020202020204" pitchFamily="34" charset="0"/>
              </a:rPr>
              <a:t>Control over or right to review straddle period or pre-close tax returns that are due post-close.</a:t>
            </a:r>
          </a:p>
          <a:p>
            <a:pPr lvl="1">
              <a:lnSpc>
                <a:spcPct val="100000"/>
              </a:lnSpc>
            </a:pPr>
            <a:r>
              <a:rPr lang="en-US" sz="2800" dirty="0">
                <a:latin typeface="Arial" panose="020B0604020202020204" pitchFamily="34" charset="0"/>
                <a:cs typeface="Arial" panose="020B0604020202020204" pitchFamily="34" charset="0"/>
              </a:rPr>
              <a:t>Robust tax disclosures in Seller disclosure schedules.</a:t>
            </a:r>
          </a:p>
          <a:p>
            <a:pPr lvl="1">
              <a:lnSpc>
                <a:spcPct val="100000"/>
              </a:lnSpc>
            </a:pPr>
            <a:r>
              <a:rPr lang="en-US" sz="2800" dirty="0">
                <a:latin typeface="Arial" panose="020B0604020202020204" pitchFamily="34" charset="0"/>
                <a:cs typeface="Arial" panose="020B0604020202020204" pitchFamily="34" charset="0"/>
              </a:rPr>
              <a:t>Have Buyer include the NPV of tax attributes in purchase price.</a:t>
            </a:r>
          </a:p>
        </p:txBody>
      </p:sp>
    </p:spTree>
    <p:extLst>
      <p:ext uri="{BB962C8B-B14F-4D97-AF65-F5344CB8AC3E}">
        <p14:creationId xmlns:p14="http://schemas.microsoft.com/office/powerpoint/2010/main" val="91538046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3600" dirty="0">
                <a:solidFill>
                  <a:schemeClr val="bg1"/>
                </a:solidFill>
                <a:latin typeface="Arial" panose="020B0604020202020204" pitchFamily="34" charset="0"/>
                <a:cs typeface="Arial" panose="020B0604020202020204" pitchFamily="34" charset="0"/>
              </a:rPr>
              <a:t>Provide Advice on Acquisition Structure</a:t>
            </a:r>
            <a:endParaRPr lang="en-US" sz="3400" dirty="0">
              <a:solidFill>
                <a:schemeClr val="bg1"/>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xmlns="" id="{FF26A11F-96B1-6F45-9FEF-E1BC81A9FF11}"/>
              </a:ext>
            </a:extLst>
          </p:cNvPr>
          <p:cNvSpPr>
            <a:spLocks noGrp="1"/>
          </p:cNvSpPr>
          <p:nvPr>
            <p:ph idx="1"/>
          </p:nvPr>
        </p:nvSpPr>
        <p:spPr>
          <a:xfrm>
            <a:off x="1108039" y="1590742"/>
            <a:ext cx="9987592" cy="5267258"/>
          </a:xfrm>
        </p:spPr>
        <p:txBody>
          <a:bodyPr anchor="t" anchorCtr="0">
            <a:normAutofit/>
          </a:bodyPr>
          <a:lstStyle/>
          <a:p>
            <a:r>
              <a:rPr lang="en-US" dirty="0">
                <a:latin typeface="Arial" panose="020B0604020202020204" pitchFamily="34" charset="0"/>
                <a:cs typeface="Arial" panose="020B0604020202020204" pitchFamily="34" charset="0"/>
              </a:rPr>
              <a:t>Will it be a stock or asset acquisition?</a:t>
            </a:r>
          </a:p>
          <a:p>
            <a:r>
              <a:rPr lang="en-US" dirty="0">
                <a:latin typeface="Arial" panose="020B0604020202020204" pitchFamily="34" charset="0"/>
                <a:cs typeface="Arial" panose="020B0604020202020204" pitchFamily="34" charset="0"/>
              </a:rPr>
              <a:t>Which entity will be used to acquire Target?</a:t>
            </a:r>
          </a:p>
          <a:p>
            <a:r>
              <a:rPr lang="en-US" dirty="0">
                <a:latin typeface="Arial" panose="020B0604020202020204" pitchFamily="34" charset="0"/>
                <a:cs typeface="Arial" panose="020B0604020202020204" pitchFamily="34" charset="0"/>
              </a:rPr>
              <a:t>Do the parties intend for the transaction to be tax deferred?</a:t>
            </a:r>
          </a:p>
          <a:p>
            <a:r>
              <a:rPr lang="en-US" dirty="0">
                <a:latin typeface="Arial" panose="020B0604020202020204" pitchFamily="34" charset="0"/>
                <a:cs typeface="Arial" panose="020B0604020202020204" pitchFamily="34" charset="0"/>
              </a:rPr>
              <a:t>Is Buyer paying for the cash on Target’s balance sheet?</a:t>
            </a:r>
          </a:p>
          <a:p>
            <a:r>
              <a:rPr lang="en-US" dirty="0">
                <a:latin typeface="Arial" panose="020B0604020202020204" pitchFamily="34" charset="0"/>
                <a:cs typeface="Arial" panose="020B0604020202020204" pitchFamily="34" charset="0"/>
              </a:rPr>
              <a:t>How will Buyer fund the acquisition?</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705473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3600" dirty="0">
                <a:solidFill>
                  <a:schemeClr val="bg1"/>
                </a:solidFill>
                <a:latin typeface="Arial" panose="020B0604020202020204" pitchFamily="34" charset="0"/>
                <a:cs typeface="Arial" panose="020B0604020202020204" pitchFamily="34" charset="0"/>
              </a:rPr>
              <a:t>Determine the tax treatment of a transaction</a:t>
            </a:r>
            <a:endParaRPr lang="en-US" sz="3400" dirty="0">
              <a:solidFill>
                <a:schemeClr val="bg1"/>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xmlns="" id="{FF26A11F-96B1-6F45-9FEF-E1BC81A9FF11}"/>
              </a:ext>
            </a:extLst>
          </p:cNvPr>
          <p:cNvSpPr>
            <a:spLocks noGrp="1"/>
          </p:cNvSpPr>
          <p:nvPr>
            <p:ph idx="1"/>
          </p:nvPr>
        </p:nvSpPr>
        <p:spPr>
          <a:xfrm>
            <a:off x="1108039" y="1590742"/>
            <a:ext cx="9987592" cy="5267258"/>
          </a:xfrm>
        </p:spPr>
        <p:txBody>
          <a:bodyPr anchor="t" anchorCtr="0">
            <a:normAutofit/>
          </a:bodyPr>
          <a:lstStyle/>
          <a:p>
            <a:r>
              <a:rPr lang="en-US" dirty="0">
                <a:latin typeface="Arial" panose="020B0604020202020204" pitchFamily="34" charset="0"/>
                <a:cs typeface="Arial" panose="020B0604020202020204" pitchFamily="34" charset="0"/>
              </a:rPr>
              <a:t>Does the transaction qualify for tax deferral (Section 368 / 351)?</a:t>
            </a:r>
          </a:p>
          <a:p>
            <a:r>
              <a:rPr lang="en-US" dirty="0">
                <a:latin typeface="Arial" panose="020B0604020202020204" pitchFamily="34" charset="0"/>
                <a:cs typeface="Arial" panose="020B0604020202020204" pitchFamily="34" charset="0"/>
              </a:rPr>
              <a:t>Tax basis in stock and assets of Target.</a:t>
            </a:r>
          </a:p>
          <a:p>
            <a:r>
              <a:rPr lang="en-US" dirty="0">
                <a:latin typeface="Arial" panose="020B0604020202020204" pitchFamily="34" charset="0"/>
                <a:cs typeface="Arial" panose="020B0604020202020204" pitchFamily="34" charset="0"/>
              </a:rPr>
              <a:t>Tax treatment of transaction costs (capitalize vs. immediately deduct).</a:t>
            </a:r>
          </a:p>
          <a:p>
            <a:r>
              <a:rPr lang="en-US" dirty="0">
                <a:latin typeface="Arial" panose="020B0604020202020204" pitchFamily="34" charset="0"/>
                <a:cs typeface="Arial" panose="020B0604020202020204" pitchFamily="34" charset="0"/>
              </a:rPr>
              <a:t>Key employee / founder holdback: compensation or purchase consideration?</a:t>
            </a:r>
          </a:p>
          <a:p>
            <a:r>
              <a:rPr lang="en-US" dirty="0">
                <a:latin typeface="Arial" panose="020B0604020202020204" pitchFamily="34" charset="0"/>
                <a:cs typeface="Arial" panose="020B0604020202020204" pitchFamily="34" charset="0"/>
              </a:rPr>
              <a:t>Identify book-to-tax differences in treatment of the transaction</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782115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3600" dirty="0">
                <a:solidFill>
                  <a:schemeClr val="bg1"/>
                </a:solidFill>
                <a:latin typeface="Arial" panose="020B0604020202020204" pitchFamily="34" charset="0"/>
                <a:cs typeface="Arial" panose="020B0604020202020204" pitchFamily="34" charset="0"/>
              </a:rPr>
              <a:t>Plan integration structure</a:t>
            </a:r>
            <a:endParaRPr lang="en-US" sz="3400" dirty="0">
              <a:solidFill>
                <a:schemeClr val="bg1"/>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xmlns="" id="{FF26A11F-96B1-6F45-9FEF-E1BC81A9FF11}"/>
              </a:ext>
            </a:extLst>
          </p:cNvPr>
          <p:cNvSpPr>
            <a:spLocks noGrp="1"/>
          </p:cNvSpPr>
          <p:nvPr>
            <p:ph idx="1"/>
          </p:nvPr>
        </p:nvSpPr>
        <p:spPr>
          <a:xfrm>
            <a:off x="1108039" y="1622744"/>
            <a:ext cx="9987592" cy="5235255"/>
          </a:xfrm>
        </p:spPr>
        <p:txBody>
          <a:bodyPr anchor="t" anchorCtr="0">
            <a:normAutofit/>
          </a:bodyPr>
          <a:lstStyle/>
          <a:p>
            <a:r>
              <a:rPr lang="en-US" dirty="0">
                <a:latin typeface="Arial" panose="020B0604020202020204" pitchFamily="34" charset="0"/>
                <a:cs typeface="Arial" panose="020B0604020202020204" pitchFamily="34" charset="0"/>
              </a:rPr>
              <a:t>Determine if Buyer wants to keep Target entity or liquidate.</a:t>
            </a:r>
          </a:p>
          <a:p>
            <a:pPr marL="228600" lvl="1">
              <a:spcBef>
                <a:spcPts val="1000"/>
              </a:spcBef>
            </a:pPr>
            <a:r>
              <a:rPr lang="en-US" sz="2800" dirty="0" smtClean="0">
                <a:latin typeface="Arial" panose="020B0604020202020204" pitchFamily="34" charset="0"/>
                <a:cs typeface="Arial" panose="020B0604020202020204" pitchFamily="34" charset="0"/>
              </a:rPr>
              <a:t>Determine </a:t>
            </a:r>
            <a:r>
              <a:rPr lang="en-US" sz="2800" dirty="0">
                <a:latin typeface="Arial" panose="020B0604020202020204" pitchFamily="34" charset="0"/>
                <a:cs typeface="Arial" panose="020B0604020202020204" pitchFamily="34" charset="0"/>
              </a:rPr>
              <a:t>tax cost of moving Target assets into Buyer structure.</a:t>
            </a:r>
          </a:p>
          <a:p>
            <a:pPr marL="228600" lvl="1">
              <a:spcBef>
                <a:spcPts val="1000"/>
              </a:spcBef>
            </a:pPr>
            <a:r>
              <a:rPr lang="en-US" sz="2800" dirty="0">
                <a:latin typeface="Arial" panose="020B0604020202020204" pitchFamily="34" charset="0"/>
                <a:cs typeface="Arial" panose="020B0604020202020204" pitchFamily="34" charset="0"/>
              </a:rPr>
              <a:t>Post-close transfer pricing structure</a:t>
            </a:r>
          </a:p>
          <a:p>
            <a:pPr marL="228600" lvl="1">
              <a:spcBef>
                <a:spcPts val="1000"/>
              </a:spcBef>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147010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fontScale="90000"/>
          </a:bodyPr>
          <a:lstStyle/>
          <a:p>
            <a:r>
              <a:rPr lang="en-US" sz="3600" dirty="0">
                <a:solidFill>
                  <a:schemeClr val="bg1"/>
                </a:solidFill>
                <a:latin typeface="Arial" panose="020B0604020202020204" pitchFamily="34" charset="0"/>
                <a:cs typeface="Arial" panose="020B0604020202020204" pitchFamily="34" charset="0"/>
              </a:rPr>
              <a:t>Complete tax filings with respect to the acquisition</a:t>
            </a:r>
            <a:endParaRPr lang="en-US" sz="3400" dirty="0">
              <a:solidFill>
                <a:schemeClr val="bg1"/>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xmlns="" id="{FF26A11F-96B1-6F45-9FEF-E1BC81A9FF11}"/>
              </a:ext>
            </a:extLst>
          </p:cNvPr>
          <p:cNvSpPr>
            <a:spLocks noGrp="1"/>
          </p:cNvSpPr>
          <p:nvPr>
            <p:ph idx="1"/>
          </p:nvPr>
        </p:nvSpPr>
        <p:spPr>
          <a:xfrm>
            <a:off x="1108039" y="1622744"/>
            <a:ext cx="9987592" cy="5235255"/>
          </a:xfrm>
        </p:spPr>
        <p:txBody>
          <a:bodyPr anchor="t" anchorCtr="0">
            <a:normAutofit/>
          </a:bodyPr>
          <a:lstStyle/>
          <a:p>
            <a:r>
              <a:rPr lang="en-US" dirty="0">
                <a:latin typeface="Arial" panose="020B0604020202020204" pitchFamily="34" charset="0"/>
                <a:cs typeface="Arial" panose="020B0604020202020204" pitchFamily="34" charset="0"/>
              </a:rPr>
              <a:t>Form 8937 for basis reporting</a:t>
            </a:r>
          </a:p>
          <a:p>
            <a:r>
              <a:rPr lang="en-US" dirty="0">
                <a:latin typeface="Arial" panose="020B0604020202020204" pitchFamily="34" charset="0"/>
                <a:cs typeface="Arial" panose="020B0604020202020204" pitchFamily="34" charset="0"/>
              </a:rPr>
              <a:t>Section 338 election (Form 8023)</a:t>
            </a:r>
          </a:p>
          <a:p>
            <a:r>
              <a:rPr lang="en-US" dirty="0">
                <a:latin typeface="Arial" panose="020B0604020202020204" pitchFamily="34" charset="0"/>
                <a:cs typeface="Arial" panose="020B0604020202020204" pitchFamily="34" charset="0"/>
              </a:rPr>
              <a:t>Forms 8594 / 8883 for asset acquisitions</a:t>
            </a:r>
          </a:p>
          <a:p>
            <a:r>
              <a:rPr lang="en-US" dirty="0">
                <a:latin typeface="Arial" panose="020B0604020202020204" pitchFamily="34" charset="0"/>
                <a:cs typeface="Arial" panose="020B0604020202020204" pitchFamily="34" charset="0"/>
              </a:rPr>
              <a:t>Forms 5471 for foreign Targets</a:t>
            </a:r>
          </a:p>
          <a:p>
            <a:r>
              <a:rPr lang="en-US" dirty="0">
                <a:latin typeface="Arial" panose="020B0604020202020204" pitchFamily="34" charset="0"/>
                <a:cs typeface="Arial" panose="020B0604020202020204" pitchFamily="34" charset="0"/>
              </a:rPr>
              <a:t>Check-the-box election</a:t>
            </a:r>
          </a:p>
          <a:p>
            <a:r>
              <a:rPr lang="en-US" dirty="0" smtClean="0">
                <a:latin typeface="Arial" panose="020B0604020202020204" pitchFamily="34" charset="0"/>
                <a:cs typeface="Arial" panose="020B0604020202020204" pitchFamily="34" charset="0"/>
              </a:rPr>
              <a:t>Relevant </a:t>
            </a:r>
            <a:r>
              <a:rPr lang="en-US" dirty="0">
                <a:latin typeface="Arial" panose="020B0604020202020204" pitchFamily="34" charset="0"/>
                <a:cs typeface="Arial" panose="020B0604020202020204" pitchFamily="34" charset="0"/>
              </a:rPr>
              <a:t>statements to be filed on next tax return</a:t>
            </a:r>
          </a:p>
        </p:txBody>
      </p:sp>
    </p:spTree>
    <p:extLst>
      <p:ext uri="{BB962C8B-B14F-4D97-AF65-F5344CB8AC3E}">
        <p14:creationId xmlns:p14="http://schemas.microsoft.com/office/powerpoint/2010/main" val="219576612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6F5A5072-7B47-4D32-B52A-4EBBF590B8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9715DAF0-AE1B-46C9-8A6B-DB2AA05AB9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6016219D-510E-4184-9090-6D5578A87BD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AFF4A713-7B75-4B21-90D7-5AB19547C7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DC631C0B-6DA6-4E57-8231-CE32B3434A7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xmlns="" id="{C29501E6-A978-4A61-9689-9085AF97A53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14824" y="735106"/>
            <a:ext cx="10053763" cy="2928470"/>
          </a:xfrm>
        </p:spPr>
        <p:txBody>
          <a:bodyPr vert="horz" lIns="91440" tIns="45720" rIns="91440" bIns="45720" rtlCol="0" anchor="b">
            <a:normAutofit/>
          </a:bodyPr>
          <a:lstStyle/>
          <a:p>
            <a:r>
              <a:rPr lang="en-US" sz="4800" kern="1200" dirty="0">
                <a:solidFill>
                  <a:srgbClr val="FFFFFF"/>
                </a:solidFill>
                <a:latin typeface="Arial" panose="020B0604020202020204" pitchFamily="34" charset="0"/>
                <a:cs typeface="Arial" panose="020B0604020202020204" pitchFamily="34" charset="0"/>
              </a:rPr>
              <a:t>Taxable Acquisitions</a:t>
            </a:r>
          </a:p>
        </p:txBody>
      </p:sp>
    </p:spTree>
    <p:extLst>
      <p:ext uri="{BB962C8B-B14F-4D97-AF65-F5344CB8AC3E}">
        <p14:creationId xmlns:p14="http://schemas.microsoft.com/office/powerpoint/2010/main" val="374061180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3600" dirty="0">
                <a:solidFill>
                  <a:schemeClr val="bg1"/>
                </a:solidFill>
                <a:latin typeface="Arial" panose="020B0604020202020204" pitchFamily="34" charset="0"/>
                <a:cs typeface="Arial" panose="020B0604020202020204" pitchFamily="34" charset="0"/>
              </a:rPr>
              <a:t>Stock Acquisitions (Taxable)</a:t>
            </a:r>
            <a:endParaRPr lang="en-US" sz="3400" dirty="0">
              <a:solidFill>
                <a:schemeClr val="bg1"/>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xmlns="" id="{FF26A11F-96B1-6F45-9FEF-E1BC81A9FF11}"/>
              </a:ext>
            </a:extLst>
          </p:cNvPr>
          <p:cNvSpPr>
            <a:spLocks noGrp="1"/>
          </p:cNvSpPr>
          <p:nvPr>
            <p:ph idx="1"/>
          </p:nvPr>
        </p:nvSpPr>
        <p:spPr>
          <a:xfrm>
            <a:off x="1108039" y="1622744"/>
            <a:ext cx="9987592" cy="5235255"/>
          </a:xfrm>
        </p:spPr>
        <p:txBody>
          <a:bodyPr anchor="t" anchorCtr="0">
            <a:normAutofit/>
          </a:bodyPr>
          <a:lstStyle/>
          <a:p>
            <a:pPr>
              <a:lnSpc>
                <a:spcPct val="120000"/>
              </a:lnSpc>
            </a:pPr>
            <a:r>
              <a:rPr lang="en-US" dirty="0">
                <a:latin typeface="Arial" panose="020B0604020202020204" pitchFamily="34" charset="0"/>
                <a:cs typeface="Arial" panose="020B0604020202020204" pitchFamily="34" charset="0"/>
              </a:rPr>
              <a:t>Buyer acquires Target stock from Seller in exchange for consideration (e.g., cash, stock, other property).</a:t>
            </a:r>
          </a:p>
          <a:p>
            <a:pPr lvl="1">
              <a:lnSpc>
                <a:spcPct val="140000"/>
              </a:lnSpc>
            </a:pPr>
            <a:r>
              <a:rPr lang="en-US" dirty="0">
                <a:latin typeface="Arial" panose="020B0604020202020204" pitchFamily="34" charset="0"/>
                <a:cs typeface="Arial" panose="020B0604020202020204" pitchFamily="34" charset="0"/>
              </a:rPr>
              <a:t>Seller realizes capital gain or loss on the sale of Target stock equal to the difference between its adjusted basis in Target stock and the amount paid by Buyer.</a:t>
            </a:r>
          </a:p>
          <a:p>
            <a:pPr lvl="2">
              <a:lnSpc>
                <a:spcPct val="140000"/>
              </a:lnSpc>
              <a:buFont typeface="Wingdings" pitchFamily="2" charset="2"/>
              <a:buChar char="§"/>
            </a:pPr>
            <a:r>
              <a:rPr lang="en-US" sz="2400" dirty="0">
                <a:latin typeface="Arial" panose="020B0604020202020204" pitchFamily="34" charset="0"/>
                <a:cs typeface="Arial" panose="020B0604020202020204" pitchFamily="34" charset="0"/>
              </a:rPr>
              <a:t>Long term capital gains highest marginal tax rate: 20%</a:t>
            </a:r>
          </a:p>
          <a:p>
            <a:pPr lvl="2">
              <a:lnSpc>
                <a:spcPct val="140000"/>
              </a:lnSpc>
              <a:buFont typeface="Wingdings" pitchFamily="2" charset="2"/>
              <a:buChar char="§"/>
            </a:pPr>
            <a:r>
              <a:rPr lang="en-US" sz="2400" dirty="0">
                <a:latin typeface="Arial" panose="020B0604020202020204" pitchFamily="34" charset="0"/>
                <a:cs typeface="Arial" panose="020B0604020202020204" pitchFamily="34" charset="0"/>
              </a:rPr>
              <a:t>Ordinary income / short term capital gains highest marginal tax rate: 37%</a:t>
            </a:r>
          </a:p>
        </p:txBody>
      </p:sp>
    </p:spTree>
    <p:extLst>
      <p:ext uri="{BB962C8B-B14F-4D97-AF65-F5344CB8AC3E}">
        <p14:creationId xmlns:p14="http://schemas.microsoft.com/office/powerpoint/2010/main" val="157849714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6F5A5072-7B47-4D32-B52A-4EBBF590B8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9715DAF0-AE1B-46C9-8A6B-DB2AA05AB9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6016219D-510E-4184-9090-6D5578A87BD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AFF4A713-7B75-4B21-90D7-5AB19547C7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DC631C0B-6DA6-4E57-8231-CE32B3434A7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xmlns="" id="{C29501E6-A978-4A61-9689-9085AF97A53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14824" y="735106"/>
            <a:ext cx="10053763" cy="2928470"/>
          </a:xfrm>
        </p:spPr>
        <p:txBody>
          <a:bodyPr vert="horz" lIns="91440" tIns="45720" rIns="91440" bIns="45720" rtlCol="0" anchor="b">
            <a:normAutofit/>
          </a:bodyPr>
          <a:lstStyle/>
          <a:p>
            <a:r>
              <a:rPr lang="en-US" sz="4800" kern="1200" dirty="0">
                <a:solidFill>
                  <a:srgbClr val="FFFFFF"/>
                </a:solidFill>
                <a:latin typeface="Arial" panose="020B0604020202020204" pitchFamily="34" charset="0"/>
                <a:cs typeface="Arial" panose="020B0604020202020204" pitchFamily="34" charset="0"/>
              </a:rPr>
              <a:t>Introductions</a:t>
            </a:r>
          </a:p>
        </p:txBody>
      </p:sp>
    </p:spTree>
    <p:extLst>
      <p:ext uri="{BB962C8B-B14F-4D97-AF65-F5344CB8AC3E}">
        <p14:creationId xmlns:p14="http://schemas.microsoft.com/office/powerpoint/2010/main" val="133202523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3600" dirty="0">
                <a:solidFill>
                  <a:schemeClr val="bg1"/>
                </a:solidFill>
                <a:latin typeface="Arial" panose="020B0604020202020204" pitchFamily="34" charset="0"/>
                <a:cs typeface="Arial" panose="020B0604020202020204" pitchFamily="34" charset="0"/>
              </a:rPr>
              <a:t>Stock Acquisitions (Taxable)</a:t>
            </a:r>
            <a:endParaRPr lang="en-US" sz="3400" dirty="0">
              <a:solidFill>
                <a:schemeClr val="bg1"/>
              </a:solidFill>
              <a:latin typeface="Arial" panose="020B0604020202020204" pitchFamily="34" charset="0"/>
              <a:cs typeface="Arial" panose="020B0604020202020204" pitchFamily="34" charset="0"/>
            </a:endParaRPr>
          </a:p>
        </p:txBody>
      </p:sp>
      <p:sp>
        <p:nvSpPr>
          <p:cNvPr id="13" name="Content Placeholder 2">
            <a:extLst>
              <a:ext uri="{FF2B5EF4-FFF2-40B4-BE49-F238E27FC236}">
                <a16:creationId xmlns:a16="http://schemas.microsoft.com/office/drawing/2014/main" xmlns="" id="{76F94F13-F652-F042-B7BE-CB6187FA518B}"/>
              </a:ext>
            </a:extLst>
          </p:cNvPr>
          <p:cNvSpPr>
            <a:spLocks noGrp="1"/>
          </p:cNvSpPr>
          <p:nvPr>
            <p:ph idx="1"/>
          </p:nvPr>
        </p:nvSpPr>
        <p:spPr>
          <a:xfrm>
            <a:off x="838200" y="1825625"/>
            <a:ext cx="10515600" cy="4863274"/>
          </a:xfrm>
        </p:spPr>
        <p:txBody>
          <a:bodyPr>
            <a:normAutofit/>
          </a:bodyPr>
          <a:lstStyle/>
          <a:p>
            <a:pPr marL="228600" lvl="2">
              <a:lnSpc>
                <a:spcPct val="120000"/>
              </a:lnSpc>
              <a:spcBef>
                <a:spcPts val="1000"/>
              </a:spcBef>
            </a:pPr>
            <a:r>
              <a:rPr lang="en-US" sz="2800" b="1" dirty="0">
                <a:latin typeface="Arial" panose="020B0604020202020204" pitchFamily="34" charset="0"/>
                <a:cs typeface="Arial" panose="020B0604020202020204" pitchFamily="34" charset="0"/>
              </a:rPr>
              <a:t>Example: </a:t>
            </a:r>
            <a:r>
              <a:rPr lang="en-US" sz="2800" dirty="0">
                <a:latin typeface="Arial" panose="020B0604020202020204" pitchFamily="34" charset="0"/>
                <a:cs typeface="Arial" panose="020B0604020202020204" pitchFamily="34" charset="0"/>
              </a:rPr>
              <a:t>Buyer purchases Target stock from Seller for $100. Seller had $50 of tax basis in the Target stock sold and held the stock for 3 years prior to the sale. What is Seller’s tax liability (assume 25% effective capital gains rate)?</a:t>
            </a:r>
          </a:p>
          <a:p>
            <a:pPr marL="228600" lvl="3">
              <a:lnSpc>
                <a:spcPct val="120000"/>
              </a:lnSpc>
              <a:spcBef>
                <a:spcPts val="1000"/>
              </a:spcBef>
            </a:pPr>
            <a:r>
              <a:rPr lang="en-US" sz="2800" dirty="0">
                <a:latin typeface="Arial" panose="020B0604020202020204" pitchFamily="34" charset="0"/>
                <a:cs typeface="Arial" panose="020B0604020202020204" pitchFamily="34" charset="0"/>
              </a:rPr>
              <a:t>$100 - $50 = $50 taxable income x ETR 25% = $12.5 of tax liability. After tax proceeds: $87.5.</a:t>
            </a:r>
          </a:p>
        </p:txBody>
      </p:sp>
    </p:spTree>
    <p:extLst>
      <p:ext uri="{BB962C8B-B14F-4D97-AF65-F5344CB8AC3E}">
        <p14:creationId xmlns:p14="http://schemas.microsoft.com/office/powerpoint/2010/main" val="17194386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3600" dirty="0">
                <a:solidFill>
                  <a:schemeClr val="bg1"/>
                </a:solidFill>
                <a:latin typeface="Arial" panose="020B0604020202020204" pitchFamily="34" charset="0"/>
                <a:cs typeface="Arial" panose="020B0604020202020204" pitchFamily="34" charset="0"/>
              </a:rPr>
              <a:t>Stock Acquisitions (Taxable)</a:t>
            </a:r>
            <a:endParaRPr lang="en-US" sz="3400" dirty="0">
              <a:solidFill>
                <a:schemeClr val="bg1"/>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xmlns="" id="{FF26A11F-96B1-6F45-9FEF-E1BC81A9FF11}"/>
              </a:ext>
            </a:extLst>
          </p:cNvPr>
          <p:cNvSpPr>
            <a:spLocks noGrp="1"/>
          </p:cNvSpPr>
          <p:nvPr>
            <p:ph idx="1"/>
          </p:nvPr>
        </p:nvSpPr>
        <p:spPr>
          <a:xfrm>
            <a:off x="1108039" y="1622744"/>
            <a:ext cx="9987592" cy="5235255"/>
          </a:xfrm>
        </p:spPr>
        <p:txBody>
          <a:bodyPr anchor="t" anchorCtr="0">
            <a:normAutofit/>
          </a:bodyPr>
          <a:lstStyle/>
          <a:p>
            <a:pPr>
              <a:lnSpc>
                <a:spcPct val="120000"/>
              </a:lnSpc>
            </a:pPr>
            <a:r>
              <a:rPr lang="en-US" dirty="0">
                <a:latin typeface="Arial" panose="020B0604020202020204" pitchFamily="34" charset="0"/>
                <a:cs typeface="Arial" panose="020B0604020202020204" pitchFamily="34" charset="0"/>
              </a:rPr>
              <a:t>Buyer acquires Target stock from Seller in exchange for consideration (e.g., cash, stock, other property).</a:t>
            </a:r>
          </a:p>
          <a:p>
            <a:pPr lvl="2">
              <a:lnSpc>
                <a:spcPct val="120000"/>
              </a:lnSpc>
            </a:pPr>
            <a:r>
              <a:rPr lang="en-US" sz="2400" dirty="0">
                <a:latin typeface="Arial" panose="020B0604020202020204" pitchFamily="34" charset="0"/>
                <a:cs typeface="Arial" panose="020B0604020202020204" pitchFamily="34" charset="0"/>
              </a:rPr>
              <a:t>Target’s tax year ends on the acquisition date if either:</a:t>
            </a:r>
          </a:p>
          <a:p>
            <a:pPr lvl="3">
              <a:lnSpc>
                <a:spcPct val="120000"/>
              </a:lnSpc>
            </a:pPr>
            <a:r>
              <a:rPr lang="en-US" sz="2400" dirty="0">
                <a:latin typeface="Arial" panose="020B0604020202020204" pitchFamily="34" charset="0"/>
                <a:cs typeface="Arial" panose="020B0604020202020204" pitchFamily="34" charset="0"/>
              </a:rPr>
              <a:t>Target was a member of Seller’s US federal income tax consolidated group; or</a:t>
            </a:r>
          </a:p>
          <a:p>
            <a:pPr lvl="3">
              <a:lnSpc>
                <a:spcPct val="120000"/>
              </a:lnSpc>
            </a:pPr>
            <a:r>
              <a:rPr lang="en-US" sz="2400" dirty="0">
                <a:latin typeface="Arial" panose="020B0604020202020204" pitchFamily="34" charset="0"/>
                <a:cs typeface="Arial" panose="020B0604020202020204" pitchFamily="34" charset="0"/>
              </a:rPr>
              <a:t>Target joins Buyer’s US federal income tax consolidated group.</a:t>
            </a:r>
          </a:p>
        </p:txBody>
      </p:sp>
    </p:spTree>
    <p:extLst>
      <p:ext uri="{BB962C8B-B14F-4D97-AF65-F5344CB8AC3E}">
        <p14:creationId xmlns:p14="http://schemas.microsoft.com/office/powerpoint/2010/main" val="202023533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3600" dirty="0">
                <a:solidFill>
                  <a:schemeClr val="bg1"/>
                </a:solidFill>
                <a:latin typeface="Arial" panose="020B0604020202020204" pitchFamily="34" charset="0"/>
                <a:cs typeface="Arial" panose="020B0604020202020204" pitchFamily="34" charset="0"/>
              </a:rPr>
              <a:t>Stock Acquisitions (Taxable)</a:t>
            </a:r>
            <a:endParaRPr lang="en-US" sz="3400" dirty="0">
              <a:solidFill>
                <a:schemeClr val="bg1"/>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xmlns="" id="{FF26A11F-96B1-6F45-9FEF-E1BC81A9FF11}"/>
              </a:ext>
            </a:extLst>
          </p:cNvPr>
          <p:cNvSpPr>
            <a:spLocks noGrp="1"/>
          </p:cNvSpPr>
          <p:nvPr>
            <p:ph idx="1"/>
          </p:nvPr>
        </p:nvSpPr>
        <p:spPr>
          <a:xfrm>
            <a:off x="1108039" y="1622744"/>
            <a:ext cx="9987592" cy="5235255"/>
          </a:xfrm>
        </p:spPr>
        <p:txBody>
          <a:bodyPr anchor="t" anchorCtr="0">
            <a:normAutofit/>
          </a:bodyPr>
          <a:lstStyle/>
          <a:p>
            <a:pPr>
              <a:lnSpc>
                <a:spcPct val="120000"/>
              </a:lnSpc>
            </a:pPr>
            <a:r>
              <a:rPr lang="en-US" dirty="0">
                <a:latin typeface="Arial" panose="020B0604020202020204" pitchFamily="34" charset="0"/>
                <a:cs typeface="Arial" panose="020B0604020202020204" pitchFamily="34" charset="0"/>
              </a:rPr>
              <a:t>Buyer acquires Target stock from Seller in exchange for consideration (e.g., cash, stock, other property).</a:t>
            </a:r>
          </a:p>
          <a:p>
            <a:pPr lvl="2">
              <a:lnSpc>
                <a:spcPct val="120000"/>
              </a:lnSpc>
            </a:pPr>
            <a:r>
              <a:rPr lang="en-US" sz="2400" dirty="0">
                <a:latin typeface="Arial" panose="020B0604020202020204" pitchFamily="34" charset="0"/>
                <a:cs typeface="Arial" panose="020B0604020202020204" pitchFamily="34" charset="0"/>
              </a:rPr>
              <a:t>Buyer gets basis equal to the consideration paid in the stock of Target.</a:t>
            </a:r>
          </a:p>
          <a:p>
            <a:pPr lvl="3">
              <a:lnSpc>
                <a:spcPct val="120000"/>
              </a:lnSpc>
            </a:pPr>
            <a:r>
              <a:rPr lang="en-US" sz="2400" dirty="0">
                <a:latin typeface="Arial" panose="020B0604020202020204" pitchFamily="34" charset="0"/>
                <a:cs typeface="Arial" panose="020B0604020202020204" pitchFamily="34" charset="0"/>
              </a:rPr>
              <a:t>What about the tax basis in Target’s assets?</a:t>
            </a:r>
          </a:p>
          <a:p>
            <a:pPr lvl="3">
              <a:lnSpc>
                <a:spcPct val="120000"/>
              </a:lnSpc>
            </a:pPr>
            <a:r>
              <a:rPr lang="en-US" sz="2400" dirty="0">
                <a:latin typeface="Arial" panose="020B0604020202020204" pitchFamily="34" charset="0"/>
                <a:cs typeface="Arial" panose="020B0604020202020204" pitchFamily="34" charset="0"/>
              </a:rPr>
              <a:t>What happens to Target’s tax attributes (e.g., NOLs, tax credits, E&amp;P, etc.)?</a:t>
            </a:r>
          </a:p>
          <a:p>
            <a:pPr lvl="2">
              <a:lnSpc>
                <a:spcPct val="120000"/>
              </a:lnSpc>
            </a:pPr>
            <a:r>
              <a:rPr lang="en-US" sz="2400" dirty="0">
                <a:latin typeface="Arial" panose="020B0604020202020204" pitchFamily="34" charset="0"/>
                <a:cs typeface="Arial" panose="020B0604020202020204" pitchFamily="34" charset="0"/>
              </a:rPr>
              <a:t>Which party is responsible for Target’s historical tax liability?</a:t>
            </a:r>
          </a:p>
        </p:txBody>
      </p:sp>
    </p:spTree>
    <p:extLst>
      <p:ext uri="{BB962C8B-B14F-4D97-AF65-F5344CB8AC3E}">
        <p14:creationId xmlns:p14="http://schemas.microsoft.com/office/powerpoint/2010/main" val="219114750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3600" dirty="0">
                <a:solidFill>
                  <a:schemeClr val="bg1"/>
                </a:solidFill>
                <a:latin typeface="Arial" panose="020B0604020202020204" pitchFamily="34" charset="0"/>
                <a:cs typeface="Arial" panose="020B0604020202020204" pitchFamily="34" charset="0"/>
              </a:rPr>
              <a:t>Stock Acquisitions (Taxable)</a:t>
            </a:r>
            <a:endParaRPr lang="en-US" sz="3400" dirty="0">
              <a:solidFill>
                <a:schemeClr val="bg1"/>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xmlns="" id="{FF26A11F-96B1-6F45-9FEF-E1BC81A9FF11}"/>
              </a:ext>
            </a:extLst>
          </p:cNvPr>
          <p:cNvSpPr>
            <a:spLocks noGrp="1"/>
          </p:cNvSpPr>
          <p:nvPr>
            <p:ph idx="1"/>
          </p:nvPr>
        </p:nvSpPr>
        <p:spPr>
          <a:xfrm>
            <a:off x="866022" y="1622746"/>
            <a:ext cx="4987286" cy="4778054"/>
          </a:xfrm>
        </p:spPr>
        <p:txBody>
          <a:bodyPr anchor="t" anchorCtr="0">
            <a:noAutofit/>
          </a:bodyPr>
          <a:lstStyle/>
          <a:p>
            <a:pPr>
              <a:lnSpc>
                <a:spcPct val="120000"/>
              </a:lnSpc>
            </a:pPr>
            <a:r>
              <a:rPr lang="en-US" sz="2200" dirty="0">
                <a:latin typeface="Arial" panose="020B0604020202020204" pitchFamily="34" charset="0"/>
                <a:cs typeface="Arial" panose="020B0604020202020204" pitchFamily="34" charset="0"/>
              </a:rPr>
              <a:t>Acquisitions are commonly structured as reverse subsidiary mergers where </a:t>
            </a:r>
            <a:r>
              <a:rPr lang="en-US" sz="2200" dirty="0" err="1">
                <a:latin typeface="Arial" panose="020B0604020202020204" pitchFamily="34" charset="0"/>
                <a:cs typeface="Arial" panose="020B0604020202020204" pitchFamily="34" charset="0"/>
              </a:rPr>
              <a:t>MergeCo</a:t>
            </a:r>
            <a:r>
              <a:rPr lang="en-US" sz="2200" dirty="0">
                <a:latin typeface="Arial" panose="020B0604020202020204" pitchFamily="34" charset="0"/>
                <a:cs typeface="Arial" panose="020B0604020202020204" pitchFamily="34" charset="0"/>
              </a:rPr>
              <a:t> merges with Target with Target surviving. Why?</a:t>
            </a:r>
          </a:p>
          <a:p>
            <a:pPr>
              <a:lnSpc>
                <a:spcPct val="120000"/>
              </a:lnSpc>
            </a:pPr>
            <a:r>
              <a:rPr lang="en-US" sz="2200" dirty="0">
                <a:latin typeface="Arial" panose="020B0604020202020204" pitchFamily="34" charset="0"/>
                <a:cs typeface="Arial" panose="020B0604020202020204" pitchFamily="34" charset="0"/>
              </a:rPr>
              <a:t>Don’t need to go through shareholder approval</a:t>
            </a:r>
          </a:p>
          <a:p>
            <a:pPr>
              <a:lnSpc>
                <a:spcPct val="120000"/>
              </a:lnSpc>
            </a:pPr>
            <a:r>
              <a:rPr lang="en-US" sz="2200" dirty="0">
                <a:latin typeface="Arial" panose="020B0604020202020204" pitchFamily="34" charset="0"/>
                <a:cs typeface="Arial" panose="020B0604020202020204" pitchFamily="34" charset="0"/>
              </a:rPr>
              <a:t>Target entity survives, so no need to assign contracts or make new registrations for Target’s business</a:t>
            </a:r>
          </a:p>
        </p:txBody>
      </p:sp>
      <p:grpSp>
        <p:nvGrpSpPr>
          <p:cNvPr id="9" name="Google Shape;280;p56">
            <a:extLst>
              <a:ext uri="{FF2B5EF4-FFF2-40B4-BE49-F238E27FC236}">
                <a16:creationId xmlns:a16="http://schemas.microsoft.com/office/drawing/2014/main" xmlns="" id="{3EF9F33D-322E-AD4B-82FA-9C99CF07C7D2}"/>
              </a:ext>
            </a:extLst>
          </p:cNvPr>
          <p:cNvGrpSpPr/>
          <p:nvPr/>
        </p:nvGrpSpPr>
        <p:grpSpPr>
          <a:xfrm>
            <a:off x="5975075" y="2250917"/>
            <a:ext cx="5786129" cy="1989454"/>
            <a:chOff x="251400" y="1405123"/>
            <a:chExt cx="5142627" cy="1776377"/>
          </a:xfrm>
        </p:grpSpPr>
        <p:sp>
          <p:nvSpPr>
            <p:cNvPr id="13" name="Google Shape;281;p56">
              <a:extLst>
                <a:ext uri="{FF2B5EF4-FFF2-40B4-BE49-F238E27FC236}">
                  <a16:creationId xmlns:a16="http://schemas.microsoft.com/office/drawing/2014/main" xmlns="" id="{D731EF2B-145A-0F4D-A81D-DD41E83ACB4D}"/>
                </a:ext>
              </a:extLst>
            </p:cNvPr>
            <p:cNvSpPr/>
            <p:nvPr/>
          </p:nvSpPr>
          <p:spPr>
            <a:xfrm>
              <a:off x="4522580" y="1405123"/>
              <a:ext cx="715200" cy="654000"/>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b="1">
                <a:latin typeface="Arial" panose="020B0604020202020204" pitchFamily="34" charset="0"/>
                <a:cs typeface="Arial" panose="020B0604020202020204" pitchFamily="34" charset="0"/>
              </a:endParaRPr>
            </a:p>
          </p:txBody>
        </p:sp>
        <p:sp>
          <p:nvSpPr>
            <p:cNvPr id="15" name="Google Shape;282;p56">
              <a:extLst>
                <a:ext uri="{FF2B5EF4-FFF2-40B4-BE49-F238E27FC236}">
                  <a16:creationId xmlns:a16="http://schemas.microsoft.com/office/drawing/2014/main" xmlns="" id="{BE147959-5B11-904C-8AA7-046D9672BFCA}"/>
                </a:ext>
              </a:extLst>
            </p:cNvPr>
            <p:cNvSpPr/>
            <p:nvPr/>
          </p:nvSpPr>
          <p:spPr>
            <a:xfrm>
              <a:off x="1427725" y="1525000"/>
              <a:ext cx="1286100" cy="654000"/>
            </a:xfrm>
            <a:prstGeom prst="rect">
              <a:avLst/>
            </a:prstGeom>
            <a:solidFill>
              <a:srgbClr val="00B05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Buyer</a:t>
              </a:r>
              <a:endParaRPr sz="1200" b="1" dirty="0">
                <a:solidFill>
                  <a:schemeClr val="bg1"/>
                </a:solidFill>
                <a:latin typeface="Arial" panose="020B0604020202020204" pitchFamily="34" charset="0"/>
                <a:cs typeface="Arial" panose="020B0604020202020204" pitchFamily="34" charset="0"/>
              </a:endParaRPr>
            </a:p>
          </p:txBody>
        </p:sp>
        <p:sp>
          <p:nvSpPr>
            <p:cNvPr id="17" name="Google Shape;283;p56">
              <a:extLst>
                <a:ext uri="{FF2B5EF4-FFF2-40B4-BE49-F238E27FC236}">
                  <a16:creationId xmlns:a16="http://schemas.microsoft.com/office/drawing/2014/main" xmlns="" id="{38184E32-698E-A34F-98A6-1E9549BE03E4}"/>
                </a:ext>
              </a:extLst>
            </p:cNvPr>
            <p:cNvSpPr/>
            <p:nvPr/>
          </p:nvSpPr>
          <p:spPr>
            <a:xfrm>
              <a:off x="1427725" y="2527500"/>
              <a:ext cx="1286100" cy="654000"/>
            </a:xfrm>
            <a:prstGeom prst="rect">
              <a:avLst/>
            </a:prstGeom>
            <a:solidFill>
              <a:srgbClr val="7030A0"/>
            </a:solidFill>
            <a:ln w="9525" cap="flat" cmpd="sng">
              <a:solidFill>
                <a:srgbClr val="7030A0"/>
              </a:solidFill>
              <a:prstDash val="dash"/>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err="1">
                  <a:solidFill>
                    <a:schemeClr val="bg1"/>
                  </a:solidFill>
                  <a:latin typeface="Arial" panose="020B0604020202020204" pitchFamily="34" charset="0"/>
                  <a:cs typeface="Arial" panose="020B0604020202020204" pitchFamily="34" charset="0"/>
                </a:rPr>
                <a:t>MergeCo</a:t>
              </a:r>
              <a:endParaRPr sz="1200" b="1" dirty="0">
                <a:solidFill>
                  <a:schemeClr val="bg1"/>
                </a:solidFill>
                <a:latin typeface="Arial" panose="020B0604020202020204" pitchFamily="34" charset="0"/>
                <a:cs typeface="Arial" panose="020B0604020202020204" pitchFamily="34" charset="0"/>
              </a:endParaRPr>
            </a:p>
          </p:txBody>
        </p:sp>
        <p:sp>
          <p:nvSpPr>
            <p:cNvPr id="18" name="Google Shape;284;p56">
              <a:extLst>
                <a:ext uri="{FF2B5EF4-FFF2-40B4-BE49-F238E27FC236}">
                  <a16:creationId xmlns:a16="http://schemas.microsoft.com/office/drawing/2014/main" xmlns="" id="{E13204FC-0C77-9F42-81E3-7DF8AC250C35}"/>
                </a:ext>
              </a:extLst>
            </p:cNvPr>
            <p:cNvSpPr/>
            <p:nvPr/>
          </p:nvSpPr>
          <p:spPr>
            <a:xfrm>
              <a:off x="4053927" y="2527493"/>
              <a:ext cx="1340100" cy="654000"/>
            </a:xfrm>
            <a:prstGeom prst="rect">
              <a:avLst/>
            </a:prstGeom>
            <a:solidFill>
              <a:srgbClr val="0070C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Target</a:t>
              </a:r>
              <a:endParaRPr sz="1200" b="1" dirty="0">
                <a:solidFill>
                  <a:schemeClr val="bg1"/>
                </a:solidFill>
                <a:latin typeface="Arial" panose="020B0604020202020204" pitchFamily="34" charset="0"/>
                <a:cs typeface="Arial" panose="020B0604020202020204" pitchFamily="34" charset="0"/>
              </a:endParaRPr>
            </a:p>
          </p:txBody>
        </p:sp>
        <p:sp>
          <p:nvSpPr>
            <p:cNvPr id="19" name="Google Shape;285;p56">
              <a:extLst>
                <a:ext uri="{FF2B5EF4-FFF2-40B4-BE49-F238E27FC236}">
                  <a16:creationId xmlns:a16="http://schemas.microsoft.com/office/drawing/2014/main" xmlns="" id="{7B2B5487-C1B4-1D40-B314-D67C9B60086B}"/>
                </a:ext>
              </a:extLst>
            </p:cNvPr>
            <p:cNvSpPr/>
            <p:nvPr/>
          </p:nvSpPr>
          <p:spPr>
            <a:xfrm>
              <a:off x="4375508" y="1405123"/>
              <a:ext cx="715200" cy="654000"/>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b="1">
                <a:latin typeface="Arial" panose="020B0604020202020204" pitchFamily="34" charset="0"/>
                <a:cs typeface="Arial" panose="020B0604020202020204" pitchFamily="34" charset="0"/>
              </a:endParaRPr>
            </a:p>
          </p:txBody>
        </p:sp>
        <p:sp>
          <p:nvSpPr>
            <p:cNvPr id="20" name="Google Shape;286;p56">
              <a:extLst>
                <a:ext uri="{FF2B5EF4-FFF2-40B4-BE49-F238E27FC236}">
                  <a16:creationId xmlns:a16="http://schemas.microsoft.com/office/drawing/2014/main" xmlns="" id="{4F3A3156-9B57-5848-9347-E739F3E84D22}"/>
                </a:ext>
              </a:extLst>
            </p:cNvPr>
            <p:cNvSpPr/>
            <p:nvPr/>
          </p:nvSpPr>
          <p:spPr>
            <a:xfrm>
              <a:off x="4261380" y="1405123"/>
              <a:ext cx="715200" cy="654000"/>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SHs</a:t>
              </a:r>
              <a:endParaRPr sz="1200" b="1" dirty="0">
                <a:solidFill>
                  <a:schemeClr val="bg1"/>
                </a:solidFill>
                <a:latin typeface="Arial" panose="020B0604020202020204" pitchFamily="34" charset="0"/>
                <a:cs typeface="Arial" panose="020B0604020202020204" pitchFamily="34" charset="0"/>
              </a:endParaRPr>
            </a:p>
          </p:txBody>
        </p:sp>
        <p:cxnSp>
          <p:nvCxnSpPr>
            <p:cNvPr id="21" name="Google Shape;287;p56">
              <a:extLst>
                <a:ext uri="{FF2B5EF4-FFF2-40B4-BE49-F238E27FC236}">
                  <a16:creationId xmlns:a16="http://schemas.microsoft.com/office/drawing/2014/main" xmlns="" id="{BE4EC361-17D0-6B40-91C3-0CA4A6DFFA7A}"/>
                </a:ext>
              </a:extLst>
            </p:cNvPr>
            <p:cNvCxnSpPr>
              <a:cxnSpLocks/>
              <a:stCxn id="15" idx="2"/>
              <a:endCxn id="17" idx="0"/>
            </p:cNvCxnSpPr>
            <p:nvPr/>
          </p:nvCxnSpPr>
          <p:spPr>
            <a:xfrm rot="-5400000" flipH="1">
              <a:off x="1896775" y="2353000"/>
              <a:ext cx="348600" cy="600"/>
            </a:xfrm>
            <a:prstGeom prst="bentConnector3">
              <a:avLst>
                <a:gd name="adj1" fmla="val 49986"/>
              </a:avLst>
            </a:prstGeom>
            <a:noFill/>
            <a:ln w="9525" cap="flat" cmpd="sng">
              <a:solidFill>
                <a:schemeClr val="dk2"/>
              </a:solidFill>
              <a:prstDash val="solid"/>
              <a:round/>
              <a:headEnd type="none" w="med" len="med"/>
              <a:tailEnd type="none" w="med" len="med"/>
            </a:ln>
          </p:spPr>
        </p:cxnSp>
        <p:cxnSp>
          <p:nvCxnSpPr>
            <p:cNvPr id="22" name="Google Shape;288;p56">
              <a:extLst>
                <a:ext uri="{FF2B5EF4-FFF2-40B4-BE49-F238E27FC236}">
                  <a16:creationId xmlns:a16="http://schemas.microsoft.com/office/drawing/2014/main" xmlns="" id="{A204CE5C-5BEA-5949-997A-C92E14ED50B0}"/>
                </a:ext>
              </a:extLst>
            </p:cNvPr>
            <p:cNvCxnSpPr>
              <a:cxnSpLocks/>
              <a:stCxn id="19" idx="4"/>
              <a:endCxn id="18" idx="0"/>
            </p:cNvCxnSpPr>
            <p:nvPr/>
          </p:nvCxnSpPr>
          <p:spPr>
            <a:xfrm flipH="1">
              <a:off x="4724108" y="2059123"/>
              <a:ext cx="9000" cy="468300"/>
            </a:xfrm>
            <a:prstGeom prst="straightConnector1">
              <a:avLst/>
            </a:prstGeom>
            <a:noFill/>
            <a:ln w="9525" cap="flat" cmpd="sng">
              <a:solidFill>
                <a:schemeClr val="dk2"/>
              </a:solidFill>
              <a:prstDash val="solid"/>
              <a:round/>
              <a:headEnd type="none" w="med" len="med"/>
              <a:tailEnd type="none" w="med" len="med"/>
            </a:ln>
          </p:spPr>
        </p:cxnSp>
        <p:sp>
          <p:nvSpPr>
            <p:cNvPr id="23" name="Google Shape;289;p56">
              <a:extLst>
                <a:ext uri="{FF2B5EF4-FFF2-40B4-BE49-F238E27FC236}">
                  <a16:creationId xmlns:a16="http://schemas.microsoft.com/office/drawing/2014/main" xmlns="" id="{83964F84-A57A-F84D-98C8-54B1E941BFFD}"/>
                </a:ext>
              </a:extLst>
            </p:cNvPr>
            <p:cNvSpPr txBox="1"/>
            <p:nvPr/>
          </p:nvSpPr>
          <p:spPr>
            <a:xfrm>
              <a:off x="251400" y="2571750"/>
              <a:ext cx="1181400" cy="24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latin typeface="Arial" panose="020B0604020202020204" pitchFamily="34" charset="0"/>
                  <a:cs typeface="Arial" panose="020B0604020202020204" pitchFamily="34" charset="0"/>
                </a:rPr>
                <a:t>Formation of merger sub</a:t>
              </a:r>
              <a:endParaRPr sz="1200" b="1">
                <a:latin typeface="Arial" panose="020B0604020202020204" pitchFamily="34" charset="0"/>
                <a:cs typeface="Arial" panose="020B0604020202020204" pitchFamily="34" charset="0"/>
              </a:endParaRPr>
            </a:p>
          </p:txBody>
        </p:sp>
        <p:cxnSp>
          <p:nvCxnSpPr>
            <p:cNvPr id="24" name="Google Shape;290;p56">
              <a:extLst>
                <a:ext uri="{FF2B5EF4-FFF2-40B4-BE49-F238E27FC236}">
                  <a16:creationId xmlns:a16="http://schemas.microsoft.com/office/drawing/2014/main" xmlns="" id="{3F088249-9B71-184B-9582-E2FB7447E369}"/>
                </a:ext>
              </a:extLst>
            </p:cNvPr>
            <p:cNvCxnSpPr>
              <a:cxnSpLocks/>
              <a:stCxn id="17" idx="3"/>
              <a:endCxn id="18" idx="1"/>
            </p:cNvCxnSpPr>
            <p:nvPr/>
          </p:nvCxnSpPr>
          <p:spPr>
            <a:xfrm>
              <a:off x="2713825" y="2854500"/>
              <a:ext cx="1340100" cy="0"/>
            </a:xfrm>
            <a:prstGeom prst="straightConnector1">
              <a:avLst/>
            </a:prstGeom>
            <a:noFill/>
            <a:ln w="9525" cap="flat" cmpd="sng">
              <a:solidFill>
                <a:srgbClr val="666666"/>
              </a:solidFill>
              <a:prstDash val="solid"/>
              <a:round/>
              <a:headEnd type="none" w="med" len="med"/>
              <a:tailEnd type="triangle" w="med" len="med"/>
            </a:ln>
          </p:spPr>
        </p:cxnSp>
        <p:sp>
          <p:nvSpPr>
            <p:cNvPr id="25" name="Google Shape;291;p56">
              <a:extLst>
                <a:ext uri="{FF2B5EF4-FFF2-40B4-BE49-F238E27FC236}">
                  <a16:creationId xmlns:a16="http://schemas.microsoft.com/office/drawing/2014/main" xmlns="" id="{E5700C3F-5903-8A4A-B3DB-313D3C31AE7B}"/>
                </a:ext>
              </a:extLst>
            </p:cNvPr>
            <p:cNvSpPr txBox="1"/>
            <p:nvPr/>
          </p:nvSpPr>
          <p:spPr>
            <a:xfrm>
              <a:off x="2793175" y="2811344"/>
              <a:ext cx="1181400" cy="24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latin typeface="Arial" panose="020B0604020202020204" pitchFamily="34" charset="0"/>
                  <a:cs typeface="Arial" panose="020B0604020202020204" pitchFamily="34" charset="0"/>
                </a:rPr>
                <a:t>Merger</a:t>
              </a:r>
              <a:endParaRPr sz="1200" b="1">
                <a:latin typeface="Arial" panose="020B0604020202020204" pitchFamily="34" charset="0"/>
                <a:cs typeface="Arial" panose="020B0604020202020204" pitchFamily="34" charset="0"/>
              </a:endParaRPr>
            </a:p>
          </p:txBody>
        </p:sp>
        <p:sp>
          <p:nvSpPr>
            <p:cNvPr id="26" name="Google Shape;292;p56">
              <a:extLst>
                <a:ext uri="{FF2B5EF4-FFF2-40B4-BE49-F238E27FC236}">
                  <a16:creationId xmlns:a16="http://schemas.microsoft.com/office/drawing/2014/main" xmlns="" id="{7DB5BD07-F7D9-8643-A4D8-A05E9CB87F5D}"/>
                </a:ext>
              </a:extLst>
            </p:cNvPr>
            <p:cNvSpPr/>
            <p:nvPr/>
          </p:nvSpPr>
          <p:spPr>
            <a:xfrm>
              <a:off x="1198823" y="2231350"/>
              <a:ext cx="228900" cy="243900"/>
            </a:xfrm>
            <a:prstGeom prst="ellipse">
              <a:avLst/>
            </a:prstGeom>
            <a:solidFill>
              <a:srgbClr val="00FF00"/>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r>
                <a:rPr lang="en" sz="1200" b="1">
                  <a:latin typeface="Arial" panose="020B0604020202020204" pitchFamily="34" charset="0"/>
                  <a:cs typeface="Arial" panose="020B0604020202020204" pitchFamily="34" charset="0"/>
                </a:rPr>
                <a:t>1</a:t>
              </a:r>
              <a:endParaRPr sz="1200" b="1">
                <a:latin typeface="Arial" panose="020B0604020202020204" pitchFamily="34" charset="0"/>
                <a:cs typeface="Arial" panose="020B0604020202020204" pitchFamily="34" charset="0"/>
              </a:endParaRPr>
            </a:p>
          </p:txBody>
        </p:sp>
        <p:sp>
          <p:nvSpPr>
            <p:cNvPr id="27" name="Google Shape;293;p56">
              <a:extLst>
                <a:ext uri="{FF2B5EF4-FFF2-40B4-BE49-F238E27FC236}">
                  <a16:creationId xmlns:a16="http://schemas.microsoft.com/office/drawing/2014/main" xmlns="" id="{B4CD27E2-59A6-B04A-91F2-AE686AE8AD41}"/>
                </a:ext>
              </a:extLst>
            </p:cNvPr>
            <p:cNvSpPr/>
            <p:nvPr/>
          </p:nvSpPr>
          <p:spPr>
            <a:xfrm>
              <a:off x="3269423" y="2527500"/>
              <a:ext cx="228900" cy="243900"/>
            </a:xfrm>
            <a:prstGeom prst="ellipse">
              <a:avLst/>
            </a:prstGeom>
            <a:solidFill>
              <a:srgbClr val="00FF00"/>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r>
                <a:rPr lang="en" sz="1200" b="1">
                  <a:latin typeface="Arial" panose="020B0604020202020204" pitchFamily="34" charset="0"/>
                  <a:cs typeface="Arial" panose="020B0604020202020204" pitchFamily="34" charset="0"/>
                </a:rPr>
                <a:t>2</a:t>
              </a:r>
              <a:endParaRPr sz="1200" b="1">
                <a:latin typeface="Arial" panose="020B0604020202020204" pitchFamily="34" charset="0"/>
                <a:cs typeface="Arial" panose="020B0604020202020204" pitchFamily="34" charset="0"/>
              </a:endParaRPr>
            </a:p>
          </p:txBody>
        </p:sp>
        <p:cxnSp>
          <p:nvCxnSpPr>
            <p:cNvPr id="28" name="Google Shape;294;p56">
              <a:extLst>
                <a:ext uri="{FF2B5EF4-FFF2-40B4-BE49-F238E27FC236}">
                  <a16:creationId xmlns:a16="http://schemas.microsoft.com/office/drawing/2014/main" xmlns="" id="{5B3DFABD-E663-5B4F-BC62-F5E0F88FB761}"/>
                </a:ext>
              </a:extLst>
            </p:cNvPr>
            <p:cNvCxnSpPr>
              <a:cxnSpLocks/>
              <a:stCxn id="15" idx="3"/>
            </p:cNvCxnSpPr>
            <p:nvPr/>
          </p:nvCxnSpPr>
          <p:spPr>
            <a:xfrm rot="10800000" flipH="1">
              <a:off x="2713825" y="1844200"/>
              <a:ext cx="1367700" cy="7800"/>
            </a:xfrm>
            <a:prstGeom prst="straightConnector1">
              <a:avLst/>
            </a:prstGeom>
            <a:noFill/>
            <a:ln w="9525" cap="flat" cmpd="sng">
              <a:solidFill>
                <a:schemeClr val="dk2"/>
              </a:solidFill>
              <a:prstDash val="solid"/>
              <a:round/>
              <a:headEnd type="none" w="med" len="med"/>
              <a:tailEnd type="triangle" w="med" len="med"/>
            </a:ln>
          </p:spPr>
        </p:cxnSp>
        <p:sp>
          <p:nvSpPr>
            <p:cNvPr id="29" name="Google Shape;295;p56">
              <a:extLst>
                <a:ext uri="{FF2B5EF4-FFF2-40B4-BE49-F238E27FC236}">
                  <a16:creationId xmlns:a16="http://schemas.microsoft.com/office/drawing/2014/main" xmlns="" id="{D372F688-4DD0-8F47-B24F-09B941E44BF5}"/>
                </a:ext>
              </a:extLst>
            </p:cNvPr>
            <p:cNvSpPr txBox="1"/>
            <p:nvPr/>
          </p:nvSpPr>
          <p:spPr>
            <a:xfrm>
              <a:off x="3103375" y="1524988"/>
              <a:ext cx="642900" cy="164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b="1">
                  <a:latin typeface="Arial" panose="020B0604020202020204" pitchFamily="34" charset="0"/>
                  <a:cs typeface="Arial" panose="020B0604020202020204" pitchFamily="34" charset="0"/>
                </a:rPr>
                <a:t>Cash</a:t>
              </a:r>
              <a:endParaRPr sz="1200" b="1">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341506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3600" dirty="0">
                <a:solidFill>
                  <a:schemeClr val="bg1"/>
                </a:solidFill>
                <a:latin typeface="Arial" panose="020B0604020202020204" pitchFamily="34" charset="0"/>
                <a:cs typeface="Arial" panose="020B0604020202020204" pitchFamily="34" charset="0"/>
              </a:rPr>
              <a:t>Stock Acquisitions (Taxable)</a:t>
            </a:r>
            <a:endParaRPr lang="en-US" sz="3400" dirty="0">
              <a:solidFill>
                <a:schemeClr val="bg1"/>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xmlns="" id="{FF26A11F-96B1-6F45-9FEF-E1BC81A9FF11}"/>
              </a:ext>
            </a:extLst>
          </p:cNvPr>
          <p:cNvSpPr>
            <a:spLocks noGrp="1"/>
          </p:cNvSpPr>
          <p:nvPr>
            <p:ph idx="1"/>
          </p:nvPr>
        </p:nvSpPr>
        <p:spPr>
          <a:xfrm>
            <a:off x="866022" y="1622745"/>
            <a:ext cx="4987286" cy="5235255"/>
          </a:xfrm>
        </p:spPr>
        <p:txBody>
          <a:bodyPr anchor="t" anchorCtr="0">
            <a:normAutofit/>
          </a:bodyPr>
          <a:lstStyle/>
          <a:p>
            <a:pPr>
              <a:lnSpc>
                <a:spcPct val="120000"/>
              </a:lnSpc>
            </a:pPr>
            <a:r>
              <a:rPr lang="en-US" sz="2200" dirty="0">
                <a:latin typeface="Arial" panose="020B0604020202020204" pitchFamily="34" charset="0"/>
                <a:cs typeface="Arial" panose="020B0604020202020204" pitchFamily="34" charset="0"/>
              </a:rPr>
              <a:t>For tax purposes, the existence of </a:t>
            </a:r>
            <a:r>
              <a:rPr lang="en-US" sz="2200" dirty="0" err="1">
                <a:latin typeface="Arial" panose="020B0604020202020204" pitchFamily="34" charset="0"/>
                <a:cs typeface="Arial" panose="020B0604020202020204" pitchFamily="34" charset="0"/>
              </a:rPr>
              <a:t>MergeCo</a:t>
            </a:r>
            <a:r>
              <a:rPr lang="en-US" sz="2200" dirty="0">
                <a:latin typeface="Arial" panose="020B0604020202020204" pitchFamily="34" charset="0"/>
                <a:cs typeface="Arial" panose="020B0604020202020204" pitchFamily="34" charset="0"/>
              </a:rPr>
              <a:t> is transitory and disregarded. The transaction is treated as if Buyer had directly purchased Target for cash.</a:t>
            </a:r>
          </a:p>
        </p:txBody>
      </p:sp>
      <p:grpSp>
        <p:nvGrpSpPr>
          <p:cNvPr id="9" name="Google Shape;280;p56">
            <a:extLst>
              <a:ext uri="{FF2B5EF4-FFF2-40B4-BE49-F238E27FC236}">
                <a16:creationId xmlns:a16="http://schemas.microsoft.com/office/drawing/2014/main" xmlns="" id="{3EF9F33D-322E-AD4B-82FA-9C99CF07C7D2}"/>
              </a:ext>
            </a:extLst>
          </p:cNvPr>
          <p:cNvGrpSpPr/>
          <p:nvPr/>
        </p:nvGrpSpPr>
        <p:grpSpPr>
          <a:xfrm>
            <a:off x="5975075" y="2250917"/>
            <a:ext cx="5786129" cy="1989454"/>
            <a:chOff x="251400" y="1405123"/>
            <a:chExt cx="5142627" cy="1776377"/>
          </a:xfrm>
        </p:grpSpPr>
        <p:sp>
          <p:nvSpPr>
            <p:cNvPr id="13" name="Google Shape;281;p56">
              <a:extLst>
                <a:ext uri="{FF2B5EF4-FFF2-40B4-BE49-F238E27FC236}">
                  <a16:creationId xmlns:a16="http://schemas.microsoft.com/office/drawing/2014/main" xmlns="" id="{D731EF2B-145A-0F4D-A81D-DD41E83ACB4D}"/>
                </a:ext>
              </a:extLst>
            </p:cNvPr>
            <p:cNvSpPr/>
            <p:nvPr/>
          </p:nvSpPr>
          <p:spPr>
            <a:xfrm>
              <a:off x="4522580" y="1405123"/>
              <a:ext cx="715200" cy="654000"/>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b="1">
                <a:latin typeface="Arial" panose="020B0604020202020204" pitchFamily="34" charset="0"/>
                <a:cs typeface="Arial" panose="020B0604020202020204" pitchFamily="34" charset="0"/>
              </a:endParaRPr>
            </a:p>
          </p:txBody>
        </p:sp>
        <p:sp>
          <p:nvSpPr>
            <p:cNvPr id="15" name="Google Shape;282;p56">
              <a:extLst>
                <a:ext uri="{FF2B5EF4-FFF2-40B4-BE49-F238E27FC236}">
                  <a16:creationId xmlns:a16="http://schemas.microsoft.com/office/drawing/2014/main" xmlns="" id="{BE147959-5B11-904C-8AA7-046D9672BFCA}"/>
                </a:ext>
              </a:extLst>
            </p:cNvPr>
            <p:cNvSpPr/>
            <p:nvPr/>
          </p:nvSpPr>
          <p:spPr>
            <a:xfrm>
              <a:off x="1427725" y="1525000"/>
              <a:ext cx="1286100" cy="654000"/>
            </a:xfrm>
            <a:prstGeom prst="rect">
              <a:avLst/>
            </a:prstGeom>
            <a:solidFill>
              <a:srgbClr val="00B05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Buyer</a:t>
              </a:r>
              <a:endParaRPr sz="1200" b="1" dirty="0">
                <a:solidFill>
                  <a:schemeClr val="bg1"/>
                </a:solidFill>
                <a:latin typeface="Arial" panose="020B0604020202020204" pitchFamily="34" charset="0"/>
                <a:cs typeface="Arial" panose="020B0604020202020204" pitchFamily="34" charset="0"/>
              </a:endParaRPr>
            </a:p>
          </p:txBody>
        </p:sp>
        <p:sp>
          <p:nvSpPr>
            <p:cNvPr id="17" name="Google Shape;283;p56">
              <a:extLst>
                <a:ext uri="{FF2B5EF4-FFF2-40B4-BE49-F238E27FC236}">
                  <a16:creationId xmlns:a16="http://schemas.microsoft.com/office/drawing/2014/main" xmlns="" id="{38184E32-698E-A34F-98A6-1E9549BE03E4}"/>
                </a:ext>
              </a:extLst>
            </p:cNvPr>
            <p:cNvSpPr/>
            <p:nvPr/>
          </p:nvSpPr>
          <p:spPr>
            <a:xfrm>
              <a:off x="1427725" y="2527500"/>
              <a:ext cx="1286100" cy="654000"/>
            </a:xfrm>
            <a:prstGeom prst="rect">
              <a:avLst/>
            </a:prstGeom>
            <a:solidFill>
              <a:srgbClr val="7030A0"/>
            </a:solidFill>
            <a:ln w="9525" cap="flat" cmpd="sng">
              <a:solidFill>
                <a:srgbClr val="7030A0"/>
              </a:solidFill>
              <a:prstDash val="dash"/>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err="1">
                  <a:solidFill>
                    <a:schemeClr val="bg1"/>
                  </a:solidFill>
                  <a:latin typeface="Arial" panose="020B0604020202020204" pitchFamily="34" charset="0"/>
                  <a:cs typeface="Arial" panose="020B0604020202020204" pitchFamily="34" charset="0"/>
                </a:rPr>
                <a:t>MergeCo</a:t>
              </a:r>
              <a:endParaRPr sz="1200" b="1" dirty="0">
                <a:solidFill>
                  <a:schemeClr val="bg1"/>
                </a:solidFill>
                <a:latin typeface="Arial" panose="020B0604020202020204" pitchFamily="34" charset="0"/>
                <a:cs typeface="Arial" panose="020B0604020202020204" pitchFamily="34" charset="0"/>
              </a:endParaRPr>
            </a:p>
          </p:txBody>
        </p:sp>
        <p:sp>
          <p:nvSpPr>
            <p:cNvPr id="18" name="Google Shape;284;p56">
              <a:extLst>
                <a:ext uri="{FF2B5EF4-FFF2-40B4-BE49-F238E27FC236}">
                  <a16:creationId xmlns:a16="http://schemas.microsoft.com/office/drawing/2014/main" xmlns="" id="{E13204FC-0C77-9F42-81E3-7DF8AC250C35}"/>
                </a:ext>
              </a:extLst>
            </p:cNvPr>
            <p:cNvSpPr/>
            <p:nvPr/>
          </p:nvSpPr>
          <p:spPr>
            <a:xfrm>
              <a:off x="4053927" y="2527493"/>
              <a:ext cx="1340100" cy="654000"/>
            </a:xfrm>
            <a:prstGeom prst="rect">
              <a:avLst/>
            </a:prstGeom>
            <a:solidFill>
              <a:srgbClr val="0070C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Target</a:t>
              </a:r>
              <a:endParaRPr sz="1200" b="1" dirty="0">
                <a:solidFill>
                  <a:schemeClr val="bg1"/>
                </a:solidFill>
                <a:latin typeface="Arial" panose="020B0604020202020204" pitchFamily="34" charset="0"/>
                <a:cs typeface="Arial" panose="020B0604020202020204" pitchFamily="34" charset="0"/>
              </a:endParaRPr>
            </a:p>
          </p:txBody>
        </p:sp>
        <p:sp>
          <p:nvSpPr>
            <p:cNvPr id="19" name="Google Shape;285;p56">
              <a:extLst>
                <a:ext uri="{FF2B5EF4-FFF2-40B4-BE49-F238E27FC236}">
                  <a16:creationId xmlns:a16="http://schemas.microsoft.com/office/drawing/2014/main" xmlns="" id="{7B2B5487-C1B4-1D40-B314-D67C9B60086B}"/>
                </a:ext>
              </a:extLst>
            </p:cNvPr>
            <p:cNvSpPr/>
            <p:nvPr/>
          </p:nvSpPr>
          <p:spPr>
            <a:xfrm>
              <a:off x="4375508" y="1405123"/>
              <a:ext cx="715200" cy="654000"/>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b="1">
                <a:latin typeface="Arial" panose="020B0604020202020204" pitchFamily="34" charset="0"/>
                <a:cs typeface="Arial" panose="020B0604020202020204" pitchFamily="34" charset="0"/>
              </a:endParaRPr>
            </a:p>
          </p:txBody>
        </p:sp>
        <p:sp>
          <p:nvSpPr>
            <p:cNvPr id="20" name="Google Shape;286;p56">
              <a:extLst>
                <a:ext uri="{FF2B5EF4-FFF2-40B4-BE49-F238E27FC236}">
                  <a16:creationId xmlns:a16="http://schemas.microsoft.com/office/drawing/2014/main" xmlns="" id="{4F3A3156-9B57-5848-9347-E739F3E84D22}"/>
                </a:ext>
              </a:extLst>
            </p:cNvPr>
            <p:cNvSpPr/>
            <p:nvPr/>
          </p:nvSpPr>
          <p:spPr>
            <a:xfrm>
              <a:off x="4261380" y="1405123"/>
              <a:ext cx="715200" cy="654000"/>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SHs</a:t>
              </a:r>
              <a:endParaRPr sz="1200" b="1" dirty="0">
                <a:solidFill>
                  <a:schemeClr val="bg1"/>
                </a:solidFill>
                <a:latin typeface="Arial" panose="020B0604020202020204" pitchFamily="34" charset="0"/>
                <a:cs typeface="Arial" panose="020B0604020202020204" pitchFamily="34" charset="0"/>
              </a:endParaRPr>
            </a:p>
          </p:txBody>
        </p:sp>
        <p:cxnSp>
          <p:nvCxnSpPr>
            <p:cNvPr id="21" name="Google Shape;287;p56">
              <a:extLst>
                <a:ext uri="{FF2B5EF4-FFF2-40B4-BE49-F238E27FC236}">
                  <a16:creationId xmlns:a16="http://schemas.microsoft.com/office/drawing/2014/main" xmlns="" id="{BE4EC361-17D0-6B40-91C3-0CA4A6DFFA7A}"/>
                </a:ext>
              </a:extLst>
            </p:cNvPr>
            <p:cNvCxnSpPr>
              <a:cxnSpLocks/>
              <a:stCxn id="15" idx="2"/>
              <a:endCxn id="17" idx="0"/>
            </p:cNvCxnSpPr>
            <p:nvPr/>
          </p:nvCxnSpPr>
          <p:spPr>
            <a:xfrm rot="-5400000" flipH="1">
              <a:off x="1896775" y="2353000"/>
              <a:ext cx="348600" cy="600"/>
            </a:xfrm>
            <a:prstGeom prst="bentConnector3">
              <a:avLst>
                <a:gd name="adj1" fmla="val 49986"/>
              </a:avLst>
            </a:prstGeom>
            <a:noFill/>
            <a:ln w="9525" cap="flat" cmpd="sng">
              <a:solidFill>
                <a:schemeClr val="dk2"/>
              </a:solidFill>
              <a:prstDash val="solid"/>
              <a:round/>
              <a:headEnd type="none" w="med" len="med"/>
              <a:tailEnd type="none" w="med" len="med"/>
            </a:ln>
          </p:spPr>
        </p:cxnSp>
        <p:cxnSp>
          <p:nvCxnSpPr>
            <p:cNvPr id="22" name="Google Shape;288;p56">
              <a:extLst>
                <a:ext uri="{FF2B5EF4-FFF2-40B4-BE49-F238E27FC236}">
                  <a16:creationId xmlns:a16="http://schemas.microsoft.com/office/drawing/2014/main" xmlns="" id="{A204CE5C-5BEA-5949-997A-C92E14ED50B0}"/>
                </a:ext>
              </a:extLst>
            </p:cNvPr>
            <p:cNvCxnSpPr>
              <a:cxnSpLocks/>
              <a:stCxn id="19" idx="4"/>
              <a:endCxn id="18" idx="0"/>
            </p:cNvCxnSpPr>
            <p:nvPr/>
          </p:nvCxnSpPr>
          <p:spPr>
            <a:xfrm flipH="1">
              <a:off x="4724108" y="2059123"/>
              <a:ext cx="9000" cy="468300"/>
            </a:xfrm>
            <a:prstGeom prst="straightConnector1">
              <a:avLst/>
            </a:prstGeom>
            <a:noFill/>
            <a:ln w="9525" cap="flat" cmpd="sng">
              <a:solidFill>
                <a:schemeClr val="dk2"/>
              </a:solidFill>
              <a:prstDash val="solid"/>
              <a:round/>
              <a:headEnd type="none" w="med" len="med"/>
              <a:tailEnd type="none" w="med" len="med"/>
            </a:ln>
          </p:spPr>
        </p:cxnSp>
        <p:sp>
          <p:nvSpPr>
            <p:cNvPr id="23" name="Google Shape;289;p56">
              <a:extLst>
                <a:ext uri="{FF2B5EF4-FFF2-40B4-BE49-F238E27FC236}">
                  <a16:creationId xmlns:a16="http://schemas.microsoft.com/office/drawing/2014/main" xmlns="" id="{83964F84-A57A-F84D-98C8-54B1E941BFFD}"/>
                </a:ext>
              </a:extLst>
            </p:cNvPr>
            <p:cNvSpPr txBox="1"/>
            <p:nvPr/>
          </p:nvSpPr>
          <p:spPr>
            <a:xfrm>
              <a:off x="251400" y="2571750"/>
              <a:ext cx="1181400" cy="24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latin typeface="Arial" panose="020B0604020202020204" pitchFamily="34" charset="0"/>
                  <a:cs typeface="Arial" panose="020B0604020202020204" pitchFamily="34" charset="0"/>
                </a:rPr>
                <a:t>Formation of merger sub</a:t>
              </a:r>
              <a:endParaRPr sz="1200" b="1">
                <a:latin typeface="Arial" panose="020B0604020202020204" pitchFamily="34" charset="0"/>
                <a:cs typeface="Arial" panose="020B0604020202020204" pitchFamily="34" charset="0"/>
              </a:endParaRPr>
            </a:p>
          </p:txBody>
        </p:sp>
        <p:cxnSp>
          <p:nvCxnSpPr>
            <p:cNvPr id="24" name="Google Shape;290;p56">
              <a:extLst>
                <a:ext uri="{FF2B5EF4-FFF2-40B4-BE49-F238E27FC236}">
                  <a16:creationId xmlns:a16="http://schemas.microsoft.com/office/drawing/2014/main" xmlns="" id="{3F088249-9B71-184B-9582-E2FB7447E369}"/>
                </a:ext>
              </a:extLst>
            </p:cNvPr>
            <p:cNvCxnSpPr>
              <a:cxnSpLocks/>
              <a:stCxn id="17" idx="3"/>
              <a:endCxn id="18" idx="1"/>
            </p:cNvCxnSpPr>
            <p:nvPr/>
          </p:nvCxnSpPr>
          <p:spPr>
            <a:xfrm>
              <a:off x="2713825" y="2854500"/>
              <a:ext cx="1340100" cy="0"/>
            </a:xfrm>
            <a:prstGeom prst="straightConnector1">
              <a:avLst/>
            </a:prstGeom>
            <a:noFill/>
            <a:ln w="9525" cap="flat" cmpd="sng">
              <a:solidFill>
                <a:srgbClr val="666666"/>
              </a:solidFill>
              <a:prstDash val="solid"/>
              <a:round/>
              <a:headEnd type="none" w="med" len="med"/>
              <a:tailEnd type="triangle" w="med" len="med"/>
            </a:ln>
          </p:spPr>
        </p:cxnSp>
        <p:sp>
          <p:nvSpPr>
            <p:cNvPr id="25" name="Google Shape;291;p56">
              <a:extLst>
                <a:ext uri="{FF2B5EF4-FFF2-40B4-BE49-F238E27FC236}">
                  <a16:creationId xmlns:a16="http://schemas.microsoft.com/office/drawing/2014/main" xmlns="" id="{E5700C3F-5903-8A4A-B3DB-313D3C31AE7B}"/>
                </a:ext>
              </a:extLst>
            </p:cNvPr>
            <p:cNvSpPr txBox="1"/>
            <p:nvPr/>
          </p:nvSpPr>
          <p:spPr>
            <a:xfrm>
              <a:off x="2793175" y="2811344"/>
              <a:ext cx="1181400" cy="24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latin typeface="Arial" panose="020B0604020202020204" pitchFamily="34" charset="0"/>
                  <a:cs typeface="Arial" panose="020B0604020202020204" pitchFamily="34" charset="0"/>
                </a:rPr>
                <a:t>Merger</a:t>
              </a:r>
              <a:endParaRPr sz="1200" b="1">
                <a:latin typeface="Arial" panose="020B0604020202020204" pitchFamily="34" charset="0"/>
                <a:cs typeface="Arial" panose="020B0604020202020204" pitchFamily="34" charset="0"/>
              </a:endParaRPr>
            </a:p>
          </p:txBody>
        </p:sp>
        <p:sp>
          <p:nvSpPr>
            <p:cNvPr id="26" name="Google Shape;292;p56">
              <a:extLst>
                <a:ext uri="{FF2B5EF4-FFF2-40B4-BE49-F238E27FC236}">
                  <a16:creationId xmlns:a16="http://schemas.microsoft.com/office/drawing/2014/main" xmlns="" id="{7DB5BD07-F7D9-8643-A4D8-A05E9CB87F5D}"/>
                </a:ext>
              </a:extLst>
            </p:cNvPr>
            <p:cNvSpPr/>
            <p:nvPr/>
          </p:nvSpPr>
          <p:spPr>
            <a:xfrm>
              <a:off x="1198823" y="2231350"/>
              <a:ext cx="228900" cy="243900"/>
            </a:xfrm>
            <a:prstGeom prst="ellipse">
              <a:avLst/>
            </a:prstGeom>
            <a:solidFill>
              <a:srgbClr val="00FF00"/>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r>
                <a:rPr lang="en" sz="1200" b="1">
                  <a:latin typeface="Arial" panose="020B0604020202020204" pitchFamily="34" charset="0"/>
                  <a:cs typeface="Arial" panose="020B0604020202020204" pitchFamily="34" charset="0"/>
                </a:rPr>
                <a:t>1</a:t>
              </a:r>
              <a:endParaRPr sz="1200" b="1">
                <a:latin typeface="Arial" panose="020B0604020202020204" pitchFamily="34" charset="0"/>
                <a:cs typeface="Arial" panose="020B0604020202020204" pitchFamily="34" charset="0"/>
              </a:endParaRPr>
            </a:p>
          </p:txBody>
        </p:sp>
        <p:sp>
          <p:nvSpPr>
            <p:cNvPr id="27" name="Google Shape;293;p56">
              <a:extLst>
                <a:ext uri="{FF2B5EF4-FFF2-40B4-BE49-F238E27FC236}">
                  <a16:creationId xmlns:a16="http://schemas.microsoft.com/office/drawing/2014/main" xmlns="" id="{B4CD27E2-59A6-B04A-91F2-AE686AE8AD41}"/>
                </a:ext>
              </a:extLst>
            </p:cNvPr>
            <p:cNvSpPr/>
            <p:nvPr/>
          </p:nvSpPr>
          <p:spPr>
            <a:xfrm>
              <a:off x="3269423" y="2527500"/>
              <a:ext cx="228900" cy="243900"/>
            </a:xfrm>
            <a:prstGeom prst="ellipse">
              <a:avLst/>
            </a:prstGeom>
            <a:solidFill>
              <a:srgbClr val="00FF00"/>
            </a:solidFill>
            <a:ln w="9525" cap="flat" cmpd="sng">
              <a:solidFill>
                <a:schemeClr val="dk2"/>
              </a:solidFill>
              <a:prstDash val="solid"/>
              <a:round/>
              <a:headEnd type="none" w="sm" len="sm"/>
              <a:tailEnd type="none" w="sm" len="sm"/>
            </a:ln>
          </p:spPr>
          <p:txBody>
            <a:bodyPr spcFirstLastPara="1" wrap="square" lIns="0" tIns="0" rIns="0" bIns="0" anchor="ctr" anchorCtr="0">
              <a:noAutofit/>
            </a:bodyPr>
            <a:lstStyle/>
            <a:p>
              <a:pPr marL="0" lvl="0" indent="0" algn="ctr" rtl="0">
                <a:spcBef>
                  <a:spcPts val="0"/>
                </a:spcBef>
                <a:spcAft>
                  <a:spcPts val="0"/>
                </a:spcAft>
                <a:buNone/>
              </a:pPr>
              <a:r>
                <a:rPr lang="en" sz="1200" b="1">
                  <a:latin typeface="Arial" panose="020B0604020202020204" pitchFamily="34" charset="0"/>
                  <a:cs typeface="Arial" panose="020B0604020202020204" pitchFamily="34" charset="0"/>
                </a:rPr>
                <a:t>2</a:t>
              </a:r>
              <a:endParaRPr sz="1200" b="1">
                <a:latin typeface="Arial" panose="020B0604020202020204" pitchFamily="34" charset="0"/>
                <a:cs typeface="Arial" panose="020B0604020202020204" pitchFamily="34" charset="0"/>
              </a:endParaRPr>
            </a:p>
          </p:txBody>
        </p:sp>
        <p:cxnSp>
          <p:nvCxnSpPr>
            <p:cNvPr id="28" name="Google Shape;294;p56">
              <a:extLst>
                <a:ext uri="{FF2B5EF4-FFF2-40B4-BE49-F238E27FC236}">
                  <a16:creationId xmlns:a16="http://schemas.microsoft.com/office/drawing/2014/main" xmlns="" id="{5B3DFABD-E663-5B4F-BC62-F5E0F88FB761}"/>
                </a:ext>
              </a:extLst>
            </p:cNvPr>
            <p:cNvCxnSpPr>
              <a:cxnSpLocks/>
              <a:stCxn id="15" idx="3"/>
            </p:cNvCxnSpPr>
            <p:nvPr/>
          </p:nvCxnSpPr>
          <p:spPr>
            <a:xfrm rot="10800000" flipH="1">
              <a:off x="2713825" y="1844200"/>
              <a:ext cx="1367700" cy="7800"/>
            </a:xfrm>
            <a:prstGeom prst="straightConnector1">
              <a:avLst/>
            </a:prstGeom>
            <a:noFill/>
            <a:ln w="9525" cap="flat" cmpd="sng">
              <a:solidFill>
                <a:schemeClr val="dk2"/>
              </a:solidFill>
              <a:prstDash val="solid"/>
              <a:round/>
              <a:headEnd type="none" w="med" len="med"/>
              <a:tailEnd type="triangle" w="med" len="med"/>
            </a:ln>
          </p:spPr>
        </p:cxnSp>
        <p:sp>
          <p:nvSpPr>
            <p:cNvPr id="29" name="Google Shape;295;p56">
              <a:extLst>
                <a:ext uri="{FF2B5EF4-FFF2-40B4-BE49-F238E27FC236}">
                  <a16:creationId xmlns:a16="http://schemas.microsoft.com/office/drawing/2014/main" xmlns="" id="{D372F688-4DD0-8F47-B24F-09B941E44BF5}"/>
                </a:ext>
              </a:extLst>
            </p:cNvPr>
            <p:cNvSpPr txBox="1"/>
            <p:nvPr/>
          </p:nvSpPr>
          <p:spPr>
            <a:xfrm>
              <a:off x="3103375" y="1524988"/>
              <a:ext cx="642900" cy="164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b="1">
                  <a:latin typeface="Arial" panose="020B0604020202020204" pitchFamily="34" charset="0"/>
                  <a:cs typeface="Arial" panose="020B0604020202020204" pitchFamily="34" charset="0"/>
                </a:rPr>
                <a:t>Cash</a:t>
              </a:r>
              <a:endParaRPr sz="1200" b="1">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514964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3600" dirty="0">
                <a:solidFill>
                  <a:schemeClr val="bg1"/>
                </a:solidFill>
                <a:latin typeface="Arial" panose="020B0604020202020204" pitchFamily="34" charset="0"/>
                <a:cs typeface="Arial" panose="020B0604020202020204" pitchFamily="34" charset="0"/>
              </a:rPr>
              <a:t>Asset Acquisitions (Taxable)</a:t>
            </a:r>
            <a:endParaRPr lang="en-US" sz="3400" dirty="0">
              <a:solidFill>
                <a:schemeClr val="bg1"/>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xmlns="" id="{FF26A11F-96B1-6F45-9FEF-E1BC81A9FF11}"/>
              </a:ext>
            </a:extLst>
          </p:cNvPr>
          <p:cNvSpPr>
            <a:spLocks noGrp="1"/>
          </p:cNvSpPr>
          <p:nvPr>
            <p:ph idx="1"/>
          </p:nvPr>
        </p:nvSpPr>
        <p:spPr>
          <a:xfrm>
            <a:off x="1108039" y="1622744"/>
            <a:ext cx="9987592" cy="5235255"/>
          </a:xfrm>
        </p:spPr>
        <p:txBody>
          <a:bodyPr anchor="t" anchorCtr="0">
            <a:normAutofit/>
          </a:bodyPr>
          <a:lstStyle/>
          <a:p>
            <a:pPr>
              <a:lnSpc>
                <a:spcPct val="100000"/>
              </a:lnSpc>
            </a:pPr>
            <a:r>
              <a:rPr lang="en-US" dirty="0">
                <a:latin typeface="Arial" panose="020B0604020202020204" pitchFamily="34" charset="0"/>
                <a:cs typeface="Arial" panose="020B0604020202020204" pitchFamily="34" charset="0"/>
              </a:rPr>
              <a:t>Buyer acquires purchases assets directly from Target in exchange for consideration. Target then distributes the consideration to Seller.</a:t>
            </a:r>
          </a:p>
          <a:p>
            <a:pPr lvl="1">
              <a:lnSpc>
                <a:spcPct val="100000"/>
              </a:lnSpc>
            </a:pPr>
            <a:r>
              <a:rPr lang="en-US" sz="2800" dirty="0">
                <a:latin typeface="Arial" panose="020B0604020202020204" pitchFamily="34" charset="0"/>
                <a:cs typeface="Arial" panose="020B0604020202020204" pitchFamily="34" charset="0"/>
              </a:rPr>
              <a:t>What is the consideration? What is the purchase price?</a:t>
            </a:r>
          </a:p>
          <a:p>
            <a:pPr lvl="2">
              <a:lnSpc>
                <a:spcPct val="100000"/>
              </a:lnSpc>
            </a:pPr>
            <a:r>
              <a:rPr lang="en-US" sz="2800" b="1" dirty="0">
                <a:latin typeface="Arial" panose="020B0604020202020204" pitchFamily="34" charset="0"/>
                <a:cs typeface="Arial" panose="020B0604020202020204" pitchFamily="34" charset="0"/>
              </a:rPr>
              <a:t>Example: </a:t>
            </a:r>
            <a:r>
              <a:rPr lang="en-US" sz="2800" dirty="0">
                <a:latin typeface="Arial" panose="020B0604020202020204" pitchFamily="34" charset="0"/>
                <a:cs typeface="Arial" panose="020B0604020202020204" pitchFamily="34" charset="0"/>
              </a:rPr>
              <a:t>Buyer purchases Target’s car dealership for $8M. The car dealership has $1M of cash and $2M of liabilities on its balance sheet that are assumed by Buyer. What is the FMV of the dealership?</a:t>
            </a:r>
          </a:p>
          <a:p>
            <a:pPr lvl="1">
              <a:lnSpc>
                <a:spcPct val="100000"/>
              </a:lnSpc>
            </a:pPr>
            <a:r>
              <a:rPr lang="en-US" sz="2800" dirty="0">
                <a:latin typeface="Arial" panose="020B0604020202020204" pitchFamily="34" charset="0"/>
                <a:cs typeface="Arial" panose="020B0604020202020204" pitchFamily="34" charset="0"/>
              </a:rPr>
              <a:t>Why would Seller not want to structure the deal as an asset acquisition?</a:t>
            </a:r>
          </a:p>
        </p:txBody>
      </p:sp>
    </p:spTree>
    <p:extLst>
      <p:ext uri="{BB962C8B-B14F-4D97-AF65-F5344CB8AC3E}">
        <p14:creationId xmlns:p14="http://schemas.microsoft.com/office/powerpoint/2010/main" val="188310770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3600" dirty="0">
                <a:solidFill>
                  <a:schemeClr val="bg1"/>
                </a:solidFill>
                <a:latin typeface="Arial" panose="020B0604020202020204" pitchFamily="34" charset="0"/>
                <a:cs typeface="Arial" panose="020B0604020202020204" pitchFamily="34" charset="0"/>
              </a:rPr>
              <a:t>Asset Acquisitions (Taxable)</a:t>
            </a:r>
            <a:endParaRPr lang="en-US" sz="3400" dirty="0">
              <a:solidFill>
                <a:schemeClr val="bg1"/>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xmlns="" id="{FF26A11F-96B1-6F45-9FEF-E1BC81A9FF11}"/>
              </a:ext>
            </a:extLst>
          </p:cNvPr>
          <p:cNvSpPr>
            <a:spLocks noGrp="1"/>
          </p:cNvSpPr>
          <p:nvPr>
            <p:ph idx="1"/>
          </p:nvPr>
        </p:nvSpPr>
        <p:spPr>
          <a:xfrm>
            <a:off x="1108039" y="1622744"/>
            <a:ext cx="9987592" cy="5235255"/>
          </a:xfrm>
        </p:spPr>
        <p:txBody>
          <a:bodyPr anchor="t" anchorCtr="0">
            <a:normAutofit/>
          </a:bodyPr>
          <a:lstStyle/>
          <a:p>
            <a:pPr>
              <a:lnSpc>
                <a:spcPct val="100000"/>
              </a:lnSpc>
            </a:pPr>
            <a:r>
              <a:rPr lang="en-US" b="1" dirty="0">
                <a:latin typeface="Arial" panose="020B0604020202020204" pitchFamily="34" charset="0"/>
                <a:cs typeface="Arial" panose="020B0604020202020204" pitchFamily="34" charset="0"/>
              </a:rPr>
              <a:t>Example: </a:t>
            </a:r>
            <a:r>
              <a:rPr lang="en-US" dirty="0">
                <a:latin typeface="Arial" panose="020B0604020202020204" pitchFamily="34" charset="0"/>
                <a:cs typeface="Arial" panose="020B0604020202020204" pitchFamily="34" charset="0"/>
              </a:rPr>
              <a:t>Buyer purchases substantially all of the assets of Target for $100. Target had $50 of tax basis in the assets sold. Seller has $50 of tax basis in Target stock. Target then distributes the consideration received in a liquidating distribution to Seller. What is Seller’s tax liability (assume 25% ETR for both Seller and Target)?</a:t>
            </a:r>
          </a:p>
          <a:p>
            <a:pPr marL="0" indent="0">
              <a:lnSpc>
                <a:spcPct val="100000"/>
              </a:lnSpc>
              <a:buNone/>
            </a:pP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667953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3600" dirty="0">
                <a:solidFill>
                  <a:schemeClr val="bg1"/>
                </a:solidFill>
                <a:latin typeface="Arial" panose="020B0604020202020204" pitchFamily="34" charset="0"/>
                <a:cs typeface="Arial" panose="020B0604020202020204" pitchFamily="34" charset="0"/>
              </a:rPr>
              <a:t>Asset Acquisitions (Taxable)</a:t>
            </a:r>
            <a:endParaRPr lang="en-US" sz="3400" dirty="0">
              <a:solidFill>
                <a:schemeClr val="bg1"/>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xmlns="" id="{FF26A11F-96B1-6F45-9FEF-E1BC81A9FF11}"/>
              </a:ext>
            </a:extLst>
          </p:cNvPr>
          <p:cNvSpPr>
            <a:spLocks noGrp="1"/>
          </p:cNvSpPr>
          <p:nvPr>
            <p:ph idx="1"/>
          </p:nvPr>
        </p:nvSpPr>
        <p:spPr>
          <a:xfrm>
            <a:off x="1108039" y="1622744"/>
            <a:ext cx="9987592" cy="5235255"/>
          </a:xfrm>
        </p:spPr>
        <p:txBody>
          <a:bodyPr anchor="t" anchorCtr="0">
            <a:normAutofit/>
          </a:bodyPr>
          <a:lstStyle/>
          <a:p>
            <a:pPr>
              <a:lnSpc>
                <a:spcPct val="100000"/>
              </a:lnSpc>
            </a:pPr>
            <a:r>
              <a:rPr lang="en-US" dirty="0">
                <a:latin typeface="Arial" panose="020B0604020202020204" pitchFamily="34" charset="0"/>
                <a:cs typeface="Arial" panose="020B0604020202020204" pitchFamily="34" charset="0"/>
              </a:rPr>
              <a:t>Target recognizes $100 – $50 = $50 of taxable income x 25% ETR = $12.5. Target distributes the remaining cash ($87.5) to Seller. Seller recognizes $87.5 - $50 = $37.5 of taxable income x 25% tax rate = $9.38 of tax liability. Total tax liability: $20. After tax proceeds: $78.12.</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064778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3600" dirty="0">
                <a:solidFill>
                  <a:schemeClr val="bg1"/>
                </a:solidFill>
                <a:latin typeface="Arial" panose="020B0604020202020204" pitchFamily="34" charset="0"/>
                <a:cs typeface="Arial" panose="020B0604020202020204" pitchFamily="34" charset="0"/>
              </a:rPr>
              <a:t>Asset Acquisitions (Taxable)</a:t>
            </a:r>
            <a:endParaRPr lang="en-US" sz="3400" dirty="0">
              <a:solidFill>
                <a:schemeClr val="bg1"/>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xmlns="" id="{FF26A11F-96B1-6F45-9FEF-E1BC81A9FF11}"/>
              </a:ext>
            </a:extLst>
          </p:cNvPr>
          <p:cNvSpPr>
            <a:spLocks noGrp="1"/>
          </p:cNvSpPr>
          <p:nvPr>
            <p:ph idx="1"/>
          </p:nvPr>
        </p:nvSpPr>
        <p:spPr>
          <a:xfrm>
            <a:off x="1108039" y="1622744"/>
            <a:ext cx="9987592" cy="5235255"/>
          </a:xfrm>
        </p:spPr>
        <p:txBody>
          <a:bodyPr anchor="t" anchorCtr="0">
            <a:normAutofit/>
          </a:bodyPr>
          <a:lstStyle/>
          <a:p>
            <a:pPr>
              <a:lnSpc>
                <a:spcPct val="100000"/>
              </a:lnSpc>
            </a:pPr>
            <a:r>
              <a:rPr lang="en-US" dirty="0">
                <a:latin typeface="Arial" panose="020B0604020202020204" pitchFamily="34" charset="0"/>
                <a:cs typeface="Arial" panose="020B0604020202020204" pitchFamily="34" charset="0"/>
              </a:rPr>
              <a:t>Buyer gets tax basis in Target’s assets equal to the consideration paid, which can be depreciated or amortized over the life of the asset.</a:t>
            </a:r>
          </a:p>
          <a:p>
            <a:pPr>
              <a:lnSpc>
                <a:spcPct val="100000"/>
              </a:lnSpc>
            </a:pPr>
            <a:r>
              <a:rPr lang="en-US" dirty="0">
                <a:latin typeface="Arial" panose="020B0604020202020204" pitchFamily="34" charset="0"/>
                <a:cs typeface="Arial" panose="020B0604020202020204" pitchFamily="34" charset="0"/>
              </a:rPr>
              <a:t>Certain depreciable assets are eligible for immediate expensing </a:t>
            </a:r>
            <a:r>
              <a:rPr lang="en-US">
                <a:latin typeface="Arial" panose="020B0604020202020204" pitchFamily="34" charset="0"/>
                <a:cs typeface="Arial" panose="020B0604020202020204" pitchFamily="34" charset="0"/>
              </a:rPr>
              <a:t>under Sections </a:t>
            </a:r>
            <a:r>
              <a:rPr lang="en-US" dirty="0">
                <a:latin typeface="Arial" panose="020B0604020202020204" pitchFamily="34" charset="0"/>
                <a:cs typeface="Arial" panose="020B0604020202020204" pitchFamily="34" charset="0"/>
              </a:rPr>
              <a:t>179 (up to $1 </a:t>
            </a:r>
            <a:r>
              <a:rPr lang="en-US">
                <a:latin typeface="Arial" panose="020B0604020202020204" pitchFamily="34" charset="0"/>
                <a:cs typeface="Arial" panose="020B0604020202020204" pitchFamily="34" charset="0"/>
              </a:rPr>
              <a:t>million) and 168(k).</a:t>
            </a:r>
            <a:endParaRPr lang="en-US" dirty="0">
              <a:latin typeface="Arial" panose="020B0604020202020204" pitchFamily="34" charset="0"/>
              <a:cs typeface="Arial" panose="020B0604020202020204" pitchFamily="34" charset="0"/>
            </a:endParaRPr>
          </a:p>
          <a:p>
            <a:pPr>
              <a:lnSpc>
                <a:spcPct val="100000"/>
              </a:lnSpc>
            </a:pPr>
            <a:r>
              <a:rPr lang="en-US" dirty="0">
                <a:latin typeface="Arial" panose="020B0604020202020204" pitchFamily="34" charset="0"/>
                <a:cs typeface="Arial" panose="020B0604020202020204" pitchFamily="34" charset="0"/>
              </a:rPr>
              <a:t>Generally, intangible assets are amortized ratably over 180 months (15 years) under Section 197.</a:t>
            </a:r>
          </a:p>
        </p:txBody>
      </p:sp>
    </p:spTree>
    <p:extLst>
      <p:ext uri="{BB962C8B-B14F-4D97-AF65-F5344CB8AC3E}">
        <p14:creationId xmlns:p14="http://schemas.microsoft.com/office/powerpoint/2010/main" val="405357590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3600" dirty="0">
                <a:solidFill>
                  <a:schemeClr val="bg1"/>
                </a:solidFill>
                <a:latin typeface="Arial" panose="020B0604020202020204" pitchFamily="34" charset="0"/>
                <a:cs typeface="Arial" panose="020B0604020202020204" pitchFamily="34" charset="0"/>
              </a:rPr>
              <a:t>Asset Acquisitions (Taxable)</a:t>
            </a:r>
            <a:endParaRPr lang="en-US" sz="3400" dirty="0">
              <a:solidFill>
                <a:schemeClr val="bg1"/>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xmlns="" id="{FF26A11F-96B1-6F45-9FEF-E1BC81A9FF11}"/>
              </a:ext>
            </a:extLst>
          </p:cNvPr>
          <p:cNvSpPr>
            <a:spLocks noGrp="1"/>
          </p:cNvSpPr>
          <p:nvPr>
            <p:ph idx="1"/>
          </p:nvPr>
        </p:nvSpPr>
        <p:spPr>
          <a:xfrm>
            <a:off x="1108039" y="1622744"/>
            <a:ext cx="9987592" cy="5235255"/>
          </a:xfrm>
        </p:spPr>
        <p:txBody>
          <a:bodyPr anchor="t" anchorCtr="0">
            <a:normAutofit/>
          </a:bodyPr>
          <a:lstStyle/>
          <a:p>
            <a:pPr>
              <a:lnSpc>
                <a:spcPct val="100000"/>
              </a:lnSpc>
            </a:pPr>
            <a:r>
              <a:rPr lang="en-US" b="1" dirty="0">
                <a:latin typeface="Arial" panose="020B0604020202020204" pitchFamily="34" charset="0"/>
                <a:cs typeface="Arial" panose="020B0604020202020204" pitchFamily="34" charset="0"/>
              </a:rPr>
              <a:t>Cost / Benefit:</a:t>
            </a:r>
          </a:p>
          <a:p>
            <a:pPr lvl="1">
              <a:lnSpc>
                <a:spcPct val="100000"/>
              </a:lnSpc>
              <a:spcBef>
                <a:spcPts val="1100"/>
              </a:spcBef>
            </a:pPr>
            <a:r>
              <a:rPr lang="en-US" dirty="0">
                <a:latin typeface="Arial" panose="020B0604020202020204" pitchFamily="34" charset="0"/>
                <a:cs typeface="Arial" panose="020B0604020202020204" pitchFamily="34" charset="0"/>
              </a:rPr>
              <a:t>The deductions Buyer is getting from the step-up will not be immediate whereas Seller tax liability would be immediate.</a:t>
            </a:r>
          </a:p>
          <a:p>
            <a:pPr lvl="1">
              <a:lnSpc>
                <a:spcPct val="100000"/>
              </a:lnSpc>
              <a:spcBef>
                <a:spcPts val="1100"/>
              </a:spcBef>
            </a:pPr>
            <a:r>
              <a:rPr lang="en-US" dirty="0">
                <a:latin typeface="Arial" panose="020B0604020202020204" pitchFamily="34" charset="0"/>
                <a:cs typeface="Arial" panose="020B0604020202020204" pitchFamily="34" charset="0"/>
              </a:rPr>
              <a:t>If Target has tax attributes that would be limited post-acquisition, however, if may be worth it for both parties to structure the acquisition as an asset acquisition.</a:t>
            </a:r>
          </a:p>
          <a:p>
            <a:pPr lvl="2">
              <a:lnSpc>
                <a:spcPct val="100000"/>
              </a:lnSpc>
              <a:spcBef>
                <a:spcPts val="1100"/>
              </a:spcBef>
            </a:pPr>
            <a:r>
              <a:rPr lang="en-US" sz="2400" b="1" dirty="0">
                <a:latin typeface="Arial" panose="020B0604020202020204" pitchFamily="34" charset="0"/>
                <a:cs typeface="Arial" panose="020B0604020202020204" pitchFamily="34" charset="0"/>
              </a:rPr>
              <a:t>Practice Note: </a:t>
            </a:r>
            <a:r>
              <a:rPr lang="en-US" sz="2400" dirty="0">
                <a:latin typeface="Arial" panose="020B0604020202020204" pitchFamily="34" charset="0"/>
                <a:cs typeface="Arial" panose="020B0604020202020204" pitchFamily="34" charset="0"/>
              </a:rPr>
              <a:t>always model out state tax consequences when determining the cost / benefit of a transaction.</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614915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6F5A5072-7B47-4D32-B52A-4EBBF590B8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9715DAF0-AE1B-46C9-8A6B-DB2AA05AB9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6016219D-510E-4184-9090-6D5578A87BD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AFF4A713-7B75-4B21-90D7-5AB19547C7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DC631C0B-6DA6-4E57-8231-CE32B3434A7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xmlns="" id="{C29501E6-A978-4A61-9689-9085AF97A53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14824" y="735106"/>
            <a:ext cx="10053763" cy="2928470"/>
          </a:xfrm>
        </p:spPr>
        <p:txBody>
          <a:bodyPr vert="horz" lIns="91440" tIns="45720" rIns="91440" bIns="45720" rtlCol="0" anchor="b">
            <a:normAutofit/>
          </a:bodyPr>
          <a:lstStyle/>
          <a:p>
            <a:r>
              <a:rPr lang="en-US" sz="4800" kern="1200" dirty="0">
                <a:solidFill>
                  <a:srgbClr val="FFFFFF"/>
                </a:solidFill>
                <a:latin typeface="Arial" panose="020B0604020202020204" pitchFamily="34" charset="0"/>
                <a:cs typeface="Arial" panose="020B0604020202020204" pitchFamily="34" charset="0"/>
              </a:rPr>
              <a:t>Syllabus</a:t>
            </a:r>
          </a:p>
        </p:txBody>
      </p:sp>
    </p:spTree>
    <p:extLst>
      <p:ext uri="{BB962C8B-B14F-4D97-AF65-F5344CB8AC3E}">
        <p14:creationId xmlns:p14="http://schemas.microsoft.com/office/powerpoint/2010/main" val="221512669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3600" dirty="0">
                <a:solidFill>
                  <a:schemeClr val="bg1"/>
                </a:solidFill>
                <a:latin typeface="Arial" panose="020B0604020202020204" pitchFamily="34" charset="0"/>
                <a:cs typeface="Arial" panose="020B0604020202020204" pitchFamily="34" charset="0"/>
              </a:rPr>
              <a:t>Asset Acquisitions (Taxable)</a:t>
            </a:r>
            <a:endParaRPr lang="en-US" sz="3400" dirty="0">
              <a:solidFill>
                <a:schemeClr val="bg1"/>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xmlns="" id="{FF26A11F-96B1-6F45-9FEF-E1BC81A9FF11}"/>
              </a:ext>
            </a:extLst>
          </p:cNvPr>
          <p:cNvSpPr>
            <a:spLocks noGrp="1"/>
          </p:cNvSpPr>
          <p:nvPr>
            <p:ph idx="1"/>
          </p:nvPr>
        </p:nvSpPr>
        <p:spPr>
          <a:xfrm>
            <a:off x="1108039" y="1622744"/>
            <a:ext cx="9987592" cy="5235255"/>
          </a:xfrm>
        </p:spPr>
        <p:txBody>
          <a:bodyPr anchor="t" anchorCtr="0">
            <a:normAutofit/>
          </a:bodyPr>
          <a:lstStyle/>
          <a:p>
            <a:pPr>
              <a:lnSpc>
                <a:spcPct val="100000"/>
              </a:lnSpc>
            </a:pPr>
            <a:r>
              <a:rPr lang="en-US" dirty="0">
                <a:latin typeface="Arial" panose="020B0604020202020204" pitchFamily="34" charset="0"/>
                <a:cs typeface="Arial" panose="020B0604020202020204" pitchFamily="34" charset="0"/>
              </a:rPr>
              <a:t>Straight asset acquisitions are not that common. Instead, parties may enter into deemed asset acquisitions:</a:t>
            </a:r>
          </a:p>
          <a:p>
            <a:pPr lvl="1">
              <a:lnSpc>
                <a:spcPct val="100000"/>
              </a:lnSpc>
            </a:pPr>
            <a:r>
              <a:rPr lang="en-US" sz="2800" dirty="0">
                <a:latin typeface="Arial" panose="020B0604020202020204" pitchFamily="34" charset="0"/>
                <a:cs typeface="Arial" panose="020B0604020202020204" pitchFamily="34" charset="0"/>
              </a:rPr>
              <a:t>If a single Buyer purchases 100% of the equity interest in a partnership, the transaction is treated as if the Buyer purchased all of the assets of the partnership.</a:t>
            </a:r>
          </a:p>
          <a:p>
            <a:pPr lvl="1">
              <a:lnSpc>
                <a:spcPct val="100000"/>
              </a:lnSpc>
            </a:pPr>
            <a:r>
              <a:rPr lang="en-US" sz="2800" dirty="0">
                <a:latin typeface="Arial" panose="020B0604020202020204" pitchFamily="34" charset="0"/>
                <a:cs typeface="Arial" panose="020B0604020202020204" pitchFamily="34" charset="0"/>
              </a:rPr>
              <a:t>If Buyer or Buyer and Seller make a Section 338 election with respect to the acquisition of Target, there is a fictitious sale and purchase of Target’s assets.</a:t>
            </a:r>
          </a:p>
        </p:txBody>
      </p:sp>
    </p:spTree>
    <p:extLst>
      <p:ext uri="{BB962C8B-B14F-4D97-AF65-F5344CB8AC3E}">
        <p14:creationId xmlns:p14="http://schemas.microsoft.com/office/powerpoint/2010/main" val="1894994796"/>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3600" dirty="0">
                <a:solidFill>
                  <a:schemeClr val="bg1"/>
                </a:solidFill>
                <a:latin typeface="Arial" panose="020B0604020202020204" pitchFamily="34" charset="0"/>
                <a:cs typeface="Arial" panose="020B0604020202020204" pitchFamily="34" charset="0"/>
              </a:rPr>
              <a:t>Section 338 Election</a:t>
            </a:r>
            <a:endParaRPr lang="en-US" sz="3400" dirty="0">
              <a:solidFill>
                <a:schemeClr val="bg1"/>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xmlns="" id="{FF26A11F-96B1-6F45-9FEF-E1BC81A9FF11}"/>
              </a:ext>
            </a:extLst>
          </p:cNvPr>
          <p:cNvSpPr>
            <a:spLocks noGrp="1"/>
          </p:cNvSpPr>
          <p:nvPr>
            <p:ph idx="1"/>
          </p:nvPr>
        </p:nvSpPr>
        <p:spPr>
          <a:xfrm>
            <a:off x="1108039" y="1622744"/>
            <a:ext cx="5475641" cy="5235255"/>
          </a:xfrm>
        </p:spPr>
        <p:txBody>
          <a:bodyPr anchor="t" anchorCtr="0">
            <a:normAutofit/>
          </a:bodyPr>
          <a:lstStyle/>
          <a:p>
            <a:pPr>
              <a:lnSpc>
                <a:spcPct val="110000"/>
              </a:lnSpc>
              <a:spcAft>
                <a:spcPts val="200"/>
              </a:spcAft>
            </a:pPr>
            <a:r>
              <a:rPr lang="en-US" sz="2400" dirty="0">
                <a:latin typeface="Arial" panose="020B0604020202020204" pitchFamily="34" charset="0"/>
                <a:cs typeface="Arial" panose="020B0604020202020204" pitchFamily="34" charset="0"/>
              </a:rPr>
              <a:t>Section 338 election turns a stock acquisition into a deemed asset acquisition.</a:t>
            </a:r>
          </a:p>
          <a:p>
            <a:pPr lvl="1">
              <a:lnSpc>
                <a:spcPct val="110000"/>
              </a:lnSpc>
              <a:spcAft>
                <a:spcPts val="200"/>
              </a:spcAft>
            </a:pPr>
            <a:r>
              <a:rPr lang="en-US" sz="2200" dirty="0">
                <a:latin typeface="Arial" panose="020B0604020202020204" pitchFamily="34" charset="0"/>
                <a:cs typeface="Arial" panose="020B0604020202020204" pitchFamily="34" charset="0"/>
              </a:rPr>
              <a:t>Target is deemed to have sold all of its assets in a single transaction at FMV to “New Target” at the close of the acquisition date.</a:t>
            </a:r>
          </a:p>
          <a:p>
            <a:pPr lvl="1">
              <a:lnSpc>
                <a:spcPct val="110000"/>
              </a:lnSpc>
              <a:spcAft>
                <a:spcPts val="200"/>
              </a:spcAft>
            </a:pPr>
            <a:r>
              <a:rPr lang="en-US" sz="2200" dirty="0">
                <a:latin typeface="Arial" panose="020B0604020202020204" pitchFamily="34" charset="0"/>
                <a:cs typeface="Arial" panose="020B0604020202020204" pitchFamily="34" charset="0"/>
              </a:rPr>
              <a:t>New Target is deemed to have purchased all of Old Target’s assets at the beginning of the day after the acquisition date.</a:t>
            </a:r>
          </a:p>
          <a:p>
            <a:pPr>
              <a:lnSpc>
                <a:spcPct val="100000"/>
              </a:lnSpc>
            </a:pPr>
            <a:endParaRPr lang="en-US" sz="2400" b="1" dirty="0">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xmlns="" id="{8F0642EB-7038-1045-9F4F-2FE8DA9542A9}"/>
              </a:ext>
            </a:extLst>
          </p:cNvPr>
          <p:cNvSpPr>
            <a:spLocks noChangeAspect="1"/>
          </p:cNvSpPr>
          <p:nvPr/>
        </p:nvSpPr>
        <p:spPr>
          <a:xfrm>
            <a:off x="7448377" y="2443561"/>
            <a:ext cx="1280160" cy="741145"/>
          </a:xfrm>
          <a:prstGeom prst="rect">
            <a:avLst/>
          </a:prstGeom>
          <a:solidFill>
            <a:schemeClr val="bg1"/>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1"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rPr>
              <a:t>Buyer</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1"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rPr>
              <a:t>(US)</a:t>
            </a:r>
          </a:p>
        </p:txBody>
      </p:sp>
      <p:sp>
        <p:nvSpPr>
          <p:cNvPr id="13" name="Rectangle 12">
            <a:extLst>
              <a:ext uri="{FF2B5EF4-FFF2-40B4-BE49-F238E27FC236}">
                <a16:creationId xmlns:a16="http://schemas.microsoft.com/office/drawing/2014/main" xmlns="" id="{DD1FD705-6579-3448-B721-E65E384BD386}"/>
              </a:ext>
            </a:extLst>
          </p:cNvPr>
          <p:cNvSpPr>
            <a:spLocks noChangeAspect="1"/>
          </p:cNvSpPr>
          <p:nvPr/>
        </p:nvSpPr>
        <p:spPr>
          <a:xfrm>
            <a:off x="9987390" y="3877589"/>
            <a:ext cx="1280160" cy="741145"/>
          </a:xfrm>
          <a:prstGeom prst="rect">
            <a:avLst/>
          </a:prstGeom>
          <a:solidFill>
            <a:srgbClr val="0070C0"/>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1" i="0" u="none" strike="noStrike" kern="0" cap="none" spc="0" normalizeH="0" baseline="0" noProof="0" dirty="0">
                <a:ln>
                  <a:noFill/>
                </a:ln>
                <a:solidFill>
                  <a:schemeClr val="bg1"/>
                </a:solidFill>
                <a:effectLst/>
                <a:uLnTx/>
                <a:uFillTx/>
                <a:latin typeface="Arial" panose="020B0604020202020204" pitchFamily="34" charset="0"/>
                <a:cs typeface="Arial" panose="020B0604020202020204" pitchFamily="34" charset="0"/>
                <a:sym typeface="Arial"/>
              </a:rPr>
              <a:t>Target</a:t>
            </a:r>
          </a:p>
        </p:txBody>
      </p:sp>
      <p:sp>
        <p:nvSpPr>
          <p:cNvPr id="15" name="Oval 14">
            <a:extLst>
              <a:ext uri="{FF2B5EF4-FFF2-40B4-BE49-F238E27FC236}">
                <a16:creationId xmlns:a16="http://schemas.microsoft.com/office/drawing/2014/main" xmlns="" id="{4B236923-0FA2-DD4B-B0FC-12CF62CEC4F6}"/>
              </a:ext>
            </a:extLst>
          </p:cNvPr>
          <p:cNvSpPr>
            <a:spLocks noChangeAspect="1"/>
          </p:cNvSpPr>
          <p:nvPr/>
        </p:nvSpPr>
        <p:spPr>
          <a:xfrm>
            <a:off x="9987390" y="2443560"/>
            <a:ext cx="1280160" cy="741145"/>
          </a:xfrm>
          <a:prstGeom prst="ellipse">
            <a:avLst/>
          </a:prstGeom>
          <a:solidFill>
            <a:srgbClr val="FFC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1018553"/>
            <a:r>
              <a:rPr lang="en-US" sz="1600" kern="1200" dirty="0">
                <a:solidFill>
                  <a:schemeClr val="bg1"/>
                </a:solidFill>
                <a:latin typeface="Arial" panose="020B0604020202020204" pitchFamily="34" charset="0"/>
                <a:cs typeface="Arial" panose="020B0604020202020204" pitchFamily="34" charset="0"/>
              </a:rPr>
              <a:t>Sellers</a:t>
            </a:r>
          </a:p>
        </p:txBody>
      </p:sp>
      <p:cxnSp>
        <p:nvCxnSpPr>
          <p:cNvPr id="17" name="Straight Connector 16">
            <a:extLst>
              <a:ext uri="{FF2B5EF4-FFF2-40B4-BE49-F238E27FC236}">
                <a16:creationId xmlns:a16="http://schemas.microsoft.com/office/drawing/2014/main" xmlns="" id="{65108C6C-5E81-754A-B4E1-B428F41D2D0F}"/>
              </a:ext>
            </a:extLst>
          </p:cNvPr>
          <p:cNvCxnSpPr>
            <a:cxnSpLocks/>
            <a:stCxn id="15" idx="4"/>
            <a:endCxn id="13" idx="0"/>
          </p:cNvCxnSpPr>
          <p:nvPr/>
        </p:nvCxnSpPr>
        <p:spPr>
          <a:xfrm>
            <a:off x="10627470" y="3184705"/>
            <a:ext cx="0" cy="692884"/>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8" name="Connector: Curved 7">
            <a:extLst>
              <a:ext uri="{FF2B5EF4-FFF2-40B4-BE49-F238E27FC236}">
                <a16:creationId xmlns:a16="http://schemas.microsoft.com/office/drawing/2014/main" xmlns="" id="{8FB47913-4196-044A-8D1B-81A2448C9FA5}"/>
              </a:ext>
            </a:extLst>
          </p:cNvPr>
          <p:cNvCxnSpPr>
            <a:cxnSpLocks/>
          </p:cNvCxnSpPr>
          <p:nvPr/>
        </p:nvCxnSpPr>
        <p:spPr>
          <a:xfrm>
            <a:off x="8894782" y="2732378"/>
            <a:ext cx="926362" cy="1"/>
          </a:xfrm>
          <a:prstGeom prst="straightConnector1">
            <a:avLst/>
          </a:prstGeom>
          <a:ln w="12700">
            <a:solidFill>
              <a:schemeClr val="tx1"/>
            </a:solidFill>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9" name="Connector: Curved 7">
            <a:extLst>
              <a:ext uri="{FF2B5EF4-FFF2-40B4-BE49-F238E27FC236}">
                <a16:creationId xmlns:a16="http://schemas.microsoft.com/office/drawing/2014/main" xmlns="" id="{22DDFE36-FDB9-D54A-945E-A8D27D2ADBCE}"/>
              </a:ext>
            </a:extLst>
          </p:cNvPr>
          <p:cNvCxnSpPr>
            <a:cxnSpLocks/>
          </p:cNvCxnSpPr>
          <p:nvPr/>
        </p:nvCxnSpPr>
        <p:spPr>
          <a:xfrm rot="10800000">
            <a:off x="8894782" y="2945185"/>
            <a:ext cx="926362" cy="1"/>
          </a:xfrm>
          <a:prstGeom prst="straightConnector1">
            <a:avLst/>
          </a:prstGeom>
          <a:ln w="12700">
            <a:solidFill>
              <a:schemeClr val="tx1"/>
            </a:solidFill>
            <a:prstDash val="dash"/>
            <a:headEnd type="none"/>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xmlns="" id="{87FC4B83-46F7-3240-B34C-C778995120AD}"/>
              </a:ext>
            </a:extLst>
          </p:cNvPr>
          <p:cNvSpPr txBox="1"/>
          <p:nvPr/>
        </p:nvSpPr>
        <p:spPr>
          <a:xfrm>
            <a:off x="8671385" y="2082455"/>
            <a:ext cx="1448313" cy="492443"/>
          </a:xfrm>
          <a:prstGeom prst="rect">
            <a:avLst/>
          </a:prstGeom>
          <a:noFill/>
        </p:spPr>
        <p:txBody>
          <a:bodyPr wrap="square" lIns="0" tIns="0" rIns="18288" bIns="0"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1" i="0" u="none" strike="noStrike" kern="0" cap="none" spc="0" normalizeH="0" baseline="0" noProof="0" dirty="0">
                <a:ln>
                  <a:noFill/>
                </a:ln>
                <a:effectLst/>
                <a:uLnTx/>
                <a:uFillTx/>
                <a:latin typeface="+mj-lt"/>
                <a:cs typeface="Arial"/>
                <a:sym typeface="Arial"/>
              </a:rPr>
              <a:t>Purchase Consideration</a:t>
            </a:r>
          </a:p>
        </p:txBody>
      </p:sp>
      <p:sp>
        <p:nvSpPr>
          <p:cNvPr id="21" name="TextBox 20">
            <a:extLst>
              <a:ext uri="{FF2B5EF4-FFF2-40B4-BE49-F238E27FC236}">
                <a16:creationId xmlns:a16="http://schemas.microsoft.com/office/drawing/2014/main" xmlns="" id="{844706E2-FA5F-2442-A09F-4F068D8A4BFA}"/>
              </a:ext>
            </a:extLst>
          </p:cNvPr>
          <p:cNvSpPr txBox="1"/>
          <p:nvPr/>
        </p:nvSpPr>
        <p:spPr>
          <a:xfrm>
            <a:off x="8671385" y="3151290"/>
            <a:ext cx="1448313" cy="246221"/>
          </a:xfrm>
          <a:prstGeom prst="rect">
            <a:avLst/>
          </a:prstGeom>
          <a:noFill/>
        </p:spPr>
        <p:txBody>
          <a:bodyPr wrap="square" lIns="0" tIns="0" rIns="18288" bIns="0"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1" i="0" u="none" strike="noStrike" kern="0" cap="none" spc="0" normalizeH="0" baseline="0" noProof="0" dirty="0">
                <a:ln>
                  <a:noFill/>
                </a:ln>
                <a:effectLst/>
                <a:uLnTx/>
                <a:uFillTx/>
                <a:latin typeface="+mj-lt"/>
                <a:cs typeface="Arial"/>
                <a:sym typeface="Arial"/>
              </a:rPr>
              <a:t>Target Stock</a:t>
            </a:r>
          </a:p>
        </p:txBody>
      </p:sp>
      <p:sp>
        <p:nvSpPr>
          <p:cNvPr id="22" name="Rectangle 21">
            <a:extLst>
              <a:ext uri="{FF2B5EF4-FFF2-40B4-BE49-F238E27FC236}">
                <a16:creationId xmlns:a16="http://schemas.microsoft.com/office/drawing/2014/main" xmlns="" id="{0C71D93B-0D91-4941-BE83-75D3B8CD299A}"/>
              </a:ext>
            </a:extLst>
          </p:cNvPr>
          <p:cNvSpPr>
            <a:spLocks noChangeAspect="1"/>
          </p:cNvSpPr>
          <p:nvPr/>
        </p:nvSpPr>
        <p:spPr>
          <a:xfrm>
            <a:off x="7448377" y="5617540"/>
            <a:ext cx="1280160" cy="741145"/>
          </a:xfrm>
          <a:prstGeom prst="rect">
            <a:avLst/>
          </a:prstGeom>
          <a:solidFill>
            <a:srgbClr val="0070C0"/>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1" i="0" u="none" strike="noStrike" kern="0" cap="none" spc="0" normalizeH="0" baseline="0" noProof="0" dirty="0">
                <a:ln>
                  <a:noFill/>
                </a:ln>
                <a:solidFill>
                  <a:schemeClr val="bg1"/>
                </a:solidFill>
                <a:effectLst/>
                <a:uLnTx/>
                <a:uFillTx/>
                <a:latin typeface="Arial" panose="020B0604020202020204" pitchFamily="34" charset="0"/>
                <a:cs typeface="Arial" panose="020B0604020202020204" pitchFamily="34" charset="0"/>
                <a:sym typeface="Arial"/>
              </a:rPr>
              <a:t>Old Target</a:t>
            </a:r>
          </a:p>
        </p:txBody>
      </p:sp>
      <p:sp>
        <p:nvSpPr>
          <p:cNvPr id="23" name="Rectangle 22">
            <a:extLst>
              <a:ext uri="{FF2B5EF4-FFF2-40B4-BE49-F238E27FC236}">
                <a16:creationId xmlns:a16="http://schemas.microsoft.com/office/drawing/2014/main" xmlns="" id="{67D51CD1-EE4A-DC40-BD7E-F1A5A87FFA02}"/>
              </a:ext>
            </a:extLst>
          </p:cNvPr>
          <p:cNvSpPr>
            <a:spLocks noChangeAspect="1"/>
          </p:cNvSpPr>
          <p:nvPr/>
        </p:nvSpPr>
        <p:spPr>
          <a:xfrm>
            <a:off x="9987390" y="5610661"/>
            <a:ext cx="1280160" cy="741145"/>
          </a:xfrm>
          <a:prstGeom prst="rect">
            <a:avLst/>
          </a:prstGeom>
          <a:solidFill>
            <a:srgbClr val="0070C0"/>
          </a:solidFill>
          <a:ln w="158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1" i="0" u="none" strike="noStrike" kern="0" cap="none" spc="0" normalizeH="0" baseline="0" noProof="0" dirty="0">
                <a:ln>
                  <a:noFill/>
                </a:ln>
                <a:solidFill>
                  <a:schemeClr val="bg1"/>
                </a:solidFill>
                <a:effectLst/>
                <a:uLnTx/>
                <a:uFillTx/>
                <a:latin typeface="Arial" panose="020B0604020202020204" pitchFamily="34" charset="0"/>
                <a:cs typeface="Arial" panose="020B0604020202020204" pitchFamily="34" charset="0"/>
                <a:sym typeface="Arial"/>
              </a:rPr>
              <a:t>New Target</a:t>
            </a:r>
          </a:p>
        </p:txBody>
      </p:sp>
      <p:cxnSp>
        <p:nvCxnSpPr>
          <p:cNvPr id="24" name="Connector: Curved 7">
            <a:extLst>
              <a:ext uri="{FF2B5EF4-FFF2-40B4-BE49-F238E27FC236}">
                <a16:creationId xmlns:a16="http://schemas.microsoft.com/office/drawing/2014/main" xmlns="" id="{5277A3EE-E315-334E-A225-BE5A37418555}"/>
              </a:ext>
            </a:extLst>
          </p:cNvPr>
          <p:cNvCxnSpPr>
            <a:cxnSpLocks/>
          </p:cNvCxnSpPr>
          <p:nvPr/>
        </p:nvCxnSpPr>
        <p:spPr>
          <a:xfrm>
            <a:off x="8894781" y="5939773"/>
            <a:ext cx="926362" cy="1"/>
          </a:xfrm>
          <a:prstGeom prst="straightConnector1">
            <a:avLst/>
          </a:prstGeom>
          <a:ln w="12700">
            <a:solidFill>
              <a:schemeClr val="tx1"/>
            </a:solidFill>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5" name="Connector: Curved 7">
            <a:extLst>
              <a:ext uri="{FF2B5EF4-FFF2-40B4-BE49-F238E27FC236}">
                <a16:creationId xmlns:a16="http://schemas.microsoft.com/office/drawing/2014/main" xmlns="" id="{D49DC784-1DA5-AF43-8C67-A5BF385CD066}"/>
              </a:ext>
            </a:extLst>
          </p:cNvPr>
          <p:cNvCxnSpPr>
            <a:cxnSpLocks/>
          </p:cNvCxnSpPr>
          <p:nvPr/>
        </p:nvCxnSpPr>
        <p:spPr>
          <a:xfrm rot="10800000">
            <a:off x="8894781" y="6152580"/>
            <a:ext cx="926362" cy="1"/>
          </a:xfrm>
          <a:prstGeom prst="straightConnector1">
            <a:avLst/>
          </a:prstGeom>
          <a:ln w="12700">
            <a:solidFill>
              <a:schemeClr val="tx1"/>
            </a:solidFill>
            <a:prstDash val="dash"/>
            <a:headEnd type="none"/>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xmlns="" id="{C64BB755-4FE6-A84E-9693-66901CB7D9A0}"/>
              </a:ext>
            </a:extLst>
          </p:cNvPr>
          <p:cNvSpPr txBox="1"/>
          <p:nvPr/>
        </p:nvSpPr>
        <p:spPr>
          <a:xfrm>
            <a:off x="8671384" y="5289850"/>
            <a:ext cx="1448313" cy="492443"/>
          </a:xfrm>
          <a:prstGeom prst="rect">
            <a:avLst/>
          </a:prstGeom>
          <a:noFill/>
        </p:spPr>
        <p:txBody>
          <a:bodyPr wrap="square" lIns="0" tIns="0" rIns="18288" bIns="0"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1" i="0" u="none" strike="noStrike" kern="0" cap="none" spc="0" normalizeH="0" baseline="0" noProof="0" dirty="0">
                <a:ln>
                  <a:noFill/>
                </a:ln>
                <a:effectLst/>
                <a:uLnTx/>
                <a:uFillTx/>
                <a:latin typeface="+mj-lt"/>
                <a:cs typeface="Arial"/>
                <a:sym typeface="Arial"/>
              </a:rPr>
              <a:t>FMV Consideration</a:t>
            </a:r>
          </a:p>
        </p:txBody>
      </p:sp>
      <p:sp>
        <p:nvSpPr>
          <p:cNvPr id="27" name="TextBox 26">
            <a:extLst>
              <a:ext uri="{FF2B5EF4-FFF2-40B4-BE49-F238E27FC236}">
                <a16:creationId xmlns:a16="http://schemas.microsoft.com/office/drawing/2014/main" xmlns="" id="{3C421AA9-4A99-7B48-8924-60BEF22F5A43}"/>
              </a:ext>
            </a:extLst>
          </p:cNvPr>
          <p:cNvSpPr txBox="1"/>
          <p:nvPr/>
        </p:nvSpPr>
        <p:spPr>
          <a:xfrm>
            <a:off x="8671384" y="6358685"/>
            <a:ext cx="1448313" cy="246221"/>
          </a:xfrm>
          <a:prstGeom prst="rect">
            <a:avLst/>
          </a:prstGeom>
          <a:noFill/>
        </p:spPr>
        <p:txBody>
          <a:bodyPr wrap="square" lIns="0" tIns="0" rIns="18288" bIns="0"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1" i="0" u="none" strike="noStrike" kern="0" cap="none" spc="0" normalizeH="0" baseline="0" noProof="0" dirty="0">
                <a:ln>
                  <a:noFill/>
                </a:ln>
                <a:effectLst/>
                <a:uLnTx/>
                <a:uFillTx/>
                <a:latin typeface="+mj-lt"/>
                <a:cs typeface="Arial"/>
                <a:sym typeface="Arial"/>
              </a:rPr>
              <a:t>Target Stock</a:t>
            </a:r>
          </a:p>
        </p:txBody>
      </p:sp>
      <p:sp>
        <p:nvSpPr>
          <p:cNvPr id="28" name="TextBox 27">
            <a:extLst>
              <a:ext uri="{FF2B5EF4-FFF2-40B4-BE49-F238E27FC236}">
                <a16:creationId xmlns:a16="http://schemas.microsoft.com/office/drawing/2014/main" xmlns="" id="{F0D6EBC3-93BB-3543-8C71-1DC80908BEB5}"/>
              </a:ext>
            </a:extLst>
          </p:cNvPr>
          <p:cNvSpPr txBox="1"/>
          <p:nvPr/>
        </p:nvSpPr>
        <p:spPr>
          <a:xfrm>
            <a:off x="8671383" y="1686532"/>
            <a:ext cx="1448313" cy="246221"/>
          </a:xfrm>
          <a:prstGeom prst="rect">
            <a:avLst/>
          </a:prstGeom>
          <a:noFill/>
        </p:spPr>
        <p:txBody>
          <a:bodyPr wrap="square" lIns="0" tIns="0" rIns="18288" bIns="0"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600" b="1" kern="0" dirty="0">
                <a:solidFill>
                  <a:schemeClr val="accent2">
                    <a:lumMod val="75000"/>
                  </a:schemeClr>
                </a:solidFill>
                <a:latin typeface="+mj-lt"/>
                <a:cs typeface="Arial"/>
                <a:sym typeface="Arial"/>
              </a:rPr>
              <a:t>Stock Acquisition</a:t>
            </a:r>
            <a:endParaRPr kumimoji="0" lang="en-US" sz="1600" b="1" i="0" u="none" strike="noStrike" kern="0" cap="none" spc="0" normalizeH="0" baseline="0" noProof="0" dirty="0">
              <a:ln>
                <a:noFill/>
              </a:ln>
              <a:solidFill>
                <a:schemeClr val="accent2">
                  <a:lumMod val="75000"/>
                </a:schemeClr>
              </a:solidFill>
              <a:effectLst/>
              <a:uLnTx/>
              <a:uFillTx/>
              <a:latin typeface="+mj-lt"/>
              <a:cs typeface="Arial"/>
              <a:sym typeface="Arial"/>
            </a:endParaRPr>
          </a:p>
        </p:txBody>
      </p:sp>
      <p:sp>
        <p:nvSpPr>
          <p:cNvPr id="29" name="TextBox 28">
            <a:extLst>
              <a:ext uri="{FF2B5EF4-FFF2-40B4-BE49-F238E27FC236}">
                <a16:creationId xmlns:a16="http://schemas.microsoft.com/office/drawing/2014/main" xmlns="" id="{A8C09468-E2B0-8741-B6A5-69A50740D0A7}"/>
              </a:ext>
            </a:extLst>
          </p:cNvPr>
          <p:cNvSpPr txBox="1"/>
          <p:nvPr/>
        </p:nvSpPr>
        <p:spPr>
          <a:xfrm>
            <a:off x="8494635" y="4890691"/>
            <a:ext cx="1801807" cy="246221"/>
          </a:xfrm>
          <a:prstGeom prst="rect">
            <a:avLst/>
          </a:prstGeom>
          <a:noFill/>
        </p:spPr>
        <p:txBody>
          <a:bodyPr wrap="square" lIns="0" tIns="0" rIns="18288" bIns="0"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600" b="1" kern="0" dirty="0">
                <a:solidFill>
                  <a:schemeClr val="accent2">
                    <a:lumMod val="75000"/>
                  </a:schemeClr>
                </a:solidFill>
                <a:latin typeface="+mj-lt"/>
                <a:cs typeface="Arial"/>
                <a:sym typeface="Arial"/>
              </a:rPr>
              <a:t>Fictitious Asset Sale</a:t>
            </a:r>
            <a:endParaRPr kumimoji="0" lang="en-US" sz="1600" b="1" i="0" u="none" strike="noStrike" kern="0" cap="none" spc="0" normalizeH="0" baseline="0" noProof="0" dirty="0">
              <a:ln>
                <a:noFill/>
              </a:ln>
              <a:solidFill>
                <a:schemeClr val="accent2">
                  <a:lumMod val="75000"/>
                </a:schemeClr>
              </a:solidFill>
              <a:effectLst/>
              <a:uLnTx/>
              <a:uFillTx/>
              <a:latin typeface="+mj-lt"/>
              <a:cs typeface="Arial"/>
              <a:sym typeface="Arial"/>
            </a:endParaRPr>
          </a:p>
        </p:txBody>
      </p:sp>
    </p:spTree>
    <p:extLst>
      <p:ext uri="{BB962C8B-B14F-4D97-AF65-F5344CB8AC3E}">
        <p14:creationId xmlns:p14="http://schemas.microsoft.com/office/powerpoint/2010/main" val="3287837176"/>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3600" dirty="0">
                <a:solidFill>
                  <a:schemeClr val="bg1"/>
                </a:solidFill>
                <a:latin typeface="Arial" panose="020B0604020202020204" pitchFamily="34" charset="0"/>
                <a:cs typeface="Arial" panose="020B0604020202020204" pitchFamily="34" charset="0"/>
              </a:rPr>
              <a:t>Section 338 Election</a:t>
            </a:r>
            <a:endParaRPr lang="en-US" sz="3400" dirty="0">
              <a:solidFill>
                <a:schemeClr val="bg1"/>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xmlns="" id="{FF26A11F-96B1-6F45-9FEF-E1BC81A9FF11}"/>
              </a:ext>
            </a:extLst>
          </p:cNvPr>
          <p:cNvSpPr>
            <a:spLocks noGrp="1"/>
          </p:cNvSpPr>
          <p:nvPr>
            <p:ph idx="1"/>
          </p:nvPr>
        </p:nvSpPr>
        <p:spPr>
          <a:xfrm>
            <a:off x="1108039" y="1622744"/>
            <a:ext cx="5475641" cy="5235255"/>
          </a:xfrm>
        </p:spPr>
        <p:txBody>
          <a:bodyPr anchor="t" anchorCtr="0">
            <a:normAutofit/>
          </a:bodyPr>
          <a:lstStyle/>
          <a:p>
            <a:pPr>
              <a:lnSpc>
                <a:spcPct val="110000"/>
              </a:lnSpc>
              <a:spcAft>
                <a:spcPts val="200"/>
              </a:spcAft>
            </a:pPr>
            <a:r>
              <a:rPr lang="en-US" sz="2400" dirty="0">
                <a:latin typeface="Arial" panose="020B0604020202020204" pitchFamily="34" charset="0"/>
                <a:cs typeface="Arial" panose="020B0604020202020204" pitchFamily="34" charset="0"/>
              </a:rPr>
              <a:t>Tax consequences:</a:t>
            </a:r>
          </a:p>
          <a:p>
            <a:pPr lvl="1">
              <a:lnSpc>
                <a:spcPct val="110000"/>
              </a:lnSpc>
              <a:spcAft>
                <a:spcPts val="200"/>
              </a:spcAft>
            </a:pPr>
            <a:r>
              <a:rPr lang="en-US" sz="2200" dirty="0">
                <a:latin typeface="Arial" panose="020B0604020202020204" pitchFamily="34" charset="0"/>
                <a:cs typeface="Arial" panose="020B0604020202020204" pitchFamily="34" charset="0"/>
              </a:rPr>
              <a:t>New Target has stepped up basis in Old Target assets.</a:t>
            </a:r>
          </a:p>
          <a:p>
            <a:pPr lvl="1">
              <a:lnSpc>
                <a:spcPct val="110000"/>
              </a:lnSpc>
              <a:spcAft>
                <a:spcPts val="200"/>
              </a:spcAft>
            </a:pPr>
            <a:r>
              <a:rPr lang="en-US" sz="2200" dirty="0">
                <a:latin typeface="Arial" panose="020B0604020202020204" pitchFamily="34" charset="0"/>
                <a:cs typeface="Arial" panose="020B0604020202020204" pitchFamily="34" charset="0"/>
              </a:rPr>
              <a:t>Since “New Target” is a new entity, Old Target’s tax attributes are cleansed.</a:t>
            </a:r>
          </a:p>
          <a:p>
            <a:pPr lvl="1">
              <a:lnSpc>
                <a:spcPct val="110000"/>
              </a:lnSpc>
              <a:spcAft>
                <a:spcPts val="200"/>
              </a:spcAft>
            </a:pPr>
            <a:r>
              <a:rPr lang="en-US" sz="2200" dirty="0">
                <a:latin typeface="Arial" panose="020B0604020202020204" pitchFamily="34" charset="0"/>
                <a:cs typeface="Arial" panose="020B0604020202020204" pitchFamily="34" charset="0"/>
              </a:rPr>
              <a:t>Old Target recognizes gain on the deemed sale.</a:t>
            </a:r>
          </a:p>
        </p:txBody>
      </p:sp>
      <p:sp>
        <p:nvSpPr>
          <p:cNvPr id="9" name="Rectangle 8">
            <a:extLst>
              <a:ext uri="{FF2B5EF4-FFF2-40B4-BE49-F238E27FC236}">
                <a16:creationId xmlns:a16="http://schemas.microsoft.com/office/drawing/2014/main" xmlns="" id="{8F0642EB-7038-1045-9F4F-2FE8DA9542A9}"/>
              </a:ext>
            </a:extLst>
          </p:cNvPr>
          <p:cNvSpPr>
            <a:spLocks noChangeAspect="1"/>
          </p:cNvSpPr>
          <p:nvPr/>
        </p:nvSpPr>
        <p:spPr>
          <a:xfrm>
            <a:off x="7448377" y="2443561"/>
            <a:ext cx="1280160" cy="741145"/>
          </a:xfrm>
          <a:prstGeom prst="rect">
            <a:avLst/>
          </a:prstGeom>
          <a:solidFill>
            <a:schemeClr val="bg1"/>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1"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rPr>
              <a:t>Buyer</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1"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rPr>
              <a:t>(US)</a:t>
            </a:r>
          </a:p>
        </p:txBody>
      </p:sp>
      <p:sp>
        <p:nvSpPr>
          <p:cNvPr id="13" name="Rectangle 12">
            <a:extLst>
              <a:ext uri="{FF2B5EF4-FFF2-40B4-BE49-F238E27FC236}">
                <a16:creationId xmlns:a16="http://schemas.microsoft.com/office/drawing/2014/main" xmlns="" id="{DD1FD705-6579-3448-B721-E65E384BD386}"/>
              </a:ext>
            </a:extLst>
          </p:cNvPr>
          <p:cNvSpPr>
            <a:spLocks noChangeAspect="1"/>
          </p:cNvSpPr>
          <p:nvPr/>
        </p:nvSpPr>
        <p:spPr>
          <a:xfrm>
            <a:off x="9987390" y="3877589"/>
            <a:ext cx="1280160" cy="741145"/>
          </a:xfrm>
          <a:prstGeom prst="rect">
            <a:avLst/>
          </a:prstGeom>
          <a:solidFill>
            <a:srgbClr val="0070C0"/>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1" i="0" u="none" strike="noStrike" kern="0" cap="none" spc="0" normalizeH="0" baseline="0" noProof="0" dirty="0">
                <a:ln>
                  <a:noFill/>
                </a:ln>
                <a:solidFill>
                  <a:schemeClr val="bg1"/>
                </a:solidFill>
                <a:effectLst/>
                <a:uLnTx/>
                <a:uFillTx/>
                <a:latin typeface="Arial" panose="020B0604020202020204" pitchFamily="34" charset="0"/>
                <a:cs typeface="Arial" panose="020B0604020202020204" pitchFamily="34" charset="0"/>
                <a:sym typeface="Arial"/>
              </a:rPr>
              <a:t>Target</a:t>
            </a:r>
          </a:p>
        </p:txBody>
      </p:sp>
      <p:sp>
        <p:nvSpPr>
          <p:cNvPr id="15" name="Oval 14">
            <a:extLst>
              <a:ext uri="{FF2B5EF4-FFF2-40B4-BE49-F238E27FC236}">
                <a16:creationId xmlns:a16="http://schemas.microsoft.com/office/drawing/2014/main" xmlns="" id="{4B236923-0FA2-DD4B-B0FC-12CF62CEC4F6}"/>
              </a:ext>
            </a:extLst>
          </p:cNvPr>
          <p:cNvSpPr>
            <a:spLocks noChangeAspect="1"/>
          </p:cNvSpPr>
          <p:nvPr/>
        </p:nvSpPr>
        <p:spPr>
          <a:xfrm>
            <a:off x="9987390" y="2443560"/>
            <a:ext cx="1280160" cy="741145"/>
          </a:xfrm>
          <a:prstGeom prst="ellipse">
            <a:avLst/>
          </a:prstGeom>
          <a:solidFill>
            <a:srgbClr val="FFC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1018553"/>
            <a:r>
              <a:rPr lang="en-US" sz="1600" kern="1200" dirty="0">
                <a:solidFill>
                  <a:schemeClr val="bg1"/>
                </a:solidFill>
                <a:latin typeface="Arial" panose="020B0604020202020204" pitchFamily="34" charset="0"/>
                <a:cs typeface="Arial" panose="020B0604020202020204" pitchFamily="34" charset="0"/>
              </a:rPr>
              <a:t>Sellers</a:t>
            </a:r>
          </a:p>
        </p:txBody>
      </p:sp>
      <p:cxnSp>
        <p:nvCxnSpPr>
          <p:cNvPr id="17" name="Straight Connector 16">
            <a:extLst>
              <a:ext uri="{FF2B5EF4-FFF2-40B4-BE49-F238E27FC236}">
                <a16:creationId xmlns:a16="http://schemas.microsoft.com/office/drawing/2014/main" xmlns="" id="{65108C6C-5E81-754A-B4E1-B428F41D2D0F}"/>
              </a:ext>
            </a:extLst>
          </p:cNvPr>
          <p:cNvCxnSpPr>
            <a:cxnSpLocks/>
            <a:stCxn id="15" idx="4"/>
            <a:endCxn id="13" idx="0"/>
          </p:cNvCxnSpPr>
          <p:nvPr/>
        </p:nvCxnSpPr>
        <p:spPr>
          <a:xfrm>
            <a:off x="10627470" y="3184705"/>
            <a:ext cx="0" cy="692884"/>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8" name="Connector: Curved 7">
            <a:extLst>
              <a:ext uri="{FF2B5EF4-FFF2-40B4-BE49-F238E27FC236}">
                <a16:creationId xmlns:a16="http://schemas.microsoft.com/office/drawing/2014/main" xmlns="" id="{8FB47913-4196-044A-8D1B-81A2448C9FA5}"/>
              </a:ext>
            </a:extLst>
          </p:cNvPr>
          <p:cNvCxnSpPr>
            <a:cxnSpLocks/>
          </p:cNvCxnSpPr>
          <p:nvPr/>
        </p:nvCxnSpPr>
        <p:spPr>
          <a:xfrm>
            <a:off x="8894782" y="2732378"/>
            <a:ext cx="926362" cy="1"/>
          </a:xfrm>
          <a:prstGeom prst="straightConnector1">
            <a:avLst/>
          </a:prstGeom>
          <a:ln w="12700">
            <a:solidFill>
              <a:schemeClr val="tx1"/>
            </a:solidFill>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9" name="Connector: Curved 7">
            <a:extLst>
              <a:ext uri="{FF2B5EF4-FFF2-40B4-BE49-F238E27FC236}">
                <a16:creationId xmlns:a16="http://schemas.microsoft.com/office/drawing/2014/main" xmlns="" id="{22DDFE36-FDB9-D54A-945E-A8D27D2ADBCE}"/>
              </a:ext>
            </a:extLst>
          </p:cNvPr>
          <p:cNvCxnSpPr>
            <a:cxnSpLocks/>
          </p:cNvCxnSpPr>
          <p:nvPr/>
        </p:nvCxnSpPr>
        <p:spPr>
          <a:xfrm rot="10800000">
            <a:off x="8894782" y="2945185"/>
            <a:ext cx="926362" cy="1"/>
          </a:xfrm>
          <a:prstGeom prst="straightConnector1">
            <a:avLst/>
          </a:prstGeom>
          <a:ln w="12700">
            <a:solidFill>
              <a:schemeClr val="tx1"/>
            </a:solidFill>
            <a:prstDash val="dash"/>
            <a:headEnd type="none"/>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xmlns="" id="{87FC4B83-46F7-3240-B34C-C778995120AD}"/>
              </a:ext>
            </a:extLst>
          </p:cNvPr>
          <p:cNvSpPr txBox="1"/>
          <p:nvPr/>
        </p:nvSpPr>
        <p:spPr>
          <a:xfrm>
            <a:off x="8671385" y="2082455"/>
            <a:ext cx="1448313" cy="492443"/>
          </a:xfrm>
          <a:prstGeom prst="rect">
            <a:avLst/>
          </a:prstGeom>
          <a:noFill/>
        </p:spPr>
        <p:txBody>
          <a:bodyPr wrap="square" lIns="0" tIns="0" rIns="18288" bIns="0"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1" i="0" u="none" strike="noStrike" kern="0" cap="none" spc="0" normalizeH="0" baseline="0" noProof="0" dirty="0">
                <a:ln>
                  <a:noFill/>
                </a:ln>
                <a:effectLst/>
                <a:uLnTx/>
                <a:uFillTx/>
                <a:latin typeface="+mj-lt"/>
                <a:cs typeface="Arial"/>
                <a:sym typeface="Arial"/>
              </a:rPr>
              <a:t>Purchase Consideration</a:t>
            </a:r>
          </a:p>
        </p:txBody>
      </p:sp>
      <p:sp>
        <p:nvSpPr>
          <p:cNvPr id="21" name="TextBox 20">
            <a:extLst>
              <a:ext uri="{FF2B5EF4-FFF2-40B4-BE49-F238E27FC236}">
                <a16:creationId xmlns:a16="http://schemas.microsoft.com/office/drawing/2014/main" xmlns="" id="{844706E2-FA5F-2442-A09F-4F068D8A4BFA}"/>
              </a:ext>
            </a:extLst>
          </p:cNvPr>
          <p:cNvSpPr txBox="1"/>
          <p:nvPr/>
        </p:nvSpPr>
        <p:spPr>
          <a:xfrm>
            <a:off x="8671385" y="3151290"/>
            <a:ext cx="1448313" cy="246221"/>
          </a:xfrm>
          <a:prstGeom prst="rect">
            <a:avLst/>
          </a:prstGeom>
          <a:noFill/>
        </p:spPr>
        <p:txBody>
          <a:bodyPr wrap="square" lIns="0" tIns="0" rIns="18288" bIns="0"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1" i="0" u="none" strike="noStrike" kern="0" cap="none" spc="0" normalizeH="0" baseline="0" noProof="0" dirty="0">
                <a:ln>
                  <a:noFill/>
                </a:ln>
                <a:effectLst/>
                <a:uLnTx/>
                <a:uFillTx/>
                <a:latin typeface="+mj-lt"/>
                <a:cs typeface="Arial"/>
                <a:sym typeface="Arial"/>
              </a:rPr>
              <a:t>Target Stock</a:t>
            </a:r>
          </a:p>
        </p:txBody>
      </p:sp>
      <p:sp>
        <p:nvSpPr>
          <p:cNvPr id="28" name="TextBox 27">
            <a:extLst>
              <a:ext uri="{FF2B5EF4-FFF2-40B4-BE49-F238E27FC236}">
                <a16:creationId xmlns:a16="http://schemas.microsoft.com/office/drawing/2014/main" xmlns="" id="{F0D6EBC3-93BB-3543-8C71-1DC80908BEB5}"/>
              </a:ext>
            </a:extLst>
          </p:cNvPr>
          <p:cNvSpPr txBox="1"/>
          <p:nvPr/>
        </p:nvSpPr>
        <p:spPr>
          <a:xfrm>
            <a:off x="8671383" y="1686532"/>
            <a:ext cx="1448313" cy="246221"/>
          </a:xfrm>
          <a:prstGeom prst="rect">
            <a:avLst/>
          </a:prstGeom>
          <a:noFill/>
        </p:spPr>
        <p:txBody>
          <a:bodyPr wrap="square" lIns="0" tIns="0" rIns="18288" bIns="0"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600" b="1" kern="0" dirty="0">
                <a:solidFill>
                  <a:schemeClr val="accent2">
                    <a:lumMod val="75000"/>
                  </a:schemeClr>
                </a:solidFill>
                <a:latin typeface="+mj-lt"/>
                <a:cs typeface="Arial"/>
                <a:sym typeface="Arial"/>
              </a:rPr>
              <a:t>Stock Acquisition</a:t>
            </a:r>
            <a:endParaRPr kumimoji="0" lang="en-US" sz="1600" b="1" i="0" u="none" strike="noStrike" kern="0" cap="none" spc="0" normalizeH="0" baseline="0" noProof="0" dirty="0">
              <a:ln>
                <a:noFill/>
              </a:ln>
              <a:solidFill>
                <a:schemeClr val="accent2">
                  <a:lumMod val="75000"/>
                </a:schemeClr>
              </a:solidFill>
              <a:effectLst/>
              <a:uLnTx/>
              <a:uFillTx/>
              <a:latin typeface="+mj-lt"/>
              <a:cs typeface="Arial"/>
              <a:sym typeface="Arial"/>
            </a:endParaRPr>
          </a:p>
        </p:txBody>
      </p:sp>
      <p:sp>
        <p:nvSpPr>
          <p:cNvPr id="30" name="Rectangle 29">
            <a:extLst>
              <a:ext uri="{FF2B5EF4-FFF2-40B4-BE49-F238E27FC236}">
                <a16:creationId xmlns:a16="http://schemas.microsoft.com/office/drawing/2014/main" xmlns="" id="{12BFA611-B3F6-4547-BA8E-096464CB9FF4}"/>
              </a:ext>
            </a:extLst>
          </p:cNvPr>
          <p:cNvSpPr>
            <a:spLocks noChangeAspect="1"/>
          </p:cNvSpPr>
          <p:nvPr/>
        </p:nvSpPr>
        <p:spPr>
          <a:xfrm>
            <a:off x="7448377" y="5617540"/>
            <a:ext cx="1280160" cy="741145"/>
          </a:xfrm>
          <a:prstGeom prst="rect">
            <a:avLst/>
          </a:prstGeom>
          <a:solidFill>
            <a:srgbClr val="0070C0"/>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1" i="0" u="none" strike="noStrike" kern="0" cap="none" spc="0" normalizeH="0" baseline="0" noProof="0" dirty="0">
                <a:ln>
                  <a:noFill/>
                </a:ln>
                <a:solidFill>
                  <a:schemeClr val="bg1"/>
                </a:solidFill>
                <a:effectLst/>
                <a:uLnTx/>
                <a:uFillTx/>
                <a:latin typeface="Arial" panose="020B0604020202020204" pitchFamily="34" charset="0"/>
                <a:cs typeface="Arial" panose="020B0604020202020204" pitchFamily="34" charset="0"/>
                <a:sym typeface="Arial"/>
              </a:rPr>
              <a:t>Old Target</a:t>
            </a:r>
          </a:p>
        </p:txBody>
      </p:sp>
      <p:sp>
        <p:nvSpPr>
          <p:cNvPr id="31" name="Rectangle 30">
            <a:extLst>
              <a:ext uri="{FF2B5EF4-FFF2-40B4-BE49-F238E27FC236}">
                <a16:creationId xmlns:a16="http://schemas.microsoft.com/office/drawing/2014/main" xmlns="" id="{52A5CE52-1E4C-2942-BBCF-E1F91D5C8F86}"/>
              </a:ext>
            </a:extLst>
          </p:cNvPr>
          <p:cNvSpPr>
            <a:spLocks noChangeAspect="1"/>
          </p:cNvSpPr>
          <p:nvPr/>
        </p:nvSpPr>
        <p:spPr>
          <a:xfrm>
            <a:off x="9987390" y="5610661"/>
            <a:ext cx="1280160" cy="741145"/>
          </a:xfrm>
          <a:prstGeom prst="rect">
            <a:avLst/>
          </a:prstGeom>
          <a:solidFill>
            <a:srgbClr val="0070C0"/>
          </a:solidFill>
          <a:ln w="158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1" i="0" u="none" strike="noStrike" kern="0" cap="none" spc="0" normalizeH="0" baseline="0" noProof="0" dirty="0">
                <a:ln>
                  <a:noFill/>
                </a:ln>
                <a:solidFill>
                  <a:schemeClr val="bg1"/>
                </a:solidFill>
                <a:effectLst/>
                <a:uLnTx/>
                <a:uFillTx/>
                <a:latin typeface="Arial" panose="020B0604020202020204" pitchFamily="34" charset="0"/>
                <a:cs typeface="Arial" panose="020B0604020202020204" pitchFamily="34" charset="0"/>
                <a:sym typeface="Arial"/>
              </a:rPr>
              <a:t>New Target</a:t>
            </a:r>
          </a:p>
        </p:txBody>
      </p:sp>
      <p:cxnSp>
        <p:nvCxnSpPr>
          <p:cNvPr id="32" name="Connector: Curved 7">
            <a:extLst>
              <a:ext uri="{FF2B5EF4-FFF2-40B4-BE49-F238E27FC236}">
                <a16:creationId xmlns:a16="http://schemas.microsoft.com/office/drawing/2014/main" xmlns="" id="{763F3991-AC12-7D45-AD74-823C0EA46A79}"/>
              </a:ext>
            </a:extLst>
          </p:cNvPr>
          <p:cNvCxnSpPr>
            <a:cxnSpLocks/>
          </p:cNvCxnSpPr>
          <p:nvPr/>
        </p:nvCxnSpPr>
        <p:spPr>
          <a:xfrm>
            <a:off x="8894781" y="5939773"/>
            <a:ext cx="926362" cy="1"/>
          </a:xfrm>
          <a:prstGeom prst="straightConnector1">
            <a:avLst/>
          </a:prstGeom>
          <a:ln w="12700">
            <a:solidFill>
              <a:schemeClr val="tx1"/>
            </a:solidFill>
            <a:prstDash val="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3" name="Connector: Curved 7">
            <a:extLst>
              <a:ext uri="{FF2B5EF4-FFF2-40B4-BE49-F238E27FC236}">
                <a16:creationId xmlns:a16="http://schemas.microsoft.com/office/drawing/2014/main" xmlns="" id="{F97FAFAE-E51C-6641-B47C-E2F3ECAC5B2F}"/>
              </a:ext>
            </a:extLst>
          </p:cNvPr>
          <p:cNvCxnSpPr>
            <a:cxnSpLocks/>
          </p:cNvCxnSpPr>
          <p:nvPr/>
        </p:nvCxnSpPr>
        <p:spPr>
          <a:xfrm rot="10800000">
            <a:off x="8894781" y="6152580"/>
            <a:ext cx="926362" cy="1"/>
          </a:xfrm>
          <a:prstGeom prst="straightConnector1">
            <a:avLst/>
          </a:prstGeom>
          <a:ln w="12700">
            <a:solidFill>
              <a:schemeClr val="tx1"/>
            </a:solidFill>
            <a:prstDash val="dash"/>
            <a:headEnd type="none"/>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xmlns="" id="{7786ED7F-91E7-2C46-92E9-4848811646C7}"/>
              </a:ext>
            </a:extLst>
          </p:cNvPr>
          <p:cNvSpPr txBox="1"/>
          <p:nvPr/>
        </p:nvSpPr>
        <p:spPr>
          <a:xfrm>
            <a:off x="8671384" y="5289850"/>
            <a:ext cx="1448313" cy="492443"/>
          </a:xfrm>
          <a:prstGeom prst="rect">
            <a:avLst/>
          </a:prstGeom>
          <a:noFill/>
        </p:spPr>
        <p:txBody>
          <a:bodyPr wrap="square" lIns="0" tIns="0" rIns="18288" bIns="0"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1" i="0" u="none" strike="noStrike" kern="0" cap="none" spc="0" normalizeH="0" baseline="0" noProof="0" dirty="0">
                <a:ln>
                  <a:noFill/>
                </a:ln>
                <a:effectLst/>
                <a:uLnTx/>
                <a:uFillTx/>
                <a:latin typeface="+mj-lt"/>
                <a:cs typeface="Arial"/>
                <a:sym typeface="Arial"/>
              </a:rPr>
              <a:t>FMV Consideration</a:t>
            </a:r>
          </a:p>
        </p:txBody>
      </p:sp>
      <p:sp>
        <p:nvSpPr>
          <p:cNvPr id="35" name="TextBox 34">
            <a:extLst>
              <a:ext uri="{FF2B5EF4-FFF2-40B4-BE49-F238E27FC236}">
                <a16:creationId xmlns:a16="http://schemas.microsoft.com/office/drawing/2014/main" xmlns="" id="{BB8E8689-F6D6-C64C-9F46-4267E2EC15E3}"/>
              </a:ext>
            </a:extLst>
          </p:cNvPr>
          <p:cNvSpPr txBox="1"/>
          <p:nvPr/>
        </p:nvSpPr>
        <p:spPr>
          <a:xfrm>
            <a:off x="8671384" y="6358685"/>
            <a:ext cx="1448313" cy="246221"/>
          </a:xfrm>
          <a:prstGeom prst="rect">
            <a:avLst/>
          </a:prstGeom>
          <a:noFill/>
        </p:spPr>
        <p:txBody>
          <a:bodyPr wrap="square" lIns="0" tIns="0" rIns="18288" bIns="0"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1" i="0" u="none" strike="noStrike" kern="0" cap="none" spc="0" normalizeH="0" baseline="0" noProof="0" dirty="0">
                <a:ln>
                  <a:noFill/>
                </a:ln>
                <a:effectLst/>
                <a:uLnTx/>
                <a:uFillTx/>
                <a:latin typeface="+mj-lt"/>
                <a:cs typeface="Arial"/>
                <a:sym typeface="Arial"/>
              </a:rPr>
              <a:t>Target Stock</a:t>
            </a:r>
          </a:p>
        </p:txBody>
      </p:sp>
      <p:sp>
        <p:nvSpPr>
          <p:cNvPr id="36" name="TextBox 35">
            <a:extLst>
              <a:ext uri="{FF2B5EF4-FFF2-40B4-BE49-F238E27FC236}">
                <a16:creationId xmlns:a16="http://schemas.microsoft.com/office/drawing/2014/main" xmlns="" id="{9CE11ED8-30E0-EA48-A0B6-126495F0C7B7}"/>
              </a:ext>
            </a:extLst>
          </p:cNvPr>
          <p:cNvSpPr txBox="1"/>
          <p:nvPr/>
        </p:nvSpPr>
        <p:spPr>
          <a:xfrm>
            <a:off x="8494635" y="4890691"/>
            <a:ext cx="1801807" cy="246221"/>
          </a:xfrm>
          <a:prstGeom prst="rect">
            <a:avLst/>
          </a:prstGeom>
          <a:noFill/>
        </p:spPr>
        <p:txBody>
          <a:bodyPr wrap="square" lIns="0" tIns="0" rIns="18288" bIns="0"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600" b="1" kern="0" dirty="0">
                <a:solidFill>
                  <a:schemeClr val="accent2">
                    <a:lumMod val="75000"/>
                  </a:schemeClr>
                </a:solidFill>
                <a:latin typeface="+mj-lt"/>
                <a:cs typeface="Arial"/>
                <a:sym typeface="Arial"/>
              </a:rPr>
              <a:t>Fictitious Asset Sale</a:t>
            </a:r>
            <a:endParaRPr kumimoji="0" lang="en-US" sz="1600" b="1" i="0" u="none" strike="noStrike" kern="0" cap="none" spc="0" normalizeH="0" baseline="0" noProof="0" dirty="0">
              <a:ln>
                <a:noFill/>
              </a:ln>
              <a:solidFill>
                <a:schemeClr val="accent2">
                  <a:lumMod val="75000"/>
                </a:schemeClr>
              </a:solidFill>
              <a:effectLst/>
              <a:uLnTx/>
              <a:uFillTx/>
              <a:latin typeface="+mj-lt"/>
              <a:cs typeface="Arial"/>
              <a:sym typeface="Arial"/>
            </a:endParaRPr>
          </a:p>
        </p:txBody>
      </p:sp>
    </p:spTree>
    <p:extLst>
      <p:ext uri="{BB962C8B-B14F-4D97-AF65-F5344CB8AC3E}">
        <p14:creationId xmlns:p14="http://schemas.microsoft.com/office/powerpoint/2010/main" val="3162522054"/>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3600" dirty="0">
                <a:solidFill>
                  <a:schemeClr val="bg1"/>
                </a:solidFill>
                <a:latin typeface="Arial" panose="020B0604020202020204" pitchFamily="34" charset="0"/>
                <a:cs typeface="Arial" panose="020B0604020202020204" pitchFamily="34" charset="0"/>
              </a:rPr>
              <a:t>Section 338 Election</a:t>
            </a:r>
            <a:endParaRPr lang="en-US" sz="3400" dirty="0">
              <a:solidFill>
                <a:schemeClr val="bg1"/>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xmlns="" id="{FF26A11F-96B1-6F45-9FEF-E1BC81A9FF11}"/>
              </a:ext>
            </a:extLst>
          </p:cNvPr>
          <p:cNvSpPr>
            <a:spLocks noGrp="1"/>
          </p:cNvSpPr>
          <p:nvPr>
            <p:ph idx="1"/>
          </p:nvPr>
        </p:nvSpPr>
        <p:spPr>
          <a:xfrm>
            <a:off x="1108039" y="1622744"/>
            <a:ext cx="9778700" cy="5235255"/>
          </a:xfrm>
        </p:spPr>
        <p:txBody>
          <a:bodyPr anchor="t" anchorCtr="0">
            <a:normAutofit/>
          </a:bodyPr>
          <a:lstStyle/>
          <a:p>
            <a:pPr marL="228600" lvl="1">
              <a:lnSpc>
                <a:spcPct val="100000"/>
              </a:lnSpc>
              <a:spcBef>
                <a:spcPts val="1000"/>
              </a:spcBef>
            </a:pPr>
            <a:r>
              <a:rPr lang="en-US" sz="2800" dirty="0">
                <a:latin typeface="Arial" panose="020B0604020202020204" pitchFamily="34" charset="0"/>
                <a:cs typeface="Arial" panose="020B0604020202020204" pitchFamily="34" charset="0"/>
              </a:rPr>
              <a:t>Requirements for making a Section 338 election:</a:t>
            </a:r>
          </a:p>
          <a:p>
            <a:pPr marL="685800" lvl="2">
              <a:lnSpc>
                <a:spcPct val="100000"/>
              </a:lnSpc>
              <a:spcBef>
                <a:spcPts val="1000"/>
              </a:spcBef>
            </a:pPr>
            <a:r>
              <a:rPr lang="en-US" sz="2400" dirty="0">
                <a:latin typeface="Arial" panose="020B0604020202020204" pitchFamily="34" charset="0"/>
                <a:cs typeface="Arial" panose="020B0604020202020204" pitchFamily="34" charset="0"/>
              </a:rPr>
              <a:t>Buyer must be a C corporation.</a:t>
            </a:r>
          </a:p>
          <a:p>
            <a:pPr marL="685800" lvl="2">
              <a:lnSpc>
                <a:spcPct val="100000"/>
              </a:lnSpc>
              <a:spcBef>
                <a:spcPts val="1000"/>
              </a:spcBef>
            </a:pPr>
            <a:r>
              <a:rPr lang="en-US" sz="2400" dirty="0">
                <a:latin typeface="Arial" panose="020B0604020202020204" pitchFamily="34" charset="0"/>
                <a:cs typeface="Arial" panose="020B0604020202020204" pitchFamily="34" charset="0"/>
              </a:rPr>
              <a:t>Target must be either a C or an S corporation.</a:t>
            </a:r>
          </a:p>
          <a:p>
            <a:pPr marL="685800" lvl="2">
              <a:lnSpc>
                <a:spcPct val="100000"/>
              </a:lnSpc>
              <a:spcBef>
                <a:spcPts val="1000"/>
              </a:spcBef>
            </a:pPr>
            <a:r>
              <a:rPr lang="en-US" sz="2400" dirty="0">
                <a:latin typeface="Arial" panose="020B0604020202020204" pitchFamily="34" charset="0"/>
                <a:cs typeface="Arial" panose="020B0604020202020204" pitchFamily="34" charset="0"/>
              </a:rPr>
              <a:t>The acquisition must be a qualified stock purchase (“QSP”). Buyer has a QSP is it acquires at least 80% of Target’s stock during a 12-month period in a taxable transaction.</a:t>
            </a:r>
          </a:p>
          <a:p>
            <a:pPr marL="685800" lvl="2">
              <a:lnSpc>
                <a:spcPct val="100000"/>
              </a:lnSpc>
              <a:spcBef>
                <a:spcPts val="1000"/>
              </a:spcBef>
            </a:pPr>
            <a:r>
              <a:rPr lang="en-US" sz="2400" dirty="0">
                <a:latin typeface="Arial" panose="020B0604020202020204" pitchFamily="34" charset="0"/>
                <a:cs typeface="Arial" panose="020B0604020202020204" pitchFamily="34" charset="0"/>
              </a:rPr>
              <a:t>The election must be filed by the 15</a:t>
            </a:r>
            <a:r>
              <a:rPr lang="en-US" sz="2400" baseline="30000" dirty="0">
                <a:latin typeface="Arial" panose="020B0604020202020204" pitchFamily="34" charset="0"/>
                <a:cs typeface="Arial" panose="020B0604020202020204" pitchFamily="34" charset="0"/>
              </a:rPr>
              <a:t>th</a:t>
            </a:r>
            <a:r>
              <a:rPr lang="en-US" sz="2400" dirty="0">
                <a:latin typeface="Arial" panose="020B0604020202020204" pitchFamily="34" charset="0"/>
                <a:cs typeface="Arial" panose="020B0604020202020204" pitchFamily="34" charset="0"/>
              </a:rPr>
              <a:t> day of the ninth month beginning after the month the Buyer obtained a QSP. Election is made by filing a Form 8023 with the IRS.</a:t>
            </a:r>
          </a:p>
          <a:p>
            <a:pPr marL="685800" lvl="2">
              <a:lnSpc>
                <a:spcPct val="100000"/>
              </a:lnSpc>
              <a:spcBef>
                <a:spcPts val="1000"/>
              </a:spcBef>
            </a:pPr>
            <a:r>
              <a:rPr lang="en-US" sz="2400" dirty="0">
                <a:latin typeface="Arial" panose="020B0604020202020204" pitchFamily="34" charset="0"/>
                <a:cs typeface="Arial" panose="020B0604020202020204" pitchFamily="34" charset="0"/>
              </a:rPr>
              <a:t>Proper notification must be made to certain shareholders of Target. </a:t>
            </a:r>
          </a:p>
        </p:txBody>
      </p:sp>
    </p:spTree>
    <p:extLst>
      <p:ext uri="{BB962C8B-B14F-4D97-AF65-F5344CB8AC3E}">
        <p14:creationId xmlns:p14="http://schemas.microsoft.com/office/powerpoint/2010/main" val="3498225814"/>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3600" dirty="0">
                <a:solidFill>
                  <a:schemeClr val="bg1"/>
                </a:solidFill>
                <a:latin typeface="Arial" panose="020B0604020202020204" pitchFamily="34" charset="0"/>
                <a:cs typeface="Arial" panose="020B0604020202020204" pitchFamily="34" charset="0"/>
              </a:rPr>
              <a:t>Section 338 Election</a:t>
            </a:r>
            <a:endParaRPr lang="en-US" sz="3400" dirty="0">
              <a:solidFill>
                <a:schemeClr val="bg1"/>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xmlns="" id="{FF26A11F-96B1-6F45-9FEF-E1BC81A9FF11}"/>
              </a:ext>
            </a:extLst>
          </p:cNvPr>
          <p:cNvSpPr>
            <a:spLocks noGrp="1"/>
          </p:cNvSpPr>
          <p:nvPr>
            <p:ph idx="1"/>
          </p:nvPr>
        </p:nvSpPr>
        <p:spPr>
          <a:xfrm>
            <a:off x="1108039" y="1622744"/>
            <a:ext cx="9778700" cy="5235255"/>
          </a:xfrm>
        </p:spPr>
        <p:txBody>
          <a:bodyPr anchor="t" anchorCtr="0">
            <a:normAutofit/>
          </a:bodyPr>
          <a:lstStyle/>
          <a:p>
            <a:pPr marL="228600" lvl="1">
              <a:lnSpc>
                <a:spcPct val="100000"/>
              </a:lnSpc>
              <a:spcBef>
                <a:spcPts val="1000"/>
              </a:spcBef>
            </a:pPr>
            <a:r>
              <a:rPr lang="en-US" sz="2800" dirty="0">
                <a:latin typeface="Arial" panose="020B0604020202020204" pitchFamily="34" charset="0"/>
                <a:cs typeface="Arial" panose="020B0604020202020204" pitchFamily="34" charset="0"/>
              </a:rPr>
              <a:t>There are two kinds of Section 338 elections: </a:t>
            </a:r>
          </a:p>
          <a:p>
            <a:pPr marL="685800" lvl="2">
              <a:lnSpc>
                <a:spcPct val="100000"/>
              </a:lnSpc>
              <a:spcBef>
                <a:spcPts val="1000"/>
              </a:spcBef>
            </a:pPr>
            <a:r>
              <a:rPr lang="en-US" sz="2400" dirty="0">
                <a:latin typeface="Arial" panose="020B0604020202020204" pitchFamily="34" charset="0"/>
                <a:cs typeface="Arial" panose="020B0604020202020204" pitchFamily="34" charset="0"/>
              </a:rPr>
              <a:t>Section 338(g) election (unilateral election); and</a:t>
            </a:r>
          </a:p>
          <a:p>
            <a:pPr marL="685800" lvl="2">
              <a:lnSpc>
                <a:spcPct val="100000"/>
              </a:lnSpc>
              <a:spcBef>
                <a:spcPts val="1000"/>
              </a:spcBef>
            </a:pPr>
            <a:r>
              <a:rPr lang="en-US" sz="2400" dirty="0">
                <a:latin typeface="Arial" panose="020B0604020202020204" pitchFamily="34" charset="0"/>
                <a:cs typeface="Arial" panose="020B0604020202020204" pitchFamily="34" charset="0"/>
              </a:rPr>
              <a:t>Section 338(h)(10) election (joint election). </a:t>
            </a:r>
          </a:p>
        </p:txBody>
      </p:sp>
    </p:spTree>
    <p:extLst>
      <p:ext uri="{BB962C8B-B14F-4D97-AF65-F5344CB8AC3E}">
        <p14:creationId xmlns:p14="http://schemas.microsoft.com/office/powerpoint/2010/main" val="3556965844"/>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3600" dirty="0">
                <a:solidFill>
                  <a:schemeClr val="bg1"/>
                </a:solidFill>
                <a:latin typeface="Arial" panose="020B0604020202020204" pitchFamily="34" charset="0"/>
                <a:cs typeface="Arial" panose="020B0604020202020204" pitchFamily="34" charset="0"/>
              </a:rPr>
              <a:t>Section 338(g) Election</a:t>
            </a:r>
            <a:endParaRPr lang="en-US" sz="3400" dirty="0">
              <a:solidFill>
                <a:schemeClr val="bg1"/>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xmlns="" id="{FF26A11F-96B1-6F45-9FEF-E1BC81A9FF11}"/>
              </a:ext>
            </a:extLst>
          </p:cNvPr>
          <p:cNvSpPr>
            <a:spLocks noGrp="1"/>
          </p:cNvSpPr>
          <p:nvPr>
            <p:ph idx="1"/>
          </p:nvPr>
        </p:nvSpPr>
        <p:spPr>
          <a:xfrm>
            <a:off x="1108039" y="1622744"/>
            <a:ext cx="9778700" cy="5235255"/>
          </a:xfrm>
        </p:spPr>
        <p:txBody>
          <a:bodyPr anchor="t" anchorCtr="0">
            <a:normAutofit/>
          </a:bodyPr>
          <a:lstStyle/>
          <a:p>
            <a:pPr>
              <a:lnSpc>
                <a:spcPct val="100000"/>
              </a:lnSpc>
            </a:pPr>
            <a:r>
              <a:rPr lang="en-US" dirty="0">
                <a:latin typeface="Arial" panose="020B0604020202020204" pitchFamily="34" charset="0"/>
                <a:cs typeface="Arial" panose="020B0604020202020204" pitchFamily="34" charset="0"/>
              </a:rPr>
              <a:t>Unilateral election made by Buyer. The tax consequences of this election primarily affect Buyer as the tax liability of Old Target is succeeded by New Target. Note, however, that if Target is foreign, then Seller may have tax consequences if it is a US person.</a:t>
            </a:r>
          </a:p>
          <a:p>
            <a:pPr>
              <a:lnSpc>
                <a:spcPct val="100000"/>
              </a:lnSpc>
            </a:pPr>
            <a:r>
              <a:rPr lang="en-US" dirty="0">
                <a:latin typeface="Arial" panose="020B0604020202020204" pitchFamily="34" charset="0"/>
                <a:cs typeface="Arial" panose="020B0604020202020204" pitchFamily="34" charset="0"/>
              </a:rPr>
              <a:t>If Seller is a C </a:t>
            </a:r>
            <a:r>
              <a:rPr lang="en-US" dirty="0" err="1">
                <a:latin typeface="Arial" panose="020B0604020202020204" pitchFamily="34" charset="0"/>
                <a:cs typeface="Arial" panose="020B0604020202020204" pitchFamily="34" charset="0"/>
              </a:rPr>
              <a:t>corp</a:t>
            </a:r>
            <a:r>
              <a:rPr lang="en-US" dirty="0">
                <a:latin typeface="Arial" panose="020B0604020202020204" pitchFamily="34" charset="0"/>
                <a:cs typeface="Arial" panose="020B0604020202020204" pitchFamily="34" charset="0"/>
              </a:rPr>
              <a:t> that files a consolidated return, Target will need to file a one day return that includes the tax consequences of the deemed asset sale.</a:t>
            </a:r>
          </a:p>
          <a:p>
            <a:pPr>
              <a:lnSpc>
                <a:spcPct val="100000"/>
              </a:lnSpc>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0594496"/>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3600" dirty="0">
                <a:solidFill>
                  <a:schemeClr val="bg1"/>
                </a:solidFill>
                <a:latin typeface="Arial" panose="020B0604020202020204" pitchFamily="34" charset="0"/>
                <a:cs typeface="Arial" panose="020B0604020202020204" pitchFamily="34" charset="0"/>
              </a:rPr>
              <a:t>Section 338(g) Election</a:t>
            </a:r>
            <a:endParaRPr lang="en-US" sz="3400" dirty="0">
              <a:solidFill>
                <a:schemeClr val="bg1"/>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xmlns="" id="{FF26A11F-96B1-6F45-9FEF-E1BC81A9FF11}"/>
              </a:ext>
            </a:extLst>
          </p:cNvPr>
          <p:cNvSpPr>
            <a:spLocks noGrp="1"/>
          </p:cNvSpPr>
          <p:nvPr>
            <p:ph idx="1"/>
          </p:nvPr>
        </p:nvSpPr>
        <p:spPr>
          <a:xfrm>
            <a:off x="1108039" y="1622744"/>
            <a:ext cx="9778700" cy="5235255"/>
          </a:xfrm>
        </p:spPr>
        <p:txBody>
          <a:bodyPr anchor="t" anchorCtr="0">
            <a:normAutofit/>
          </a:bodyPr>
          <a:lstStyle/>
          <a:p>
            <a:pPr>
              <a:lnSpc>
                <a:spcPct val="100000"/>
              </a:lnSpc>
            </a:pPr>
            <a:r>
              <a:rPr lang="en-US" dirty="0">
                <a:latin typeface="Arial" panose="020B0604020202020204" pitchFamily="34" charset="0"/>
                <a:cs typeface="Arial" panose="020B0604020202020204" pitchFamily="34" charset="0"/>
              </a:rPr>
              <a:t>Target may still utilize its pre-acquisition tax attributes to offset the taxable income from deemed asset sale without considering the ownership change on the acquisition date.</a:t>
            </a:r>
          </a:p>
          <a:p>
            <a:pPr>
              <a:lnSpc>
                <a:spcPct val="100000"/>
              </a:lnSpc>
            </a:pPr>
            <a:r>
              <a:rPr lang="en-US" dirty="0">
                <a:latin typeface="Arial" panose="020B0604020202020204" pitchFamily="34" charset="0"/>
                <a:cs typeface="Arial" panose="020B0604020202020204" pitchFamily="34" charset="0"/>
              </a:rPr>
              <a:t>Target closes its tax year at the end of the acquisition date. Target is not treated as a member of Seller or Buyer’s US federal income tax consolidated group when making the deemed sale and deemed purchase of its assets.</a:t>
            </a:r>
          </a:p>
          <a:p>
            <a:pPr>
              <a:lnSpc>
                <a:spcPct val="100000"/>
              </a:lnSpc>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4611307"/>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3600" dirty="0">
                <a:solidFill>
                  <a:schemeClr val="bg1"/>
                </a:solidFill>
                <a:latin typeface="Arial" panose="020B0604020202020204" pitchFamily="34" charset="0"/>
                <a:cs typeface="Arial" panose="020B0604020202020204" pitchFamily="34" charset="0"/>
              </a:rPr>
              <a:t>Section 338(g) Election</a:t>
            </a:r>
            <a:endParaRPr lang="en-US" sz="3400" dirty="0">
              <a:solidFill>
                <a:schemeClr val="bg1"/>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xmlns="" id="{FF26A11F-96B1-6F45-9FEF-E1BC81A9FF11}"/>
              </a:ext>
            </a:extLst>
          </p:cNvPr>
          <p:cNvSpPr>
            <a:spLocks noGrp="1"/>
          </p:cNvSpPr>
          <p:nvPr>
            <p:ph idx="1"/>
          </p:nvPr>
        </p:nvSpPr>
        <p:spPr>
          <a:xfrm>
            <a:off x="1108039" y="1622744"/>
            <a:ext cx="9778700" cy="5235255"/>
          </a:xfrm>
        </p:spPr>
        <p:txBody>
          <a:bodyPr anchor="t" anchorCtr="0">
            <a:normAutofit lnSpcReduction="10000"/>
          </a:bodyPr>
          <a:lstStyle/>
          <a:p>
            <a:pPr>
              <a:lnSpc>
                <a:spcPct val="100000"/>
              </a:lnSpc>
            </a:pPr>
            <a:r>
              <a:rPr lang="en-US" dirty="0">
                <a:latin typeface="Arial" panose="020B0604020202020204" pitchFamily="34" charset="0"/>
                <a:cs typeface="Arial" panose="020B0604020202020204" pitchFamily="34" charset="0"/>
              </a:rPr>
              <a:t>Why would Buyer make a Section 338(g) election?</a:t>
            </a:r>
          </a:p>
          <a:p>
            <a:pPr>
              <a:lnSpc>
                <a:spcPct val="100000"/>
              </a:lnSpc>
            </a:pPr>
            <a:r>
              <a:rPr lang="en-US" dirty="0">
                <a:latin typeface="Arial" panose="020B0604020202020204" pitchFamily="34" charset="0"/>
                <a:cs typeface="Arial" panose="020B0604020202020204" pitchFamily="34" charset="0"/>
              </a:rPr>
              <a:t>Buyers can get free step-up in tax basis of assets and cleanse all tax attributes without incurring any US federal income tax liability when making a Section 338(g) election on </a:t>
            </a:r>
            <a:r>
              <a:rPr lang="en-US" b="1" dirty="0">
                <a:latin typeface="Arial" panose="020B0604020202020204" pitchFamily="34" charset="0"/>
                <a:cs typeface="Arial" panose="020B0604020202020204" pitchFamily="34" charset="0"/>
              </a:rPr>
              <a:t>foreign Targets</a:t>
            </a:r>
            <a:r>
              <a:rPr lang="en-US" dirty="0">
                <a:latin typeface="Arial" panose="020B0604020202020204" pitchFamily="34" charset="0"/>
                <a:cs typeface="Arial" panose="020B0604020202020204" pitchFamily="34" charset="0"/>
              </a:rPr>
              <a:t>. Foreign Target generally will not be subject to US taxation unless its assets are effectively connected to a US trade or business.</a:t>
            </a:r>
          </a:p>
          <a:p>
            <a:pPr>
              <a:lnSpc>
                <a:spcPct val="100000"/>
              </a:lnSpc>
            </a:pPr>
            <a:r>
              <a:rPr lang="en-US" dirty="0">
                <a:latin typeface="Arial" panose="020B0604020202020204" pitchFamily="34" charset="0"/>
                <a:cs typeface="Arial" panose="020B0604020202020204" pitchFamily="34" charset="0"/>
              </a:rPr>
              <a:t>Post 2017, the TCJA  has added elements that may affect any US shareholders of Seller. Thus, Treas. Reg. 1.338-2(e)(4) requires that Target send written notice to its US shareholders and any US shareholders that sold Target’s stock in the last 12 months. </a:t>
            </a:r>
          </a:p>
        </p:txBody>
      </p:sp>
    </p:spTree>
    <p:extLst>
      <p:ext uri="{BB962C8B-B14F-4D97-AF65-F5344CB8AC3E}">
        <p14:creationId xmlns:p14="http://schemas.microsoft.com/office/powerpoint/2010/main" val="2283939721"/>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3600" dirty="0">
                <a:solidFill>
                  <a:schemeClr val="bg1"/>
                </a:solidFill>
                <a:latin typeface="Arial" panose="020B0604020202020204" pitchFamily="34" charset="0"/>
                <a:cs typeface="Arial" panose="020B0604020202020204" pitchFamily="34" charset="0"/>
              </a:rPr>
              <a:t>Section 338(h)(10) Election</a:t>
            </a:r>
            <a:endParaRPr lang="en-US" sz="3400" dirty="0">
              <a:solidFill>
                <a:schemeClr val="bg1"/>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xmlns="" id="{FF26A11F-96B1-6F45-9FEF-E1BC81A9FF11}"/>
              </a:ext>
            </a:extLst>
          </p:cNvPr>
          <p:cNvSpPr>
            <a:spLocks noGrp="1"/>
          </p:cNvSpPr>
          <p:nvPr>
            <p:ph idx="1"/>
          </p:nvPr>
        </p:nvSpPr>
        <p:spPr>
          <a:xfrm>
            <a:off x="1108039" y="1622744"/>
            <a:ext cx="9778700" cy="5235255"/>
          </a:xfrm>
        </p:spPr>
        <p:txBody>
          <a:bodyPr anchor="t" anchorCtr="0">
            <a:normAutofit/>
          </a:bodyPr>
          <a:lstStyle/>
          <a:p>
            <a:pPr>
              <a:lnSpc>
                <a:spcPct val="120000"/>
              </a:lnSpc>
            </a:pPr>
            <a:r>
              <a:rPr lang="en-US" dirty="0">
                <a:latin typeface="Arial" panose="020B0604020202020204" pitchFamily="34" charset="0"/>
                <a:cs typeface="Arial" panose="020B0604020202020204" pitchFamily="34" charset="0"/>
              </a:rPr>
              <a:t>Joint election made by Buyer and Seller. Tax consequences of this election primarily affect Seller. Target must</a:t>
            </a:r>
          </a:p>
          <a:p>
            <a:pPr lvl="1">
              <a:lnSpc>
                <a:spcPct val="120000"/>
              </a:lnSpc>
            </a:pPr>
            <a:r>
              <a:rPr lang="en-US" dirty="0">
                <a:latin typeface="Arial" panose="020B0604020202020204" pitchFamily="34" charset="0"/>
                <a:cs typeface="Arial" panose="020B0604020202020204" pitchFamily="34" charset="0"/>
              </a:rPr>
              <a:t>have been a subsidiary Seller’s US federal income tax consolidated group;</a:t>
            </a:r>
          </a:p>
          <a:p>
            <a:pPr lvl="1">
              <a:lnSpc>
                <a:spcPct val="120000"/>
              </a:lnSpc>
            </a:pPr>
            <a:r>
              <a:rPr lang="en-US" dirty="0">
                <a:latin typeface="Arial" panose="020B0604020202020204" pitchFamily="34" charset="0"/>
                <a:cs typeface="Arial" panose="020B0604020202020204" pitchFamily="34" charset="0"/>
              </a:rPr>
              <a:t>A subsidiary in an affiliate group; or </a:t>
            </a:r>
          </a:p>
          <a:p>
            <a:pPr lvl="1">
              <a:lnSpc>
                <a:spcPct val="120000"/>
              </a:lnSpc>
            </a:pPr>
            <a:r>
              <a:rPr lang="en-US" dirty="0">
                <a:latin typeface="Arial" panose="020B0604020202020204" pitchFamily="34" charset="0"/>
                <a:cs typeface="Arial" panose="020B0604020202020204" pitchFamily="34" charset="0"/>
              </a:rPr>
              <a:t>an S corporation.</a:t>
            </a:r>
          </a:p>
          <a:p>
            <a:pPr>
              <a:lnSpc>
                <a:spcPct val="120000"/>
              </a:lnSpc>
            </a:pPr>
            <a:r>
              <a:rPr lang="en-US" dirty="0">
                <a:latin typeface="Arial" panose="020B0604020202020204" pitchFamily="34" charset="0"/>
                <a:cs typeface="Arial" panose="020B0604020202020204" pitchFamily="34" charset="0"/>
              </a:rPr>
              <a:t>Foreign corporations are not eligible for Section 338(h)(10) elections.</a:t>
            </a:r>
          </a:p>
        </p:txBody>
      </p:sp>
    </p:spTree>
    <p:extLst>
      <p:ext uri="{BB962C8B-B14F-4D97-AF65-F5344CB8AC3E}">
        <p14:creationId xmlns:p14="http://schemas.microsoft.com/office/powerpoint/2010/main" val="2482521822"/>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3600" dirty="0">
                <a:solidFill>
                  <a:schemeClr val="bg1"/>
                </a:solidFill>
                <a:latin typeface="Arial" panose="020B0604020202020204" pitchFamily="34" charset="0"/>
                <a:cs typeface="Arial" panose="020B0604020202020204" pitchFamily="34" charset="0"/>
              </a:rPr>
              <a:t>Section 338(h)(10) Election</a:t>
            </a:r>
            <a:endParaRPr lang="en-US" sz="3400" dirty="0">
              <a:solidFill>
                <a:schemeClr val="bg1"/>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xmlns="" id="{FF26A11F-96B1-6F45-9FEF-E1BC81A9FF11}"/>
              </a:ext>
            </a:extLst>
          </p:cNvPr>
          <p:cNvSpPr>
            <a:spLocks noGrp="1"/>
          </p:cNvSpPr>
          <p:nvPr>
            <p:ph idx="1"/>
          </p:nvPr>
        </p:nvSpPr>
        <p:spPr>
          <a:xfrm>
            <a:off x="1108039" y="1622744"/>
            <a:ext cx="9778700" cy="5235255"/>
          </a:xfrm>
        </p:spPr>
        <p:txBody>
          <a:bodyPr anchor="t" anchorCtr="0">
            <a:normAutofit/>
          </a:bodyPr>
          <a:lstStyle/>
          <a:p>
            <a:pPr>
              <a:lnSpc>
                <a:spcPct val="120000"/>
              </a:lnSpc>
            </a:pPr>
            <a:r>
              <a:rPr lang="en-US" dirty="0">
                <a:latin typeface="Arial" panose="020B0604020202020204" pitchFamily="34" charset="0"/>
                <a:cs typeface="Arial" panose="020B0604020202020204" pitchFamily="34" charset="0"/>
              </a:rPr>
              <a:t>Old Target is deemed to have made the fictitious asset sale while still in Seller’s consolidated group, then Old Target liquidates and distributes the FMV of assets to Seller.</a:t>
            </a:r>
          </a:p>
          <a:p>
            <a:pPr>
              <a:lnSpc>
                <a:spcPct val="120000"/>
              </a:lnSpc>
            </a:pPr>
            <a:r>
              <a:rPr lang="en-US" dirty="0">
                <a:latin typeface="Arial" panose="020B0604020202020204" pitchFamily="34" charset="0"/>
                <a:cs typeface="Arial" panose="020B0604020202020204" pitchFamily="34" charset="0"/>
              </a:rPr>
              <a:t>As Seller may ask buyer to gross-up Seller for the two layers of taxation.</a:t>
            </a:r>
          </a:p>
        </p:txBody>
      </p:sp>
    </p:spTree>
    <p:extLst>
      <p:ext uri="{BB962C8B-B14F-4D97-AF65-F5344CB8AC3E}">
        <p14:creationId xmlns:p14="http://schemas.microsoft.com/office/powerpoint/2010/main" val="97735971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Arial" panose="020B0604020202020204" pitchFamily="34" charset="0"/>
                <a:cs typeface="Arial" panose="020B0604020202020204" pitchFamily="34" charset="0"/>
              </a:rPr>
              <a:t>What is M&amp;A Tax?</a:t>
            </a:r>
          </a:p>
        </p:txBody>
      </p:sp>
      <p:pic>
        <p:nvPicPr>
          <p:cNvPr id="5" name="Content Placeholder 4" descr="A picture containing text, businesscard&#10;&#10;Description automatically generated">
            <a:extLst>
              <a:ext uri="{FF2B5EF4-FFF2-40B4-BE49-F238E27FC236}">
                <a16:creationId xmlns:a16="http://schemas.microsoft.com/office/drawing/2014/main" xmlns="" id="{5431B8C8-EB21-EF4E-9AF9-937E4126CCF9}"/>
              </a:ext>
            </a:extLst>
          </p:cNvPr>
          <p:cNvPicPr>
            <a:picLocks noGrp="1" noChangeAspect="1"/>
          </p:cNvPicPr>
          <p:nvPr>
            <p:ph idx="1"/>
          </p:nvPr>
        </p:nvPicPr>
        <p:blipFill>
          <a:blip r:embed="rId2"/>
          <a:stretch>
            <a:fillRect/>
          </a:stretch>
        </p:blipFill>
        <p:spPr>
          <a:xfrm>
            <a:off x="1432480" y="1590675"/>
            <a:ext cx="9230202" cy="5267325"/>
          </a:xfrm>
        </p:spPr>
      </p:pic>
    </p:spTree>
    <p:extLst>
      <p:ext uri="{BB962C8B-B14F-4D97-AF65-F5344CB8AC3E}">
        <p14:creationId xmlns:p14="http://schemas.microsoft.com/office/powerpoint/2010/main" val="4247389472"/>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3600" dirty="0">
                <a:solidFill>
                  <a:schemeClr val="bg1"/>
                </a:solidFill>
                <a:latin typeface="Arial" panose="020B0604020202020204" pitchFamily="34" charset="0"/>
                <a:cs typeface="Arial" panose="020B0604020202020204" pitchFamily="34" charset="0"/>
              </a:rPr>
              <a:t>Section 338(h)(10) Election</a:t>
            </a:r>
            <a:endParaRPr lang="en-US" sz="3400" dirty="0">
              <a:solidFill>
                <a:schemeClr val="bg1"/>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xmlns="" id="{FF26A11F-96B1-6F45-9FEF-E1BC81A9FF11}"/>
              </a:ext>
            </a:extLst>
          </p:cNvPr>
          <p:cNvSpPr>
            <a:spLocks noGrp="1"/>
          </p:cNvSpPr>
          <p:nvPr>
            <p:ph idx="1"/>
          </p:nvPr>
        </p:nvSpPr>
        <p:spPr>
          <a:xfrm>
            <a:off x="747900" y="1622744"/>
            <a:ext cx="10138839" cy="5235255"/>
          </a:xfrm>
        </p:spPr>
        <p:txBody>
          <a:bodyPr anchor="t" anchorCtr="0">
            <a:normAutofit/>
          </a:bodyPr>
          <a:lstStyle/>
          <a:p>
            <a:pPr>
              <a:lnSpc>
                <a:spcPct val="120000"/>
              </a:lnSpc>
            </a:pPr>
            <a:r>
              <a:rPr lang="en-US" dirty="0">
                <a:latin typeface="Arial" panose="020B0604020202020204" pitchFamily="34" charset="0"/>
                <a:cs typeface="Arial" panose="020B0604020202020204" pitchFamily="34" charset="0"/>
              </a:rPr>
              <a:t>Which of the following Targets are eligible to make a Section 338(h)(10) election?</a:t>
            </a:r>
          </a:p>
          <a:p>
            <a:pPr marL="0" indent="0">
              <a:lnSpc>
                <a:spcPct val="120000"/>
              </a:lnSpc>
              <a:buNone/>
            </a:pPr>
            <a:r>
              <a:rPr lang="en-US" dirty="0">
                <a:latin typeface="Arial" panose="020B0604020202020204" pitchFamily="34" charset="0"/>
                <a:cs typeface="Arial" panose="020B0604020202020204" pitchFamily="34" charset="0"/>
              </a:rPr>
              <a:t>a.		 b.		  c.		    d.		  e.</a:t>
            </a:r>
          </a:p>
        </p:txBody>
      </p:sp>
      <p:sp>
        <p:nvSpPr>
          <p:cNvPr id="9" name="Rectangle 8">
            <a:extLst>
              <a:ext uri="{FF2B5EF4-FFF2-40B4-BE49-F238E27FC236}">
                <a16:creationId xmlns:a16="http://schemas.microsoft.com/office/drawing/2014/main" xmlns="" id="{1E835F58-5AB5-364C-889D-71447B093848}"/>
              </a:ext>
            </a:extLst>
          </p:cNvPr>
          <p:cNvSpPr>
            <a:spLocks noChangeAspect="1"/>
          </p:cNvSpPr>
          <p:nvPr/>
        </p:nvSpPr>
        <p:spPr>
          <a:xfrm>
            <a:off x="351764" y="5137652"/>
            <a:ext cx="1280160" cy="741145"/>
          </a:xfrm>
          <a:prstGeom prst="rect">
            <a:avLst/>
          </a:prstGeom>
          <a:solidFill>
            <a:srgbClr val="0070C0"/>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1" i="0" u="none" strike="noStrike" kern="0" cap="none" spc="0" normalizeH="0" baseline="0" noProof="0" dirty="0">
                <a:ln>
                  <a:noFill/>
                </a:ln>
                <a:solidFill>
                  <a:schemeClr val="bg1"/>
                </a:solidFill>
                <a:effectLst/>
                <a:uLnTx/>
                <a:uFillTx/>
                <a:latin typeface="Arial" panose="020B0604020202020204" pitchFamily="34" charset="0"/>
                <a:cs typeface="Arial" panose="020B0604020202020204" pitchFamily="34" charset="0"/>
                <a:sym typeface="Arial"/>
              </a:rPr>
              <a:t>US Target</a:t>
            </a:r>
          </a:p>
        </p:txBody>
      </p:sp>
      <p:cxnSp>
        <p:nvCxnSpPr>
          <p:cNvPr id="13" name="Straight Connector 12">
            <a:extLst>
              <a:ext uri="{FF2B5EF4-FFF2-40B4-BE49-F238E27FC236}">
                <a16:creationId xmlns:a16="http://schemas.microsoft.com/office/drawing/2014/main" xmlns="" id="{49F4818C-F5D2-BC4E-8270-676E38BA1148}"/>
              </a:ext>
            </a:extLst>
          </p:cNvPr>
          <p:cNvCxnSpPr>
            <a:cxnSpLocks/>
            <a:endCxn id="9" idx="0"/>
          </p:cNvCxnSpPr>
          <p:nvPr/>
        </p:nvCxnSpPr>
        <p:spPr>
          <a:xfrm>
            <a:off x="991844" y="4444768"/>
            <a:ext cx="0" cy="692884"/>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xmlns="" id="{C0FCB3EB-AEB5-C84D-B2E3-3478716AEAC7}"/>
              </a:ext>
            </a:extLst>
          </p:cNvPr>
          <p:cNvSpPr>
            <a:spLocks noChangeAspect="1"/>
          </p:cNvSpPr>
          <p:nvPr/>
        </p:nvSpPr>
        <p:spPr>
          <a:xfrm>
            <a:off x="351764" y="3703623"/>
            <a:ext cx="1280160" cy="741145"/>
          </a:xfrm>
          <a:prstGeom prst="rect">
            <a:avLst/>
          </a:prstGeom>
          <a:solidFill>
            <a:srgbClr val="FFC000"/>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1" i="0" u="none" strike="noStrike" kern="0" cap="none" spc="0" normalizeH="0" baseline="0" noProof="0" dirty="0">
                <a:ln>
                  <a:noFill/>
                </a:ln>
                <a:solidFill>
                  <a:schemeClr val="bg1"/>
                </a:solidFill>
                <a:effectLst/>
                <a:uLnTx/>
                <a:uFillTx/>
                <a:latin typeface="Arial" panose="020B0604020202020204" pitchFamily="34" charset="0"/>
                <a:cs typeface="Arial" panose="020B0604020202020204" pitchFamily="34" charset="0"/>
                <a:sym typeface="Arial"/>
              </a:rPr>
              <a:t>Seller</a:t>
            </a:r>
          </a:p>
        </p:txBody>
      </p:sp>
      <p:sp>
        <p:nvSpPr>
          <p:cNvPr id="17" name="TextBox 16">
            <a:extLst>
              <a:ext uri="{FF2B5EF4-FFF2-40B4-BE49-F238E27FC236}">
                <a16:creationId xmlns:a16="http://schemas.microsoft.com/office/drawing/2014/main" xmlns="" id="{7B5FD014-9B32-464F-9E52-274B2B49BB9E}"/>
              </a:ext>
            </a:extLst>
          </p:cNvPr>
          <p:cNvSpPr txBox="1"/>
          <p:nvPr/>
        </p:nvSpPr>
        <p:spPr>
          <a:xfrm>
            <a:off x="-96821" y="4791210"/>
            <a:ext cx="1448313" cy="246221"/>
          </a:xfrm>
          <a:prstGeom prst="rect">
            <a:avLst/>
          </a:prstGeom>
          <a:noFill/>
        </p:spPr>
        <p:txBody>
          <a:bodyPr wrap="square" lIns="0" tIns="0" rIns="18288" bIns="0"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600" b="1" kern="0" dirty="0">
                <a:latin typeface="+mj-lt"/>
                <a:cs typeface="Arial"/>
                <a:sym typeface="Arial"/>
              </a:rPr>
              <a:t>100%</a:t>
            </a:r>
            <a:endParaRPr kumimoji="0" lang="en-US" sz="1600" b="1" i="0" u="none" strike="noStrike" kern="0" cap="none" spc="0" normalizeH="0" baseline="0" noProof="0" dirty="0">
              <a:ln>
                <a:noFill/>
              </a:ln>
              <a:effectLst/>
              <a:uLnTx/>
              <a:uFillTx/>
              <a:latin typeface="+mj-lt"/>
              <a:cs typeface="Arial"/>
              <a:sym typeface="Arial"/>
            </a:endParaRPr>
          </a:p>
        </p:txBody>
      </p:sp>
      <p:sp>
        <p:nvSpPr>
          <p:cNvPr id="18" name="Rectangle 17">
            <a:extLst>
              <a:ext uri="{FF2B5EF4-FFF2-40B4-BE49-F238E27FC236}">
                <a16:creationId xmlns:a16="http://schemas.microsoft.com/office/drawing/2014/main" xmlns="" id="{0FF56C67-5521-3A43-B0A9-164A8D8F1B70}"/>
              </a:ext>
            </a:extLst>
          </p:cNvPr>
          <p:cNvSpPr>
            <a:spLocks noChangeAspect="1"/>
          </p:cNvSpPr>
          <p:nvPr/>
        </p:nvSpPr>
        <p:spPr>
          <a:xfrm>
            <a:off x="2272004" y="5137652"/>
            <a:ext cx="1280160" cy="741145"/>
          </a:xfrm>
          <a:prstGeom prst="rect">
            <a:avLst/>
          </a:prstGeom>
          <a:solidFill>
            <a:srgbClr val="0070C0"/>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1" i="0" u="none" strike="noStrike" kern="0" cap="none" spc="0" normalizeH="0" baseline="0" noProof="0" dirty="0">
                <a:ln>
                  <a:noFill/>
                </a:ln>
                <a:solidFill>
                  <a:schemeClr val="bg1"/>
                </a:solidFill>
                <a:effectLst/>
                <a:uLnTx/>
                <a:uFillTx/>
                <a:latin typeface="Arial" panose="020B0604020202020204" pitchFamily="34" charset="0"/>
                <a:cs typeface="Arial" panose="020B0604020202020204" pitchFamily="34" charset="0"/>
                <a:sym typeface="Arial"/>
              </a:rPr>
              <a:t>US Target</a:t>
            </a:r>
          </a:p>
        </p:txBody>
      </p:sp>
      <p:cxnSp>
        <p:nvCxnSpPr>
          <p:cNvPr id="19" name="Straight Connector 18">
            <a:extLst>
              <a:ext uri="{FF2B5EF4-FFF2-40B4-BE49-F238E27FC236}">
                <a16:creationId xmlns:a16="http://schemas.microsoft.com/office/drawing/2014/main" xmlns="" id="{55C4D041-D9CD-4648-AB24-DEDF3111D646}"/>
              </a:ext>
            </a:extLst>
          </p:cNvPr>
          <p:cNvCxnSpPr>
            <a:cxnSpLocks/>
            <a:endCxn id="18" idx="0"/>
          </p:cNvCxnSpPr>
          <p:nvPr/>
        </p:nvCxnSpPr>
        <p:spPr>
          <a:xfrm>
            <a:off x="2912084" y="4444768"/>
            <a:ext cx="0" cy="692884"/>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xmlns="" id="{1CAA9AAD-F15C-3643-919F-EBB4889B9F10}"/>
              </a:ext>
            </a:extLst>
          </p:cNvPr>
          <p:cNvSpPr>
            <a:spLocks noChangeAspect="1"/>
          </p:cNvSpPr>
          <p:nvPr/>
        </p:nvSpPr>
        <p:spPr>
          <a:xfrm>
            <a:off x="2272004" y="3703623"/>
            <a:ext cx="1280160" cy="741145"/>
          </a:xfrm>
          <a:prstGeom prst="rect">
            <a:avLst/>
          </a:prstGeom>
          <a:solidFill>
            <a:srgbClr val="FFC000"/>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1" i="0" u="none" strike="noStrike" kern="0" cap="none" spc="0" normalizeH="0" baseline="0" noProof="0" dirty="0">
                <a:ln>
                  <a:noFill/>
                </a:ln>
                <a:solidFill>
                  <a:schemeClr val="bg1"/>
                </a:solidFill>
                <a:effectLst/>
                <a:uLnTx/>
                <a:uFillTx/>
                <a:latin typeface="Arial" panose="020B0604020202020204" pitchFamily="34" charset="0"/>
                <a:cs typeface="Arial" panose="020B0604020202020204" pitchFamily="34" charset="0"/>
                <a:sym typeface="Arial"/>
              </a:rPr>
              <a:t>Seller</a:t>
            </a:r>
          </a:p>
        </p:txBody>
      </p:sp>
      <p:sp>
        <p:nvSpPr>
          <p:cNvPr id="21" name="TextBox 20">
            <a:extLst>
              <a:ext uri="{FF2B5EF4-FFF2-40B4-BE49-F238E27FC236}">
                <a16:creationId xmlns:a16="http://schemas.microsoft.com/office/drawing/2014/main" xmlns="" id="{0836C7BE-40BF-8E4B-83A1-C78E98168450}"/>
              </a:ext>
            </a:extLst>
          </p:cNvPr>
          <p:cNvSpPr txBox="1"/>
          <p:nvPr/>
        </p:nvSpPr>
        <p:spPr>
          <a:xfrm>
            <a:off x="1823419" y="4791210"/>
            <a:ext cx="1448313" cy="246221"/>
          </a:xfrm>
          <a:prstGeom prst="rect">
            <a:avLst/>
          </a:prstGeom>
          <a:noFill/>
        </p:spPr>
        <p:txBody>
          <a:bodyPr wrap="square" lIns="0" tIns="0" rIns="18288" bIns="0"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600" b="1" kern="0" dirty="0">
                <a:latin typeface="+mj-lt"/>
                <a:cs typeface="Arial"/>
                <a:sym typeface="Arial"/>
              </a:rPr>
              <a:t>80%</a:t>
            </a:r>
            <a:endParaRPr kumimoji="0" lang="en-US" sz="1600" b="1" i="0" u="none" strike="noStrike" kern="0" cap="none" spc="0" normalizeH="0" baseline="0" noProof="0" dirty="0">
              <a:ln>
                <a:noFill/>
              </a:ln>
              <a:effectLst/>
              <a:uLnTx/>
              <a:uFillTx/>
              <a:latin typeface="+mj-lt"/>
              <a:cs typeface="Arial"/>
              <a:sym typeface="Arial"/>
            </a:endParaRPr>
          </a:p>
        </p:txBody>
      </p:sp>
      <p:sp>
        <p:nvSpPr>
          <p:cNvPr id="22" name="Rectangle 21">
            <a:extLst>
              <a:ext uri="{FF2B5EF4-FFF2-40B4-BE49-F238E27FC236}">
                <a16:creationId xmlns:a16="http://schemas.microsoft.com/office/drawing/2014/main" xmlns="" id="{B356E549-E717-6249-B84B-9A5D225BBE4D}"/>
              </a:ext>
            </a:extLst>
          </p:cNvPr>
          <p:cNvSpPr>
            <a:spLocks noChangeAspect="1"/>
          </p:cNvSpPr>
          <p:nvPr/>
        </p:nvSpPr>
        <p:spPr>
          <a:xfrm>
            <a:off x="4192244" y="5137652"/>
            <a:ext cx="1280160" cy="741145"/>
          </a:xfrm>
          <a:prstGeom prst="rect">
            <a:avLst/>
          </a:prstGeom>
          <a:solidFill>
            <a:srgbClr val="0070C0"/>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1" i="0" u="none" strike="noStrike" kern="0" cap="none" spc="0" normalizeH="0" baseline="0" noProof="0" dirty="0">
                <a:ln>
                  <a:noFill/>
                </a:ln>
                <a:solidFill>
                  <a:schemeClr val="bg1"/>
                </a:solidFill>
                <a:effectLst/>
                <a:uLnTx/>
                <a:uFillTx/>
                <a:latin typeface="Arial" panose="020B0604020202020204" pitchFamily="34" charset="0"/>
                <a:cs typeface="Arial" panose="020B0604020202020204" pitchFamily="34" charset="0"/>
                <a:sym typeface="Arial"/>
              </a:rPr>
              <a:t>US Target</a:t>
            </a:r>
          </a:p>
        </p:txBody>
      </p:sp>
      <p:sp>
        <p:nvSpPr>
          <p:cNvPr id="23" name="Oval 22">
            <a:extLst>
              <a:ext uri="{FF2B5EF4-FFF2-40B4-BE49-F238E27FC236}">
                <a16:creationId xmlns:a16="http://schemas.microsoft.com/office/drawing/2014/main" xmlns="" id="{3A760D3F-E2B1-E549-B91B-7E2673905818}"/>
              </a:ext>
            </a:extLst>
          </p:cNvPr>
          <p:cNvSpPr>
            <a:spLocks noChangeAspect="1"/>
          </p:cNvSpPr>
          <p:nvPr/>
        </p:nvSpPr>
        <p:spPr>
          <a:xfrm>
            <a:off x="4192244" y="3703623"/>
            <a:ext cx="1280160" cy="741145"/>
          </a:xfrm>
          <a:prstGeom prst="ellipse">
            <a:avLst/>
          </a:prstGeom>
          <a:solidFill>
            <a:srgbClr val="FFC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1018553"/>
            <a:r>
              <a:rPr lang="en-US" sz="1600" kern="1200" dirty="0">
                <a:solidFill>
                  <a:schemeClr val="bg1"/>
                </a:solidFill>
                <a:latin typeface="Arial" panose="020B0604020202020204" pitchFamily="34" charset="0"/>
                <a:cs typeface="Arial" panose="020B0604020202020204" pitchFamily="34" charset="0"/>
              </a:rPr>
              <a:t>Sellers</a:t>
            </a:r>
          </a:p>
        </p:txBody>
      </p:sp>
      <p:cxnSp>
        <p:nvCxnSpPr>
          <p:cNvPr id="24" name="Straight Connector 23">
            <a:extLst>
              <a:ext uri="{FF2B5EF4-FFF2-40B4-BE49-F238E27FC236}">
                <a16:creationId xmlns:a16="http://schemas.microsoft.com/office/drawing/2014/main" xmlns="" id="{3ECEA66B-34F4-3545-93BC-7A6534192374}"/>
              </a:ext>
            </a:extLst>
          </p:cNvPr>
          <p:cNvCxnSpPr>
            <a:cxnSpLocks/>
            <a:stCxn id="23" idx="4"/>
            <a:endCxn id="22" idx="0"/>
          </p:cNvCxnSpPr>
          <p:nvPr/>
        </p:nvCxnSpPr>
        <p:spPr>
          <a:xfrm>
            <a:off x="4832324" y="4444768"/>
            <a:ext cx="0" cy="692884"/>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xmlns="" id="{2A762A75-E679-3849-BDA9-FB8B90F97AD3}"/>
              </a:ext>
            </a:extLst>
          </p:cNvPr>
          <p:cNvSpPr txBox="1"/>
          <p:nvPr/>
        </p:nvSpPr>
        <p:spPr>
          <a:xfrm>
            <a:off x="3827735" y="4794140"/>
            <a:ext cx="1448313" cy="246221"/>
          </a:xfrm>
          <a:prstGeom prst="rect">
            <a:avLst/>
          </a:prstGeom>
          <a:noFill/>
        </p:spPr>
        <p:txBody>
          <a:bodyPr wrap="square" lIns="0" tIns="0" rIns="18288" bIns="0"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600" b="1" kern="0" dirty="0">
                <a:latin typeface="+mj-lt"/>
                <a:cs typeface="Arial"/>
                <a:sym typeface="Arial"/>
              </a:rPr>
              <a:t>100%</a:t>
            </a:r>
            <a:endParaRPr kumimoji="0" lang="en-US" sz="1600" b="1" i="0" u="none" strike="noStrike" kern="0" cap="none" spc="0" normalizeH="0" baseline="0" noProof="0" dirty="0">
              <a:ln>
                <a:noFill/>
              </a:ln>
              <a:effectLst/>
              <a:uLnTx/>
              <a:uFillTx/>
              <a:latin typeface="+mj-lt"/>
              <a:cs typeface="Arial"/>
              <a:sym typeface="Arial"/>
            </a:endParaRPr>
          </a:p>
        </p:txBody>
      </p:sp>
      <p:sp>
        <p:nvSpPr>
          <p:cNvPr id="26" name="TextBox 25">
            <a:extLst>
              <a:ext uri="{FF2B5EF4-FFF2-40B4-BE49-F238E27FC236}">
                <a16:creationId xmlns:a16="http://schemas.microsoft.com/office/drawing/2014/main" xmlns="" id="{AFA835BD-F0D7-6340-A969-5056107DF1E9}"/>
              </a:ext>
            </a:extLst>
          </p:cNvPr>
          <p:cNvSpPr txBox="1"/>
          <p:nvPr/>
        </p:nvSpPr>
        <p:spPr>
          <a:xfrm>
            <a:off x="10644776" y="4892842"/>
            <a:ext cx="799324" cy="153888"/>
          </a:xfrm>
          <a:prstGeom prst="rect">
            <a:avLst/>
          </a:prstGeom>
          <a:noFill/>
        </p:spPr>
        <p:txBody>
          <a:bodyPr wrap="square" lIns="0" tIns="0" rIns="0" bIns="0" rtlCol="0">
            <a:spAutoFit/>
          </a:bodyPr>
          <a:lstStyle/>
          <a:p>
            <a:pPr>
              <a:defRPr/>
            </a:pPr>
            <a:r>
              <a:rPr lang="en-US" sz="1000" b="1" u="sng" dirty="0">
                <a:solidFill>
                  <a:srgbClr val="000000"/>
                </a:solidFill>
                <a:latin typeface="Arial" panose="020B0604020202020204" pitchFamily="34" charset="0"/>
                <a:cs typeface="Arial" panose="020B0604020202020204" pitchFamily="34" charset="0"/>
              </a:rPr>
              <a:t>Legend</a:t>
            </a:r>
          </a:p>
        </p:txBody>
      </p:sp>
      <p:sp>
        <p:nvSpPr>
          <p:cNvPr id="27" name="Rectangle 26">
            <a:extLst>
              <a:ext uri="{FF2B5EF4-FFF2-40B4-BE49-F238E27FC236}">
                <a16:creationId xmlns:a16="http://schemas.microsoft.com/office/drawing/2014/main" xmlns="" id="{9C435723-C66A-F64E-8B04-2D36788121FC}"/>
              </a:ext>
            </a:extLst>
          </p:cNvPr>
          <p:cNvSpPr/>
          <p:nvPr/>
        </p:nvSpPr>
        <p:spPr>
          <a:xfrm>
            <a:off x="9570915" y="4861177"/>
            <a:ext cx="2571399" cy="193419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latin typeface="Arial" panose="020B0604020202020204" pitchFamily="34" charset="0"/>
              <a:cs typeface="Arial" panose="020B0604020202020204" pitchFamily="34" charset="0"/>
            </a:endParaRPr>
          </a:p>
        </p:txBody>
      </p:sp>
      <p:sp>
        <p:nvSpPr>
          <p:cNvPr id="28" name="Rectangle 27">
            <a:extLst>
              <a:ext uri="{FF2B5EF4-FFF2-40B4-BE49-F238E27FC236}">
                <a16:creationId xmlns:a16="http://schemas.microsoft.com/office/drawing/2014/main" xmlns="" id="{2E313DE4-2294-FB4E-AB6A-0DC1BC649EDA}"/>
              </a:ext>
            </a:extLst>
          </p:cNvPr>
          <p:cNvSpPr>
            <a:spLocks noChangeAspect="1"/>
          </p:cNvSpPr>
          <p:nvPr/>
        </p:nvSpPr>
        <p:spPr>
          <a:xfrm>
            <a:off x="9607002" y="5251107"/>
            <a:ext cx="1068236" cy="61845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1000" b="1" dirty="0">
                <a:solidFill>
                  <a:srgbClr val="000000"/>
                </a:solidFill>
                <a:latin typeface="Arial" panose="020B0604020202020204" pitchFamily="34" charset="0"/>
                <a:cs typeface="Arial" panose="020B0604020202020204" pitchFamily="34" charset="0"/>
              </a:rPr>
              <a:t>C Corporation</a:t>
            </a:r>
          </a:p>
        </p:txBody>
      </p:sp>
      <p:sp>
        <p:nvSpPr>
          <p:cNvPr id="29" name="Oval 28">
            <a:extLst>
              <a:ext uri="{FF2B5EF4-FFF2-40B4-BE49-F238E27FC236}">
                <a16:creationId xmlns:a16="http://schemas.microsoft.com/office/drawing/2014/main" xmlns="" id="{D78369E6-21BC-CE49-982C-C7098FAE7E64}"/>
              </a:ext>
            </a:extLst>
          </p:cNvPr>
          <p:cNvSpPr>
            <a:spLocks noChangeAspect="1"/>
          </p:cNvSpPr>
          <p:nvPr/>
        </p:nvSpPr>
        <p:spPr>
          <a:xfrm>
            <a:off x="10976945" y="5246329"/>
            <a:ext cx="1068236" cy="618452"/>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1000" b="1" dirty="0">
                <a:solidFill>
                  <a:srgbClr val="000000"/>
                </a:solidFill>
                <a:latin typeface="Arial" panose="020B0604020202020204" pitchFamily="34" charset="0"/>
                <a:cs typeface="Arial" panose="020B0604020202020204" pitchFamily="34" charset="0"/>
              </a:rPr>
              <a:t>Multiple Individuals</a:t>
            </a:r>
          </a:p>
        </p:txBody>
      </p:sp>
      <p:sp>
        <p:nvSpPr>
          <p:cNvPr id="30" name="Rectangle 29">
            <a:extLst>
              <a:ext uri="{FF2B5EF4-FFF2-40B4-BE49-F238E27FC236}">
                <a16:creationId xmlns:a16="http://schemas.microsoft.com/office/drawing/2014/main" xmlns="" id="{2E7A81C5-E9AC-794D-8C04-016647FCD514}"/>
              </a:ext>
            </a:extLst>
          </p:cNvPr>
          <p:cNvSpPr>
            <a:spLocks noChangeAspect="1"/>
          </p:cNvSpPr>
          <p:nvPr/>
        </p:nvSpPr>
        <p:spPr>
          <a:xfrm>
            <a:off x="9660261" y="6071945"/>
            <a:ext cx="1068236" cy="618452"/>
          </a:xfrm>
          <a:prstGeom prst="rect">
            <a:avLst/>
          </a:prstGeom>
          <a:noFill/>
          <a:ln w="9525">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1000" b="1" dirty="0">
                <a:solidFill>
                  <a:srgbClr val="000000"/>
                </a:solidFill>
                <a:latin typeface="Arial" panose="020B0604020202020204" pitchFamily="34" charset="0"/>
                <a:cs typeface="Arial" panose="020B0604020202020204" pitchFamily="34" charset="0"/>
              </a:rPr>
              <a:t>US federal income tax consolidated group</a:t>
            </a:r>
          </a:p>
        </p:txBody>
      </p:sp>
      <p:sp>
        <p:nvSpPr>
          <p:cNvPr id="31" name="Parallelogram 30">
            <a:extLst>
              <a:ext uri="{FF2B5EF4-FFF2-40B4-BE49-F238E27FC236}">
                <a16:creationId xmlns:a16="http://schemas.microsoft.com/office/drawing/2014/main" xmlns="" id="{CD47551E-8038-8245-90D2-3268683DD5E9}"/>
              </a:ext>
            </a:extLst>
          </p:cNvPr>
          <p:cNvSpPr/>
          <p:nvPr/>
        </p:nvSpPr>
        <p:spPr>
          <a:xfrm>
            <a:off x="10976945" y="6079207"/>
            <a:ext cx="1068236" cy="618451"/>
          </a:xfrm>
          <a:prstGeom prst="parallelogram">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000" b="1" dirty="0">
                <a:solidFill>
                  <a:schemeClr val="tx1"/>
                </a:solidFill>
                <a:latin typeface="Arial" panose="020B0604020202020204" pitchFamily="34" charset="0"/>
                <a:cs typeface="Arial" panose="020B0604020202020204" pitchFamily="34" charset="0"/>
              </a:rPr>
              <a:t>S </a:t>
            </a:r>
          </a:p>
          <a:p>
            <a:pPr algn="ctr"/>
            <a:r>
              <a:rPr lang="en-US" sz="1000" b="1" dirty="0">
                <a:solidFill>
                  <a:schemeClr val="tx1"/>
                </a:solidFill>
                <a:latin typeface="Arial" panose="020B0604020202020204" pitchFamily="34" charset="0"/>
                <a:cs typeface="Arial" panose="020B0604020202020204" pitchFamily="34" charset="0"/>
              </a:rPr>
              <a:t>Corporation</a:t>
            </a:r>
          </a:p>
        </p:txBody>
      </p:sp>
      <p:sp>
        <p:nvSpPr>
          <p:cNvPr id="32" name="Rectangle 31">
            <a:extLst>
              <a:ext uri="{FF2B5EF4-FFF2-40B4-BE49-F238E27FC236}">
                <a16:creationId xmlns:a16="http://schemas.microsoft.com/office/drawing/2014/main" xmlns="" id="{41B4D4ED-9053-F648-B3D9-2BF4CD0FBA33}"/>
              </a:ext>
            </a:extLst>
          </p:cNvPr>
          <p:cNvSpPr>
            <a:spLocks noChangeAspect="1"/>
          </p:cNvSpPr>
          <p:nvPr/>
        </p:nvSpPr>
        <p:spPr>
          <a:xfrm>
            <a:off x="239485" y="3629920"/>
            <a:ext cx="1476516" cy="2484593"/>
          </a:xfrm>
          <a:prstGeom prst="rect">
            <a:avLst/>
          </a:prstGeom>
          <a:noFill/>
          <a:ln w="9525">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endParaRPr lang="en-US" sz="1000" b="1" dirty="0">
              <a:solidFill>
                <a:srgbClr val="000000"/>
              </a:solidFill>
              <a:latin typeface="Arial" panose="020B0604020202020204" pitchFamily="34" charset="0"/>
              <a:cs typeface="Arial" panose="020B0604020202020204" pitchFamily="34" charset="0"/>
            </a:endParaRPr>
          </a:p>
        </p:txBody>
      </p:sp>
      <p:sp>
        <p:nvSpPr>
          <p:cNvPr id="33" name="Oval 32">
            <a:extLst>
              <a:ext uri="{FF2B5EF4-FFF2-40B4-BE49-F238E27FC236}">
                <a16:creationId xmlns:a16="http://schemas.microsoft.com/office/drawing/2014/main" xmlns="" id="{C038A9D0-9D07-C04B-A0A4-992F2239597D}"/>
              </a:ext>
            </a:extLst>
          </p:cNvPr>
          <p:cNvSpPr>
            <a:spLocks noChangeAspect="1"/>
          </p:cNvSpPr>
          <p:nvPr/>
        </p:nvSpPr>
        <p:spPr>
          <a:xfrm>
            <a:off x="6112483" y="3703623"/>
            <a:ext cx="1280160" cy="741145"/>
          </a:xfrm>
          <a:prstGeom prst="ellipse">
            <a:avLst/>
          </a:prstGeom>
          <a:solidFill>
            <a:srgbClr val="FFC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1018553"/>
            <a:r>
              <a:rPr lang="en-US" sz="1600" kern="1200" dirty="0">
                <a:solidFill>
                  <a:schemeClr val="bg1"/>
                </a:solidFill>
                <a:latin typeface="Arial" panose="020B0604020202020204" pitchFamily="34" charset="0"/>
                <a:cs typeface="Arial" panose="020B0604020202020204" pitchFamily="34" charset="0"/>
              </a:rPr>
              <a:t>Sellers</a:t>
            </a:r>
          </a:p>
        </p:txBody>
      </p:sp>
      <p:cxnSp>
        <p:nvCxnSpPr>
          <p:cNvPr id="34" name="Straight Connector 33">
            <a:extLst>
              <a:ext uri="{FF2B5EF4-FFF2-40B4-BE49-F238E27FC236}">
                <a16:creationId xmlns:a16="http://schemas.microsoft.com/office/drawing/2014/main" xmlns="" id="{863A0832-F0B8-6E44-9C71-38716F4FDF95}"/>
              </a:ext>
            </a:extLst>
          </p:cNvPr>
          <p:cNvCxnSpPr>
            <a:cxnSpLocks/>
            <a:stCxn id="33" idx="4"/>
          </p:cNvCxnSpPr>
          <p:nvPr/>
        </p:nvCxnSpPr>
        <p:spPr>
          <a:xfrm>
            <a:off x="6752563" y="4444768"/>
            <a:ext cx="0" cy="692884"/>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35" name="Parallelogram 34">
            <a:extLst>
              <a:ext uri="{FF2B5EF4-FFF2-40B4-BE49-F238E27FC236}">
                <a16:creationId xmlns:a16="http://schemas.microsoft.com/office/drawing/2014/main" xmlns="" id="{46766B12-A9F4-D84E-8301-9035E25EA29C}"/>
              </a:ext>
            </a:extLst>
          </p:cNvPr>
          <p:cNvSpPr/>
          <p:nvPr/>
        </p:nvSpPr>
        <p:spPr>
          <a:xfrm>
            <a:off x="6112483" y="5120096"/>
            <a:ext cx="1280158" cy="741145"/>
          </a:xfrm>
          <a:prstGeom prst="parallelogram">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600" b="1" dirty="0">
                <a:solidFill>
                  <a:schemeClr val="bg1"/>
                </a:solidFill>
                <a:latin typeface="Arial" panose="020B0604020202020204" pitchFamily="34" charset="0"/>
                <a:cs typeface="Arial" panose="020B0604020202020204" pitchFamily="34" charset="0"/>
              </a:rPr>
              <a:t>US Target</a:t>
            </a:r>
          </a:p>
        </p:txBody>
      </p:sp>
      <p:sp>
        <p:nvSpPr>
          <p:cNvPr id="36" name="TextBox 35">
            <a:extLst>
              <a:ext uri="{FF2B5EF4-FFF2-40B4-BE49-F238E27FC236}">
                <a16:creationId xmlns:a16="http://schemas.microsoft.com/office/drawing/2014/main" xmlns="" id="{668D390C-0B27-8046-B7C4-105BCF7E3D44}"/>
              </a:ext>
            </a:extLst>
          </p:cNvPr>
          <p:cNvSpPr txBox="1"/>
          <p:nvPr/>
        </p:nvSpPr>
        <p:spPr>
          <a:xfrm>
            <a:off x="5742224" y="4798738"/>
            <a:ext cx="1448313" cy="246221"/>
          </a:xfrm>
          <a:prstGeom prst="rect">
            <a:avLst/>
          </a:prstGeom>
          <a:noFill/>
        </p:spPr>
        <p:txBody>
          <a:bodyPr wrap="square" lIns="0" tIns="0" rIns="18288" bIns="0"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600" b="1" kern="0" dirty="0">
                <a:latin typeface="+mj-lt"/>
                <a:cs typeface="Arial"/>
                <a:sym typeface="Arial"/>
              </a:rPr>
              <a:t>100%</a:t>
            </a:r>
            <a:endParaRPr kumimoji="0" lang="en-US" sz="1600" b="1" i="0" u="none" strike="noStrike" kern="0" cap="none" spc="0" normalizeH="0" baseline="0" noProof="0" dirty="0">
              <a:ln>
                <a:noFill/>
              </a:ln>
              <a:effectLst/>
              <a:uLnTx/>
              <a:uFillTx/>
              <a:latin typeface="+mj-lt"/>
              <a:cs typeface="Arial"/>
              <a:sym typeface="Arial"/>
            </a:endParaRPr>
          </a:p>
        </p:txBody>
      </p:sp>
      <p:sp>
        <p:nvSpPr>
          <p:cNvPr id="37" name="Rectangle 36">
            <a:extLst>
              <a:ext uri="{FF2B5EF4-FFF2-40B4-BE49-F238E27FC236}">
                <a16:creationId xmlns:a16="http://schemas.microsoft.com/office/drawing/2014/main" xmlns="" id="{F18528FD-8677-074F-BF47-A6419EBB4C23}"/>
              </a:ext>
            </a:extLst>
          </p:cNvPr>
          <p:cNvSpPr>
            <a:spLocks noChangeAspect="1"/>
          </p:cNvSpPr>
          <p:nvPr/>
        </p:nvSpPr>
        <p:spPr>
          <a:xfrm>
            <a:off x="7963606" y="5131853"/>
            <a:ext cx="1280160" cy="741145"/>
          </a:xfrm>
          <a:prstGeom prst="rect">
            <a:avLst/>
          </a:prstGeom>
          <a:solidFill>
            <a:srgbClr val="0070C0"/>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1" i="0" u="none" strike="noStrike" kern="0" cap="none" spc="0" normalizeH="0" baseline="0" noProof="0" dirty="0">
                <a:ln>
                  <a:noFill/>
                </a:ln>
                <a:solidFill>
                  <a:schemeClr val="bg1"/>
                </a:solidFill>
                <a:effectLst/>
                <a:uLnTx/>
                <a:uFillTx/>
                <a:latin typeface="Arial" panose="020B0604020202020204" pitchFamily="34" charset="0"/>
                <a:cs typeface="Arial" panose="020B0604020202020204" pitchFamily="34" charset="0"/>
                <a:sym typeface="Arial"/>
              </a:rPr>
              <a:t>Non-US Target</a:t>
            </a:r>
          </a:p>
        </p:txBody>
      </p:sp>
      <p:cxnSp>
        <p:nvCxnSpPr>
          <p:cNvPr id="38" name="Straight Connector 37">
            <a:extLst>
              <a:ext uri="{FF2B5EF4-FFF2-40B4-BE49-F238E27FC236}">
                <a16:creationId xmlns:a16="http://schemas.microsoft.com/office/drawing/2014/main" xmlns="" id="{D26A84CF-0EAA-DE4C-A8AB-951B904677C2}"/>
              </a:ext>
            </a:extLst>
          </p:cNvPr>
          <p:cNvCxnSpPr>
            <a:cxnSpLocks/>
            <a:endCxn id="37" idx="0"/>
          </p:cNvCxnSpPr>
          <p:nvPr/>
        </p:nvCxnSpPr>
        <p:spPr>
          <a:xfrm>
            <a:off x="8603686" y="4438969"/>
            <a:ext cx="0" cy="692884"/>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xmlns="" id="{487B9BB0-00CE-CC44-9223-64DFA78FCEBC}"/>
              </a:ext>
            </a:extLst>
          </p:cNvPr>
          <p:cNvSpPr>
            <a:spLocks noChangeAspect="1"/>
          </p:cNvSpPr>
          <p:nvPr/>
        </p:nvSpPr>
        <p:spPr>
          <a:xfrm>
            <a:off x="7963606" y="3697824"/>
            <a:ext cx="1280160" cy="741145"/>
          </a:xfrm>
          <a:prstGeom prst="rect">
            <a:avLst/>
          </a:prstGeom>
          <a:solidFill>
            <a:srgbClr val="FFC000"/>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1" i="0" u="none" strike="noStrike" kern="0" cap="none" spc="0" normalizeH="0" baseline="0" noProof="0" dirty="0">
                <a:ln>
                  <a:noFill/>
                </a:ln>
                <a:solidFill>
                  <a:schemeClr val="bg1"/>
                </a:solidFill>
                <a:effectLst/>
                <a:uLnTx/>
                <a:uFillTx/>
                <a:latin typeface="Arial" panose="020B0604020202020204" pitchFamily="34" charset="0"/>
                <a:cs typeface="Arial" panose="020B0604020202020204" pitchFamily="34" charset="0"/>
                <a:sym typeface="Arial"/>
              </a:rPr>
              <a:t>Seller</a:t>
            </a:r>
          </a:p>
        </p:txBody>
      </p:sp>
      <p:sp>
        <p:nvSpPr>
          <p:cNvPr id="40" name="TextBox 39">
            <a:extLst>
              <a:ext uri="{FF2B5EF4-FFF2-40B4-BE49-F238E27FC236}">
                <a16:creationId xmlns:a16="http://schemas.microsoft.com/office/drawing/2014/main" xmlns="" id="{8858608A-7E52-2743-A537-216C229A76BB}"/>
              </a:ext>
            </a:extLst>
          </p:cNvPr>
          <p:cNvSpPr txBox="1"/>
          <p:nvPr/>
        </p:nvSpPr>
        <p:spPr>
          <a:xfrm>
            <a:off x="7568280" y="4785411"/>
            <a:ext cx="1448313" cy="246221"/>
          </a:xfrm>
          <a:prstGeom prst="rect">
            <a:avLst/>
          </a:prstGeom>
          <a:noFill/>
        </p:spPr>
        <p:txBody>
          <a:bodyPr wrap="square" lIns="0" tIns="0" rIns="18288" bIns="0" rtlCol="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600" b="1" kern="0" dirty="0">
                <a:latin typeface="+mj-lt"/>
                <a:cs typeface="Arial"/>
                <a:sym typeface="Arial"/>
              </a:rPr>
              <a:t>80%</a:t>
            </a:r>
            <a:endParaRPr kumimoji="0" lang="en-US" sz="1600" b="1" i="0" u="none" strike="noStrike" kern="0" cap="none" spc="0" normalizeH="0" baseline="0" noProof="0" dirty="0">
              <a:ln>
                <a:noFill/>
              </a:ln>
              <a:effectLst/>
              <a:uLnTx/>
              <a:uFillTx/>
              <a:latin typeface="+mj-lt"/>
              <a:cs typeface="Arial"/>
              <a:sym typeface="Arial"/>
            </a:endParaRPr>
          </a:p>
        </p:txBody>
      </p:sp>
    </p:spTree>
    <p:extLst>
      <p:ext uri="{BB962C8B-B14F-4D97-AF65-F5344CB8AC3E}">
        <p14:creationId xmlns:p14="http://schemas.microsoft.com/office/powerpoint/2010/main" val="2279175978"/>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3600" dirty="0">
                <a:solidFill>
                  <a:schemeClr val="bg1"/>
                </a:solidFill>
                <a:latin typeface="Arial" panose="020B0604020202020204" pitchFamily="34" charset="0"/>
                <a:cs typeface="Arial" panose="020B0604020202020204" pitchFamily="34" charset="0"/>
              </a:rPr>
              <a:t>Section 338(h)(10) Election</a:t>
            </a:r>
            <a:endParaRPr lang="en-US" sz="3400" dirty="0">
              <a:solidFill>
                <a:schemeClr val="bg1"/>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xmlns="" id="{FF26A11F-96B1-6F45-9FEF-E1BC81A9FF11}"/>
              </a:ext>
            </a:extLst>
          </p:cNvPr>
          <p:cNvSpPr>
            <a:spLocks noGrp="1"/>
          </p:cNvSpPr>
          <p:nvPr>
            <p:ph idx="1"/>
          </p:nvPr>
        </p:nvSpPr>
        <p:spPr>
          <a:xfrm>
            <a:off x="1108039" y="1622744"/>
            <a:ext cx="9778700" cy="5235255"/>
          </a:xfrm>
        </p:spPr>
        <p:txBody>
          <a:bodyPr anchor="t" anchorCtr="0">
            <a:normAutofit/>
          </a:bodyPr>
          <a:lstStyle/>
          <a:p>
            <a:pPr>
              <a:lnSpc>
                <a:spcPct val="120000"/>
              </a:lnSpc>
            </a:pPr>
            <a:r>
              <a:rPr lang="en-US" dirty="0">
                <a:latin typeface="Arial" panose="020B0604020202020204" pitchFamily="34" charset="0"/>
                <a:cs typeface="Arial" panose="020B0604020202020204" pitchFamily="34" charset="0"/>
              </a:rPr>
              <a:t>Target may still utilize its pre-acquisition tax attributes to offset the taxable income from deemed asset sale without considering the ownership change on the acquisition date.</a:t>
            </a:r>
          </a:p>
          <a:p>
            <a:pPr>
              <a:lnSpc>
                <a:spcPct val="120000"/>
              </a:lnSpc>
            </a:pPr>
            <a:r>
              <a:rPr lang="en-US" dirty="0">
                <a:latin typeface="Arial" panose="020B0604020202020204" pitchFamily="34" charset="0"/>
                <a:cs typeface="Arial" panose="020B0604020202020204" pitchFamily="34" charset="0"/>
              </a:rPr>
              <a:t>Target closes its tax year at the end of the acquisition date. Target is not treated as a member of Seller or Buyer’s US federal income tax consolidated group when making the deemed sale and deemed purchase of its assets.</a:t>
            </a:r>
          </a:p>
          <a:p>
            <a:pPr>
              <a:lnSpc>
                <a:spcPct val="120000"/>
              </a:lnSpc>
            </a:pPr>
            <a:r>
              <a:rPr lang="en-US" dirty="0">
                <a:latin typeface="Arial" panose="020B0604020202020204" pitchFamily="34" charset="0"/>
                <a:cs typeface="Arial" panose="020B0604020202020204" pitchFamily="34" charset="0"/>
              </a:rPr>
              <a:t>Target will need to file a one day return that includes the tax consequences of the deemed asset sale.</a:t>
            </a:r>
          </a:p>
          <a:p>
            <a:pPr>
              <a:lnSpc>
                <a:spcPct val="120000"/>
              </a:lnSpc>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5311333"/>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3600" dirty="0">
                <a:solidFill>
                  <a:schemeClr val="bg1"/>
                </a:solidFill>
                <a:latin typeface="Arial" panose="020B0604020202020204" pitchFamily="34" charset="0"/>
                <a:cs typeface="Arial" panose="020B0604020202020204" pitchFamily="34" charset="0"/>
              </a:rPr>
              <a:t>Purchase Price Allocation</a:t>
            </a:r>
            <a:endParaRPr lang="en-US" sz="3400" dirty="0">
              <a:solidFill>
                <a:schemeClr val="bg1"/>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xmlns="" id="{FF26A11F-96B1-6F45-9FEF-E1BC81A9FF11}"/>
              </a:ext>
            </a:extLst>
          </p:cNvPr>
          <p:cNvSpPr>
            <a:spLocks noGrp="1"/>
          </p:cNvSpPr>
          <p:nvPr>
            <p:ph idx="1"/>
          </p:nvPr>
        </p:nvSpPr>
        <p:spPr>
          <a:xfrm>
            <a:off x="1108039" y="1622744"/>
            <a:ext cx="9778700" cy="5235255"/>
          </a:xfrm>
        </p:spPr>
        <p:txBody>
          <a:bodyPr anchor="t" anchorCtr="0">
            <a:normAutofit/>
          </a:bodyPr>
          <a:lstStyle/>
          <a:p>
            <a:pPr>
              <a:lnSpc>
                <a:spcPct val="100000"/>
              </a:lnSpc>
            </a:pPr>
            <a:r>
              <a:rPr lang="en-US" dirty="0">
                <a:latin typeface="Arial" panose="020B0604020202020204" pitchFamily="34" charset="0"/>
                <a:cs typeface="Arial" panose="020B0604020202020204" pitchFamily="34" charset="0"/>
              </a:rPr>
              <a:t>In an asset deal or deemed asset deal, Buyer is getting a step-up in the tax basis of Target’s assets. How is the value of Target allocated among its assets? Generally, we use the Residual Method and allocate the tax basis among seven classes of assets. </a:t>
            </a:r>
            <a:r>
              <a:rPr lang="en-US" i="1" dirty="0">
                <a:latin typeface="Arial" panose="020B0604020202020204" pitchFamily="34" charset="0"/>
                <a:cs typeface="Arial" panose="020B0604020202020204" pitchFamily="34" charset="0"/>
              </a:rPr>
              <a:t>See Section 1060 and Treas. Reg. 1.338-6</a:t>
            </a:r>
          </a:p>
          <a:p>
            <a:pPr>
              <a:lnSpc>
                <a:spcPct val="100000"/>
              </a:lnSpc>
            </a:pPr>
            <a:r>
              <a:rPr lang="en-US" dirty="0">
                <a:latin typeface="Arial" panose="020B0604020202020204" pitchFamily="34" charset="0"/>
                <a:cs typeface="Arial" panose="020B0604020202020204" pitchFamily="34" charset="0"/>
              </a:rPr>
              <a:t>Under the residual method, the purchase price is allocated among seven classes of assets in cascading order.</a:t>
            </a:r>
          </a:p>
        </p:txBody>
      </p:sp>
    </p:spTree>
    <p:extLst>
      <p:ext uri="{BB962C8B-B14F-4D97-AF65-F5344CB8AC3E}">
        <p14:creationId xmlns:p14="http://schemas.microsoft.com/office/powerpoint/2010/main" val="2609299036"/>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3600" dirty="0">
                <a:solidFill>
                  <a:schemeClr val="bg1"/>
                </a:solidFill>
                <a:latin typeface="Arial" panose="020B0604020202020204" pitchFamily="34" charset="0"/>
                <a:cs typeface="Arial" panose="020B0604020202020204" pitchFamily="34" charset="0"/>
              </a:rPr>
              <a:t>Purchase Price Allocation</a:t>
            </a:r>
            <a:endParaRPr lang="en-US" sz="3400" dirty="0">
              <a:solidFill>
                <a:schemeClr val="bg1"/>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xmlns="" id="{FF26A11F-96B1-6F45-9FEF-E1BC81A9FF11}"/>
              </a:ext>
            </a:extLst>
          </p:cNvPr>
          <p:cNvSpPr>
            <a:spLocks noGrp="1"/>
          </p:cNvSpPr>
          <p:nvPr>
            <p:ph idx="1"/>
          </p:nvPr>
        </p:nvSpPr>
        <p:spPr>
          <a:xfrm>
            <a:off x="1108039" y="1622744"/>
            <a:ext cx="9778700" cy="5235255"/>
          </a:xfrm>
        </p:spPr>
        <p:txBody>
          <a:bodyPr anchor="t" anchorCtr="0">
            <a:normAutofit/>
          </a:bodyPr>
          <a:lstStyle/>
          <a:p>
            <a:pPr>
              <a:lnSpc>
                <a:spcPct val="100000"/>
              </a:lnSpc>
            </a:pPr>
            <a:r>
              <a:rPr lang="en-US" dirty="0">
                <a:latin typeface="Arial" panose="020B0604020202020204" pitchFamily="34" charset="0"/>
                <a:cs typeface="Arial" panose="020B0604020202020204" pitchFamily="34" charset="0"/>
              </a:rPr>
              <a:t>Depreciable fixed assets may be depreciated across the life of the asset.</a:t>
            </a:r>
          </a:p>
          <a:p>
            <a:pPr>
              <a:lnSpc>
                <a:spcPct val="100000"/>
              </a:lnSpc>
            </a:pPr>
            <a:r>
              <a:rPr lang="en-US" dirty="0">
                <a:latin typeface="Arial" panose="020B0604020202020204" pitchFamily="34" charset="0"/>
                <a:cs typeface="Arial" panose="020B0604020202020204" pitchFamily="34" charset="0"/>
              </a:rPr>
              <a:t>Section 197 intangibles (Class VI and VII assets) may be amortized ratably over 180 months.</a:t>
            </a:r>
          </a:p>
          <a:p>
            <a:pPr>
              <a:lnSpc>
                <a:spcPct val="100000"/>
              </a:lnSpc>
            </a:pPr>
            <a:r>
              <a:rPr lang="en-US" dirty="0">
                <a:latin typeface="Arial" panose="020B0604020202020204" pitchFamily="34" charset="0"/>
                <a:cs typeface="Arial" panose="020B0604020202020204" pitchFamily="34" charset="0"/>
              </a:rPr>
              <a:t>For other items, tax basis may be used to offset gain or recognize loss upon disposition.</a:t>
            </a:r>
          </a:p>
          <a:p>
            <a:pPr>
              <a:lnSpc>
                <a:spcPct val="100000"/>
              </a:lnSpc>
            </a:pPr>
            <a:r>
              <a:rPr lang="en-US" dirty="0">
                <a:latin typeface="Arial" panose="020B0604020202020204" pitchFamily="34" charset="0"/>
                <a:cs typeface="Arial" panose="020B0604020202020204" pitchFamily="34" charset="0"/>
              </a:rPr>
              <a:t>Purchase price allocation must be agreed upon by Buyer and Seller. Why might the two parties disagree on allocation?</a:t>
            </a:r>
          </a:p>
          <a:p>
            <a:pPr lvl="1">
              <a:lnSpc>
                <a:spcPct val="100000"/>
              </a:lnSpc>
            </a:pPr>
            <a:r>
              <a:rPr lang="en-US" dirty="0">
                <a:latin typeface="Arial" panose="020B0604020202020204" pitchFamily="34" charset="0"/>
                <a:cs typeface="Arial" panose="020B0604020202020204" pitchFamily="34" charset="0"/>
              </a:rPr>
              <a:t>If Target is a passthrough entity Sellers will want capital gains treatment if possible.</a:t>
            </a:r>
          </a:p>
        </p:txBody>
      </p:sp>
    </p:spTree>
    <p:extLst>
      <p:ext uri="{BB962C8B-B14F-4D97-AF65-F5344CB8AC3E}">
        <p14:creationId xmlns:p14="http://schemas.microsoft.com/office/powerpoint/2010/main" val="437269872"/>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3600" dirty="0">
                <a:solidFill>
                  <a:schemeClr val="bg1"/>
                </a:solidFill>
                <a:latin typeface="Arial" panose="020B0604020202020204" pitchFamily="34" charset="0"/>
                <a:cs typeface="Arial" panose="020B0604020202020204" pitchFamily="34" charset="0"/>
              </a:rPr>
              <a:t>Purchase Price Allocation</a:t>
            </a:r>
            <a:endParaRPr lang="en-US" sz="3400" dirty="0">
              <a:solidFill>
                <a:schemeClr val="bg1"/>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xmlns="" id="{FF26A11F-96B1-6F45-9FEF-E1BC81A9FF11}"/>
              </a:ext>
            </a:extLst>
          </p:cNvPr>
          <p:cNvSpPr>
            <a:spLocks noGrp="1"/>
          </p:cNvSpPr>
          <p:nvPr>
            <p:ph idx="1"/>
          </p:nvPr>
        </p:nvSpPr>
        <p:spPr>
          <a:xfrm>
            <a:off x="1108039" y="1622744"/>
            <a:ext cx="9778700" cy="5235255"/>
          </a:xfrm>
        </p:spPr>
        <p:txBody>
          <a:bodyPr anchor="t" anchorCtr="0">
            <a:normAutofit/>
          </a:bodyPr>
          <a:lstStyle/>
          <a:p>
            <a:pPr>
              <a:lnSpc>
                <a:spcPct val="100000"/>
              </a:lnSpc>
            </a:pPr>
            <a:r>
              <a:rPr lang="en-US" dirty="0">
                <a:latin typeface="Arial" panose="020B0604020202020204" pitchFamily="34" charset="0"/>
                <a:cs typeface="Arial" panose="020B0604020202020204" pitchFamily="34" charset="0"/>
              </a:rPr>
              <a:t>Class I: Cash</a:t>
            </a:r>
          </a:p>
          <a:p>
            <a:pPr>
              <a:lnSpc>
                <a:spcPct val="100000"/>
              </a:lnSpc>
            </a:pPr>
            <a:r>
              <a:rPr lang="en-US" dirty="0">
                <a:latin typeface="Arial" panose="020B0604020202020204" pitchFamily="34" charset="0"/>
                <a:cs typeface="Arial" panose="020B0604020202020204" pitchFamily="34" charset="0"/>
              </a:rPr>
              <a:t>Class II: Tradable securities, foreign currency, deposits, etc.</a:t>
            </a:r>
          </a:p>
          <a:p>
            <a:pPr>
              <a:lnSpc>
                <a:spcPct val="100000"/>
              </a:lnSpc>
            </a:pPr>
            <a:r>
              <a:rPr lang="en-US" dirty="0">
                <a:latin typeface="Arial" panose="020B0604020202020204" pitchFamily="34" charset="0"/>
                <a:cs typeface="Arial" panose="020B0604020202020204" pitchFamily="34" charset="0"/>
              </a:rPr>
              <a:t>Class III: Accounts receivable and other mark-to-market assets.</a:t>
            </a:r>
          </a:p>
          <a:p>
            <a:pPr>
              <a:lnSpc>
                <a:spcPct val="100000"/>
              </a:lnSpc>
            </a:pPr>
            <a:r>
              <a:rPr lang="en-US" dirty="0">
                <a:latin typeface="Arial" panose="020B0604020202020204" pitchFamily="34" charset="0"/>
                <a:cs typeface="Arial" panose="020B0604020202020204" pitchFamily="34" charset="0"/>
              </a:rPr>
              <a:t>Class IV: Inventory</a:t>
            </a:r>
          </a:p>
          <a:p>
            <a:pPr>
              <a:lnSpc>
                <a:spcPct val="100000"/>
              </a:lnSpc>
            </a:pPr>
            <a:r>
              <a:rPr lang="en-US" dirty="0">
                <a:latin typeface="Arial" panose="020B0604020202020204" pitchFamily="34" charset="0"/>
                <a:cs typeface="Arial" panose="020B0604020202020204" pitchFamily="34" charset="0"/>
              </a:rPr>
              <a:t>Class V: Other fixed assets</a:t>
            </a:r>
          </a:p>
          <a:p>
            <a:pPr>
              <a:lnSpc>
                <a:spcPct val="100000"/>
              </a:lnSpc>
            </a:pPr>
            <a:r>
              <a:rPr lang="en-US" dirty="0">
                <a:latin typeface="Arial" panose="020B0604020202020204" pitchFamily="34" charset="0"/>
                <a:cs typeface="Arial" panose="020B0604020202020204" pitchFamily="34" charset="0"/>
              </a:rPr>
              <a:t>Class VI: Section 197 Intangibles other than goodwill</a:t>
            </a:r>
          </a:p>
          <a:p>
            <a:pPr>
              <a:lnSpc>
                <a:spcPct val="100000"/>
              </a:lnSpc>
            </a:pPr>
            <a:r>
              <a:rPr lang="en-US" dirty="0">
                <a:latin typeface="Arial" panose="020B0604020202020204" pitchFamily="34" charset="0"/>
                <a:cs typeface="Arial" panose="020B0604020202020204" pitchFamily="34" charset="0"/>
              </a:rPr>
              <a:t>Class VII: Goodwill</a:t>
            </a:r>
          </a:p>
        </p:txBody>
      </p:sp>
    </p:spTree>
    <p:extLst>
      <p:ext uri="{BB962C8B-B14F-4D97-AF65-F5344CB8AC3E}">
        <p14:creationId xmlns:p14="http://schemas.microsoft.com/office/powerpoint/2010/main" val="114649469"/>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3600" dirty="0">
                <a:solidFill>
                  <a:schemeClr val="bg1"/>
                </a:solidFill>
                <a:latin typeface="Arial" panose="020B0604020202020204" pitchFamily="34" charset="0"/>
                <a:cs typeface="Arial" panose="020B0604020202020204" pitchFamily="34" charset="0"/>
              </a:rPr>
              <a:t>Allocation of Tax Basis – Section 338 Election</a:t>
            </a:r>
            <a:endParaRPr lang="en-US" sz="3400" dirty="0">
              <a:solidFill>
                <a:schemeClr val="bg1"/>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xmlns="" id="{FF26A11F-96B1-6F45-9FEF-E1BC81A9FF11}"/>
              </a:ext>
            </a:extLst>
          </p:cNvPr>
          <p:cNvSpPr>
            <a:spLocks noGrp="1"/>
          </p:cNvSpPr>
          <p:nvPr>
            <p:ph idx="1"/>
          </p:nvPr>
        </p:nvSpPr>
        <p:spPr>
          <a:xfrm>
            <a:off x="1108039" y="1622744"/>
            <a:ext cx="9778700" cy="5235255"/>
          </a:xfrm>
        </p:spPr>
        <p:txBody>
          <a:bodyPr anchor="t" anchorCtr="0">
            <a:normAutofit/>
          </a:bodyPr>
          <a:lstStyle/>
          <a:p>
            <a:pPr>
              <a:lnSpc>
                <a:spcPct val="120000"/>
              </a:lnSpc>
            </a:pPr>
            <a:r>
              <a:rPr lang="en-US" dirty="0">
                <a:latin typeface="Arial" panose="020B0604020202020204" pitchFamily="34" charset="0"/>
                <a:cs typeface="Arial" panose="020B0604020202020204" pitchFamily="34" charset="0"/>
              </a:rPr>
              <a:t>Under Treas. Reg. 1.338-5, the aggregate adjusted grossed-up basis (AGUB) of the assets deemed purchased by New Target is equal to the sum of: </a:t>
            </a:r>
          </a:p>
          <a:p>
            <a:pPr lvl="1">
              <a:lnSpc>
                <a:spcPct val="120000"/>
              </a:lnSpc>
            </a:pPr>
            <a:r>
              <a:rPr lang="en-US" dirty="0">
                <a:latin typeface="Arial" panose="020B0604020202020204" pitchFamily="34" charset="0"/>
                <a:cs typeface="Arial" panose="020B0604020202020204" pitchFamily="34" charset="0"/>
              </a:rPr>
              <a:t>The grossed-up basis in Buyer’s recently purchased Target stock;</a:t>
            </a:r>
          </a:p>
          <a:p>
            <a:pPr lvl="1">
              <a:lnSpc>
                <a:spcPct val="120000"/>
              </a:lnSpc>
            </a:pPr>
            <a:r>
              <a:rPr lang="en-US" dirty="0">
                <a:latin typeface="Arial" panose="020B0604020202020204" pitchFamily="34" charset="0"/>
                <a:cs typeface="Arial" panose="020B0604020202020204" pitchFamily="34" charset="0"/>
              </a:rPr>
              <a:t>Buyer’s basis in nonrecently purchased Target stock;</a:t>
            </a:r>
          </a:p>
          <a:p>
            <a:pPr lvl="2">
              <a:lnSpc>
                <a:spcPct val="120000"/>
              </a:lnSpc>
            </a:pPr>
            <a:r>
              <a:rPr lang="en-US" b="1" dirty="0">
                <a:latin typeface="Arial" panose="020B0604020202020204" pitchFamily="34" charset="0"/>
                <a:cs typeface="Arial" panose="020B0604020202020204" pitchFamily="34" charset="0"/>
              </a:rPr>
              <a:t>Note: </a:t>
            </a:r>
            <a:r>
              <a:rPr lang="en-US" dirty="0">
                <a:latin typeface="Arial" panose="020B0604020202020204" pitchFamily="34" charset="0"/>
                <a:cs typeface="Arial" panose="020B0604020202020204" pitchFamily="34" charset="0"/>
              </a:rPr>
              <a:t>Buyer may step up the basis of its nonrecently purchased stock when making the Section 338 election. In doing so, however, Buyer would need to recognize gain on the difference between its original purchase price and the current FMV. </a:t>
            </a:r>
          </a:p>
          <a:p>
            <a:pPr lvl="1">
              <a:lnSpc>
                <a:spcPct val="120000"/>
              </a:lnSpc>
            </a:pPr>
            <a:r>
              <a:rPr lang="en-US" dirty="0">
                <a:latin typeface="Arial" panose="020B0604020202020204" pitchFamily="34" charset="0"/>
                <a:cs typeface="Arial" panose="020B0604020202020204" pitchFamily="34" charset="0"/>
              </a:rPr>
              <a:t>Target’s liabilities; and </a:t>
            </a:r>
          </a:p>
          <a:p>
            <a:pPr lvl="1">
              <a:lnSpc>
                <a:spcPct val="120000"/>
              </a:lnSpc>
            </a:pPr>
            <a:r>
              <a:rPr lang="en-US" dirty="0">
                <a:latin typeface="Arial" panose="020B0604020202020204" pitchFamily="34" charset="0"/>
                <a:cs typeface="Arial" panose="020B0604020202020204" pitchFamily="34" charset="0"/>
              </a:rPr>
              <a:t>Buyer’s capitalized transaction costs.</a:t>
            </a:r>
          </a:p>
        </p:txBody>
      </p:sp>
    </p:spTree>
    <p:extLst>
      <p:ext uri="{BB962C8B-B14F-4D97-AF65-F5344CB8AC3E}">
        <p14:creationId xmlns:p14="http://schemas.microsoft.com/office/powerpoint/2010/main" val="706556876"/>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3600" dirty="0">
                <a:solidFill>
                  <a:schemeClr val="bg1"/>
                </a:solidFill>
                <a:latin typeface="Arial" panose="020B0604020202020204" pitchFamily="34" charset="0"/>
                <a:cs typeface="Arial" panose="020B0604020202020204" pitchFamily="34" charset="0"/>
              </a:rPr>
              <a:t>Allocation of Tax Basis – Section 338 Election</a:t>
            </a:r>
            <a:endParaRPr lang="en-US" sz="3400" dirty="0">
              <a:solidFill>
                <a:schemeClr val="bg1"/>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xmlns="" id="{FF26A11F-96B1-6F45-9FEF-E1BC81A9FF11}"/>
              </a:ext>
            </a:extLst>
          </p:cNvPr>
          <p:cNvSpPr>
            <a:spLocks noGrp="1"/>
          </p:cNvSpPr>
          <p:nvPr>
            <p:ph idx="1"/>
          </p:nvPr>
        </p:nvSpPr>
        <p:spPr>
          <a:xfrm>
            <a:off x="1108039" y="1622744"/>
            <a:ext cx="9778700" cy="5235255"/>
          </a:xfrm>
        </p:spPr>
        <p:txBody>
          <a:bodyPr anchor="t" anchorCtr="0">
            <a:normAutofit/>
          </a:bodyPr>
          <a:lstStyle/>
          <a:p>
            <a:pPr>
              <a:lnSpc>
                <a:spcPct val="120000"/>
              </a:lnSpc>
            </a:pPr>
            <a:r>
              <a:rPr lang="en-US" dirty="0">
                <a:latin typeface="Arial" panose="020B0604020202020204" pitchFamily="34" charset="0"/>
                <a:cs typeface="Arial" panose="020B0604020202020204" pitchFamily="34" charset="0"/>
              </a:rPr>
              <a:t>AGUB is then allocated among New Target’s assets using the residual method.</a:t>
            </a:r>
          </a:p>
          <a:p>
            <a:pPr>
              <a:lnSpc>
                <a:spcPct val="120000"/>
              </a:lnSpc>
            </a:pPr>
            <a:r>
              <a:rPr lang="en-US" dirty="0">
                <a:latin typeface="Arial" panose="020B0604020202020204" pitchFamily="34" charset="0"/>
                <a:cs typeface="Arial" panose="020B0604020202020204" pitchFamily="34" charset="0"/>
              </a:rPr>
              <a:t>Grossed-up basis equals Buyer’s post-acquisition stock basis, without considering transaction costs, multiplied by a fraction:</a:t>
            </a:r>
          </a:p>
          <a:p>
            <a:pPr lvl="1">
              <a:lnSpc>
                <a:spcPct val="120000"/>
              </a:lnSpc>
            </a:pPr>
            <a:r>
              <a:rPr lang="en-US" dirty="0">
                <a:latin typeface="Arial" panose="020B0604020202020204" pitchFamily="34" charset="0"/>
                <a:cs typeface="Arial" panose="020B0604020202020204" pitchFamily="34" charset="0"/>
              </a:rPr>
              <a:t>Numerator = 100 - % of Target stock that Buyer purchased more than 12 months prior to the effective date of the 338 election.</a:t>
            </a:r>
          </a:p>
          <a:p>
            <a:pPr lvl="1">
              <a:lnSpc>
                <a:spcPct val="120000"/>
              </a:lnSpc>
            </a:pPr>
            <a:r>
              <a:rPr lang="en-US" dirty="0">
                <a:latin typeface="Arial" panose="020B0604020202020204" pitchFamily="34" charset="0"/>
                <a:cs typeface="Arial" panose="020B0604020202020204" pitchFamily="34" charset="0"/>
              </a:rPr>
              <a:t>Denominator = % of Target stock attributable to Buyer’s recently purchased Target stock (less than 12 months prior to the effective date of the 338 election.</a:t>
            </a:r>
          </a:p>
        </p:txBody>
      </p:sp>
    </p:spTree>
    <p:extLst>
      <p:ext uri="{BB962C8B-B14F-4D97-AF65-F5344CB8AC3E}">
        <p14:creationId xmlns:p14="http://schemas.microsoft.com/office/powerpoint/2010/main" val="1543128501"/>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3600" dirty="0">
                <a:solidFill>
                  <a:schemeClr val="bg1"/>
                </a:solidFill>
                <a:latin typeface="Arial" panose="020B0604020202020204" pitchFamily="34" charset="0"/>
                <a:cs typeface="Arial" panose="020B0604020202020204" pitchFamily="34" charset="0"/>
              </a:rPr>
              <a:t>AGUB Allocation - Examples</a:t>
            </a:r>
            <a:endParaRPr lang="en-US" sz="3400" dirty="0">
              <a:solidFill>
                <a:schemeClr val="bg1"/>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xmlns="" id="{FF26A11F-96B1-6F45-9FEF-E1BC81A9FF11}"/>
              </a:ext>
            </a:extLst>
          </p:cNvPr>
          <p:cNvSpPr>
            <a:spLocks noGrp="1"/>
          </p:cNvSpPr>
          <p:nvPr>
            <p:ph idx="1"/>
          </p:nvPr>
        </p:nvSpPr>
        <p:spPr>
          <a:xfrm>
            <a:off x="1108039" y="1622744"/>
            <a:ext cx="9778700" cy="5235255"/>
          </a:xfrm>
        </p:spPr>
        <p:txBody>
          <a:bodyPr anchor="t" anchorCtr="0">
            <a:normAutofit/>
          </a:bodyPr>
          <a:lstStyle/>
          <a:p>
            <a:pPr>
              <a:lnSpc>
                <a:spcPct val="120000"/>
              </a:lnSpc>
            </a:pPr>
            <a:r>
              <a:rPr lang="en-US" dirty="0">
                <a:latin typeface="Arial" panose="020B0604020202020204" pitchFamily="34" charset="0"/>
                <a:cs typeface="Arial" panose="020B0604020202020204" pitchFamily="34" charset="0"/>
              </a:rPr>
              <a:t>Buyer purchases 10% of Target’s stock for $5,000 on June 30, 2020. Buyer then purchases 80% of Target’s stock for $60,000 on July 1, 2021.  Buyer incurred $5,000 of transaction costs with respect to the acquisition.</a:t>
            </a:r>
          </a:p>
          <a:p>
            <a:pPr>
              <a:lnSpc>
                <a:spcPct val="120000"/>
              </a:lnSpc>
            </a:pPr>
            <a:r>
              <a:rPr lang="en-US" dirty="0">
                <a:latin typeface="Arial" panose="020B0604020202020204" pitchFamily="34" charset="0"/>
                <a:cs typeface="Arial" panose="020B0604020202020204" pitchFamily="34" charset="0"/>
              </a:rPr>
              <a:t>Target’s only asset consists of land with GMV of $100,000 and tax basis of $50,000. Target’s only liability are taxes arising from the deemed asset sale (assume $10,500).</a:t>
            </a:r>
          </a:p>
          <a:p>
            <a:pPr>
              <a:lnSpc>
                <a:spcPct val="120000"/>
              </a:lnSpc>
            </a:pPr>
            <a:r>
              <a:rPr lang="en-US" dirty="0">
                <a:latin typeface="Arial" panose="020B0604020202020204" pitchFamily="34" charset="0"/>
                <a:cs typeface="Arial" panose="020B0604020202020204" pitchFamily="34" charset="0"/>
              </a:rPr>
              <a:t>AGUB = $60,000 * ((1 - 0.1) / 0.8) + $5,000 + $10,500 + $5,000 = $83,000</a:t>
            </a:r>
          </a:p>
        </p:txBody>
      </p:sp>
    </p:spTree>
    <p:extLst>
      <p:ext uri="{BB962C8B-B14F-4D97-AF65-F5344CB8AC3E}">
        <p14:creationId xmlns:p14="http://schemas.microsoft.com/office/powerpoint/2010/main" val="2309524976"/>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3600" dirty="0">
                <a:solidFill>
                  <a:schemeClr val="bg1"/>
                </a:solidFill>
                <a:latin typeface="Arial" panose="020B0604020202020204" pitchFamily="34" charset="0"/>
                <a:cs typeface="Arial" panose="020B0604020202020204" pitchFamily="34" charset="0"/>
              </a:rPr>
              <a:t>AGUB Allocation - Examples</a:t>
            </a:r>
            <a:endParaRPr lang="en-US" sz="3400" dirty="0">
              <a:solidFill>
                <a:schemeClr val="bg1"/>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xmlns="" id="{FF26A11F-96B1-6F45-9FEF-E1BC81A9FF11}"/>
              </a:ext>
            </a:extLst>
          </p:cNvPr>
          <p:cNvSpPr>
            <a:spLocks noGrp="1"/>
          </p:cNvSpPr>
          <p:nvPr>
            <p:ph idx="1"/>
          </p:nvPr>
        </p:nvSpPr>
        <p:spPr>
          <a:xfrm>
            <a:off x="1108039" y="1622744"/>
            <a:ext cx="9778700" cy="5235255"/>
          </a:xfrm>
        </p:spPr>
        <p:txBody>
          <a:bodyPr anchor="t" anchorCtr="0">
            <a:normAutofit/>
          </a:bodyPr>
          <a:lstStyle/>
          <a:p>
            <a:pPr>
              <a:lnSpc>
                <a:spcPct val="100000"/>
              </a:lnSpc>
            </a:pPr>
            <a:r>
              <a:rPr lang="en-US" dirty="0">
                <a:latin typeface="Arial" panose="020B0604020202020204" pitchFamily="34" charset="0"/>
                <a:cs typeface="Arial" panose="020B0604020202020204" pitchFamily="34" charset="0"/>
              </a:rPr>
              <a:t>Buyer purchases 100% of Target’s stock for $2,000. Buyer does not incur any acquisition costs and makes a Section 338 election with respect to the acquisition. Target has $1,000 of liabilities (including tax liability form the deemed asset sale).</a:t>
            </a:r>
          </a:p>
          <a:p>
            <a:pPr>
              <a:lnSpc>
                <a:spcPct val="100000"/>
              </a:lnSpc>
            </a:pPr>
            <a:r>
              <a:rPr lang="en-US" dirty="0">
                <a:latin typeface="Arial" panose="020B0604020202020204" pitchFamily="34" charset="0"/>
                <a:cs typeface="Arial" panose="020B0604020202020204" pitchFamily="34" charset="0"/>
              </a:rPr>
              <a:t>Target has the following assets:</a:t>
            </a:r>
          </a:p>
          <a:p>
            <a:pPr lvl="1">
              <a:lnSpc>
                <a:spcPct val="100000"/>
              </a:lnSpc>
            </a:pPr>
            <a:r>
              <a:rPr lang="en-US" dirty="0">
                <a:latin typeface="Arial" panose="020B0604020202020204" pitchFamily="34" charset="0"/>
                <a:cs typeface="Arial" panose="020B0604020202020204" pitchFamily="34" charset="0"/>
              </a:rPr>
              <a:t>Cash: $200</a:t>
            </a:r>
          </a:p>
          <a:p>
            <a:pPr lvl="1">
              <a:lnSpc>
                <a:spcPct val="100000"/>
              </a:lnSpc>
            </a:pPr>
            <a:r>
              <a:rPr lang="en-US" dirty="0">
                <a:latin typeface="Arial" panose="020B0604020202020204" pitchFamily="34" charset="0"/>
                <a:cs typeface="Arial" panose="020B0604020202020204" pitchFamily="34" charset="0"/>
              </a:rPr>
              <a:t>Actively traded securities: $300</a:t>
            </a:r>
          </a:p>
          <a:p>
            <a:pPr lvl="1">
              <a:lnSpc>
                <a:spcPct val="100000"/>
              </a:lnSpc>
            </a:pPr>
            <a:r>
              <a:rPr lang="en-US" dirty="0">
                <a:latin typeface="Arial" panose="020B0604020202020204" pitchFamily="34" charset="0"/>
                <a:cs typeface="Arial" panose="020B0604020202020204" pitchFamily="34" charset="0"/>
              </a:rPr>
              <a:t>Accounts Receivable: $600</a:t>
            </a:r>
          </a:p>
          <a:p>
            <a:pPr lvl="1">
              <a:lnSpc>
                <a:spcPct val="100000"/>
              </a:lnSpc>
            </a:pPr>
            <a:r>
              <a:rPr lang="en-US" dirty="0">
                <a:latin typeface="Arial" panose="020B0604020202020204" pitchFamily="34" charset="0"/>
                <a:cs typeface="Arial" panose="020B0604020202020204" pitchFamily="34" charset="0"/>
              </a:rPr>
              <a:t>Inventory: 300</a:t>
            </a:r>
          </a:p>
          <a:p>
            <a:pPr lvl="1">
              <a:lnSpc>
                <a:spcPct val="100000"/>
              </a:lnSpc>
            </a:pPr>
            <a:r>
              <a:rPr lang="en-US" dirty="0">
                <a:latin typeface="Arial" panose="020B0604020202020204" pitchFamily="34" charset="0"/>
                <a:cs typeface="Arial" panose="020B0604020202020204" pitchFamily="34" charset="0"/>
              </a:rPr>
              <a:t>Other fixed assets: $1500</a:t>
            </a:r>
          </a:p>
        </p:txBody>
      </p:sp>
    </p:spTree>
    <p:extLst>
      <p:ext uri="{BB962C8B-B14F-4D97-AF65-F5344CB8AC3E}">
        <p14:creationId xmlns:p14="http://schemas.microsoft.com/office/powerpoint/2010/main" val="3374949241"/>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3600" dirty="0">
                <a:solidFill>
                  <a:schemeClr val="bg1"/>
                </a:solidFill>
                <a:latin typeface="Arial" panose="020B0604020202020204" pitchFamily="34" charset="0"/>
                <a:cs typeface="Arial" panose="020B0604020202020204" pitchFamily="34" charset="0"/>
              </a:rPr>
              <a:t>AGUB Allocation - Examples</a:t>
            </a:r>
            <a:endParaRPr lang="en-US" sz="3400" dirty="0">
              <a:solidFill>
                <a:schemeClr val="bg1"/>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xmlns="" id="{FF26A11F-96B1-6F45-9FEF-E1BC81A9FF11}"/>
              </a:ext>
            </a:extLst>
          </p:cNvPr>
          <p:cNvSpPr>
            <a:spLocks noGrp="1"/>
          </p:cNvSpPr>
          <p:nvPr>
            <p:ph idx="1"/>
          </p:nvPr>
        </p:nvSpPr>
        <p:spPr>
          <a:xfrm>
            <a:off x="1108039" y="1622744"/>
            <a:ext cx="9778700" cy="5235255"/>
          </a:xfrm>
        </p:spPr>
        <p:txBody>
          <a:bodyPr anchor="t" anchorCtr="0">
            <a:normAutofit/>
          </a:bodyPr>
          <a:lstStyle/>
          <a:p>
            <a:pPr>
              <a:lnSpc>
                <a:spcPct val="100000"/>
              </a:lnSpc>
            </a:pPr>
            <a:r>
              <a:rPr lang="en-US" dirty="0">
                <a:latin typeface="Arial" panose="020B0604020202020204" pitchFamily="34" charset="0"/>
                <a:cs typeface="Arial" panose="020B0604020202020204" pitchFamily="34" charset="0"/>
              </a:rPr>
              <a:t>Buyer’s AGUB is $2000 (purchase price) + $0 (no nonrecent purchased stock) + $1,000 (Target liabilities) + $0 (acquisition costs) = $3,000</a:t>
            </a:r>
          </a:p>
          <a:p>
            <a:pPr>
              <a:lnSpc>
                <a:spcPct val="100000"/>
              </a:lnSpc>
            </a:pPr>
            <a:r>
              <a:rPr lang="en-US" dirty="0">
                <a:latin typeface="Arial" panose="020B0604020202020204" pitchFamily="34" charset="0"/>
                <a:cs typeface="Arial" panose="020B0604020202020204" pitchFamily="34" charset="0"/>
              </a:rPr>
              <a:t>AGUB is allocated as follows:</a:t>
            </a:r>
          </a:p>
          <a:p>
            <a:pPr lvl="1">
              <a:lnSpc>
                <a:spcPct val="100000"/>
              </a:lnSpc>
            </a:pPr>
            <a:r>
              <a:rPr lang="en-US" dirty="0">
                <a:latin typeface="Arial" panose="020B0604020202020204" pitchFamily="34" charset="0"/>
                <a:cs typeface="Arial" panose="020B0604020202020204" pitchFamily="34" charset="0"/>
              </a:rPr>
              <a:t>Class I (Cash): $200</a:t>
            </a:r>
          </a:p>
          <a:p>
            <a:pPr lvl="1">
              <a:lnSpc>
                <a:spcPct val="100000"/>
              </a:lnSpc>
            </a:pPr>
            <a:r>
              <a:rPr lang="en-US" dirty="0">
                <a:latin typeface="Arial" panose="020B0604020202020204" pitchFamily="34" charset="0"/>
                <a:cs typeface="Arial" panose="020B0604020202020204" pitchFamily="34" charset="0"/>
              </a:rPr>
              <a:t>Class II (Actively traded securities): $300</a:t>
            </a:r>
          </a:p>
          <a:p>
            <a:pPr lvl="1">
              <a:lnSpc>
                <a:spcPct val="100000"/>
              </a:lnSpc>
            </a:pPr>
            <a:r>
              <a:rPr lang="en-US" dirty="0">
                <a:latin typeface="Arial" panose="020B0604020202020204" pitchFamily="34" charset="0"/>
                <a:cs typeface="Arial" panose="020B0604020202020204" pitchFamily="34" charset="0"/>
              </a:rPr>
              <a:t>Class III (Accounts receivable): $600</a:t>
            </a:r>
          </a:p>
          <a:p>
            <a:pPr lvl="1">
              <a:lnSpc>
                <a:spcPct val="100000"/>
              </a:lnSpc>
            </a:pPr>
            <a:r>
              <a:rPr lang="en-US" dirty="0">
                <a:latin typeface="Arial" panose="020B0604020202020204" pitchFamily="34" charset="0"/>
                <a:cs typeface="Arial" panose="020B0604020202020204" pitchFamily="34" charset="0"/>
              </a:rPr>
              <a:t>Class IV (Inventory): $300</a:t>
            </a:r>
          </a:p>
          <a:p>
            <a:pPr lvl="1">
              <a:lnSpc>
                <a:spcPct val="100000"/>
              </a:lnSpc>
            </a:pPr>
            <a:r>
              <a:rPr lang="en-US" dirty="0">
                <a:latin typeface="Arial" panose="020B0604020202020204" pitchFamily="34" charset="0"/>
                <a:cs typeface="Arial" panose="020B0604020202020204" pitchFamily="34" charset="0"/>
              </a:rPr>
              <a:t>Class V (Other fixed assets): $1,500</a:t>
            </a:r>
          </a:p>
          <a:p>
            <a:pPr lvl="1">
              <a:lnSpc>
                <a:spcPct val="100000"/>
              </a:lnSpc>
            </a:pPr>
            <a:r>
              <a:rPr lang="en-US" dirty="0">
                <a:latin typeface="Arial" panose="020B0604020202020204" pitchFamily="34" charset="0"/>
                <a:cs typeface="Arial" panose="020B0604020202020204" pitchFamily="34" charset="0"/>
              </a:rPr>
              <a:t>Class VI (Other 197 intangibles): $0</a:t>
            </a:r>
          </a:p>
          <a:p>
            <a:pPr lvl="1">
              <a:lnSpc>
                <a:spcPct val="100000"/>
              </a:lnSpc>
            </a:pPr>
            <a:r>
              <a:rPr lang="en-US" dirty="0">
                <a:latin typeface="Arial" panose="020B0604020202020204" pitchFamily="34" charset="0"/>
                <a:cs typeface="Arial" panose="020B0604020202020204" pitchFamily="34" charset="0"/>
              </a:rPr>
              <a:t>Class VII (Goodwill and going concern value): $100</a:t>
            </a:r>
          </a:p>
          <a:p>
            <a:pPr>
              <a:lnSpc>
                <a:spcPct val="100000"/>
              </a:lnSpc>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150065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Arial" panose="020B0604020202020204" pitchFamily="34" charset="0"/>
                <a:cs typeface="Arial" panose="020B0604020202020204" pitchFamily="34" charset="0"/>
              </a:rPr>
              <a:t>Anatomy of an Acquisition</a:t>
            </a:r>
          </a:p>
        </p:txBody>
      </p:sp>
      <p:sp>
        <p:nvSpPr>
          <p:cNvPr id="3" name="Content Placeholder 2">
            <a:extLst>
              <a:ext uri="{FF2B5EF4-FFF2-40B4-BE49-F238E27FC236}">
                <a16:creationId xmlns:a16="http://schemas.microsoft.com/office/drawing/2014/main" xmlns="" id="{20BDA4C7-90AF-484A-802C-AB5B3ACD85E9}"/>
              </a:ext>
            </a:extLst>
          </p:cNvPr>
          <p:cNvSpPr>
            <a:spLocks noGrp="1"/>
          </p:cNvSpPr>
          <p:nvPr>
            <p:ph idx="1"/>
          </p:nvPr>
        </p:nvSpPr>
        <p:spPr>
          <a:xfrm>
            <a:off x="1000461" y="1590740"/>
            <a:ext cx="10095169" cy="5267259"/>
          </a:xfrm>
        </p:spPr>
        <p:txBody>
          <a:bodyPr anchor="ctr">
            <a:normAutofit/>
          </a:bodyPr>
          <a:lstStyle/>
          <a:p>
            <a:r>
              <a:rPr lang="en-US" sz="3200" dirty="0">
                <a:latin typeface="Arial" panose="020B0604020202020204" pitchFamily="34" charset="0"/>
                <a:cs typeface="Arial" panose="020B0604020202020204" pitchFamily="34" charset="0"/>
              </a:rPr>
              <a:t>Identify tax issues during due diligence</a:t>
            </a:r>
          </a:p>
          <a:p>
            <a:r>
              <a:rPr lang="en-US" sz="3200" dirty="0">
                <a:latin typeface="Arial" panose="020B0604020202020204" pitchFamily="34" charset="0"/>
                <a:cs typeface="Arial" panose="020B0604020202020204" pitchFamily="34" charset="0"/>
              </a:rPr>
              <a:t>Understanding the tax and business objectives of Buyer and Seller</a:t>
            </a:r>
          </a:p>
          <a:p>
            <a:r>
              <a:rPr lang="en-US" sz="3200" dirty="0">
                <a:latin typeface="Arial" panose="020B0604020202020204" pitchFamily="34" charset="0"/>
                <a:cs typeface="Arial" panose="020B0604020202020204" pitchFamily="34" charset="0"/>
              </a:rPr>
              <a:t>Review transaction documents</a:t>
            </a:r>
          </a:p>
          <a:p>
            <a:r>
              <a:rPr lang="en-US" sz="3200" dirty="0">
                <a:latin typeface="Arial" panose="020B0604020202020204" pitchFamily="34" charset="0"/>
                <a:cs typeface="Arial" panose="020B0604020202020204" pitchFamily="34" charset="0"/>
              </a:rPr>
              <a:t>Provide advice on the acquisition structure</a:t>
            </a:r>
          </a:p>
          <a:p>
            <a:r>
              <a:rPr lang="en-US" sz="3200" dirty="0">
                <a:latin typeface="Arial" panose="020B0604020202020204" pitchFamily="34" charset="0"/>
                <a:cs typeface="Arial" panose="020B0604020202020204" pitchFamily="34" charset="0"/>
              </a:rPr>
              <a:t>Determine the tax treatment of a transaction</a:t>
            </a:r>
          </a:p>
          <a:p>
            <a:r>
              <a:rPr lang="en-US" sz="3200" dirty="0">
                <a:latin typeface="Arial" panose="020B0604020202020204" pitchFamily="34" charset="0"/>
                <a:cs typeface="Arial" panose="020B0604020202020204" pitchFamily="34" charset="0"/>
              </a:rPr>
              <a:t>Plan integration structure</a:t>
            </a:r>
          </a:p>
          <a:p>
            <a:r>
              <a:rPr lang="en-US" sz="3200" dirty="0">
                <a:latin typeface="Arial" panose="020B0604020202020204" pitchFamily="34" charset="0"/>
                <a:cs typeface="Arial" panose="020B0604020202020204" pitchFamily="34" charset="0"/>
              </a:rPr>
              <a:t>Complete tax filings with respect to the acquisition</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958626"/>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3600" dirty="0">
                <a:solidFill>
                  <a:schemeClr val="bg1"/>
                </a:solidFill>
                <a:latin typeface="Arial" panose="020B0604020202020204" pitchFamily="34" charset="0"/>
                <a:cs typeface="Arial" panose="020B0604020202020204" pitchFamily="34" charset="0"/>
              </a:rPr>
              <a:t>AGUB Allocation - Examples</a:t>
            </a:r>
            <a:endParaRPr lang="en-US" sz="3400" dirty="0">
              <a:solidFill>
                <a:schemeClr val="bg1"/>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xmlns="" id="{FF26A11F-96B1-6F45-9FEF-E1BC81A9FF11}"/>
              </a:ext>
            </a:extLst>
          </p:cNvPr>
          <p:cNvSpPr>
            <a:spLocks noGrp="1"/>
          </p:cNvSpPr>
          <p:nvPr>
            <p:ph idx="1"/>
          </p:nvPr>
        </p:nvSpPr>
        <p:spPr>
          <a:xfrm>
            <a:off x="1108039" y="1622744"/>
            <a:ext cx="9778700" cy="5235255"/>
          </a:xfrm>
        </p:spPr>
        <p:txBody>
          <a:bodyPr anchor="t" anchorCtr="0">
            <a:normAutofit/>
          </a:bodyPr>
          <a:lstStyle/>
          <a:p>
            <a:pPr>
              <a:lnSpc>
                <a:spcPct val="100000"/>
              </a:lnSpc>
            </a:pPr>
            <a:r>
              <a:rPr lang="en-US" dirty="0">
                <a:latin typeface="Arial" panose="020B0604020202020204" pitchFamily="34" charset="0"/>
                <a:cs typeface="Arial" panose="020B0604020202020204" pitchFamily="34" charset="0"/>
              </a:rPr>
              <a:t>On Day 1, Buyer purchases 90% of Target’s stock for $900. Buyer has not made any purchases of Target’s stock more than 12 months prior to Day 1. Buyer incurs acquisition costs of $100 and makes a Section 338 election with respect to the acquisition. Target has $200 of liabilities (including tax liability form the deemed asset sale).</a:t>
            </a:r>
          </a:p>
          <a:p>
            <a:pPr>
              <a:lnSpc>
                <a:spcPct val="100000"/>
              </a:lnSpc>
            </a:pPr>
            <a:r>
              <a:rPr lang="en-US" dirty="0">
                <a:latin typeface="Arial" panose="020B0604020202020204" pitchFamily="34" charset="0"/>
                <a:cs typeface="Arial" panose="020B0604020202020204" pitchFamily="34" charset="0"/>
              </a:rPr>
              <a:t>Target has the following assets:</a:t>
            </a:r>
          </a:p>
          <a:p>
            <a:pPr lvl="1">
              <a:lnSpc>
                <a:spcPct val="100000"/>
              </a:lnSpc>
            </a:pPr>
            <a:r>
              <a:rPr lang="en-US" dirty="0">
                <a:latin typeface="Arial" panose="020B0604020202020204" pitchFamily="34" charset="0"/>
                <a:cs typeface="Arial" panose="020B0604020202020204" pitchFamily="34" charset="0"/>
              </a:rPr>
              <a:t>Cash: $100</a:t>
            </a:r>
          </a:p>
          <a:p>
            <a:pPr lvl="1">
              <a:lnSpc>
                <a:spcPct val="100000"/>
              </a:lnSpc>
            </a:pPr>
            <a:r>
              <a:rPr lang="en-US" dirty="0">
                <a:latin typeface="Arial" panose="020B0604020202020204" pitchFamily="34" charset="0"/>
                <a:cs typeface="Arial" panose="020B0604020202020204" pitchFamily="34" charset="0"/>
              </a:rPr>
              <a:t>Inventory: $300</a:t>
            </a:r>
          </a:p>
          <a:p>
            <a:pPr lvl="1">
              <a:lnSpc>
                <a:spcPct val="100000"/>
              </a:lnSpc>
            </a:pPr>
            <a:r>
              <a:rPr lang="en-US" dirty="0">
                <a:latin typeface="Arial" panose="020B0604020202020204" pitchFamily="34" charset="0"/>
                <a:cs typeface="Arial" panose="020B0604020202020204" pitchFamily="34" charset="0"/>
              </a:rPr>
              <a:t>Patent: $500</a:t>
            </a:r>
          </a:p>
          <a:p>
            <a:pPr>
              <a:lnSpc>
                <a:spcPct val="100000"/>
              </a:lnSpc>
            </a:pPr>
            <a:endParaRPr lang="en-US" dirty="0">
              <a:latin typeface="Arial" panose="020B0604020202020204" pitchFamily="34" charset="0"/>
              <a:cs typeface="Arial" panose="020B0604020202020204" pitchFamily="34" charset="0"/>
            </a:endParaRPr>
          </a:p>
          <a:p>
            <a:pPr>
              <a:lnSpc>
                <a:spcPct val="100000"/>
              </a:lnSpc>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319190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Arial" panose="020B0604020202020204" pitchFamily="34" charset="0"/>
                <a:cs typeface="Arial" panose="020B0604020202020204" pitchFamily="34" charset="0"/>
              </a:rPr>
              <a:t>Identify issues during tax due diligence</a:t>
            </a:r>
          </a:p>
        </p:txBody>
      </p:sp>
      <p:sp>
        <p:nvSpPr>
          <p:cNvPr id="3" name="Content Placeholder 2">
            <a:extLst>
              <a:ext uri="{FF2B5EF4-FFF2-40B4-BE49-F238E27FC236}">
                <a16:creationId xmlns:a16="http://schemas.microsoft.com/office/drawing/2014/main" xmlns="" id="{20BDA4C7-90AF-484A-802C-AB5B3ACD85E9}"/>
              </a:ext>
            </a:extLst>
          </p:cNvPr>
          <p:cNvSpPr>
            <a:spLocks noGrp="1"/>
          </p:cNvSpPr>
          <p:nvPr>
            <p:ph idx="1"/>
          </p:nvPr>
        </p:nvSpPr>
        <p:spPr>
          <a:xfrm>
            <a:off x="1108039" y="1766169"/>
            <a:ext cx="9987592" cy="5091829"/>
          </a:xfrm>
        </p:spPr>
        <p:txBody>
          <a:bodyPr anchor="t" anchorCtr="0">
            <a:normAutofit/>
          </a:bodyPr>
          <a:lstStyle/>
          <a:p>
            <a:pPr>
              <a:lnSpc>
                <a:spcPct val="100000"/>
              </a:lnSpc>
            </a:pPr>
            <a:r>
              <a:rPr lang="en-US" sz="3200" dirty="0">
                <a:latin typeface="Arial" panose="020B0604020202020204" pitchFamily="34" charset="0"/>
                <a:cs typeface="Arial" panose="020B0604020202020204" pitchFamily="34" charset="0"/>
              </a:rPr>
              <a:t>What is the existing structure of the Target company?</a:t>
            </a:r>
          </a:p>
          <a:p>
            <a:pPr lvl="1">
              <a:lnSpc>
                <a:spcPct val="100000"/>
              </a:lnSpc>
            </a:pPr>
            <a:r>
              <a:rPr lang="en-US" sz="3200" dirty="0">
                <a:latin typeface="Arial" panose="020B0604020202020204" pitchFamily="34" charset="0"/>
                <a:cs typeface="Arial" panose="020B0604020202020204" pitchFamily="34" charset="0"/>
              </a:rPr>
              <a:t>USFIT characterization of parent entity and its subsidiaries.</a:t>
            </a:r>
          </a:p>
          <a:p>
            <a:pPr lvl="2">
              <a:lnSpc>
                <a:spcPct val="100000"/>
              </a:lnSpc>
            </a:pPr>
            <a:r>
              <a:rPr lang="en-US" sz="3200" dirty="0">
                <a:latin typeface="Arial" panose="020B0604020202020204" pitchFamily="34" charset="0"/>
                <a:cs typeface="Arial" panose="020B0604020202020204" pitchFamily="34" charset="0"/>
              </a:rPr>
              <a:t>C Corporation</a:t>
            </a:r>
          </a:p>
          <a:p>
            <a:pPr lvl="2">
              <a:lnSpc>
                <a:spcPct val="100000"/>
              </a:lnSpc>
            </a:pPr>
            <a:r>
              <a:rPr lang="en-US" sz="3200" dirty="0">
                <a:latin typeface="Arial" panose="020B0604020202020204" pitchFamily="34" charset="0"/>
                <a:cs typeface="Arial" panose="020B0604020202020204" pitchFamily="34" charset="0"/>
              </a:rPr>
              <a:t>S Corporation</a:t>
            </a:r>
          </a:p>
          <a:p>
            <a:pPr lvl="2">
              <a:lnSpc>
                <a:spcPct val="100000"/>
              </a:lnSpc>
            </a:pPr>
            <a:r>
              <a:rPr lang="en-US" sz="3200" dirty="0">
                <a:latin typeface="Arial" panose="020B0604020202020204" pitchFamily="34" charset="0"/>
                <a:cs typeface="Arial" panose="020B0604020202020204" pitchFamily="34" charset="0"/>
              </a:rPr>
              <a:t>Partnership</a:t>
            </a:r>
          </a:p>
          <a:p>
            <a:pPr lvl="2">
              <a:lnSpc>
                <a:spcPct val="100000"/>
              </a:lnSpc>
            </a:pPr>
            <a:r>
              <a:rPr lang="en-US" sz="3200" dirty="0">
                <a:latin typeface="Arial" panose="020B0604020202020204" pitchFamily="34" charset="0"/>
                <a:cs typeface="Arial" panose="020B0604020202020204" pitchFamily="34" charset="0"/>
              </a:rPr>
              <a:t>Disregarded entity</a:t>
            </a:r>
          </a:p>
          <a:p>
            <a:pPr lvl="2">
              <a:lnSpc>
                <a:spcPct val="100000"/>
              </a:lnSpc>
            </a:pPr>
            <a:r>
              <a:rPr lang="en-US" sz="3200" dirty="0">
                <a:latin typeface="Arial" panose="020B0604020202020204" pitchFamily="34" charset="0"/>
                <a:cs typeface="Arial" panose="020B0604020202020204" pitchFamily="34" charset="0"/>
              </a:rPr>
              <a:t>US vs. foreign entities</a:t>
            </a:r>
          </a:p>
        </p:txBody>
      </p:sp>
    </p:spTree>
    <p:extLst>
      <p:ext uri="{BB962C8B-B14F-4D97-AF65-F5344CB8AC3E}">
        <p14:creationId xmlns:p14="http://schemas.microsoft.com/office/powerpoint/2010/main" val="397598919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Arial" panose="020B0604020202020204" pitchFamily="34" charset="0"/>
                <a:cs typeface="Arial" panose="020B0604020202020204" pitchFamily="34" charset="0"/>
              </a:rPr>
              <a:t>Identify issues during tax due diligence</a:t>
            </a:r>
          </a:p>
        </p:txBody>
      </p:sp>
      <p:sp>
        <p:nvSpPr>
          <p:cNvPr id="3" name="Content Placeholder 2">
            <a:extLst>
              <a:ext uri="{FF2B5EF4-FFF2-40B4-BE49-F238E27FC236}">
                <a16:creationId xmlns:a16="http://schemas.microsoft.com/office/drawing/2014/main" xmlns="" id="{20BDA4C7-90AF-484A-802C-AB5B3ACD85E9}"/>
              </a:ext>
            </a:extLst>
          </p:cNvPr>
          <p:cNvSpPr>
            <a:spLocks noGrp="1"/>
          </p:cNvSpPr>
          <p:nvPr>
            <p:ph idx="1"/>
          </p:nvPr>
        </p:nvSpPr>
        <p:spPr>
          <a:xfrm>
            <a:off x="1108039" y="1766169"/>
            <a:ext cx="9987592" cy="5091829"/>
          </a:xfrm>
        </p:spPr>
        <p:txBody>
          <a:bodyPr anchor="t" anchorCtr="0">
            <a:normAutofit/>
          </a:bodyPr>
          <a:lstStyle/>
          <a:p>
            <a:pPr>
              <a:lnSpc>
                <a:spcPct val="100000"/>
              </a:lnSpc>
            </a:pPr>
            <a:r>
              <a:rPr lang="en-US" sz="3200" dirty="0">
                <a:latin typeface="Arial" panose="020B0604020202020204" pitchFamily="34" charset="0"/>
                <a:cs typeface="Arial" panose="020B0604020202020204" pitchFamily="34" charset="0"/>
              </a:rPr>
              <a:t>What is the composition of Target’s shareholders?</a:t>
            </a:r>
          </a:p>
          <a:p>
            <a:pPr lvl="1">
              <a:lnSpc>
                <a:spcPct val="100000"/>
              </a:lnSpc>
            </a:pPr>
            <a:r>
              <a:rPr lang="en-US" sz="3200" dirty="0">
                <a:latin typeface="Arial" panose="020B0604020202020204" pitchFamily="34" charset="0"/>
                <a:cs typeface="Arial" panose="020B0604020202020204" pitchFamily="34" charset="0"/>
              </a:rPr>
              <a:t>Who are primary sellers? Private equity vs. founders and employees.</a:t>
            </a:r>
          </a:p>
          <a:p>
            <a:pPr lvl="1">
              <a:lnSpc>
                <a:spcPct val="100000"/>
              </a:lnSpc>
            </a:pPr>
            <a:r>
              <a:rPr lang="en-US" sz="3200" dirty="0">
                <a:latin typeface="Arial" panose="020B0604020202020204" pitchFamily="34" charset="0"/>
                <a:cs typeface="Arial" panose="020B0604020202020204" pitchFamily="34" charset="0"/>
              </a:rPr>
              <a:t>Are there key employee shareholders? How is Buyer going to incentivize employee retention?</a:t>
            </a:r>
          </a:p>
          <a:p>
            <a:pPr>
              <a:lnSpc>
                <a:spcPct val="100000"/>
              </a:lnSpc>
            </a:pPr>
            <a:r>
              <a:rPr lang="en-US" sz="3200" dirty="0">
                <a:latin typeface="Arial" panose="020B0604020202020204" pitchFamily="34" charset="0"/>
                <a:cs typeface="Arial" panose="020B0604020202020204" pitchFamily="34" charset="0"/>
              </a:rPr>
              <a:t>Where is Target headquartered?</a:t>
            </a:r>
          </a:p>
          <a:p>
            <a:pPr>
              <a:lnSpc>
                <a:spcPct val="100000"/>
              </a:lnSpc>
            </a:pPr>
            <a:r>
              <a:rPr lang="en-US" sz="3200" dirty="0">
                <a:latin typeface="Arial" panose="020B0604020202020204" pitchFamily="34" charset="0"/>
                <a:cs typeface="Arial" panose="020B0604020202020204" pitchFamily="34" charset="0"/>
              </a:rPr>
              <a:t>Where is management located?</a:t>
            </a:r>
          </a:p>
          <a:p>
            <a:pPr>
              <a:lnSpc>
                <a:spcPct val="100000"/>
              </a:lnSpc>
            </a:pPr>
            <a:r>
              <a:rPr lang="en-US" sz="3200" dirty="0">
                <a:latin typeface="Arial" panose="020B0604020202020204" pitchFamily="34" charset="0"/>
                <a:cs typeface="Arial" panose="020B0604020202020204" pitchFamily="34" charset="0"/>
              </a:rPr>
              <a:t>Where are most of Target’s sales?</a:t>
            </a:r>
          </a:p>
        </p:txBody>
      </p:sp>
    </p:spTree>
    <p:extLst>
      <p:ext uri="{BB962C8B-B14F-4D97-AF65-F5344CB8AC3E}">
        <p14:creationId xmlns:p14="http://schemas.microsoft.com/office/powerpoint/2010/main" val="42290233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Arial" panose="020B0604020202020204" pitchFamily="34" charset="0"/>
                <a:cs typeface="Arial" panose="020B0604020202020204" pitchFamily="34" charset="0"/>
              </a:rPr>
              <a:t>Identify issues during tax due diligence</a:t>
            </a:r>
          </a:p>
        </p:txBody>
      </p:sp>
      <p:sp>
        <p:nvSpPr>
          <p:cNvPr id="3" name="Content Placeholder 2">
            <a:extLst>
              <a:ext uri="{FF2B5EF4-FFF2-40B4-BE49-F238E27FC236}">
                <a16:creationId xmlns:a16="http://schemas.microsoft.com/office/drawing/2014/main" xmlns="" id="{20BDA4C7-90AF-484A-802C-AB5B3ACD85E9}"/>
              </a:ext>
            </a:extLst>
          </p:cNvPr>
          <p:cNvSpPr>
            <a:spLocks noGrp="1"/>
          </p:cNvSpPr>
          <p:nvPr>
            <p:ph idx="1"/>
          </p:nvPr>
        </p:nvSpPr>
        <p:spPr>
          <a:xfrm>
            <a:off x="1108039" y="1741118"/>
            <a:ext cx="9987592" cy="5116882"/>
          </a:xfrm>
        </p:spPr>
        <p:txBody>
          <a:bodyPr anchor="t" anchorCtr="0">
            <a:normAutofit/>
          </a:bodyPr>
          <a:lstStyle/>
          <a:p>
            <a:r>
              <a:rPr lang="en-US" sz="3200" dirty="0">
                <a:latin typeface="Arial" panose="020B0604020202020204" pitchFamily="34" charset="0"/>
                <a:cs typeface="Arial" panose="020B0604020202020204" pitchFamily="34" charset="0"/>
              </a:rPr>
              <a:t>US federal, state, and local income tax</a:t>
            </a:r>
          </a:p>
          <a:p>
            <a:r>
              <a:rPr lang="en-US" sz="3200" dirty="0">
                <a:latin typeface="Arial" panose="020B0604020202020204" pitchFamily="34" charset="0"/>
                <a:cs typeface="Arial" panose="020B0604020202020204" pitchFamily="34" charset="0"/>
              </a:rPr>
              <a:t>Indirect tax</a:t>
            </a:r>
          </a:p>
          <a:p>
            <a:pPr lvl="1"/>
            <a:r>
              <a:rPr lang="en-US" sz="3200" dirty="0">
                <a:latin typeface="Arial" panose="020B0604020202020204" pitchFamily="34" charset="0"/>
                <a:cs typeface="Arial" panose="020B0604020202020204" pitchFamily="34" charset="0"/>
              </a:rPr>
              <a:t>Sales and use tax.</a:t>
            </a:r>
          </a:p>
          <a:p>
            <a:pPr lvl="1"/>
            <a:r>
              <a:rPr lang="en-US" sz="3200" dirty="0">
                <a:latin typeface="Arial" panose="020B0604020202020204" pitchFamily="34" charset="0"/>
                <a:cs typeface="Arial" panose="020B0604020202020204" pitchFamily="34" charset="0"/>
              </a:rPr>
              <a:t>Property tax</a:t>
            </a:r>
          </a:p>
          <a:p>
            <a:pPr lvl="1"/>
            <a:r>
              <a:rPr lang="en-US" sz="3200" dirty="0">
                <a:latin typeface="Arial" panose="020B0604020202020204" pitchFamily="34" charset="0"/>
                <a:cs typeface="Arial" panose="020B0604020202020204" pitchFamily="34" charset="0"/>
              </a:rPr>
              <a:t>Unclaimed property</a:t>
            </a:r>
          </a:p>
          <a:p>
            <a:pPr lvl="1"/>
            <a:r>
              <a:rPr lang="en-US" sz="3200" dirty="0">
                <a:latin typeface="Arial" panose="020B0604020202020204" pitchFamily="34" charset="0"/>
                <a:cs typeface="Arial" panose="020B0604020202020204" pitchFamily="34" charset="0"/>
              </a:rPr>
              <a:t>VAT</a:t>
            </a:r>
          </a:p>
          <a:p>
            <a:r>
              <a:rPr lang="en-US" sz="3200" dirty="0">
                <a:latin typeface="Arial" panose="020B0604020202020204" pitchFamily="34" charset="0"/>
                <a:cs typeface="Arial" panose="020B0604020202020204" pitchFamily="34" charset="0"/>
              </a:rPr>
              <a:t>Withholding tax</a:t>
            </a:r>
          </a:p>
          <a:p>
            <a:r>
              <a:rPr lang="en-US" sz="3200" dirty="0">
                <a:latin typeface="Arial" panose="020B0604020202020204" pitchFamily="34" charset="0"/>
                <a:cs typeface="Arial" panose="020B0604020202020204" pitchFamily="34" charset="0"/>
              </a:rPr>
              <a:t>Compensation and benefits tax</a:t>
            </a:r>
          </a:p>
        </p:txBody>
      </p:sp>
    </p:spTree>
    <p:extLst>
      <p:ext uri="{BB962C8B-B14F-4D97-AF65-F5344CB8AC3E}">
        <p14:creationId xmlns:p14="http://schemas.microsoft.com/office/powerpoint/2010/main" val="27803203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39567D33-2D64-7F48-B669-7120ADAF0BBC}"/>
              </a:ext>
            </a:extLst>
          </p:cNvPr>
          <p:cNvSpPr>
            <a:spLocks noGrp="1"/>
          </p:cNvSpPr>
          <p:nvPr>
            <p:ph type="title"/>
          </p:nvPr>
        </p:nvSpPr>
        <p:spPr>
          <a:xfrm>
            <a:off x="1371599" y="294538"/>
            <a:ext cx="9895951" cy="1033669"/>
          </a:xfrm>
        </p:spPr>
        <p:txBody>
          <a:bodyPr>
            <a:normAutofit/>
          </a:bodyPr>
          <a:lstStyle/>
          <a:p>
            <a:r>
              <a:rPr lang="en-US" sz="3200" dirty="0">
                <a:solidFill>
                  <a:srgbClr val="FFFFFF"/>
                </a:solidFill>
                <a:latin typeface="Arial" panose="020B0604020202020204" pitchFamily="34" charset="0"/>
                <a:cs typeface="Arial" panose="020B0604020202020204" pitchFamily="34" charset="0"/>
              </a:rPr>
              <a:t>Understanding the tax objectives of Buyer and Seller</a:t>
            </a:r>
          </a:p>
        </p:txBody>
      </p:sp>
      <p:sp>
        <p:nvSpPr>
          <p:cNvPr id="11" name="Content Placeholder 2">
            <a:extLst>
              <a:ext uri="{FF2B5EF4-FFF2-40B4-BE49-F238E27FC236}">
                <a16:creationId xmlns:a16="http://schemas.microsoft.com/office/drawing/2014/main" xmlns="" id="{FF26A11F-96B1-6F45-9FEF-E1BC81A9FF11}"/>
              </a:ext>
            </a:extLst>
          </p:cNvPr>
          <p:cNvSpPr>
            <a:spLocks noGrp="1"/>
          </p:cNvSpPr>
          <p:nvPr>
            <p:ph idx="1"/>
          </p:nvPr>
        </p:nvSpPr>
        <p:spPr>
          <a:xfrm>
            <a:off x="1108039" y="1590742"/>
            <a:ext cx="9987592" cy="5267258"/>
          </a:xfrm>
        </p:spPr>
        <p:txBody>
          <a:bodyPr anchor="t" anchorCtr="0">
            <a:normAutofit/>
          </a:bodyPr>
          <a:lstStyle/>
          <a:p>
            <a:pPr>
              <a:lnSpc>
                <a:spcPct val="100000"/>
              </a:lnSpc>
            </a:pPr>
            <a:r>
              <a:rPr lang="en-US" dirty="0">
                <a:latin typeface="Arial" panose="020B0604020202020204" pitchFamily="34" charset="0"/>
                <a:cs typeface="Arial" panose="020B0604020202020204" pitchFamily="34" charset="0"/>
              </a:rPr>
              <a:t>Seller Objectives:</a:t>
            </a:r>
          </a:p>
          <a:p>
            <a:pPr lvl="1">
              <a:lnSpc>
                <a:spcPct val="100000"/>
              </a:lnSpc>
            </a:pPr>
            <a:r>
              <a:rPr lang="en-US" sz="2800" dirty="0">
                <a:latin typeface="Arial" panose="020B0604020202020204" pitchFamily="34" charset="0"/>
                <a:cs typeface="Arial" panose="020B0604020202020204" pitchFamily="34" charset="0"/>
              </a:rPr>
              <a:t>Maximize after-tax proceeds</a:t>
            </a:r>
          </a:p>
          <a:p>
            <a:pPr lvl="2">
              <a:lnSpc>
                <a:spcPct val="100000"/>
              </a:lnSpc>
            </a:pPr>
            <a:r>
              <a:rPr lang="en-US" sz="2800" dirty="0">
                <a:latin typeface="Arial" panose="020B0604020202020204" pitchFamily="34" charset="0"/>
                <a:cs typeface="Arial" panose="020B0604020202020204" pitchFamily="34" charset="0"/>
              </a:rPr>
              <a:t>Avoid two levels of taxation on proceeds</a:t>
            </a:r>
          </a:p>
          <a:p>
            <a:pPr lvl="3">
              <a:lnSpc>
                <a:spcPct val="100000"/>
              </a:lnSpc>
            </a:pPr>
            <a:r>
              <a:rPr lang="en-US" sz="2800" dirty="0">
                <a:latin typeface="Arial" panose="020B0604020202020204" pitchFamily="34" charset="0"/>
                <a:cs typeface="Arial" panose="020B0604020202020204" pitchFamily="34" charset="0"/>
              </a:rPr>
              <a:t>Asset vs. stock acquisition</a:t>
            </a:r>
          </a:p>
          <a:p>
            <a:pPr lvl="1">
              <a:lnSpc>
                <a:spcPct val="100000"/>
              </a:lnSpc>
            </a:pPr>
            <a:r>
              <a:rPr lang="en-US" sz="2800" dirty="0">
                <a:latin typeface="Arial" panose="020B0604020202020204" pitchFamily="34" charset="0"/>
                <a:cs typeface="Arial" panose="020B0604020202020204" pitchFamily="34" charset="0"/>
              </a:rPr>
              <a:t>Character of the proceeds</a:t>
            </a:r>
          </a:p>
          <a:p>
            <a:pPr lvl="2">
              <a:lnSpc>
                <a:spcPct val="100000"/>
              </a:lnSpc>
            </a:pPr>
            <a:r>
              <a:rPr lang="en-US" sz="2800" dirty="0">
                <a:latin typeface="Arial" panose="020B0604020202020204" pitchFamily="34" charset="0"/>
                <a:cs typeface="Arial" panose="020B0604020202020204" pitchFamily="34" charset="0"/>
              </a:rPr>
              <a:t>Capital gains vs. ordinary income</a:t>
            </a:r>
          </a:p>
          <a:p>
            <a:pPr lvl="1">
              <a:lnSpc>
                <a:spcPct val="100000"/>
              </a:lnSpc>
            </a:pPr>
            <a:r>
              <a:rPr lang="en-US" sz="2800" dirty="0">
                <a:latin typeface="Arial" panose="020B0604020202020204" pitchFamily="34" charset="0"/>
                <a:cs typeface="Arial" panose="020B0604020202020204" pitchFamily="34" charset="0"/>
              </a:rPr>
              <a:t>Tax-deferred transaction</a:t>
            </a:r>
          </a:p>
          <a:p>
            <a:pPr lvl="2">
              <a:lnSpc>
                <a:spcPct val="100000"/>
              </a:lnSpc>
            </a:pPr>
            <a:r>
              <a:rPr lang="en-US" sz="2800" dirty="0">
                <a:latin typeface="Arial" panose="020B0604020202020204" pitchFamily="34" charset="0"/>
                <a:cs typeface="Arial" panose="020B0604020202020204" pitchFamily="34" charset="0"/>
              </a:rPr>
              <a:t>Should the transaction be structured as a reorganization or a taxable transaction?</a:t>
            </a:r>
          </a:p>
        </p:txBody>
      </p:sp>
    </p:spTree>
    <p:extLst>
      <p:ext uri="{BB962C8B-B14F-4D97-AF65-F5344CB8AC3E}">
        <p14:creationId xmlns:p14="http://schemas.microsoft.com/office/powerpoint/2010/main" val="332524545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28204</TotalTime>
  <Words>3376</Words>
  <Application>Microsoft Macintosh PowerPoint</Application>
  <PresentationFormat>Custom</PresentationFormat>
  <Paragraphs>314</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M&amp;A Tax</vt:lpstr>
      <vt:lpstr>Introductions</vt:lpstr>
      <vt:lpstr>Syllabus</vt:lpstr>
      <vt:lpstr>What is M&amp;A Tax?</vt:lpstr>
      <vt:lpstr>Anatomy of an Acquisition</vt:lpstr>
      <vt:lpstr>Identify issues during tax due diligence</vt:lpstr>
      <vt:lpstr>Identify issues during tax due diligence</vt:lpstr>
      <vt:lpstr>Identify issues during tax due diligence</vt:lpstr>
      <vt:lpstr>Understanding the tax objectives of Buyer and Seller</vt:lpstr>
      <vt:lpstr>Understanding the tax objectives of Buyer and Seller</vt:lpstr>
      <vt:lpstr>Review transaction documents</vt:lpstr>
      <vt:lpstr>Review transaction documents</vt:lpstr>
      <vt:lpstr>Review transaction documents</vt:lpstr>
      <vt:lpstr>Provide Advice on Acquisition Structure</vt:lpstr>
      <vt:lpstr>Determine the tax treatment of a transaction</vt:lpstr>
      <vt:lpstr>Plan integration structure</vt:lpstr>
      <vt:lpstr>Complete tax filings with respect to the acquisition</vt:lpstr>
      <vt:lpstr>Taxable Acquisitions</vt:lpstr>
      <vt:lpstr>Stock Acquisitions (Taxable)</vt:lpstr>
      <vt:lpstr>Stock Acquisitions (Taxable)</vt:lpstr>
      <vt:lpstr>Stock Acquisitions (Taxable)</vt:lpstr>
      <vt:lpstr>Stock Acquisitions (Taxable)</vt:lpstr>
      <vt:lpstr>Stock Acquisitions (Taxable)</vt:lpstr>
      <vt:lpstr>Stock Acquisitions (Taxable)</vt:lpstr>
      <vt:lpstr>Asset Acquisitions (Taxable)</vt:lpstr>
      <vt:lpstr>Asset Acquisitions (Taxable)</vt:lpstr>
      <vt:lpstr>Asset Acquisitions (Taxable)</vt:lpstr>
      <vt:lpstr>Asset Acquisitions (Taxable)</vt:lpstr>
      <vt:lpstr>Asset Acquisitions (Taxable)</vt:lpstr>
      <vt:lpstr>Asset Acquisitions (Taxable)</vt:lpstr>
      <vt:lpstr>Section 338 Election</vt:lpstr>
      <vt:lpstr>Section 338 Election</vt:lpstr>
      <vt:lpstr>Section 338 Election</vt:lpstr>
      <vt:lpstr>Section 338 Election</vt:lpstr>
      <vt:lpstr>Section 338(g) Election</vt:lpstr>
      <vt:lpstr>Section 338(g) Election</vt:lpstr>
      <vt:lpstr>Section 338(g) Election</vt:lpstr>
      <vt:lpstr>Section 338(h)(10) Election</vt:lpstr>
      <vt:lpstr>Section 338(h)(10) Election</vt:lpstr>
      <vt:lpstr>Section 338(h)(10) Election</vt:lpstr>
      <vt:lpstr>Section 338(h)(10) Election</vt:lpstr>
      <vt:lpstr>Purchase Price Allocation</vt:lpstr>
      <vt:lpstr>Purchase Price Allocation</vt:lpstr>
      <vt:lpstr>Purchase Price Allocation</vt:lpstr>
      <vt:lpstr>Allocation of Tax Basis – Section 338 Election</vt:lpstr>
      <vt:lpstr>Allocation of Tax Basis – Section 338 Election</vt:lpstr>
      <vt:lpstr>AGUB Allocation - Examples</vt:lpstr>
      <vt:lpstr>AGUB Allocation - Examples</vt:lpstr>
      <vt:lpstr>AGUB Allocation - Examples</vt:lpstr>
      <vt:lpstr>AGUB Allocation - Examples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M&amp;A Tax</dc:title>
  <dc:creator>Cassidy Sung</dc:creator>
  <cp:lastModifiedBy>Fari Beyzavi</cp:lastModifiedBy>
  <cp:revision>18</cp:revision>
  <dcterms:created xsi:type="dcterms:W3CDTF">2022-03-19T04:27:13Z</dcterms:created>
  <dcterms:modified xsi:type="dcterms:W3CDTF">2023-04-07T06:32:29Z</dcterms:modified>
</cp:coreProperties>
</file>