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415" r:id="rId3"/>
    <p:sldId id="414" r:id="rId4"/>
    <p:sldId id="421" r:id="rId5"/>
    <p:sldId id="422" r:id="rId6"/>
    <p:sldId id="417" r:id="rId7"/>
    <p:sldId id="419" r:id="rId8"/>
    <p:sldId id="429" r:id="rId9"/>
    <p:sldId id="420" r:id="rId10"/>
    <p:sldId id="418" r:id="rId11"/>
    <p:sldId id="423" r:id="rId12"/>
    <p:sldId id="425" r:id="rId13"/>
    <p:sldId id="431" r:id="rId14"/>
    <p:sldId id="433" r:id="rId15"/>
    <p:sldId id="416" r:id="rId16"/>
    <p:sldId id="424" r:id="rId17"/>
    <p:sldId id="426" r:id="rId18"/>
    <p:sldId id="443" r:id="rId19"/>
    <p:sldId id="439" r:id="rId20"/>
    <p:sldId id="440" r:id="rId21"/>
    <p:sldId id="434" r:id="rId22"/>
    <p:sldId id="442" r:id="rId23"/>
    <p:sldId id="436" r:id="rId24"/>
    <p:sldId id="435" r:id="rId25"/>
    <p:sldId id="437" r:id="rId26"/>
    <p:sldId id="438" r:id="rId27"/>
    <p:sldId id="44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4"/>
    <p:restoredTop sz="96411"/>
  </p:normalViewPr>
  <p:slideViewPr>
    <p:cSldViewPr snapToGrid="0" snapToObjects="1">
      <p:cViewPr>
        <p:scale>
          <a:sx n="122" d="100"/>
          <a:sy n="122" d="100"/>
        </p:scale>
        <p:origin x="-1848" y="-7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C03DF1-810E-4543-8AD2-15264597DFA8}" type="datetimeFigureOut">
              <a:rPr lang="en-US" smtClean="0"/>
              <a:t>4/14/23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87B2A-71F7-FF4B-89FD-811F0357F24F}" type="slidenum">
              <a:rPr lang="en-US" smtClean="0"/>
              <a:t>‹#›</a:t>
            </a:fld>
            <a:endParaRPr lang="en-US"/>
          </a:p>
        </p:txBody>
      </p:sp>
    </p:spTree>
    <p:extLst>
      <p:ext uri="{BB962C8B-B14F-4D97-AF65-F5344CB8AC3E}">
        <p14:creationId xmlns:p14="http://schemas.microsoft.com/office/powerpoint/2010/main" val="374777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C194C5-05CD-3A47-916D-07CEF31267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5968E73-80B1-F146-874F-370E2415B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805C599-3DFF-F243-ABB8-CB6483498FE5}"/>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5" name="Footer Placeholder 4">
            <a:extLst>
              <a:ext uri="{FF2B5EF4-FFF2-40B4-BE49-F238E27FC236}">
                <a16:creationId xmlns:a16="http://schemas.microsoft.com/office/drawing/2014/main" xmlns="" id="{BDB2649C-07FF-784D-9F83-314131640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3A62AC2-BF53-9241-B002-2CEF6A00BEE1}"/>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67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056E2E-7504-B64D-A317-3B98EBF8E7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A3E52D9-5BAB-214A-BB65-355533A1C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BC69CB-F227-0F47-A6C1-91E511D60B2C}"/>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5" name="Footer Placeholder 4">
            <a:extLst>
              <a:ext uri="{FF2B5EF4-FFF2-40B4-BE49-F238E27FC236}">
                <a16:creationId xmlns:a16="http://schemas.microsoft.com/office/drawing/2014/main" xmlns="" id="{FA618507-2D69-284A-BF01-BD75D56730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84F496-DD21-8948-BF22-7108CD1B0997}"/>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60632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73B2AD3-8038-FA49-A460-5ED868A936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BEA32F5-6F5A-794D-A3CF-8C1A416A9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B894EA-00C2-5644-A316-5CA91C4773EB}"/>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5" name="Footer Placeholder 4">
            <a:extLst>
              <a:ext uri="{FF2B5EF4-FFF2-40B4-BE49-F238E27FC236}">
                <a16:creationId xmlns:a16="http://schemas.microsoft.com/office/drawing/2014/main" xmlns="" id="{31F0C156-43F9-814A-AFA7-296CF4F61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52CFA9A-C2C1-4049-9818-5F0C8D9325DD}"/>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217148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602598-243A-7F41-8CE7-28E218709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9CD6438-3132-DD48-83E5-D241BC965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607880B-070E-D24F-B988-8ED177683AE1}"/>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5" name="Footer Placeholder 4">
            <a:extLst>
              <a:ext uri="{FF2B5EF4-FFF2-40B4-BE49-F238E27FC236}">
                <a16:creationId xmlns:a16="http://schemas.microsoft.com/office/drawing/2014/main" xmlns="" id="{C401EFAE-F04D-3842-9255-F89F95893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25E6F89-C54A-6D42-B26D-F98AD2584BA6}"/>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09655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CDAF1-38A2-B947-804F-201C4B74EA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40BA0B-46DD-E949-ADFE-DF159B73B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8E2DA5E-56BD-4C41-940F-D6ADF5D76578}"/>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5" name="Footer Placeholder 4">
            <a:extLst>
              <a:ext uri="{FF2B5EF4-FFF2-40B4-BE49-F238E27FC236}">
                <a16:creationId xmlns:a16="http://schemas.microsoft.com/office/drawing/2014/main" xmlns="" id="{E9BDFAE7-D289-4841-AB2C-2FE6E6CB1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330C7E-F366-7E42-93EE-AFA3A31999D4}"/>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64262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28669C-2D2B-6043-B912-CAAB435A0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1300318-AFFD-F14A-A634-7ABAAE7EB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A09185C-6BDF-AB46-9BE5-AD86EFEAFF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D498BB7-0511-6040-892E-BE12E05A9116}"/>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6" name="Footer Placeholder 5">
            <a:extLst>
              <a:ext uri="{FF2B5EF4-FFF2-40B4-BE49-F238E27FC236}">
                <a16:creationId xmlns:a16="http://schemas.microsoft.com/office/drawing/2014/main" xmlns="" id="{1F997FEB-F5CF-7F4C-8EDA-2206D5DAC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9FCDFD-E3B7-1D4D-90AE-ACE7A24730B2}"/>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89683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6371C-A3B8-3844-96FB-D7B4F49B84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2F775FF-8DB3-B64A-9821-B9D784FE9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B45FDC0-ECAE-4D45-BC45-B226D35666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BEDF944-230D-CA49-A488-E2EA351DC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656F37-8C8C-4843-8729-052C51D20F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9C2AB60-B1B8-6E4F-BBA4-BA5C75438CC8}"/>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8" name="Footer Placeholder 7">
            <a:extLst>
              <a:ext uri="{FF2B5EF4-FFF2-40B4-BE49-F238E27FC236}">
                <a16:creationId xmlns:a16="http://schemas.microsoft.com/office/drawing/2014/main" xmlns="" id="{42B15358-32B0-3345-AB6B-E6B0661259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6B10C09-D3ED-224C-971B-512B74C2B55F}"/>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01618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24A128-F5F0-BB4B-B2D5-9DAED548D0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FD16C17-4E81-1041-853B-1F1950F8F58D}"/>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4" name="Footer Placeholder 3">
            <a:extLst>
              <a:ext uri="{FF2B5EF4-FFF2-40B4-BE49-F238E27FC236}">
                <a16:creationId xmlns:a16="http://schemas.microsoft.com/office/drawing/2014/main" xmlns="" id="{2184FC66-3E4B-8846-BB9F-9BE3C216E5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3993094-AB18-7E4A-A018-5B597411B20B}"/>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25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73DA27D-B71A-E94F-B40E-62967D9007D0}"/>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3" name="Footer Placeholder 2">
            <a:extLst>
              <a:ext uri="{FF2B5EF4-FFF2-40B4-BE49-F238E27FC236}">
                <a16:creationId xmlns:a16="http://schemas.microsoft.com/office/drawing/2014/main" xmlns="" id="{4BAAF645-48D6-D140-B1AA-1AC4E6E098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CA83DF6-A02D-4047-8657-39A28DFB9745}"/>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4105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8F032-F87B-BD4F-938F-C428894F2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3C5BE31-5D76-EE40-AC03-27FDD067A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6F1ADC9-30A9-BC42-9EAC-8A50CED454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0030323-FBE6-EE44-9444-5D44A02E6E36}"/>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6" name="Footer Placeholder 5">
            <a:extLst>
              <a:ext uri="{FF2B5EF4-FFF2-40B4-BE49-F238E27FC236}">
                <a16:creationId xmlns:a16="http://schemas.microsoft.com/office/drawing/2014/main" xmlns="" id="{E880C295-C5D3-2745-8D24-6FEC14337D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682E559-EE8D-3C42-9FFE-5430409338D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5242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ED075D-C2E0-674F-A3E6-0AE5B3010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0312AE1-E9CB-964F-BF12-69FC8CEB0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EAE1E28-A99F-8846-AD6D-B15DBF3D7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6324CD-21D8-B34C-AF88-365E0FEFD69F}"/>
              </a:ext>
            </a:extLst>
          </p:cNvPr>
          <p:cNvSpPr>
            <a:spLocks noGrp="1"/>
          </p:cNvSpPr>
          <p:nvPr>
            <p:ph type="dt" sz="half" idx="10"/>
          </p:nvPr>
        </p:nvSpPr>
        <p:spPr/>
        <p:txBody>
          <a:bodyPr/>
          <a:lstStyle/>
          <a:p>
            <a:fld id="{8EEA7F2A-0B9F-3C4B-B29B-EAE3ED8D7F01}" type="datetimeFigureOut">
              <a:rPr lang="en-US" smtClean="0"/>
              <a:t>4/14/23</a:t>
            </a:fld>
            <a:endParaRPr lang="en-US"/>
          </a:p>
        </p:txBody>
      </p:sp>
      <p:sp>
        <p:nvSpPr>
          <p:cNvPr id="6" name="Footer Placeholder 5">
            <a:extLst>
              <a:ext uri="{FF2B5EF4-FFF2-40B4-BE49-F238E27FC236}">
                <a16:creationId xmlns:a16="http://schemas.microsoft.com/office/drawing/2014/main" xmlns="" id="{38C88D4B-8CF0-1444-A432-2158FD534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404346-A4FF-1D4F-8F42-28226E8CCB8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2370336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4795139-F21B-C046-8DA2-EEE32BF09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20B09FA-FABB-7F43-8774-C9124AAFC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42AB13-11DC-0047-AEAD-8ACF48D1B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A7F2A-0B9F-3C4B-B29B-EAE3ED8D7F01}" type="datetimeFigureOut">
              <a:rPr lang="en-US" smtClean="0"/>
              <a:t>4/14/23</a:t>
            </a:fld>
            <a:endParaRPr lang="en-US"/>
          </a:p>
        </p:txBody>
      </p:sp>
      <p:sp>
        <p:nvSpPr>
          <p:cNvPr id="5" name="Footer Placeholder 4">
            <a:extLst>
              <a:ext uri="{FF2B5EF4-FFF2-40B4-BE49-F238E27FC236}">
                <a16:creationId xmlns:a16="http://schemas.microsoft.com/office/drawing/2014/main" xmlns="" id="{12B8FDF8-2A11-804A-BEEF-70DCEF871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AD16F23-450A-4442-AD17-B1F9BFC59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39261-C6DB-7A4B-84BF-4E06CB593098}" type="slidenum">
              <a:rPr lang="en-US" smtClean="0"/>
              <a:t>‹#›</a:t>
            </a:fld>
            <a:endParaRPr lang="en-US"/>
          </a:p>
        </p:txBody>
      </p:sp>
    </p:spTree>
    <p:extLst>
      <p:ext uri="{BB962C8B-B14F-4D97-AF65-F5344CB8AC3E}">
        <p14:creationId xmlns:p14="http://schemas.microsoft.com/office/powerpoint/2010/main" val="3036189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4D1AF871-39CA-E941-A85A-E3ECCB57DCC8}"/>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M&amp;A Tax</a:t>
            </a:r>
          </a:p>
        </p:txBody>
      </p:sp>
      <p:sp>
        <p:nvSpPr>
          <p:cNvPr id="3" name="Subtitle 2">
            <a:extLst>
              <a:ext uri="{FF2B5EF4-FFF2-40B4-BE49-F238E27FC236}">
                <a16:creationId xmlns:a16="http://schemas.microsoft.com/office/drawing/2014/main" xmlns="" id="{7F7770C7-C4A8-5848-9086-A298172A56F3}"/>
              </a:ext>
            </a:extLst>
          </p:cNvPr>
          <p:cNvSpPr>
            <a:spLocks noGrp="1"/>
          </p:cNvSpPr>
          <p:nvPr>
            <p:ph type="subTitle" idx="1"/>
          </p:nvPr>
        </p:nvSpPr>
        <p:spPr>
          <a:xfrm>
            <a:off x="1350682" y="4870824"/>
            <a:ext cx="10005951" cy="1458258"/>
          </a:xfrm>
        </p:spPr>
        <p:txBody>
          <a:bodyPr anchor="ctr">
            <a:normAutofit/>
          </a:bodyPr>
          <a:lstStyle/>
          <a:p>
            <a:pPr algn="l"/>
            <a:r>
              <a:rPr lang="en-US" dirty="0"/>
              <a:t>Class 3</a:t>
            </a:r>
          </a:p>
        </p:txBody>
      </p:sp>
    </p:spTree>
    <p:extLst>
      <p:ext uri="{BB962C8B-B14F-4D97-AF65-F5344CB8AC3E}">
        <p14:creationId xmlns:p14="http://schemas.microsoft.com/office/powerpoint/2010/main" val="1518353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Assumed Liabilities</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30000"/>
              </a:lnSpc>
            </a:pPr>
            <a:r>
              <a:rPr lang="en-US" sz="2400" dirty="0"/>
              <a:t>Section 357(a) and Section 358(d): assumption of liabilities is not considered “boot” under Section 351.</a:t>
            </a:r>
          </a:p>
          <a:p>
            <a:pPr>
              <a:lnSpc>
                <a:spcPct val="130000"/>
              </a:lnSpc>
            </a:pPr>
            <a:r>
              <a:rPr lang="en-US" sz="2400" dirty="0"/>
              <a:t>Section 357(c): contributed liabilities reduce tax basis. If tax basis is reduced to $0, taxpayer must recognize gain.</a:t>
            </a:r>
          </a:p>
        </p:txBody>
      </p:sp>
    </p:spTree>
    <p:extLst>
      <p:ext uri="{BB962C8B-B14F-4D97-AF65-F5344CB8AC3E}">
        <p14:creationId xmlns:p14="http://schemas.microsoft.com/office/powerpoint/2010/main" val="199425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Tax Basis</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30000"/>
              </a:lnSpc>
            </a:pPr>
            <a:r>
              <a:rPr lang="en-US" sz="2400" dirty="0"/>
              <a:t>A corporation’s basis in the property received equals the basis of the contributor. </a:t>
            </a:r>
            <a:r>
              <a:rPr lang="en-US" sz="2400" i="1" dirty="0"/>
              <a:t>Section 362</a:t>
            </a:r>
            <a:endParaRPr lang="en-US" sz="2400" dirty="0"/>
          </a:p>
          <a:p>
            <a:pPr>
              <a:lnSpc>
                <a:spcPct val="130000"/>
              </a:lnSpc>
            </a:pPr>
            <a:r>
              <a:rPr lang="en-US" sz="2400" dirty="0"/>
              <a:t>Contributor’s basis in the corporate stock received is equal to tax basis in property contributed, plus gain recognized, less FMV of boot received. </a:t>
            </a:r>
            <a:r>
              <a:rPr lang="en-US" sz="2400" i="1" dirty="0"/>
              <a:t>Section 358</a:t>
            </a:r>
            <a:endParaRPr lang="en-US" sz="2400" dirty="0"/>
          </a:p>
        </p:txBody>
      </p:sp>
    </p:spTree>
    <p:extLst>
      <p:ext uri="{BB962C8B-B14F-4D97-AF65-F5344CB8AC3E}">
        <p14:creationId xmlns:p14="http://schemas.microsoft.com/office/powerpoint/2010/main" val="199084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in Acquisitions: Base Case</a:t>
            </a:r>
          </a:p>
        </p:txBody>
      </p:sp>
      <p:sp>
        <p:nvSpPr>
          <p:cNvPr id="15" name="Google Shape;282;p56">
            <a:extLst>
              <a:ext uri="{FF2B5EF4-FFF2-40B4-BE49-F238E27FC236}">
                <a16:creationId xmlns:a16="http://schemas.microsoft.com/office/drawing/2014/main" xmlns="" id="{29C177C5-1AF3-A647-A7A6-70149D32F641}"/>
              </a:ext>
            </a:extLst>
          </p:cNvPr>
          <p:cNvSpPr/>
          <p:nvPr/>
        </p:nvSpPr>
        <p:spPr>
          <a:xfrm>
            <a:off x="4138252" y="5881976"/>
            <a:ext cx="1447031"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 Co</a:t>
            </a:r>
            <a:endParaRPr sz="1200" b="1" dirty="0">
              <a:solidFill>
                <a:schemeClr val="bg1"/>
              </a:solidFill>
              <a:latin typeface="Arial" panose="020B0604020202020204" pitchFamily="34" charset="0"/>
              <a:cs typeface="Arial" panose="020B0604020202020204" pitchFamily="34" charset="0"/>
            </a:endParaRPr>
          </a:p>
        </p:txBody>
      </p:sp>
      <p:sp>
        <p:nvSpPr>
          <p:cNvPr id="17" name="Google Shape;283;p56">
            <a:extLst>
              <a:ext uri="{FF2B5EF4-FFF2-40B4-BE49-F238E27FC236}">
                <a16:creationId xmlns:a16="http://schemas.microsoft.com/office/drawing/2014/main" xmlns="" id="{968295F2-8AA0-B140-BEDD-0E0B6A4BCB1E}"/>
              </a:ext>
            </a:extLst>
          </p:cNvPr>
          <p:cNvSpPr/>
          <p:nvPr/>
        </p:nvSpPr>
        <p:spPr>
          <a:xfrm>
            <a:off x="5353695" y="4754748"/>
            <a:ext cx="1447031" cy="732448"/>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NewCo</a:t>
            </a:r>
            <a:endParaRPr sz="1200" b="1" dirty="0">
              <a:solidFill>
                <a:schemeClr val="bg1"/>
              </a:solidFill>
              <a:latin typeface="Arial" panose="020B0604020202020204" pitchFamily="34" charset="0"/>
              <a:cs typeface="Arial" panose="020B0604020202020204" pitchFamily="34" charset="0"/>
            </a:endParaRPr>
          </a:p>
        </p:txBody>
      </p:sp>
      <p:sp>
        <p:nvSpPr>
          <p:cNvPr id="18" name="Google Shape;284;p56">
            <a:extLst>
              <a:ext uri="{FF2B5EF4-FFF2-40B4-BE49-F238E27FC236}">
                <a16:creationId xmlns:a16="http://schemas.microsoft.com/office/drawing/2014/main" xmlns="" id="{B490ABE2-5E8A-BD43-96CB-9477D9F3F803}"/>
              </a:ext>
            </a:extLst>
          </p:cNvPr>
          <p:cNvSpPr/>
          <p:nvPr/>
        </p:nvSpPr>
        <p:spPr>
          <a:xfrm>
            <a:off x="6631680" y="5881976"/>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 Co</a:t>
            </a:r>
            <a:endParaRPr sz="1200" b="1" dirty="0">
              <a:solidFill>
                <a:schemeClr val="bg1"/>
              </a:solidFill>
              <a:latin typeface="Arial" panose="020B0604020202020204" pitchFamily="34" charset="0"/>
              <a:cs typeface="Arial" panose="020B0604020202020204" pitchFamily="34" charset="0"/>
            </a:endParaRPr>
          </a:p>
        </p:txBody>
      </p:sp>
      <p:cxnSp>
        <p:nvCxnSpPr>
          <p:cNvPr id="21" name="Google Shape;287;p56">
            <a:extLst>
              <a:ext uri="{FF2B5EF4-FFF2-40B4-BE49-F238E27FC236}">
                <a16:creationId xmlns:a16="http://schemas.microsoft.com/office/drawing/2014/main" xmlns="" id="{B37EAACD-2B2E-3B43-AAB6-8A6E3AAA50C8}"/>
              </a:ext>
            </a:extLst>
          </p:cNvPr>
          <p:cNvCxnSpPr>
            <a:cxnSpLocks/>
            <a:stCxn id="15" idx="0"/>
            <a:endCxn id="17" idx="2"/>
          </p:cNvCxnSpPr>
          <p:nvPr/>
        </p:nvCxnSpPr>
        <p:spPr>
          <a:xfrm rot="5400000" flipH="1" flipV="1">
            <a:off x="5272099" y="5076865"/>
            <a:ext cx="394780" cy="1215443"/>
          </a:xfrm>
          <a:prstGeom prst="bentConnector3">
            <a:avLst>
              <a:gd name="adj1" fmla="val 50000"/>
            </a:avLst>
          </a:prstGeom>
          <a:noFill/>
          <a:ln w="9525" cap="flat" cmpd="sng">
            <a:solidFill>
              <a:schemeClr val="dk2"/>
            </a:solidFill>
            <a:prstDash val="dash"/>
            <a:round/>
            <a:headEnd type="none" w="med" len="med"/>
            <a:tailEnd type="none" w="med" len="med"/>
          </a:ln>
        </p:spPr>
      </p:cxnSp>
      <p:sp>
        <p:nvSpPr>
          <p:cNvPr id="23" name="Google Shape;289;p56">
            <a:extLst>
              <a:ext uri="{FF2B5EF4-FFF2-40B4-BE49-F238E27FC236}">
                <a16:creationId xmlns:a16="http://schemas.microsoft.com/office/drawing/2014/main" xmlns="" id="{6A6AD2BA-67F7-6745-89FC-09356778F264}"/>
              </a:ext>
            </a:extLst>
          </p:cNvPr>
          <p:cNvSpPr txBox="1"/>
          <p:nvPr/>
        </p:nvSpPr>
        <p:spPr>
          <a:xfrm>
            <a:off x="4662188" y="3803011"/>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A Co Stock</a:t>
            </a:r>
            <a:endParaRPr sz="1200" b="1" dirty="0">
              <a:latin typeface="Arial" panose="020B0604020202020204" pitchFamily="34" charset="0"/>
              <a:cs typeface="Arial" panose="020B0604020202020204" pitchFamily="34" charset="0"/>
            </a:endParaRPr>
          </a:p>
        </p:txBody>
      </p:sp>
      <p:cxnSp>
        <p:nvCxnSpPr>
          <p:cNvPr id="24" name="Google Shape;290;p56">
            <a:extLst>
              <a:ext uri="{FF2B5EF4-FFF2-40B4-BE49-F238E27FC236}">
                <a16:creationId xmlns:a16="http://schemas.microsoft.com/office/drawing/2014/main" xmlns="" id="{57ADC869-C448-3F47-8DB9-CC6B165B4CD9}"/>
              </a:ext>
            </a:extLst>
          </p:cNvPr>
          <p:cNvCxnSpPr>
            <a:cxnSpLocks/>
            <a:stCxn id="17" idx="2"/>
            <a:endCxn id="18" idx="0"/>
          </p:cNvCxnSpPr>
          <p:nvPr/>
        </p:nvCxnSpPr>
        <p:spPr>
          <a:xfrm rot="16200000" flipH="1">
            <a:off x="6534002" y="5030404"/>
            <a:ext cx="394780" cy="1308363"/>
          </a:xfrm>
          <a:prstGeom prst="bentConnector3">
            <a:avLst>
              <a:gd name="adj1" fmla="val 50000"/>
            </a:avLst>
          </a:prstGeom>
          <a:noFill/>
          <a:ln w="9525" cap="flat" cmpd="sng">
            <a:solidFill>
              <a:srgbClr val="666666"/>
            </a:solidFill>
            <a:prstDash val="dash"/>
            <a:round/>
            <a:headEnd type="none" w="med" len="med"/>
            <a:tailEnd type="none" w="med" len="med"/>
          </a:ln>
        </p:spPr>
      </p:cxnSp>
      <p:sp>
        <p:nvSpPr>
          <p:cNvPr id="25" name="Google Shape;291;p56">
            <a:extLst>
              <a:ext uri="{FF2B5EF4-FFF2-40B4-BE49-F238E27FC236}">
                <a16:creationId xmlns:a16="http://schemas.microsoft.com/office/drawing/2014/main" xmlns="" id="{EDD3C086-7DF8-8249-8750-29546B4E2050}"/>
              </a:ext>
            </a:extLst>
          </p:cNvPr>
          <p:cNvSpPr txBox="1"/>
          <p:nvPr/>
        </p:nvSpPr>
        <p:spPr>
          <a:xfrm>
            <a:off x="3771406" y="4407183"/>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err="1">
                <a:latin typeface="Arial" panose="020B0604020202020204" pitchFamily="34" charset="0"/>
                <a:cs typeface="Arial" panose="020B0604020202020204" pitchFamily="34" charset="0"/>
              </a:rPr>
              <a:t>NewCo</a:t>
            </a:r>
            <a:r>
              <a:rPr lang="en" sz="1200" b="1" dirty="0">
                <a:latin typeface="Arial" panose="020B0604020202020204" pitchFamily="34" charset="0"/>
                <a:cs typeface="Arial" panose="020B0604020202020204" pitchFamily="34" charset="0"/>
              </a:rPr>
              <a:t> Stock</a:t>
            </a:r>
            <a:endParaRPr sz="1200" b="1" dirty="0">
              <a:latin typeface="Arial" panose="020B0604020202020204" pitchFamily="34" charset="0"/>
              <a:cs typeface="Arial" panose="020B0604020202020204" pitchFamily="34" charset="0"/>
            </a:endParaRPr>
          </a:p>
        </p:txBody>
      </p:sp>
      <p:cxnSp>
        <p:nvCxnSpPr>
          <p:cNvPr id="28" name="Google Shape;294;p56">
            <a:extLst>
              <a:ext uri="{FF2B5EF4-FFF2-40B4-BE49-F238E27FC236}">
                <a16:creationId xmlns:a16="http://schemas.microsoft.com/office/drawing/2014/main" xmlns="" id="{14DB273D-C28C-0743-87D8-24EBE773FD2C}"/>
              </a:ext>
            </a:extLst>
          </p:cNvPr>
          <p:cNvCxnSpPr>
            <a:cxnSpLocks/>
          </p:cNvCxnSpPr>
          <p:nvPr/>
        </p:nvCxnSpPr>
        <p:spPr>
          <a:xfrm>
            <a:off x="4343608" y="3657386"/>
            <a:ext cx="1205604" cy="1088219"/>
          </a:xfrm>
          <a:prstGeom prst="straightConnector1">
            <a:avLst/>
          </a:prstGeom>
          <a:noFill/>
          <a:ln w="9525" cap="flat" cmpd="sng">
            <a:solidFill>
              <a:schemeClr val="dk2"/>
            </a:solidFill>
            <a:prstDash val="solid"/>
            <a:round/>
            <a:headEnd type="none" w="med" len="med"/>
            <a:tailEnd type="triangle" w="med" len="med"/>
          </a:ln>
        </p:spPr>
      </p:cxnSp>
      <p:cxnSp>
        <p:nvCxnSpPr>
          <p:cNvPr id="38" name="Google Shape;294;p56">
            <a:extLst>
              <a:ext uri="{FF2B5EF4-FFF2-40B4-BE49-F238E27FC236}">
                <a16:creationId xmlns:a16="http://schemas.microsoft.com/office/drawing/2014/main" xmlns="" id="{6838AA78-5453-F24F-BED1-A94B8DEE3D66}"/>
              </a:ext>
            </a:extLst>
          </p:cNvPr>
          <p:cNvCxnSpPr>
            <a:cxnSpLocks/>
          </p:cNvCxnSpPr>
          <p:nvPr/>
        </p:nvCxnSpPr>
        <p:spPr>
          <a:xfrm>
            <a:off x="4158498" y="3727802"/>
            <a:ext cx="1205604" cy="1088219"/>
          </a:xfrm>
          <a:prstGeom prst="straightConnector1">
            <a:avLst/>
          </a:prstGeom>
          <a:noFill/>
          <a:ln w="9525" cap="flat" cmpd="sng">
            <a:solidFill>
              <a:schemeClr val="dk2"/>
            </a:solidFill>
            <a:prstDash val="solid"/>
            <a:round/>
            <a:headEnd type="triangle" w="med" len="med"/>
            <a:tailEnd type="none" w="med" len="med"/>
          </a:ln>
        </p:spPr>
      </p:cxnSp>
      <p:cxnSp>
        <p:nvCxnSpPr>
          <p:cNvPr id="39" name="Google Shape;294;p56">
            <a:extLst>
              <a:ext uri="{FF2B5EF4-FFF2-40B4-BE49-F238E27FC236}">
                <a16:creationId xmlns:a16="http://schemas.microsoft.com/office/drawing/2014/main" xmlns="" id="{13E0EF57-4C39-B943-826A-9118A119E5CF}"/>
              </a:ext>
            </a:extLst>
          </p:cNvPr>
          <p:cNvCxnSpPr>
            <a:cxnSpLocks/>
          </p:cNvCxnSpPr>
          <p:nvPr/>
        </p:nvCxnSpPr>
        <p:spPr>
          <a:xfrm rot="6000000">
            <a:off x="6447239" y="3718603"/>
            <a:ext cx="1205604" cy="1088219"/>
          </a:xfrm>
          <a:prstGeom prst="straightConnector1">
            <a:avLst/>
          </a:prstGeom>
          <a:noFill/>
          <a:ln w="9525" cap="flat" cmpd="sng">
            <a:solidFill>
              <a:schemeClr val="dk2"/>
            </a:solidFill>
            <a:prstDash val="solid"/>
            <a:round/>
            <a:headEnd type="none" w="med" len="med"/>
            <a:tailEnd type="triangle" w="med" len="med"/>
          </a:ln>
        </p:spPr>
      </p:cxnSp>
      <p:cxnSp>
        <p:nvCxnSpPr>
          <p:cNvPr id="40" name="Google Shape;294;p56">
            <a:extLst>
              <a:ext uri="{FF2B5EF4-FFF2-40B4-BE49-F238E27FC236}">
                <a16:creationId xmlns:a16="http://schemas.microsoft.com/office/drawing/2014/main" xmlns="" id="{EE7D0984-97D6-834E-9CC9-FAD4A1327AB2}"/>
              </a:ext>
            </a:extLst>
          </p:cNvPr>
          <p:cNvCxnSpPr>
            <a:cxnSpLocks/>
          </p:cNvCxnSpPr>
          <p:nvPr/>
        </p:nvCxnSpPr>
        <p:spPr>
          <a:xfrm rot="6000000">
            <a:off x="6262129" y="3697085"/>
            <a:ext cx="1205604" cy="1088219"/>
          </a:xfrm>
          <a:prstGeom prst="straightConnector1">
            <a:avLst/>
          </a:prstGeom>
          <a:noFill/>
          <a:ln w="9525" cap="flat" cmpd="sng">
            <a:solidFill>
              <a:schemeClr val="dk2"/>
            </a:solidFill>
            <a:prstDash val="solid"/>
            <a:round/>
            <a:headEnd type="triangle" w="med" len="med"/>
            <a:tailEnd type="none" w="med" len="med"/>
          </a:ln>
        </p:spPr>
      </p:cxnSp>
      <p:sp>
        <p:nvSpPr>
          <p:cNvPr id="41" name="Google Shape;289;p56">
            <a:extLst>
              <a:ext uri="{FF2B5EF4-FFF2-40B4-BE49-F238E27FC236}">
                <a16:creationId xmlns:a16="http://schemas.microsoft.com/office/drawing/2014/main" xmlns="" id="{CDB04519-52E1-0349-8D47-6751B2E38FC7}"/>
              </a:ext>
            </a:extLst>
          </p:cNvPr>
          <p:cNvSpPr txBox="1"/>
          <p:nvPr/>
        </p:nvSpPr>
        <p:spPr>
          <a:xfrm>
            <a:off x="6838728" y="4275850"/>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B Co Stock</a:t>
            </a:r>
            <a:endParaRPr sz="1200" b="1" dirty="0">
              <a:latin typeface="Arial" panose="020B0604020202020204" pitchFamily="34" charset="0"/>
              <a:cs typeface="Arial" panose="020B0604020202020204" pitchFamily="34" charset="0"/>
            </a:endParaRPr>
          </a:p>
        </p:txBody>
      </p:sp>
      <p:sp>
        <p:nvSpPr>
          <p:cNvPr id="42" name="Google Shape;291;p56">
            <a:extLst>
              <a:ext uri="{FF2B5EF4-FFF2-40B4-BE49-F238E27FC236}">
                <a16:creationId xmlns:a16="http://schemas.microsoft.com/office/drawing/2014/main" xmlns="" id="{6F1252AE-608F-EE4E-A51D-62A459DCDBDC}"/>
              </a:ext>
            </a:extLst>
          </p:cNvPr>
          <p:cNvSpPr txBox="1"/>
          <p:nvPr/>
        </p:nvSpPr>
        <p:spPr>
          <a:xfrm>
            <a:off x="5922953" y="3733522"/>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err="1">
                <a:latin typeface="Arial" panose="020B0604020202020204" pitchFamily="34" charset="0"/>
                <a:cs typeface="Arial" panose="020B0604020202020204" pitchFamily="34" charset="0"/>
              </a:rPr>
              <a:t>NewCo</a:t>
            </a:r>
            <a:r>
              <a:rPr lang="en" sz="1200" b="1" dirty="0">
                <a:latin typeface="Arial" panose="020B0604020202020204" pitchFamily="34" charset="0"/>
                <a:cs typeface="Arial" panose="020B0604020202020204" pitchFamily="34" charset="0"/>
              </a:rPr>
              <a:t> Stock</a:t>
            </a:r>
            <a:endParaRPr sz="1200" b="1" dirty="0">
              <a:latin typeface="Arial" panose="020B0604020202020204" pitchFamily="34" charset="0"/>
              <a:cs typeface="Arial" panose="020B0604020202020204" pitchFamily="34" charset="0"/>
            </a:endParaRPr>
          </a:p>
        </p:txBody>
      </p:sp>
      <p:sp>
        <p:nvSpPr>
          <p:cNvPr id="43" name="Content Placeholder 2">
            <a:extLst>
              <a:ext uri="{FF2B5EF4-FFF2-40B4-BE49-F238E27FC236}">
                <a16:creationId xmlns:a16="http://schemas.microsoft.com/office/drawing/2014/main" xmlns="" id="{A28960CC-63B4-3C4D-8124-8355953C782F}"/>
              </a:ext>
            </a:extLst>
          </p:cNvPr>
          <p:cNvSpPr>
            <a:spLocks noGrp="1"/>
          </p:cNvSpPr>
          <p:nvPr>
            <p:ph idx="1"/>
          </p:nvPr>
        </p:nvSpPr>
        <p:spPr>
          <a:xfrm>
            <a:off x="1000462" y="1590739"/>
            <a:ext cx="10732188" cy="1290641"/>
          </a:xfrm>
        </p:spPr>
        <p:txBody>
          <a:bodyPr anchor="t" anchorCtr="0">
            <a:normAutofit fontScale="85000" lnSpcReduction="20000"/>
          </a:bodyPr>
          <a:lstStyle/>
          <a:p>
            <a:pPr>
              <a:lnSpc>
                <a:spcPct val="130000"/>
              </a:lnSpc>
            </a:pPr>
            <a:r>
              <a:rPr lang="en-US" sz="2400" dirty="0"/>
              <a:t>A Co and B Co want to combine their businesses.</a:t>
            </a:r>
          </a:p>
          <a:p>
            <a:pPr>
              <a:lnSpc>
                <a:spcPct val="130000"/>
              </a:lnSpc>
            </a:pPr>
            <a:r>
              <a:rPr lang="en-US" sz="2400" dirty="0"/>
              <a:t>Instead of completing the transaction through an acquisition, A Co and B Co shareholders contribute their stock to </a:t>
            </a:r>
            <a:r>
              <a:rPr lang="en-US" sz="2400" dirty="0" err="1"/>
              <a:t>NewCo</a:t>
            </a:r>
            <a:r>
              <a:rPr lang="en-US" sz="2400" dirty="0"/>
              <a:t> in exchange for </a:t>
            </a:r>
            <a:r>
              <a:rPr lang="en-US" sz="2400" dirty="0" err="1"/>
              <a:t>NewCo</a:t>
            </a:r>
            <a:r>
              <a:rPr lang="en-US" sz="2400" dirty="0"/>
              <a:t> shares.</a:t>
            </a:r>
          </a:p>
        </p:txBody>
      </p:sp>
      <p:grpSp>
        <p:nvGrpSpPr>
          <p:cNvPr id="54" name="Group 53">
            <a:extLst>
              <a:ext uri="{FF2B5EF4-FFF2-40B4-BE49-F238E27FC236}">
                <a16:creationId xmlns:a16="http://schemas.microsoft.com/office/drawing/2014/main" xmlns="" id="{2953203E-70EA-BB49-A730-76ACDF074410}"/>
              </a:ext>
            </a:extLst>
          </p:cNvPr>
          <p:cNvGrpSpPr/>
          <p:nvPr/>
        </p:nvGrpSpPr>
        <p:grpSpPr>
          <a:xfrm>
            <a:off x="3362057" y="2995354"/>
            <a:ext cx="1098578" cy="732447"/>
            <a:chOff x="4278716" y="2915371"/>
            <a:chExt cx="1098578" cy="732447"/>
          </a:xfrm>
        </p:grpSpPr>
        <p:sp>
          <p:nvSpPr>
            <p:cNvPr id="44" name="Google Shape;281;p56">
              <a:extLst>
                <a:ext uri="{FF2B5EF4-FFF2-40B4-BE49-F238E27FC236}">
                  <a16:creationId xmlns:a16="http://schemas.microsoft.com/office/drawing/2014/main" xmlns="" id="{841B21DE-E6B3-494E-9DFE-78A4EBFEE954}"/>
                </a:ext>
              </a:extLst>
            </p:cNvPr>
            <p:cNvSpPr/>
            <p:nvPr/>
          </p:nvSpPr>
          <p:spPr>
            <a:xfrm>
              <a:off x="4572600"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45" name="Google Shape;285;p56">
              <a:extLst>
                <a:ext uri="{FF2B5EF4-FFF2-40B4-BE49-F238E27FC236}">
                  <a16:creationId xmlns:a16="http://schemas.microsoft.com/office/drawing/2014/main" xmlns="" id="{8F01231D-4268-1D44-B2BE-38DF0942E371}"/>
                </a:ext>
              </a:extLst>
            </p:cNvPr>
            <p:cNvSpPr/>
            <p:nvPr/>
          </p:nvSpPr>
          <p:spPr>
            <a:xfrm>
              <a:off x="4407125"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46" name="Google Shape;286;p56">
              <a:extLst>
                <a:ext uri="{FF2B5EF4-FFF2-40B4-BE49-F238E27FC236}">
                  <a16:creationId xmlns:a16="http://schemas.microsoft.com/office/drawing/2014/main" xmlns="" id="{88F473EF-8D5E-5248-9676-1F0CDBAD9479}"/>
                </a:ext>
              </a:extLst>
            </p:cNvPr>
            <p:cNvSpPr/>
            <p:nvPr/>
          </p:nvSpPr>
          <p:spPr>
            <a:xfrm>
              <a:off x="4278716"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 Co SHs</a:t>
              </a:r>
              <a:endParaRPr sz="1200" b="1" dirty="0">
                <a:solidFill>
                  <a:schemeClr val="bg1"/>
                </a:solidFill>
                <a:latin typeface="Arial" panose="020B0604020202020204" pitchFamily="34" charset="0"/>
                <a:cs typeface="Arial" panose="020B0604020202020204" pitchFamily="34" charset="0"/>
              </a:endParaRPr>
            </a:p>
          </p:txBody>
        </p:sp>
      </p:grpSp>
      <p:grpSp>
        <p:nvGrpSpPr>
          <p:cNvPr id="63" name="Group 62">
            <a:extLst>
              <a:ext uri="{FF2B5EF4-FFF2-40B4-BE49-F238E27FC236}">
                <a16:creationId xmlns:a16="http://schemas.microsoft.com/office/drawing/2014/main" xmlns="" id="{63076E4D-2E92-104A-9CFB-B1009BF67D24}"/>
              </a:ext>
            </a:extLst>
          </p:cNvPr>
          <p:cNvGrpSpPr/>
          <p:nvPr/>
        </p:nvGrpSpPr>
        <p:grpSpPr>
          <a:xfrm>
            <a:off x="6972587" y="3016711"/>
            <a:ext cx="1098578" cy="732447"/>
            <a:chOff x="4278716" y="2915371"/>
            <a:chExt cx="1098578" cy="732447"/>
          </a:xfrm>
        </p:grpSpPr>
        <p:sp>
          <p:nvSpPr>
            <p:cNvPr id="64" name="Google Shape;281;p56">
              <a:extLst>
                <a:ext uri="{FF2B5EF4-FFF2-40B4-BE49-F238E27FC236}">
                  <a16:creationId xmlns:a16="http://schemas.microsoft.com/office/drawing/2014/main" xmlns="" id="{12E26568-02E1-EF47-A03D-996B0F000547}"/>
                </a:ext>
              </a:extLst>
            </p:cNvPr>
            <p:cNvSpPr/>
            <p:nvPr/>
          </p:nvSpPr>
          <p:spPr>
            <a:xfrm>
              <a:off x="4572600"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65" name="Google Shape;285;p56">
              <a:extLst>
                <a:ext uri="{FF2B5EF4-FFF2-40B4-BE49-F238E27FC236}">
                  <a16:creationId xmlns:a16="http://schemas.microsoft.com/office/drawing/2014/main" xmlns="" id="{60E95F5D-202A-DA43-A6F2-2AA339CD73D3}"/>
                </a:ext>
              </a:extLst>
            </p:cNvPr>
            <p:cNvSpPr/>
            <p:nvPr/>
          </p:nvSpPr>
          <p:spPr>
            <a:xfrm>
              <a:off x="4407125"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66" name="Google Shape;286;p56">
              <a:extLst>
                <a:ext uri="{FF2B5EF4-FFF2-40B4-BE49-F238E27FC236}">
                  <a16:creationId xmlns:a16="http://schemas.microsoft.com/office/drawing/2014/main" xmlns="" id="{2C459263-FBCB-144C-B0E2-55AC2661183A}"/>
                </a:ext>
              </a:extLst>
            </p:cNvPr>
            <p:cNvSpPr/>
            <p:nvPr/>
          </p:nvSpPr>
          <p:spPr>
            <a:xfrm>
              <a:off x="4278716"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 Co SHs</a:t>
              </a:r>
              <a:endParaRPr sz="120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4524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latin typeface="Arial" panose="020B0604020202020204" pitchFamily="34" charset="0"/>
                <a:cs typeface="Arial" panose="020B0604020202020204" pitchFamily="34" charset="0"/>
              </a:rPr>
              <a:t>Section 351 in Acquisitions: Double Dummy</a:t>
            </a:r>
          </a:p>
        </p:txBody>
      </p:sp>
      <p:sp>
        <p:nvSpPr>
          <p:cNvPr id="43" name="Content Placeholder 2">
            <a:extLst>
              <a:ext uri="{FF2B5EF4-FFF2-40B4-BE49-F238E27FC236}">
                <a16:creationId xmlns:a16="http://schemas.microsoft.com/office/drawing/2014/main" xmlns="" id="{A28960CC-63B4-3C4D-8124-8355953C782F}"/>
              </a:ext>
            </a:extLst>
          </p:cNvPr>
          <p:cNvSpPr>
            <a:spLocks noGrp="1"/>
          </p:cNvSpPr>
          <p:nvPr>
            <p:ph idx="1"/>
          </p:nvPr>
        </p:nvSpPr>
        <p:spPr>
          <a:xfrm>
            <a:off x="1000462" y="1590739"/>
            <a:ext cx="10732188" cy="2052238"/>
          </a:xfrm>
        </p:spPr>
        <p:txBody>
          <a:bodyPr anchor="t" anchorCtr="0">
            <a:normAutofit fontScale="70000" lnSpcReduction="20000"/>
          </a:bodyPr>
          <a:lstStyle/>
          <a:p>
            <a:pPr>
              <a:lnSpc>
                <a:spcPct val="130000"/>
              </a:lnSpc>
            </a:pPr>
            <a:r>
              <a:rPr lang="en-US" sz="2400" dirty="0"/>
              <a:t>A Co and B Co are public companies want to combine their businesses. Each company is worth $100 FMV.</a:t>
            </a:r>
          </a:p>
          <a:p>
            <a:pPr>
              <a:lnSpc>
                <a:spcPct val="130000"/>
              </a:lnSpc>
            </a:pPr>
            <a:r>
              <a:rPr lang="en-US" sz="2400" dirty="0"/>
              <a:t>The shareholders want $75 of cash.</a:t>
            </a:r>
          </a:p>
          <a:p>
            <a:pPr>
              <a:lnSpc>
                <a:spcPct val="130000"/>
              </a:lnSpc>
            </a:pPr>
            <a:r>
              <a:rPr lang="en-US" sz="2400" dirty="0"/>
              <a:t>A Co or B Co form </a:t>
            </a:r>
            <a:r>
              <a:rPr lang="en-US" sz="2400" dirty="0" err="1"/>
              <a:t>NewCo</a:t>
            </a:r>
            <a:r>
              <a:rPr lang="en-US" sz="2400" dirty="0"/>
              <a:t>. </a:t>
            </a:r>
          </a:p>
          <a:p>
            <a:pPr>
              <a:lnSpc>
                <a:spcPct val="130000"/>
              </a:lnSpc>
            </a:pPr>
            <a:r>
              <a:rPr lang="en-US" sz="2400" dirty="0" err="1"/>
              <a:t>NewCo</a:t>
            </a:r>
            <a:r>
              <a:rPr lang="en-US" sz="2400" dirty="0"/>
              <a:t> then forms Sub 1 and Sub 2.</a:t>
            </a:r>
          </a:p>
          <a:p>
            <a:pPr>
              <a:lnSpc>
                <a:spcPct val="130000"/>
              </a:lnSpc>
            </a:pPr>
            <a:r>
              <a:rPr lang="en-US" sz="2400" dirty="0"/>
              <a:t>A Co and B Co then merge with and into Sub 1 and Sub 2 for $150 of cash and $50 of stock</a:t>
            </a:r>
          </a:p>
        </p:txBody>
      </p:sp>
      <p:sp>
        <p:nvSpPr>
          <p:cNvPr id="69" name="Google Shape;284;p56">
            <a:extLst>
              <a:ext uri="{FF2B5EF4-FFF2-40B4-BE49-F238E27FC236}">
                <a16:creationId xmlns:a16="http://schemas.microsoft.com/office/drawing/2014/main" xmlns="" id="{5B1DBD78-9227-5249-AD07-C7EBD31B104F}"/>
              </a:ext>
            </a:extLst>
          </p:cNvPr>
          <p:cNvSpPr/>
          <p:nvPr/>
        </p:nvSpPr>
        <p:spPr>
          <a:xfrm>
            <a:off x="8660709" y="5349592"/>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 Co</a:t>
            </a:r>
            <a:endParaRPr sz="1200" b="1" dirty="0">
              <a:solidFill>
                <a:schemeClr val="bg1"/>
              </a:solidFill>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AB3D3337-DC98-B045-92F6-CD245C01D6CD}"/>
              </a:ext>
            </a:extLst>
          </p:cNvPr>
          <p:cNvGrpSpPr/>
          <p:nvPr/>
        </p:nvGrpSpPr>
        <p:grpSpPr>
          <a:xfrm>
            <a:off x="8883847" y="4230271"/>
            <a:ext cx="1098578" cy="732448"/>
            <a:chOff x="6840923" y="3404625"/>
            <a:chExt cx="1098578" cy="732448"/>
          </a:xfrm>
        </p:grpSpPr>
        <p:sp>
          <p:nvSpPr>
            <p:cNvPr id="62" name="Google Shape;281;p56">
              <a:extLst>
                <a:ext uri="{FF2B5EF4-FFF2-40B4-BE49-F238E27FC236}">
                  <a16:creationId xmlns:a16="http://schemas.microsoft.com/office/drawing/2014/main" xmlns="" id="{8CDB84D5-5F5C-A34C-93B9-8904139ACFB3}"/>
                </a:ext>
              </a:extLst>
            </p:cNvPr>
            <p:cNvSpPr/>
            <p:nvPr/>
          </p:nvSpPr>
          <p:spPr>
            <a:xfrm>
              <a:off x="7134807"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70" name="Google Shape;285;p56">
              <a:extLst>
                <a:ext uri="{FF2B5EF4-FFF2-40B4-BE49-F238E27FC236}">
                  <a16:creationId xmlns:a16="http://schemas.microsoft.com/office/drawing/2014/main" xmlns="" id="{0BC42995-F962-974E-A39A-F81D0FC9FC0B}"/>
                </a:ext>
              </a:extLst>
            </p:cNvPr>
            <p:cNvSpPr/>
            <p:nvPr/>
          </p:nvSpPr>
          <p:spPr>
            <a:xfrm>
              <a:off x="6969332"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71" name="Google Shape;286;p56">
              <a:extLst>
                <a:ext uri="{FF2B5EF4-FFF2-40B4-BE49-F238E27FC236}">
                  <a16:creationId xmlns:a16="http://schemas.microsoft.com/office/drawing/2014/main" xmlns="" id="{44964D21-F513-594F-B82D-C6BA6D3A58BC}"/>
                </a:ext>
              </a:extLst>
            </p:cNvPr>
            <p:cNvSpPr/>
            <p:nvPr/>
          </p:nvSpPr>
          <p:spPr>
            <a:xfrm>
              <a:off x="6840923"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 SHs</a:t>
              </a:r>
              <a:endParaRPr sz="1200" b="1" dirty="0">
                <a:solidFill>
                  <a:schemeClr val="bg1"/>
                </a:solidFill>
                <a:latin typeface="Arial" panose="020B0604020202020204" pitchFamily="34" charset="0"/>
                <a:cs typeface="Arial" panose="020B0604020202020204" pitchFamily="34" charset="0"/>
              </a:endParaRPr>
            </a:p>
          </p:txBody>
        </p:sp>
      </p:grpSp>
      <p:cxnSp>
        <p:nvCxnSpPr>
          <p:cNvPr id="72" name="Google Shape;287;p56">
            <a:extLst>
              <a:ext uri="{FF2B5EF4-FFF2-40B4-BE49-F238E27FC236}">
                <a16:creationId xmlns:a16="http://schemas.microsoft.com/office/drawing/2014/main" xmlns="" id="{194119A8-66B2-F34D-8D25-65512E1377B6}"/>
              </a:ext>
            </a:extLst>
          </p:cNvPr>
          <p:cNvCxnSpPr>
            <a:cxnSpLocks/>
            <a:endCxn id="68" idx="0"/>
          </p:cNvCxnSpPr>
          <p:nvPr/>
        </p:nvCxnSpPr>
        <p:spPr>
          <a:xfrm rot="16200000" flipH="1">
            <a:off x="2852627" y="5154160"/>
            <a:ext cx="390415" cy="675"/>
          </a:xfrm>
          <a:prstGeom prst="bentConnector3">
            <a:avLst>
              <a:gd name="adj1" fmla="val 49986"/>
            </a:avLst>
          </a:prstGeom>
          <a:noFill/>
          <a:ln w="9525" cap="flat" cmpd="sng">
            <a:solidFill>
              <a:schemeClr val="dk2"/>
            </a:solidFill>
            <a:prstDash val="solid"/>
            <a:round/>
            <a:headEnd type="none" w="med" len="med"/>
            <a:tailEnd type="none" w="med" len="med"/>
          </a:ln>
        </p:spPr>
      </p:cxnSp>
      <p:cxnSp>
        <p:nvCxnSpPr>
          <p:cNvPr id="73" name="Google Shape;288;p56">
            <a:extLst>
              <a:ext uri="{FF2B5EF4-FFF2-40B4-BE49-F238E27FC236}">
                <a16:creationId xmlns:a16="http://schemas.microsoft.com/office/drawing/2014/main" xmlns="" id="{624B8774-CAD4-774D-889F-F17E109D45E3}"/>
              </a:ext>
            </a:extLst>
          </p:cNvPr>
          <p:cNvCxnSpPr>
            <a:cxnSpLocks/>
            <a:stCxn id="70" idx="4"/>
            <a:endCxn id="69" idx="0"/>
          </p:cNvCxnSpPr>
          <p:nvPr/>
        </p:nvCxnSpPr>
        <p:spPr>
          <a:xfrm>
            <a:off x="9414603" y="4962719"/>
            <a:ext cx="0" cy="386873"/>
          </a:xfrm>
          <a:prstGeom prst="straightConnector1">
            <a:avLst/>
          </a:prstGeom>
          <a:noFill/>
          <a:ln w="9525" cap="flat" cmpd="sng">
            <a:solidFill>
              <a:schemeClr val="dk2"/>
            </a:solidFill>
            <a:prstDash val="solid"/>
            <a:round/>
            <a:headEnd type="none" w="med" len="med"/>
            <a:tailEnd type="none" w="med" len="med"/>
          </a:ln>
        </p:spPr>
      </p:cxnSp>
      <p:sp>
        <p:nvSpPr>
          <p:cNvPr id="74" name="Google Shape;289;p56">
            <a:extLst>
              <a:ext uri="{FF2B5EF4-FFF2-40B4-BE49-F238E27FC236}">
                <a16:creationId xmlns:a16="http://schemas.microsoft.com/office/drawing/2014/main" xmlns="" id="{65ADC404-4F10-074E-B789-62461313B88E}"/>
              </a:ext>
            </a:extLst>
          </p:cNvPr>
          <p:cNvSpPr txBox="1"/>
          <p:nvPr/>
        </p:nvSpPr>
        <p:spPr>
          <a:xfrm>
            <a:off x="5568314" y="3706820"/>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Formation of </a:t>
            </a:r>
            <a:r>
              <a:rPr lang="en" sz="1200" b="1" dirty="0" err="1">
                <a:latin typeface="Arial" panose="020B0604020202020204" pitchFamily="34" charset="0"/>
                <a:cs typeface="Arial" panose="020B0604020202020204" pitchFamily="34" charset="0"/>
              </a:rPr>
              <a:t>NewCo</a:t>
            </a:r>
            <a:endParaRPr sz="1200" b="1" dirty="0">
              <a:latin typeface="Arial" panose="020B0604020202020204" pitchFamily="34" charset="0"/>
              <a:cs typeface="Arial" panose="020B0604020202020204" pitchFamily="34" charset="0"/>
            </a:endParaRPr>
          </a:p>
        </p:txBody>
      </p:sp>
      <p:sp>
        <p:nvSpPr>
          <p:cNvPr id="76" name="Google Shape;291;p56">
            <a:extLst>
              <a:ext uri="{FF2B5EF4-FFF2-40B4-BE49-F238E27FC236}">
                <a16:creationId xmlns:a16="http://schemas.microsoft.com/office/drawing/2014/main" xmlns="" id="{D7E5A661-8AAE-C149-8D2A-92BADA7542BB}"/>
              </a:ext>
            </a:extLst>
          </p:cNvPr>
          <p:cNvSpPr txBox="1"/>
          <p:nvPr/>
        </p:nvSpPr>
        <p:spPr>
          <a:xfrm>
            <a:off x="3503293" y="5286189"/>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Merger</a:t>
            </a:r>
            <a:endParaRPr sz="1200" b="1" dirty="0">
              <a:latin typeface="Arial" panose="020B0604020202020204" pitchFamily="34" charset="0"/>
              <a:cs typeface="Arial" panose="020B0604020202020204" pitchFamily="34" charset="0"/>
            </a:endParaRPr>
          </a:p>
        </p:txBody>
      </p:sp>
      <p:cxnSp>
        <p:nvCxnSpPr>
          <p:cNvPr id="79" name="Google Shape;294;p56">
            <a:extLst>
              <a:ext uri="{FF2B5EF4-FFF2-40B4-BE49-F238E27FC236}">
                <a16:creationId xmlns:a16="http://schemas.microsoft.com/office/drawing/2014/main" xmlns="" id="{19752E48-D23E-1A4A-B496-BEB960DBC538}"/>
              </a:ext>
            </a:extLst>
          </p:cNvPr>
          <p:cNvCxnSpPr>
            <a:cxnSpLocks/>
          </p:cNvCxnSpPr>
          <p:nvPr/>
        </p:nvCxnSpPr>
        <p:spPr>
          <a:xfrm rot="10800000" flipH="1">
            <a:off x="7117168" y="5672306"/>
            <a:ext cx="1538842" cy="8736"/>
          </a:xfrm>
          <a:prstGeom prst="straightConnector1">
            <a:avLst/>
          </a:prstGeom>
          <a:noFill/>
          <a:ln w="9525" cap="flat" cmpd="sng">
            <a:solidFill>
              <a:schemeClr val="dk2"/>
            </a:solidFill>
            <a:prstDash val="solid"/>
            <a:round/>
            <a:headEnd type="none" w="med" len="med"/>
            <a:tailEnd type="triangle" w="med" len="med"/>
          </a:ln>
        </p:spPr>
      </p:cxnSp>
      <p:sp>
        <p:nvSpPr>
          <p:cNvPr id="80" name="Google Shape;295;p56">
            <a:extLst>
              <a:ext uri="{FF2B5EF4-FFF2-40B4-BE49-F238E27FC236}">
                <a16:creationId xmlns:a16="http://schemas.microsoft.com/office/drawing/2014/main" xmlns="" id="{E8A9A4DF-BE2D-DD4B-B5D1-E4E4C915EACF}"/>
              </a:ext>
            </a:extLst>
          </p:cNvPr>
          <p:cNvSpPr txBox="1"/>
          <p:nvPr/>
        </p:nvSpPr>
        <p:spPr>
          <a:xfrm>
            <a:off x="7329881" y="3947413"/>
            <a:ext cx="1165227" cy="56571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Cash and </a:t>
            </a:r>
            <a:r>
              <a:rPr lang="en" sz="1200" b="1" dirty="0" err="1">
                <a:latin typeface="Arial" panose="020B0604020202020204" pitchFamily="34" charset="0"/>
                <a:cs typeface="Arial" panose="020B0604020202020204" pitchFamily="34" charset="0"/>
              </a:rPr>
              <a:t>NewCo</a:t>
            </a:r>
            <a:r>
              <a:rPr lang="en" sz="1200" b="1" dirty="0">
                <a:latin typeface="Arial" panose="020B0604020202020204" pitchFamily="34" charset="0"/>
                <a:cs typeface="Arial" panose="020B0604020202020204" pitchFamily="34" charset="0"/>
              </a:rPr>
              <a:t> Stock</a:t>
            </a:r>
            <a:endParaRPr sz="1200" b="1" dirty="0">
              <a:latin typeface="Arial" panose="020B0604020202020204" pitchFamily="34" charset="0"/>
              <a:cs typeface="Arial" panose="020B0604020202020204" pitchFamily="34" charset="0"/>
            </a:endParaRPr>
          </a:p>
        </p:txBody>
      </p:sp>
      <p:sp>
        <p:nvSpPr>
          <p:cNvPr id="81" name="Google Shape;282;p56">
            <a:extLst>
              <a:ext uri="{FF2B5EF4-FFF2-40B4-BE49-F238E27FC236}">
                <a16:creationId xmlns:a16="http://schemas.microsoft.com/office/drawing/2014/main" xmlns="" id="{5E19EEEE-73EF-5543-B2E4-46519D4668D3}"/>
              </a:ext>
            </a:extLst>
          </p:cNvPr>
          <p:cNvSpPr/>
          <p:nvPr/>
        </p:nvSpPr>
        <p:spPr>
          <a:xfrm>
            <a:off x="5450513" y="4230271"/>
            <a:ext cx="1447031" cy="732448"/>
          </a:xfrm>
          <a:prstGeom prst="rect">
            <a:avLst/>
          </a:prstGeom>
          <a:solidFill>
            <a:srgbClr val="7030A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NewCo</a:t>
            </a:r>
            <a:endParaRPr sz="1200" b="1" dirty="0">
              <a:solidFill>
                <a:schemeClr val="bg1"/>
              </a:solidFill>
              <a:latin typeface="Arial" panose="020B0604020202020204" pitchFamily="34" charset="0"/>
              <a:cs typeface="Arial" panose="020B0604020202020204" pitchFamily="34" charset="0"/>
            </a:endParaRPr>
          </a:p>
        </p:txBody>
      </p:sp>
      <p:grpSp>
        <p:nvGrpSpPr>
          <p:cNvPr id="82" name="Group 81">
            <a:extLst>
              <a:ext uri="{FF2B5EF4-FFF2-40B4-BE49-F238E27FC236}">
                <a16:creationId xmlns:a16="http://schemas.microsoft.com/office/drawing/2014/main" xmlns="" id="{6E97EF50-635F-F94F-9734-7E7741D9EFA4}"/>
              </a:ext>
            </a:extLst>
          </p:cNvPr>
          <p:cNvGrpSpPr/>
          <p:nvPr/>
        </p:nvGrpSpPr>
        <p:grpSpPr>
          <a:xfrm>
            <a:off x="2449538" y="4221662"/>
            <a:ext cx="1098578" cy="732448"/>
            <a:chOff x="6840923" y="3404625"/>
            <a:chExt cx="1098578" cy="732448"/>
          </a:xfrm>
        </p:grpSpPr>
        <p:sp>
          <p:nvSpPr>
            <p:cNvPr id="83" name="Google Shape;281;p56">
              <a:extLst>
                <a:ext uri="{FF2B5EF4-FFF2-40B4-BE49-F238E27FC236}">
                  <a16:creationId xmlns:a16="http://schemas.microsoft.com/office/drawing/2014/main" xmlns="" id="{CAF66891-1990-D04F-AD54-EBC1A987691D}"/>
                </a:ext>
              </a:extLst>
            </p:cNvPr>
            <p:cNvSpPr/>
            <p:nvPr/>
          </p:nvSpPr>
          <p:spPr>
            <a:xfrm>
              <a:off x="7134807"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84" name="Google Shape;285;p56">
              <a:extLst>
                <a:ext uri="{FF2B5EF4-FFF2-40B4-BE49-F238E27FC236}">
                  <a16:creationId xmlns:a16="http://schemas.microsoft.com/office/drawing/2014/main" xmlns="" id="{1BAADE86-AB8B-D141-8D82-A74EE8A16F6D}"/>
                </a:ext>
              </a:extLst>
            </p:cNvPr>
            <p:cNvSpPr/>
            <p:nvPr/>
          </p:nvSpPr>
          <p:spPr>
            <a:xfrm>
              <a:off x="6969332"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85" name="Google Shape;286;p56">
              <a:extLst>
                <a:ext uri="{FF2B5EF4-FFF2-40B4-BE49-F238E27FC236}">
                  <a16:creationId xmlns:a16="http://schemas.microsoft.com/office/drawing/2014/main" xmlns="" id="{9B0D6F6B-D3A5-6E4B-8A0C-7C793878F827}"/>
                </a:ext>
              </a:extLst>
            </p:cNvPr>
            <p:cNvSpPr/>
            <p:nvPr/>
          </p:nvSpPr>
          <p:spPr>
            <a:xfrm>
              <a:off x="6840923"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 SHs</a:t>
              </a:r>
              <a:endParaRPr sz="1200" b="1" dirty="0">
                <a:solidFill>
                  <a:schemeClr val="bg1"/>
                </a:solidFill>
                <a:latin typeface="Arial" panose="020B0604020202020204" pitchFamily="34" charset="0"/>
                <a:cs typeface="Arial" panose="020B0604020202020204" pitchFamily="34" charset="0"/>
              </a:endParaRPr>
            </a:p>
          </p:txBody>
        </p:sp>
      </p:grpSp>
      <p:sp>
        <p:nvSpPr>
          <p:cNvPr id="88" name="Google Shape;282;p56">
            <a:extLst>
              <a:ext uri="{FF2B5EF4-FFF2-40B4-BE49-F238E27FC236}">
                <a16:creationId xmlns:a16="http://schemas.microsoft.com/office/drawing/2014/main" xmlns="" id="{0827DE03-6B53-2245-8A41-E176CB09322E}"/>
              </a:ext>
            </a:extLst>
          </p:cNvPr>
          <p:cNvSpPr/>
          <p:nvPr/>
        </p:nvSpPr>
        <p:spPr>
          <a:xfrm>
            <a:off x="6305965" y="5349592"/>
            <a:ext cx="1447031" cy="732448"/>
          </a:xfrm>
          <a:prstGeom prst="rect">
            <a:avLst/>
          </a:prstGeom>
          <a:solidFill>
            <a:srgbClr val="7030A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Sub 2</a:t>
            </a:r>
            <a:endParaRPr sz="1200" b="1" dirty="0">
              <a:solidFill>
                <a:schemeClr val="bg1"/>
              </a:solidFill>
              <a:latin typeface="Arial" panose="020B0604020202020204" pitchFamily="34" charset="0"/>
              <a:cs typeface="Arial" panose="020B0604020202020204" pitchFamily="34" charset="0"/>
            </a:endParaRPr>
          </a:p>
        </p:txBody>
      </p:sp>
      <p:cxnSp>
        <p:nvCxnSpPr>
          <p:cNvPr id="89" name="Google Shape;287;p56">
            <a:extLst>
              <a:ext uri="{FF2B5EF4-FFF2-40B4-BE49-F238E27FC236}">
                <a16:creationId xmlns:a16="http://schemas.microsoft.com/office/drawing/2014/main" xmlns="" id="{61ECE686-D4A2-324C-8917-8E7B2C516474}"/>
              </a:ext>
            </a:extLst>
          </p:cNvPr>
          <p:cNvCxnSpPr>
            <a:cxnSpLocks/>
            <a:stCxn id="81" idx="2"/>
            <a:endCxn id="87" idx="0"/>
          </p:cNvCxnSpPr>
          <p:nvPr/>
        </p:nvCxnSpPr>
        <p:spPr>
          <a:xfrm rot="5400000">
            <a:off x="5532903" y="4708465"/>
            <a:ext cx="386873" cy="895380"/>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90" name="Google Shape;287;p56">
            <a:extLst>
              <a:ext uri="{FF2B5EF4-FFF2-40B4-BE49-F238E27FC236}">
                <a16:creationId xmlns:a16="http://schemas.microsoft.com/office/drawing/2014/main" xmlns="" id="{11257DEE-DA70-2445-A62C-26BD3911AB85}"/>
              </a:ext>
            </a:extLst>
          </p:cNvPr>
          <p:cNvCxnSpPr>
            <a:cxnSpLocks/>
            <a:stCxn id="81" idx="2"/>
            <a:endCxn id="88" idx="0"/>
          </p:cNvCxnSpPr>
          <p:nvPr/>
        </p:nvCxnSpPr>
        <p:spPr>
          <a:xfrm rot="16200000" flipH="1">
            <a:off x="6408319" y="4728429"/>
            <a:ext cx="386873" cy="855452"/>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68" name="Google Shape;283;p56">
            <a:extLst>
              <a:ext uri="{FF2B5EF4-FFF2-40B4-BE49-F238E27FC236}">
                <a16:creationId xmlns:a16="http://schemas.microsoft.com/office/drawing/2014/main" xmlns="" id="{60D36880-5B3A-2048-A9C0-16E9965359EC}"/>
              </a:ext>
            </a:extLst>
          </p:cNvPr>
          <p:cNvSpPr/>
          <p:nvPr/>
        </p:nvSpPr>
        <p:spPr>
          <a:xfrm>
            <a:off x="2323982" y="5349592"/>
            <a:ext cx="1447031" cy="732448"/>
          </a:xfrm>
          <a:prstGeom prst="rect">
            <a:avLst/>
          </a:prstGeom>
          <a:solidFill>
            <a:srgbClr val="0070C0"/>
          </a:solidFill>
          <a:ln w="9525" cap="flat" cmpd="sng">
            <a:solidFill>
              <a:srgbClr val="7030A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 Co</a:t>
            </a:r>
            <a:endParaRPr sz="1200" b="1" dirty="0">
              <a:solidFill>
                <a:schemeClr val="bg1"/>
              </a:solidFill>
              <a:latin typeface="Arial" panose="020B0604020202020204" pitchFamily="34" charset="0"/>
              <a:cs typeface="Arial" panose="020B0604020202020204" pitchFamily="34" charset="0"/>
            </a:endParaRPr>
          </a:p>
        </p:txBody>
      </p:sp>
      <p:cxnSp>
        <p:nvCxnSpPr>
          <p:cNvPr id="91" name="Google Shape;294;p56">
            <a:extLst>
              <a:ext uri="{FF2B5EF4-FFF2-40B4-BE49-F238E27FC236}">
                <a16:creationId xmlns:a16="http://schemas.microsoft.com/office/drawing/2014/main" xmlns="" id="{8981385A-C4D2-EB46-B13E-9C8D07312E7E}"/>
              </a:ext>
            </a:extLst>
          </p:cNvPr>
          <p:cNvCxnSpPr>
            <a:cxnSpLocks/>
          </p:cNvCxnSpPr>
          <p:nvPr/>
        </p:nvCxnSpPr>
        <p:spPr>
          <a:xfrm flipH="1">
            <a:off x="3739806" y="5714468"/>
            <a:ext cx="1538842" cy="8736"/>
          </a:xfrm>
          <a:prstGeom prst="straightConnector1">
            <a:avLst/>
          </a:prstGeom>
          <a:noFill/>
          <a:ln w="9525" cap="flat" cmpd="sng">
            <a:solidFill>
              <a:schemeClr val="dk2"/>
            </a:solidFill>
            <a:prstDash val="solid"/>
            <a:round/>
            <a:headEnd type="none" w="med" len="med"/>
            <a:tailEnd type="triangle" w="med" len="med"/>
          </a:ln>
        </p:spPr>
      </p:cxnSp>
      <p:sp>
        <p:nvSpPr>
          <p:cNvPr id="87" name="Google Shape;282;p56">
            <a:extLst>
              <a:ext uri="{FF2B5EF4-FFF2-40B4-BE49-F238E27FC236}">
                <a16:creationId xmlns:a16="http://schemas.microsoft.com/office/drawing/2014/main" xmlns="" id="{30B90381-F7BC-474E-9E3B-051893BBF9D2}"/>
              </a:ext>
            </a:extLst>
          </p:cNvPr>
          <p:cNvSpPr/>
          <p:nvPr/>
        </p:nvSpPr>
        <p:spPr>
          <a:xfrm>
            <a:off x="4555133" y="5349592"/>
            <a:ext cx="1447031" cy="732448"/>
          </a:xfrm>
          <a:prstGeom prst="rect">
            <a:avLst/>
          </a:prstGeom>
          <a:solidFill>
            <a:srgbClr val="7030A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Sub 1</a:t>
            </a:r>
            <a:endParaRPr sz="1200" b="1" dirty="0">
              <a:solidFill>
                <a:schemeClr val="bg1"/>
              </a:solidFill>
              <a:latin typeface="Arial" panose="020B0604020202020204" pitchFamily="34" charset="0"/>
              <a:cs typeface="Arial" panose="020B0604020202020204" pitchFamily="34" charset="0"/>
            </a:endParaRPr>
          </a:p>
        </p:txBody>
      </p:sp>
      <p:sp>
        <p:nvSpPr>
          <p:cNvPr id="93" name="Google Shape;291;p56">
            <a:extLst>
              <a:ext uri="{FF2B5EF4-FFF2-40B4-BE49-F238E27FC236}">
                <a16:creationId xmlns:a16="http://schemas.microsoft.com/office/drawing/2014/main" xmlns="" id="{F177BC62-2F40-CB48-A4C2-83C5CC3F2217}"/>
              </a:ext>
            </a:extLst>
          </p:cNvPr>
          <p:cNvSpPr txBox="1"/>
          <p:nvPr/>
        </p:nvSpPr>
        <p:spPr>
          <a:xfrm>
            <a:off x="7539888" y="527866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Merger</a:t>
            </a:r>
            <a:endParaRPr sz="1200" b="1" dirty="0">
              <a:latin typeface="Arial" panose="020B0604020202020204" pitchFamily="34" charset="0"/>
              <a:cs typeface="Arial" panose="020B0604020202020204" pitchFamily="34" charset="0"/>
            </a:endParaRPr>
          </a:p>
        </p:txBody>
      </p:sp>
      <p:sp>
        <p:nvSpPr>
          <p:cNvPr id="94" name="Google Shape;295;p56">
            <a:extLst>
              <a:ext uri="{FF2B5EF4-FFF2-40B4-BE49-F238E27FC236}">
                <a16:creationId xmlns:a16="http://schemas.microsoft.com/office/drawing/2014/main" xmlns="" id="{BD40064E-BF1E-D343-99B7-FA16A75F3E4D}"/>
              </a:ext>
            </a:extLst>
          </p:cNvPr>
          <p:cNvSpPr txBox="1"/>
          <p:nvPr/>
        </p:nvSpPr>
        <p:spPr>
          <a:xfrm>
            <a:off x="3608945" y="3895236"/>
            <a:ext cx="1165227" cy="56571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Cash and </a:t>
            </a:r>
            <a:r>
              <a:rPr lang="en" sz="1200" b="1" dirty="0" err="1">
                <a:latin typeface="Arial" panose="020B0604020202020204" pitchFamily="34" charset="0"/>
                <a:cs typeface="Arial" panose="020B0604020202020204" pitchFamily="34" charset="0"/>
              </a:rPr>
              <a:t>NewCo</a:t>
            </a:r>
            <a:r>
              <a:rPr lang="en" sz="1200" b="1" dirty="0">
                <a:latin typeface="Arial" panose="020B0604020202020204" pitchFamily="34" charset="0"/>
                <a:cs typeface="Arial" panose="020B0604020202020204" pitchFamily="34" charset="0"/>
              </a:rPr>
              <a:t> Stock</a:t>
            </a:r>
            <a:endParaRPr sz="1200" b="1" dirty="0">
              <a:latin typeface="Arial" panose="020B0604020202020204" pitchFamily="34" charset="0"/>
              <a:cs typeface="Arial" panose="020B0604020202020204" pitchFamily="34" charset="0"/>
            </a:endParaRPr>
          </a:p>
        </p:txBody>
      </p:sp>
      <p:cxnSp>
        <p:nvCxnSpPr>
          <p:cNvPr id="95" name="Google Shape;294;p56">
            <a:extLst>
              <a:ext uri="{FF2B5EF4-FFF2-40B4-BE49-F238E27FC236}">
                <a16:creationId xmlns:a16="http://schemas.microsoft.com/office/drawing/2014/main" xmlns="" id="{DB99D0CF-B3D8-C544-8974-4602A71F7FDB}"/>
              </a:ext>
            </a:extLst>
          </p:cNvPr>
          <p:cNvCxnSpPr>
            <a:cxnSpLocks/>
            <a:stCxn id="81" idx="1"/>
            <a:endCxn id="83" idx="6"/>
          </p:cNvCxnSpPr>
          <p:nvPr/>
        </p:nvCxnSpPr>
        <p:spPr>
          <a:xfrm flipH="1" flipV="1">
            <a:off x="3548116" y="4587886"/>
            <a:ext cx="1902397" cy="8609"/>
          </a:xfrm>
          <a:prstGeom prst="straightConnector1">
            <a:avLst/>
          </a:prstGeom>
          <a:noFill/>
          <a:ln w="9525" cap="flat" cmpd="sng">
            <a:solidFill>
              <a:schemeClr val="dk2"/>
            </a:solidFill>
            <a:prstDash val="solid"/>
            <a:round/>
            <a:headEnd type="none" w="med" len="med"/>
            <a:tailEnd type="triangle" w="med" len="med"/>
          </a:ln>
        </p:spPr>
      </p:cxnSp>
      <p:cxnSp>
        <p:nvCxnSpPr>
          <p:cNvPr id="96" name="Google Shape;294;p56">
            <a:extLst>
              <a:ext uri="{FF2B5EF4-FFF2-40B4-BE49-F238E27FC236}">
                <a16:creationId xmlns:a16="http://schemas.microsoft.com/office/drawing/2014/main" xmlns="" id="{03429274-82E7-ED45-BC17-5BA92B468FC2}"/>
              </a:ext>
            </a:extLst>
          </p:cNvPr>
          <p:cNvCxnSpPr>
            <a:cxnSpLocks/>
            <a:stCxn id="81" idx="3"/>
            <a:endCxn id="71" idx="2"/>
          </p:cNvCxnSpPr>
          <p:nvPr/>
        </p:nvCxnSpPr>
        <p:spPr>
          <a:xfrm>
            <a:off x="6897544" y="4596495"/>
            <a:ext cx="1986303" cy="0"/>
          </a:xfrm>
          <a:prstGeom prst="straightConnector1">
            <a:avLst/>
          </a:prstGeom>
          <a:noFill/>
          <a:ln w="9525" cap="flat" cmpd="sng">
            <a:solidFill>
              <a:schemeClr val="dk2"/>
            </a:solidFill>
            <a:prstDash val="solid"/>
            <a:round/>
            <a:headEnd type="none" w="med" len="med"/>
            <a:tailEnd type="triangle" w="med" len="med"/>
          </a:ln>
        </p:spPr>
      </p:cxnSp>
    </p:spTree>
    <p:extLst>
      <p:ext uri="{BB962C8B-B14F-4D97-AF65-F5344CB8AC3E}">
        <p14:creationId xmlns:p14="http://schemas.microsoft.com/office/powerpoint/2010/main" val="2289381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latin typeface="Arial" panose="020B0604020202020204" pitchFamily="34" charset="0"/>
                <a:cs typeface="Arial" panose="020B0604020202020204" pitchFamily="34" charset="0"/>
              </a:rPr>
              <a:t>Section 351 in Acquisitions: Double Dummy</a:t>
            </a:r>
          </a:p>
        </p:txBody>
      </p:sp>
      <p:sp>
        <p:nvSpPr>
          <p:cNvPr id="43" name="Content Placeholder 2">
            <a:extLst>
              <a:ext uri="{FF2B5EF4-FFF2-40B4-BE49-F238E27FC236}">
                <a16:creationId xmlns:a16="http://schemas.microsoft.com/office/drawing/2014/main" xmlns="" id="{A28960CC-63B4-3C4D-8124-8355953C782F}"/>
              </a:ext>
            </a:extLst>
          </p:cNvPr>
          <p:cNvSpPr>
            <a:spLocks noGrp="1"/>
          </p:cNvSpPr>
          <p:nvPr>
            <p:ph idx="1"/>
          </p:nvPr>
        </p:nvSpPr>
        <p:spPr>
          <a:xfrm>
            <a:off x="1000462" y="1590739"/>
            <a:ext cx="10732188" cy="2052238"/>
          </a:xfrm>
        </p:spPr>
        <p:txBody>
          <a:bodyPr anchor="t" anchorCtr="0">
            <a:normAutofit/>
          </a:bodyPr>
          <a:lstStyle/>
          <a:p>
            <a:pPr>
              <a:lnSpc>
                <a:spcPct val="130000"/>
              </a:lnSpc>
            </a:pPr>
            <a:r>
              <a:rPr lang="en-US" sz="2400" dirty="0"/>
              <a:t>Recall the tax treatment in reverse subsidiary mergers: the existence of Sub 1 and Sub 2 are transitory and the transaction is treated as if the shareholders directly purchased </a:t>
            </a:r>
            <a:r>
              <a:rPr lang="en-US" sz="2400" dirty="0" err="1"/>
              <a:t>NewCo</a:t>
            </a:r>
            <a:r>
              <a:rPr lang="en-US" sz="2400" dirty="0"/>
              <a:t> shares and cash in exchange for A Co and B Co shares. Thus this transaction is treated as a Section 351 contribution.</a:t>
            </a:r>
          </a:p>
        </p:txBody>
      </p:sp>
      <p:sp>
        <p:nvSpPr>
          <p:cNvPr id="69" name="Google Shape;284;p56">
            <a:extLst>
              <a:ext uri="{FF2B5EF4-FFF2-40B4-BE49-F238E27FC236}">
                <a16:creationId xmlns:a16="http://schemas.microsoft.com/office/drawing/2014/main" xmlns="" id="{5B1DBD78-9227-5249-AD07-C7EBD31B104F}"/>
              </a:ext>
            </a:extLst>
          </p:cNvPr>
          <p:cNvSpPr/>
          <p:nvPr/>
        </p:nvSpPr>
        <p:spPr>
          <a:xfrm>
            <a:off x="8660709" y="5349592"/>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 Co</a:t>
            </a:r>
            <a:endParaRPr sz="1200" b="1" dirty="0">
              <a:solidFill>
                <a:schemeClr val="bg1"/>
              </a:solidFill>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AB3D3337-DC98-B045-92F6-CD245C01D6CD}"/>
              </a:ext>
            </a:extLst>
          </p:cNvPr>
          <p:cNvGrpSpPr/>
          <p:nvPr/>
        </p:nvGrpSpPr>
        <p:grpSpPr>
          <a:xfrm>
            <a:off x="8883847" y="4230271"/>
            <a:ext cx="1098578" cy="732448"/>
            <a:chOff x="6840923" y="3404625"/>
            <a:chExt cx="1098578" cy="732448"/>
          </a:xfrm>
        </p:grpSpPr>
        <p:sp>
          <p:nvSpPr>
            <p:cNvPr id="62" name="Google Shape;281;p56">
              <a:extLst>
                <a:ext uri="{FF2B5EF4-FFF2-40B4-BE49-F238E27FC236}">
                  <a16:creationId xmlns:a16="http://schemas.microsoft.com/office/drawing/2014/main" xmlns="" id="{8CDB84D5-5F5C-A34C-93B9-8904139ACFB3}"/>
                </a:ext>
              </a:extLst>
            </p:cNvPr>
            <p:cNvSpPr/>
            <p:nvPr/>
          </p:nvSpPr>
          <p:spPr>
            <a:xfrm>
              <a:off x="7134807"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70" name="Google Shape;285;p56">
              <a:extLst>
                <a:ext uri="{FF2B5EF4-FFF2-40B4-BE49-F238E27FC236}">
                  <a16:creationId xmlns:a16="http://schemas.microsoft.com/office/drawing/2014/main" xmlns="" id="{0BC42995-F962-974E-A39A-F81D0FC9FC0B}"/>
                </a:ext>
              </a:extLst>
            </p:cNvPr>
            <p:cNvSpPr/>
            <p:nvPr/>
          </p:nvSpPr>
          <p:spPr>
            <a:xfrm>
              <a:off x="6969332"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71" name="Google Shape;286;p56">
              <a:extLst>
                <a:ext uri="{FF2B5EF4-FFF2-40B4-BE49-F238E27FC236}">
                  <a16:creationId xmlns:a16="http://schemas.microsoft.com/office/drawing/2014/main" xmlns="" id="{44964D21-F513-594F-B82D-C6BA6D3A58BC}"/>
                </a:ext>
              </a:extLst>
            </p:cNvPr>
            <p:cNvSpPr/>
            <p:nvPr/>
          </p:nvSpPr>
          <p:spPr>
            <a:xfrm>
              <a:off x="6840923"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 SHs</a:t>
              </a:r>
              <a:endParaRPr sz="1200" b="1" dirty="0">
                <a:solidFill>
                  <a:schemeClr val="bg1"/>
                </a:solidFill>
                <a:latin typeface="Arial" panose="020B0604020202020204" pitchFamily="34" charset="0"/>
                <a:cs typeface="Arial" panose="020B0604020202020204" pitchFamily="34" charset="0"/>
              </a:endParaRPr>
            </a:p>
          </p:txBody>
        </p:sp>
      </p:grpSp>
      <p:cxnSp>
        <p:nvCxnSpPr>
          <p:cNvPr id="72" name="Google Shape;287;p56">
            <a:extLst>
              <a:ext uri="{FF2B5EF4-FFF2-40B4-BE49-F238E27FC236}">
                <a16:creationId xmlns:a16="http://schemas.microsoft.com/office/drawing/2014/main" xmlns="" id="{194119A8-66B2-F34D-8D25-65512E1377B6}"/>
              </a:ext>
            </a:extLst>
          </p:cNvPr>
          <p:cNvCxnSpPr>
            <a:cxnSpLocks/>
            <a:endCxn id="68" idx="0"/>
          </p:cNvCxnSpPr>
          <p:nvPr/>
        </p:nvCxnSpPr>
        <p:spPr>
          <a:xfrm rot="16200000" flipH="1">
            <a:off x="2852627" y="5154160"/>
            <a:ext cx="390415" cy="675"/>
          </a:xfrm>
          <a:prstGeom prst="bentConnector3">
            <a:avLst>
              <a:gd name="adj1" fmla="val 49986"/>
            </a:avLst>
          </a:prstGeom>
          <a:noFill/>
          <a:ln w="9525" cap="flat" cmpd="sng">
            <a:solidFill>
              <a:schemeClr val="dk2"/>
            </a:solidFill>
            <a:prstDash val="solid"/>
            <a:round/>
            <a:headEnd type="none" w="med" len="med"/>
            <a:tailEnd type="none" w="med" len="med"/>
          </a:ln>
        </p:spPr>
      </p:cxnSp>
      <p:cxnSp>
        <p:nvCxnSpPr>
          <p:cNvPr id="73" name="Google Shape;288;p56">
            <a:extLst>
              <a:ext uri="{FF2B5EF4-FFF2-40B4-BE49-F238E27FC236}">
                <a16:creationId xmlns:a16="http://schemas.microsoft.com/office/drawing/2014/main" xmlns="" id="{624B8774-CAD4-774D-889F-F17E109D45E3}"/>
              </a:ext>
            </a:extLst>
          </p:cNvPr>
          <p:cNvCxnSpPr>
            <a:cxnSpLocks/>
            <a:stCxn id="70" idx="4"/>
            <a:endCxn id="69" idx="0"/>
          </p:cNvCxnSpPr>
          <p:nvPr/>
        </p:nvCxnSpPr>
        <p:spPr>
          <a:xfrm>
            <a:off x="9414603" y="4962719"/>
            <a:ext cx="0" cy="386873"/>
          </a:xfrm>
          <a:prstGeom prst="straightConnector1">
            <a:avLst/>
          </a:prstGeom>
          <a:noFill/>
          <a:ln w="9525" cap="flat" cmpd="sng">
            <a:solidFill>
              <a:schemeClr val="dk2"/>
            </a:solidFill>
            <a:prstDash val="solid"/>
            <a:round/>
            <a:headEnd type="none" w="med" len="med"/>
            <a:tailEnd type="none" w="med" len="med"/>
          </a:ln>
        </p:spPr>
      </p:cxnSp>
      <p:sp>
        <p:nvSpPr>
          <p:cNvPr id="74" name="Google Shape;289;p56">
            <a:extLst>
              <a:ext uri="{FF2B5EF4-FFF2-40B4-BE49-F238E27FC236}">
                <a16:creationId xmlns:a16="http://schemas.microsoft.com/office/drawing/2014/main" xmlns="" id="{65ADC404-4F10-074E-B789-62461313B88E}"/>
              </a:ext>
            </a:extLst>
          </p:cNvPr>
          <p:cNvSpPr txBox="1"/>
          <p:nvPr/>
        </p:nvSpPr>
        <p:spPr>
          <a:xfrm>
            <a:off x="5568314" y="3706820"/>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Formation of </a:t>
            </a:r>
            <a:r>
              <a:rPr lang="en" sz="1200" b="1" dirty="0" err="1">
                <a:latin typeface="Arial" panose="020B0604020202020204" pitchFamily="34" charset="0"/>
                <a:cs typeface="Arial" panose="020B0604020202020204" pitchFamily="34" charset="0"/>
              </a:rPr>
              <a:t>NewCo</a:t>
            </a:r>
            <a:endParaRPr sz="1200" b="1" dirty="0">
              <a:latin typeface="Arial" panose="020B0604020202020204" pitchFamily="34" charset="0"/>
              <a:cs typeface="Arial" panose="020B0604020202020204" pitchFamily="34" charset="0"/>
            </a:endParaRPr>
          </a:p>
        </p:txBody>
      </p:sp>
      <p:sp>
        <p:nvSpPr>
          <p:cNvPr id="76" name="Google Shape;291;p56">
            <a:extLst>
              <a:ext uri="{FF2B5EF4-FFF2-40B4-BE49-F238E27FC236}">
                <a16:creationId xmlns:a16="http://schemas.microsoft.com/office/drawing/2014/main" xmlns="" id="{D7E5A661-8AAE-C149-8D2A-92BADA7542BB}"/>
              </a:ext>
            </a:extLst>
          </p:cNvPr>
          <p:cNvSpPr txBox="1"/>
          <p:nvPr/>
        </p:nvSpPr>
        <p:spPr>
          <a:xfrm>
            <a:off x="3503293" y="5286189"/>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Merger</a:t>
            </a:r>
            <a:endParaRPr sz="1200" b="1" dirty="0">
              <a:latin typeface="Arial" panose="020B0604020202020204" pitchFamily="34" charset="0"/>
              <a:cs typeface="Arial" panose="020B0604020202020204" pitchFamily="34" charset="0"/>
            </a:endParaRPr>
          </a:p>
        </p:txBody>
      </p:sp>
      <p:cxnSp>
        <p:nvCxnSpPr>
          <p:cNvPr id="79" name="Google Shape;294;p56">
            <a:extLst>
              <a:ext uri="{FF2B5EF4-FFF2-40B4-BE49-F238E27FC236}">
                <a16:creationId xmlns:a16="http://schemas.microsoft.com/office/drawing/2014/main" xmlns="" id="{19752E48-D23E-1A4A-B496-BEB960DBC538}"/>
              </a:ext>
            </a:extLst>
          </p:cNvPr>
          <p:cNvCxnSpPr>
            <a:cxnSpLocks/>
          </p:cNvCxnSpPr>
          <p:nvPr/>
        </p:nvCxnSpPr>
        <p:spPr>
          <a:xfrm rot="10800000" flipH="1">
            <a:off x="7117168" y="5672306"/>
            <a:ext cx="1538842" cy="8736"/>
          </a:xfrm>
          <a:prstGeom prst="straightConnector1">
            <a:avLst/>
          </a:prstGeom>
          <a:noFill/>
          <a:ln w="9525" cap="flat" cmpd="sng">
            <a:solidFill>
              <a:schemeClr val="dk2"/>
            </a:solidFill>
            <a:prstDash val="solid"/>
            <a:round/>
            <a:headEnd type="none" w="med" len="med"/>
            <a:tailEnd type="triangle" w="med" len="med"/>
          </a:ln>
        </p:spPr>
      </p:cxnSp>
      <p:sp>
        <p:nvSpPr>
          <p:cNvPr id="80" name="Google Shape;295;p56">
            <a:extLst>
              <a:ext uri="{FF2B5EF4-FFF2-40B4-BE49-F238E27FC236}">
                <a16:creationId xmlns:a16="http://schemas.microsoft.com/office/drawing/2014/main" xmlns="" id="{E8A9A4DF-BE2D-DD4B-B5D1-E4E4C915EACF}"/>
              </a:ext>
            </a:extLst>
          </p:cNvPr>
          <p:cNvSpPr txBox="1"/>
          <p:nvPr/>
        </p:nvSpPr>
        <p:spPr>
          <a:xfrm>
            <a:off x="7329881" y="3947413"/>
            <a:ext cx="1165227" cy="56571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Cash and </a:t>
            </a:r>
            <a:r>
              <a:rPr lang="en" sz="1200" b="1" dirty="0" err="1">
                <a:latin typeface="Arial" panose="020B0604020202020204" pitchFamily="34" charset="0"/>
                <a:cs typeface="Arial" panose="020B0604020202020204" pitchFamily="34" charset="0"/>
              </a:rPr>
              <a:t>NewCo</a:t>
            </a:r>
            <a:r>
              <a:rPr lang="en" sz="1200" b="1" dirty="0">
                <a:latin typeface="Arial" panose="020B0604020202020204" pitchFamily="34" charset="0"/>
                <a:cs typeface="Arial" panose="020B0604020202020204" pitchFamily="34" charset="0"/>
              </a:rPr>
              <a:t> Stock</a:t>
            </a:r>
            <a:endParaRPr sz="1200" b="1" dirty="0">
              <a:latin typeface="Arial" panose="020B0604020202020204" pitchFamily="34" charset="0"/>
              <a:cs typeface="Arial" panose="020B0604020202020204" pitchFamily="34" charset="0"/>
            </a:endParaRPr>
          </a:p>
        </p:txBody>
      </p:sp>
      <p:sp>
        <p:nvSpPr>
          <p:cNvPr id="81" name="Google Shape;282;p56">
            <a:extLst>
              <a:ext uri="{FF2B5EF4-FFF2-40B4-BE49-F238E27FC236}">
                <a16:creationId xmlns:a16="http://schemas.microsoft.com/office/drawing/2014/main" xmlns="" id="{5E19EEEE-73EF-5543-B2E4-46519D4668D3}"/>
              </a:ext>
            </a:extLst>
          </p:cNvPr>
          <p:cNvSpPr/>
          <p:nvPr/>
        </p:nvSpPr>
        <p:spPr>
          <a:xfrm>
            <a:off x="5450513" y="4230271"/>
            <a:ext cx="1447031" cy="732448"/>
          </a:xfrm>
          <a:prstGeom prst="rect">
            <a:avLst/>
          </a:prstGeom>
          <a:solidFill>
            <a:srgbClr val="7030A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NewCo</a:t>
            </a:r>
            <a:endParaRPr sz="1200" b="1" dirty="0">
              <a:solidFill>
                <a:schemeClr val="bg1"/>
              </a:solidFill>
              <a:latin typeface="Arial" panose="020B0604020202020204" pitchFamily="34" charset="0"/>
              <a:cs typeface="Arial" panose="020B0604020202020204" pitchFamily="34" charset="0"/>
            </a:endParaRPr>
          </a:p>
        </p:txBody>
      </p:sp>
      <p:grpSp>
        <p:nvGrpSpPr>
          <p:cNvPr id="82" name="Group 81">
            <a:extLst>
              <a:ext uri="{FF2B5EF4-FFF2-40B4-BE49-F238E27FC236}">
                <a16:creationId xmlns:a16="http://schemas.microsoft.com/office/drawing/2014/main" xmlns="" id="{6E97EF50-635F-F94F-9734-7E7741D9EFA4}"/>
              </a:ext>
            </a:extLst>
          </p:cNvPr>
          <p:cNvGrpSpPr/>
          <p:nvPr/>
        </p:nvGrpSpPr>
        <p:grpSpPr>
          <a:xfrm>
            <a:off x="2449538" y="4221662"/>
            <a:ext cx="1098578" cy="732448"/>
            <a:chOff x="6840923" y="3404625"/>
            <a:chExt cx="1098578" cy="732448"/>
          </a:xfrm>
        </p:grpSpPr>
        <p:sp>
          <p:nvSpPr>
            <p:cNvPr id="83" name="Google Shape;281;p56">
              <a:extLst>
                <a:ext uri="{FF2B5EF4-FFF2-40B4-BE49-F238E27FC236}">
                  <a16:creationId xmlns:a16="http://schemas.microsoft.com/office/drawing/2014/main" xmlns="" id="{CAF66891-1990-D04F-AD54-EBC1A987691D}"/>
                </a:ext>
              </a:extLst>
            </p:cNvPr>
            <p:cNvSpPr/>
            <p:nvPr/>
          </p:nvSpPr>
          <p:spPr>
            <a:xfrm>
              <a:off x="7134807"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84" name="Google Shape;285;p56">
              <a:extLst>
                <a:ext uri="{FF2B5EF4-FFF2-40B4-BE49-F238E27FC236}">
                  <a16:creationId xmlns:a16="http://schemas.microsoft.com/office/drawing/2014/main" xmlns="" id="{1BAADE86-AB8B-D141-8D82-A74EE8A16F6D}"/>
                </a:ext>
              </a:extLst>
            </p:cNvPr>
            <p:cNvSpPr/>
            <p:nvPr/>
          </p:nvSpPr>
          <p:spPr>
            <a:xfrm>
              <a:off x="6969332"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85" name="Google Shape;286;p56">
              <a:extLst>
                <a:ext uri="{FF2B5EF4-FFF2-40B4-BE49-F238E27FC236}">
                  <a16:creationId xmlns:a16="http://schemas.microsoft.com/office/drawing/2014/main" xmlns="" id="{9B0D6F6B-D3A5-6E4B-8A0C-7C793878F827}"/>
                </a:ext>
              </a:extLst>
            </p:cNvPr>
            <p:cNvSpPr/>
            <p:nvPr/>
          </p:nvSpPr>
          <p:spPr>
            <a:xfrm>
              <a:off x="6840923"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 SHs</a:t>
              </a:r>
              <a:endParaRPr sz="1200" b="1" dirty="0">
                <a:solidFill>
                  <a:schemeClr val="bg1"/>
                </a:solidFill>
                <a:latin typeface="Arial" panose="020B0604020202020204" pitchFamily="34" charset="0"/>
                <a:cs typeface="Arial" panose="020B0604020202020204" pitchFamily="34" charset="0"/>
              </a:endParaRPr>
            </a:p>
          </p:txBody>
        </p:sp>
      </p:grpSp>
      <p:sp>
        <p:nvSpPr>
          <p:cNvPr id="88" name="Google Shape;282;p56">
            <a:extLst>
              <a:ext uri="{FF2B5EF4-FFF2-40B4-BE49-F238E27FC236}">
                <a16:creationId xmlns:a16="http://schemas.microsoft.com/office/drawing/2014/main" xmlns="" id="{0827DE03-6B53-2245-8A41-E176CB09322E}"/>
              </a:ext>
            </a:extLst>
          </p:cNvPr>
          <p:cNvSpPr/>
          <p:nvPr/>
        </p:nvSpPr>
        <p:spPr>
          <a:xfrm>
            <a:off x="6305965" y="5349592"/>
            <a:ext cx="1447031" cy="732448"/>
          </a:xfrm>
          <a:prstGeom prst="rect">
            <a:avLst/>
          </a:prstGeom>
          <a:solidFill>
            <a:srgbClr val="7030A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Sub 2</a:t>
            </a:r>
            <a:endParaRPr sz="1200" b="1" dirty="0">
              <a:solidFill>
                <a:schemeClr val="bg1"/>
              </a:solidFill>
              <a:latin typeface="Arial" panose="020B0604020202020204" pitchFamily="34" charset="0"/>
              <a:cs typeface="Arial" panose="020B0604020202020204" pitchFamily="34" charset="0"/>
            </a:endParaRPr>
          </a:p>
        </p:txBody>
      </p:sp>
      <p:cxnSp>
        <p:nvCxnSpPr>
          <p:cNvPr id="89" name="Google Shape;287;p56">
            <a:extLst>
              <a:ext uri="{FF2B5EF4-FFF2-40B4-BE49-F238E27FC236}">
                <a16:creationId xmlns:a16="http://schemas.microsoft.com/office/drawing/2014/main" xmlns="" id="{61ECE686-D4A2-324C-8917-8E7B2C516474}"/>
              </a:ext>
            </a:extLst>
          </p:cNvPr>
          <p:cNvCxnSpPr>
            <a:cxnSpLocks/>
            <a:stCxn id="81" idx="2"/>
            <a:endCxn id="87" idx="0"/>
          </p:cNvCxnSpPr>
          <p:nvPr/>
        </p:nvCxnSpPr>
        <p:spPr>
          <a:xfrm rot="5400000">
            <a:off x="5532903" y="4708465"/>
            <a:ext cx="386873" cy="895380"/>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90" name="Google Shape;287;p56">
            <a:extLst>
              <a:ext uri="{FF2B5EF4-FFF2-40B4-BE49-F238E27FC236}">
                <a16:creationId xmlns:a16="http://schemas.microsoft.com/office/drawing/2014/main" xmlns="" id="{11257DEE-DA70-2445-A62C-26BD3911AB85}"/>
              </a:ext>
            </a:extLst>
          </p:cNvPr>
          <p:cNvCxnSpPr>
            <a:cxnSpLocks/>
            <a:stCxn id="81" idx="2"/>
            <a:endCxn id="88" idx="0"/>
          </p:cNvCxnSpPr>
          <p:nvPr/>
        </p:nvCxnSpPr>
        <p:spPr>
          <a:xfrm rot="16200000" flipH="1">
            <a:off x="6408319" y="4728429"/>
            <a:ext cx="386873" cy="855452"/>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68" name="Google Shape;283;p56">
            <a:extLst>
              <a:ext uri="{FF2B5EF4-FFF2-40B4-BE49-F238E27FC236}">
                <a16:creationId xmlns:a16="http://schemas.microsoft.com/office/drawing/2014/main" xmlns="" id="{60D36880-5B3A-2048-A9C0-16E9965359EC}"/>
              </a:ext>
            </a:extLst>
          </p:cNvPr>
          <p:cNvSpPr/>
          <p:nvPr/>
        </p:nvSpPr>
        <p:spPr>
          <a:xfrm>
            <a:off x="2323982" y="5349592"/>
            <a:ext cx="1447031" cy="732448"/>
          </a:xfrm>
          <a:prstGeom prst="rect">
            <a:avLst/>
          </a:prstGeom>
          <a:solidFill>
            <a:srgbClr val="0070C0"/>
          </a:solidFill>
          <a:ln w="9525" cap="flat" cmpd="sng">
            <a:solidFill>
              <a:srgbClr val="7030A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 Co</a:t>
            </a:r>
            <a:endParaRPr sz="1200" b="1" dirty="0">
              <a:solidFill>
                <a:schemeClr val="bg1"/>
              </a:solidFill>
              <a:latin typeface="Arial" panose="020B0604020202020204" pitchFamily="34" charset="0"/>
              <a:cs typeface="Arial" panose="020B0604020202020204" pitchFamily="34" charset="0"/>
            </a:endParaRPr>
          </a:p>
        </p:txBody>
      </p:sp>
      <p:cxnSp>
        <p:nvCxnSpPr>
          <p:cNvPr id="91" name="Google Shape;294;p56">
            <a:extLst>
              <a:ext uri="{FF2B5EF4-FFF2-40B4-BE49-F238E27FC236}">
                <a16:creationId xmlns:a16="http://schemas.microsoft.com/office/drawing/2014/main" xmlns="" id="{8981385A-C4D2-EB46-B13E-9C8D07312E7E}"/>
              </a:ext>
            </a:extLst>
          </p:cNvPr>
          <p:cNvCxnSpPr>
            <a:cxnSpLocks/>
          </p:cNvCxnSpPr>
          <p:nvPr/>
        </p:nvCxnSpPr>
        <p:spPr>
          <a:xfrm flipH="1">
            <a:off x="3739806" y="5714468"/>
            <a:ext cx="1538842" cy="8736"/>
          </a:xfrm>
          <a:prstGeom prst="straightConnector1">
            <a:avLst/>
          </a:prstGeom>
          <a:noFill/>
          <a:ln w="9525" cap="flat" cmpd="sng">
            <a:solidFill>
              <a:schemeClr val="dk2"/>
            </a:solidFill>
            <a:prstDash val="solid"/>
            <a:round/>
            <a:headEnd type="none" w="med" len="med"/>
            <a:tailEnd type="triangle" w="med" len="med"/>
          </a:ln>
        </p:spPr>
      </p:cxnSp>
      <p:sp>
        <p:nvSpPr>
          <p:cNvPr id="87" name="Google Shape;282;p56">
            <a:extLst>
              <a:ext uri="{FF2B5EF4-FFF2-40B4-BE49-F238E27FC236}">
                <a16:creationId xmlns:a16="http://schemas.microsoft.com/office/drawing/2014/main" xmlns="" id="{30B90381-F7BC-474E-9E3B-051893BBF9D2}"/>
              </a:ext>
            </a:extLst>
          </p:cNvPr>
          <p:cNvSpPr/>
          <p:nvPr/>
        </p:nvSpPr>
        <p:spPr>
          <a:xfrm>
            <a:off x="4555133" y="5349592"/>
            <a:ext cx="1447031" cy="732448"/>
          </a:xfrm>
          <a:prstGeom prst="rect">
            <a:avLst/>
          </a:prstGeom>
          <a:solidFill>
            <a:srgbClr val="7030A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Sub 1</a:t>
            </a:r>
            <a:endParaRPr sz="1200" b="1" dirty="0">
              <a:solidFill>
                <a:schemeClr val="bg1"/>
              </a:solidFill>
              <a:latin typeface="Arial" panose="020B0604020202020204" pitchFamily="34" charset="0"/>
              <a:cs typeface="Arial" panose="020B0604020202020204" pitchFamily="34" charset="0"/>
            </a:endParaRPr>
          </a:p>
        </p:txBody>
      </p:sp>
      <p:sp>
        <p:nvSpPr>
          <p:cNvPr id="93" name="Google Shape;291;p56">
            <a:extLst>
              <a:ext uri="{FF2B5EF4-FFF2-40B4-BE49-F238E27FC236}">
                <a16:creationId xmlns:a16="http://schemas.microsoft.com/office/drawing/2014/main" xmlns="" id="{F177BC62-2F40-CB48-A4C2-83C5CC3F2217}"/>
              </a:ext>
            </a:extLst>
          </p:cNvPr>
          <p:cNvSpPr txBox="1"/>
          <p:nvPr/>
        </p:nvSpPr>
        <p:spPr>
          <a:xfrm>
            <a:off x="7539888" y="527866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Merger</a:t>
            </a:r>
            <a:endParaRPr sz="1200" b="1" dirty="0">
              <a:latin typeface="Arial" panose="020B0604020202020204" pitchFamily="34" charset="0"/>
              <a:cs typeface="Arial" panose="020B0604020202020204" pitchFamily="34" charset="0"/>
            </a:endParaRPr>
          </a:p>
        </p:txBody>
      </p:sp>
      <p:sp>
        <p:nvSpPr>
          <p:cNvPr id="94" name="Google Shape;295;p56">
            <a:extLst>
              <a:ext uri="{FF2B5EF4-FFF2-40B4-BE49-F238E27FC236}">
                <a16:creationId xmlns:a16="http://schemas.microsoft.com/office/drawing/2014/main" xmlns="" id="{BD40064E-BF1E-D343-99B7-FA16A75F3E4D}"/>
              </a:ext>
            </a:extLst>
          </p:cNvPr>
          <p:cNvSpPr txBox="1"/>
          <p:nvPr/>
        </p:nvSpPr>
        <p:spPr>
          <a:xfrm>
            <a:off x="3608945" y="3895236"/>
            <a:ext cx="1165227" cy="56571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Cash and </a:t>
            </a:r>
            <a:r>
              <a:rPr lang="en" sz="1200" b="1" dirty="0" err="1">
                <a:latin typeface="Arial" panose="020B0604020202020204" pitchFamily="34" charset="0"/>
                <a:cs typeface="Arial" panose="020B0604020202020204" pitchFamily="34" charset="0"/>
              </a:rPr>
              <a:t>NewCo</a:t>
            </a:r>
            <a:r>
              <a:rPr lang="en" sz="1200" b="1" dirty="0">
                <a:latin typeface="Arial" panose="020B0604020202020204" pitchFamily="34" charset="0"/>
                <a:cs typeface="Arial" panose="020B0604020202020204" pitchFamily="34" charset="0"/>
              </a:rPr>
              <a:t> Stock</a:t>
            </a:r>
            <a:endParaRPr sz="1200" b="1" dirty="0">
              <a:latin typeface="Arial" panose="020B0604020202020204" pitchFamily="34" charset="0"/>
              <a:cs typeface="Arial" panose="020B0604020202020204" pitchFamily="34" charset="0"/>
            </a:endParaRPr>
          </a:p>
        </p:txBody>
      </p:sp>
      <p:cxnSp>
        <p:nvCxnSpPr>
          <p:cNvPr id="95" name="Google Shape;294;p56">
            <a:extLst>
              <a:ext uri="{FF2B5EF4-FFF2-40B4-BE49-F238E27FC236}">
                <a16:creationId xmlns:a16="http://schemas.microsoft.com/office/drawing/2014/main" xmlns="" id="{DB99D0CF-B3D8-C544-8974-4602A71F7FDB}"/>
              </a:ext>
            </a:extLst>
          </p:cNvPr>
          <p:cNvCxnSpPr>
            <a:cxnSpLocks/>
            <a:stCxn id="81" idx="1"/>
            <a:endCxn id="83" idx="6"/>
          </p:cNvCxnSpPr>
          <p:nvPr/>
        </p:nvCxnSpPr>
        <p:spPr>
          <a:xfrm flipH="1" flipV="1">
            <a:off x="3548116" y="4587886"/>
            <a:ext cx="1902397" cy="8609"/>
          </a:xfrm>
          <a:prstGeom prst="straightConnector1">
            <a:avLst/>
          </a:prstGeom>
          <a:noFill/>
          <a:ln w="9525" cap="flat" cmpd="sng">
            <a:solidFill>
              <a:schemeClr val="dk2"/>
            </a:solidFill>
            <a:prstDash val="solid"/>
            <a:round/>
            <a:headEnd type="none" w="med" len="med"/>
            <a:tailEnd type="triangle" w="med" len="med"/>
          </a:ln>
        </p:spPr>
      </p:cxnSp>
      <p:cxnSp>
        <p:nvCxnSpPr>
          <p:cNvPr id="96" name="Google Shape;294;p56">
            <a:extLst>
              <a:ext uri="{FF2B5EF4-FFF2-40B4-BE49-F238E27FC236}">
                <a16:creationId xmlns:a16="http://schemas.microsoft.com/office/drawing/2014/main" xmlns="" id="{03429274-82E7-ED45-BC17-5BA92B468FC2}"/>
              </a:ext>
            </a:extLst>
          </p:cNvPr>
          <p:cNvCxnSpPr>
            <a:cxnSpLocks/>
            <a:stCxn id="81" idx="3"/>
            <a:endCxn id="71" idx="2"/>
          </p:cNvCxnSpPr>
          <p:nvPr/>
        </p:nvCxnSpPr>
        <p:spPr>
          <a:xfrm>
            <a:off x="6897544" y="4596495"/>
            <a:ext cx="1986303" cy="0"/>
          </a:xfrm>
          <a:prstGeom prst="straightConnector1">
            <a:avLst/>
          </a:prstGeom>
          <a:noFill/>
          <a:ln w="9525" cap="flat" cmpd="sng">
            <a:solidFill>
              <a:schemeClr val="dk2"/>
            </a:solidFill>
            <a:prstDash val="solid"/>
            <a:round/>
            <a:headEnd type="none" w="med" len="med"/>
            <a:tailEnd type="triangle" w="med" len="med"/>
          </a:ln>
        </p:spPr>
      </p:cxnSp>
    </p:spTree>
    <p:extLst>
      <p:ext uri="{BB962C8B-B14F-4D97-AF65-F5344CB8AC3E}">
        <p14:creationId xmlns:p14="http://schemas.microsoft.com/office/powerpoint/2010/main" val="3754857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Arial" panose="020B0604020202020204" pitchFamily="34" charset="0"/>
                <a:cs typeface="Arial" panose="020B0604020202020204" pitchFamily="34" charset="0"/>
              </a:rPr>
              <a:t>Step Transaction Doctrine</a:t>
            </a:r>
          </a:p>
        </p:txBody>
      </p:sp>
    </p:spTree>
    <p:extLst>
      <p:ext uri="{BB962C8B-B14F-4D97-AF65-F5344CB8AC3E}">
        <p14:creationId xmlns:p14="http://schemas.microsoft.com/office/powerpoint/2010/main" val="1002974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Overview</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30000"/>
              </a:lnSpc>
            </a:pPr>
            <a:r>
              <a:rPr lang="en-US" dirty="0"/>
              <a:t>The Step Transaction Doctrine was a concept developed through case law and revenue rulings. Over time, it has been addressed in new regulations. Thus, there are no clear statutory guidelines to follow.</a:t>
            </a:r>
          </a:p>
          <a:p>
            <a:pPr>
              <a:lnSpc>
                <a:spcPct val="130000"/>
              </a:lnSpc>
            </a:pPr>
            <a:r>
              <a:rPr lang="en-US" dirty="0"/>
              <a:t>What is the purpose of the step transaction doctrine? </a:t>
            </a:r>
            <a:r>
              <a:rPr lang="en-US" b="1" dirty="0"/>
              <a:t>Substance over form</a:t>
            </a:r>
            <a:endParaRPr lang="en-US" dirty="0"/>
          </a:p>
          <a:p>
            <a:pPr lvl="1">
              <a:lnSpc>
                <a:spcPct val="130000"/>
              </a:lnSpc>
            </a:pPr>
            <a:r>
              <a:rPr lang="en-US" dirty="0"/>
              <a:t>The step transaction doctrine may be applicable whenever two or more purported transactions, independent in form, are deemed to be so dependent upon each other in substance that they are viewed as elements of one transaction.</a:t>
            </a:r>
          </a:p>
        </p:txBody>
      </p:sp>
    </p:spTree>
    <p:extLst>
      <p:ext uri="{BB962C8B-B14F-4D97-AF65-F5344CB8AC3E}">
        <p14:creationId xmlns:p14="http://schemas.microsoft.com/office/powerpoint/2010/main" val="466401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Tests</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Autofit/>
          </a:bodyPr>
          <a:lstStyle/>
          <a:p>
            <a:pPr>
              <a:lnSpc>
                <a:spcPct val="130000"/>
              </a:lnSpc>
            </a:pPr>
            <a:r>
              <a:rPr lang="en-US" sz="1800" dirty="0">
                <a:latin typeface="Arial" panose="020B0604020202020204" pitchFamily="34" charset="0"/>
                <a:cs typeface="Arial" panose="020B0604020202020204" pitchFamily="34" charset="0"/>
              </a:rPr>
              <a:t>Courts have developed the following three tests:</a:t>
            </a:r>
          </a:p>
          <a:p>
            <a:pPr>
              <a:lnSpc>
                <a:spcPct val="130000"/>
              </a:lnSpc>
            </a:pPr>
            <a:r>
              <a:rPr lang="en-US" sz="1800" i="1" dirty="0">
                <a:latin typeface="Arial" panose="020B0604020202020204" pitchFamily="34" charset="0"/>
                <a:cs typeface="Arial" panose="020B0604020202020204" pitchFamily="34" charset="0"/>
              </a:rPr>
              <a:t>End result test</a:t>
            </a:r>
            <a:r>
              <a:rPr lang="en-US" sz="1800" dirty="0">
                <a:latin typeface="Arial" panose="020B0604020202020204" pitchFamily="34" charset="0"/>
                <a:cs typeface="Arial" panose="020B0604020202020204" pitchFamily="34" charset="0"/>
              </a:rPr>
              <a:t> — separate transactions are amalgamated when it appears they were component steps of a single transaction and that each of the steps was intended from the outset to be taken for the purpose of reaching a specific end result.</a:t>
            </a:r>
          </a:p>
          <a:p>
            <a:pPr>
              <a:lnSpc>
                <a:spcPct val="130000"/>
              </a:lnSpc>
            </a:pPr>
            <a:r>
              <a:rPr lang="en-US" sz="1800" i="1" dirty="0">
                <a:latin typeface="Arial" panose="020B0604020202020204" pitchFamily="34" charset="0"/>
                <a:cs typeface="Arial" panose="020B0604020202020204" pitchFamily="34" charset="0"/>
              </a:rPr>
              <a:t>Mutual interdependence test</a:t>
            </a:r>
            <a:r>
              <a:rPr lang="en-US" sz="1800" dirty="0">
                <a:latin typeface="Arial" panose="020B0604020202020204" pitchFamily="34" charset="0"/>
                <a:cs typeface="Arial" panose="020B0604020202020204" pitchFamily="34" charset="0"/>
              </a:rPr>
              <a:t> —the steps are so interdependent that the legal relationships created by one transaction would be fruitless without the completion of the entire series of transactions. The mutual interdependence test focuses on the relationship of the steps, not merely on the end result.</a:t>
            </a:r>
          </a:p>
          <a:p>
            <a:pPr>
              <a:lnSpc>
                <a:spcPct val="130000"/>
              </a:lnSpc>
            </a:pPr>
            <a:r>
              <a:rPr lang="en-US" sz="1800" i="1" dirty="0">
                <a:latin typeface="Arial" panose="020B0604020202020204" pitchFamily="34" charset="0"/>
                <a:cs typeface="Arial" panose="020B0604020202020204" pitchFamily="34" charset="0"/>
              </a:rPr>
              <a:t>Binding commitment test</a:t>
            </a:r>
            <a:r>
              <a:rPr lang="en-US" sz="1800" dirty="0">
                <a:latin typeface="Arial" panose="020B0604020202020204" pitchFamily="34" charset="0"/>
                <a:cs typeface="Arial" panose="020B0604020202020204" pitchFamily="34" charset="0"/>
              </a:rPr>
              <a:t> —a transaction is aggregated with other transactions if there is a binding commitment for the parties to undertake the other transactions. Generally, as long as there is a moment in which the transferors control the stock of the transferee corporation without being subject to a binding obligation that would cost them control, the step transaction doctrine is not applied. </a:t>
            </a:r>
            <a:endParaRPr lang="en-US"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7100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Tests</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Autofit/>
          </a:bodyPr>
          <a:lstStyle/>
          <a:p>
            <a:pPr>
              <a:lnSpc>
                <a:spcPct val="130000"/>
              </a:lnSpc>
            </a:pPr>
            <a:r>
              <a:rPr lang="en-US" sz="2000" i="1" dirty="0">
                <a:latin typeface="Arial" panose="020B0604020202020204" pitchFamily="34" charset="0"/>
                <a:cs typeface="Arial" panose="020B0604020202020204" pitchFamily="34" charset="0"/>
              </a:rPr>
              <a:t>Binding commitment test</a:t>
            </a:r>
            <a:r>
              <a:rPr lang="en-US" sz="2000" dirty="0">
                <a:latin typeface="Arial" panose="020B0604020202020204" pitchFamily="34" charset="0"/>
                <a:cs typeface="Arial" panose="020B0604020202020204" pitchFamily="34" charset="0"/>
              </a:rPr>
              <a:t> :</a:t>
            </a:r>
          </a:p>
          <a:p>
            <a:pPr lvl="1">
              <a:lnSpc>
                <a:spcPct val="130000"/>
              </a:lnSpc>
            </a:pPr>
            <a:r>
              <a:rPr lang="en-US" sz="2000" dirty="0">
                <a:latin typeface="Arial" panose="020B0604020202020204" pitchFamily="34" charset="0"/>
                <a:cs typeface="Arial" panose="020B0604020202020204" pitchFamily="34" charset="0"/>
              </a:rPr>
              <a:t>There are cases where courts refused to apply step transaction doctrine even if there is a written agreement among the parties if the agreement is not binding. </a:t>
            </a:r>
            <a:r>
              <a:rPr lang="en-US" sz="2000" i="1" dirty="0">
                <a:latin typeface="Arial" panose="020B0604020202020204" pitchFamily="34" charset="0"/>
                <a:cs typeface="Arial" panose="020B0604020202020204" pitchFamily="34" charset="0"/>
              </a:rPr>
              <a:t>See</a:t>
            </a:r>
            <a:r>
              <a:rPr lang="en-US" i="1" dirty="0"/>
              <a:t> </a:t>
            </a:r>
            <a:r>
              <a:rPr lang="en-US" sz="2000" i="1" dirty="0">
                <a:latin typeface="Arial" panose="020B0604020202020204" pitchFamily="34" charset="0"/>
                <a:cs typeface="Arial" panose="020B0604020202020204" pitchFamily="34" charset="0"/>
              </a:rPr>
              <a:t>Bantam Car Co. v. Commissioner; Commissioner v. Gordon (1968); Intermountain Lumber Co. v. Commissioner (1976). </a:t>
            </a:r>
            <a:r>
              <a:rPr lang="en-US" sz="2000" dirty="0">
                <a:latin typeface="Arial" panose="020B0604020202020204" pitchFamily="34" charset="0"/>
                <a:cs typeface="Arial" panose="020B0604020202020204" pitchFamily="34" charset="0"/>
              </a:rPr>
              <a:t>What constitutes binding commitment? </a:t>
            </a:r>
          </a:p>
          <a:p>
            <a:pPr lvl="1">
              <a:lnSpc>
                <a:spcPct val="130000"/>
              </a:lnSpc>
            </a:pPr>
            <a:r>
              <a:rPr lang="en-US" sz="2000" dirty="0">
                <a:latin typeface="Arial" panose="020B0604020202020204" pitchFamily="34" charset="0"/>
                <a:cs typeface="Arial" panose="020B0604020202020204" pitchFamily="34" charset="0"/>
              </a:rPr>
              <a:t>Nonetheless, even if there is no binding commitment, the IRS has put emphasis on the existence of a prearranged plan (even if there is no binding commitment) when applying step transaction doctrine. </a:t>
            </a:r>
            <a:r>
              <a:rPr lang="en-US" sz="2000" i="1" dirty="0">
                <a:latin typeface="Arial" panose="020B0604020202020204" pitchFamily="34" charset="0"/>
                <a:cs typeface="Arial" panose="020B0604020202020204" pitchFamily="34" charset="0"/>
              </a:rPr>
              <a:t>See Rev. Rul. 54-96, Rev. Rul. 70-140</a:t>
            </a:r>
            <a:r>
              <a:rPr lang="en-US" sz="2000" dirty="0">
                <a:latin typeface="Arial" panose="020B0604020202020204" pitchFamily="34" charset="0"/>
                <a:cs typeface="Arial" panose="020B0604020202020204" pitchFamily="34" charset="0"/>
              </a:rPr>
              <a:t>.</a:t>
            </a:r>
          </a:p>
          <a:p>
            <a:pPr lvl="1">
              <a:lnSpc>
                <a:spcPct val="130000"/>
              </a:lnSpc>
            </a:pPr>
            <a:r>
              <a:rPr lang="en-US" sz="2000" dirty="0">
                <a:latin typeface="Arial" panose="020B0604020202020204" pitchFamily="34" charset="0"/>
                <a:cs typeface="Arial" panose="020B0604020202020204" pitchFamily="34" charset="0"/>
              </a:rPr>
              <a:t>In more recent revenue rulings, the IRS has been more open to respecting the form of the transaction and not applying step transaction doctrine to integrate the steps. </a:t>
            </a:r>
            <a:r>
              <a:rPr lang="en-US" sz="2000" i="1" dirty="0">
                <a:latin typeface="Arial" panose="020B0604020202020204" pitchFamily="34" charset="0"/>
                <a:cs typeface="Arial" panose="020B0604020202020204" pitchFamily="34" charset="0"/>
              </a:rPr>
              <a:t>See Rev. </a:t>
            </a:r>
            <a:r>
              <a:rPr lang="en-US" sz="2000" i="1" dirty="0" err="1">
                <a:latin typeface="Arial" panose="020B0604020202020204" pitchFamily="34" charset="0"/>
                <a:cs typeface="Arial" panose="020B0604020202020204" pitchFamily="34" charset="0"/>
              </a:rPr>
              <a:t>Ruls</a:t>
            </a:r>
            <a:r>
              <a:rPr lang="en-US" sz="2000" i="1" dirty="0">
                <a:latin typeface="Arial" panose="020B0604020202020204" pitchFamily="34" charset="0"/>
                <a:cs typeface="Arial" panose="020B0604020202020204" pitchFamily="34" charset="0"/>
              </a:rPr>
              <a:t>. 90-95, 2003-51, 2015-9, 2015-10.</a:t>
            </a:r>
            <a:endParaRPr lang="en-US" sz="2000" dirty="0">
              <a:latin typeface="Arial" panose="020B0604020202020204" pitchFamily="34" charset="0"/>
              <a:cs typeface="Arial" panose="020B0604020202020204" pitchFamily="34" charset="0"/>
            </a:endParaRPr>
          </a:p>
          <a:p>
            <a:pPr lvl="1">
              <a:lnSpc>
                <a:spcPct val="130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9016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1.368-2(k)</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lnSpcReduction="10000"/>
          </a:bodyPr>
          <a:lstStyle/>
          <a:p>
            <a:pPr>
              <a:lnSpc>
                <a:spcPct val="130000"/>
              </a:lnSpc>
            </a:pPr>
            <a:r>
              <a:rPr lang="en-US" dirty="0">
                <a:latin typeface="Arial" panose="020B0604020202020204" pitchFamily="34" charset="0"/>
                <a:cs typeface="Arial" panose="020B0604020202020204" pitchFamily="34" charset="0"/>
              </a:rPr>
              <a:t>A transaction otherwise qualifying as a reorg under Section 368(a) shall not be disqualified or recharacterized as a result of one or more subsequent transfers of assets or stock provided that the requirements of Treas. Reg. 1.368-1(d) (e.g., COBE) are satisfied, and the transfers are described in 1.368-2(k)(1).</a:t>
            </a:r>
          </a:p>
          <a:p>
            <a:pPr>
              <a:lnSpc>
                <a:spcPct val="130000"/>
              </a:lnSpc>
            </a:pPr>
            <a:r>
              <a:rPr lang="en-US" dirty="0">
                <a:latin typeface="Arial" panose="020B0604020202020204" pitchFamily="34" charset="0"/>
                <a:cs typeface="Arial" panose="020B0604020202020204" pitchFamily="34" charset="0"/>
              </a:rPr>
              <a:t>Essentially, Buyer may make a subsequent transfer of assets / stock acquired in a reorganization to another corporation for which it has control under Section 368(c) without busting the reorganization.</a:t>
            </a:r>
          </a:p>
          <a:p>
            <a:pPr>
              <a:lnSpc>
                <a:spcPct val="13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996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Arial" panose="020B0604020202020204" pitchFamily="34" charset="0"/>
                <a:cs typeface="Arial" panose="020B0604020202020204" pitchFamily="34" charset="0"/>
              </a:rPr>
              <a:t>Section 351 Transactions</a:t>
            </a:r>
          </a:p>
        </p:txBody>
      </p:sp>
    </p:spTree>
    <p:extLst>
      <p:ext uri="{BB962C8B-B14F-4D97-AF65-F5344CB8AC3E}">
        <p14:creationId xmlns:p14="http://schemas.microsoft.com/office/powerpoint/2010/main" val="132874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1.368-2(k)</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30000"/>
              </a:lnSpc>
            </a:pPr>
            <a:r>
              <a:rPr lang="en-US" dirty="0">
                <a:latin typeface="Arial" panose="020B0604020202020204" pitchFamily="34" charset="0"/>
                <a:cs typeface="Arial" panose="020B0604020202020204" pitchFamily="34" charset="0"/>
              </a:rPr>
              <a:t>Other requirements under -2(k):</a:t>
            </a:r>
          </a:p>
          <a:p>
            <a:pPr lvl="1">
              <a:lnSpc>
                <a:spcPct val="130000"/>
              </a:lnSpc>
            </a:pPr>
            <a:r>
              <a:rPr lang="en-US" dirty="0">
                <a:latin typeface="Arial" panose="020B0604020202020204" pitchFamily="34" charset="0"/>
                <a:cs typeface="Arial" panose="020B0604020202020204" pitchFamily="34" charset="0"/>
              </a:rPr>
              <a:t>Buyer, Target, or the surviving corporation with Target’s assets may not terminate its corporate existence.</a:t>
            </a:r>
          </a:p>
          <a:p>
            <a:pPr>
              <a:lnSpc>
                <a:spcPct val="13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032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67-274</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4233690" cy="5111003"/>
          </a:xfrm>
        </p:spPr>
        <p:txBody>
          <a:bodyPr anchor="t" anchorCtr="0">
            <a:normAutofit/>
          </a:bodyPr>
          <a:lstStyle/>
          <a:p>
            <a:pPr>
              <a:lnSpc>
                <a:spcPct val="130000"/>
              </a:lnSpc>
            </a:pPr>
            <a:r>
              <a:rPr lang="en-US" sz="2400" dirty="0">
                <a:latin typeface="Arial" panose="020B0604020202020204" pitchFamily="34" charset="0"/>
                <a:cs typeface="Arial" panose="020B0604020202020204" pitchFamily="34" charset="0"/>
              </a:rPr>
              <a:t>Steps 1 and 2 are stepped together to be treated as a C reorganization.</a:t>
            </a:r>
          </a:p>
          <a:p>
            <a:pPr>
              <a:lnSpc>
                <a:spcPct val="130000"/>
              </a:lnSpc>
            </a:pPr>
            <a:r>
              <a:rPr lang="en-US" sz="2400" dirty="0">
                <a:latin typeface="Arial" panose="020B0604020202020204" pitchFamily="34" charset="0"/>
                <a:cs typeface="Arial" panose="020B0604020202020204" pitchFamily="34" charset="0"/>
              </a:rPr>
              <a:t>What is the “form”?</a:t>
            </a:r>
          </a:p>
          <a:p>
            <a:pPr>
              <a:lnSpc>
                <a:spcPct val="130000"/>
              </a:lnSpc>
            </a:pPr>
            <a:r>
              <a:rPr lang="en-US" sz="2400" dirty="0">
                <a:latin typeface="Arial" panose="020B0604020202020204" pitchFamily="34" charset="0"/>
                <a:cs typeface="Arial" panose="020B0604020202020204" pitchFamily="34" charset="0"/>
              </a:rPr>
              <a:t>What test would apply to step these transactions together?</a:t>
            </a:r>
          </a:p>
          <a:p>
            <a:pPr>
              <a:lnSpc>
                <a:spcPct val="130000"/>
              </a:lnSpc>
            </a:pPr>
            <a:endParaRPr lang="en-US" sz="2400" dirty="0">
              <a:latin typeface="Arial" panose="020B0604020202020204" pitchFamily="34" charset="0"/>
              <a:cs typeface="Arial" panose="020B0604020202020204" pitchFamily="34" charset="0"/>
            </a:endParaRPr>
          </a:p>
        </p:txBody>
      </p:sp>
      <p:sp>
        <p:nvSpPr>
          <p:cNvPr id="11" name="Google Shape;282;p56">
            <a:extLst>
              <a:ext uri="{FF2B5EF4-FFF2-40B4-BE49-F238E27FC236}">
                <a16:creationId xmlns:a16="http://schemas.microsoft.com/office/drawing/2014/main" xmlns="" id="{E7E84E86-92E1-B644-838E-656763883BCB}"/>
              </a:ext>
            </a:extLst>
          </p:cNvPr>
          <p:cNvSpPr/>
          <p:nvPr/>
        </p:nvSpPr>
        <p:spPr>
          <a:xfrm>
            <a:off x="7407690" y="1911989"/>
            <a:ext cx="1447031"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15" name="Google Shape;284;p56">
            <a:extLst>
              <a:ext uri="{FF2B5EF4-FFF2-40B4-BE49-F238E27FC236}">
                <a16:creationId xmlns:a16="http://schemas.microsoft.com/office/drawing/2014/main" xmlns="" id="{9607B437-FED1-244E-A3B6-0A33680D27D4}"/>
              </a:ext>
            </a:extLst>
          </p:cNvPr>
          <p:cNvSpPr/>
          <p:nvPr/>
        </p:nvSpPr>
        <p:spPr>
          <a:xfrm>
            <a:off x="7377311" y="3216855"/>
            <a:ext cx="1507788" cy="732448"/>
          </a:xfrm>
          <a:prstGeom prst="rect">
            <a:avLst/>
          </a:prstGeom>
          <a:solidFill>
            <a:srgbClr val="0070C0"/>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cxnSp>
        <p:nvCxnSpPr>
          <p:cNvPr id="17" name="Google Shape;287;p56">
            <a:extLst>
              <a:ext uri="{FF2B5EF4-FFF2-40B4-BE49-F238E27FC236}">
                <a16:creationId xmlns:a16="http://schemas.microsoft.com/office/drawing/2014/main" xmlns="" id="{0E4D2CDA-0EBC-824D-A206-6EEEADED37C5}"/>
              </a:ext>
            </a:extLst>
          </p:cNvPr>
          <p:cNvCxnSpPr>
            <a:cxnSpLocks/>
          </p:cNvCxnSpPr>
          <p:nvPr/>
        </p:nvCxnSpPr>
        <p:spPr>
          <a:xfrm>
            <a:off x="8854721" y="2362296"/>
            <a:ext cx="1260914" cy="0"/>
          </a:xfrm>
          <a:prstGeom prst="straightConnector1">
            <a:avLst/>
          </a:prstGeom>
          <a:noFill/>
          <a:ln w="9525" cap="flat" cmpd="sng">
            <a:solidFill>
              <a:schemeClr val="dk2"/>
            </a:solidFill>
            <a:prstDash val="solid"/>
            <a:round/>
            <a:headEnd type="triangle" w="med" len="med"/>
            <a:tailEnd type="none" w="med" len="med"/>
          </a:ln>
        </p:spPr>
      </p:cxnSp>
      <p:cxnSp>
        <p:nvCxnSpPr>
          <p:cNvPr id="20" name="Google Shape;288;p56">
            <a:extLst>
              <a:ext uri="{FF2B5EF4-FFF2-40B4-BE49-F238E27FC236}">
                <a16:creationId xmlns:a16="http://schemas.microsoft.com/office/drawing/2014/main" xmlns="" id="{533ECEFF-26FF-ED4B-9B9D-3745E564C999}"/>
              </a:ext>
            </a:extLst>
          </p:cNvPr>
          <p:cNvCxnSpPr>
            <a:cxnSpLocks/>
            <a:stCxn id="11" idx="2"/>
            <a:endCxn id="15" idx="0"/>
          </p:cNvCxnSpPr>
          <p:nvPr/>
        </p:nvCxnSpPr>
        <p:spPr>
          <a:xfrm rot="5400000">
            <a:off x="7844997" y="2930646"/>
            <a:ext cx="572418" cy="1"/>
          </a:xfrm>
          <a:prstGeom prst="bentConnector3">
            <a:avLst>
              <a:gd name="adj1" fmla="val 50000"/>
            </a:avLst>
          </a:prstGeom>
          <a:noFill/>
          <a:ln w="9525" cap="flat" cmpd="sng">
            <a:solidFill>
              <a:schemeClr val="dk2"/>
            </a:solidFill>
            <a:prstDash val="dash"/>
            <a:round/>
            <a:headEnd type="none" w="med" len="med"/>
            <a:tailEnd type="none" w="med" len="med"/>
          </a:ln>
        </p:spPr>
      </p:cxnSp>
      <p:sp>
        <p:nvSpPr>
          <p:cNvPr id="22" name="Google Shape;291;p56">
            <a:extLst>
              <a:ext uri="{FF2B5EF4-FFF2-40B4-BE49-F238E27FC236}">
                <a16:creationId xmlns:a16="http://schemas.microsoft.com/office/drawing/2014/main" xmlns="" id="{1B309884-2C3D-844A-B6E0-C7F244144509}"/>
              </a:ext>
            </a:extLst>
          </p:cNvPr>
          <p:cNvSpPr txBox="1"/>
          <p:nvPr/>
        </p:nvSpPr>
        <p:spPr>
          <a:xfrm>
            <a:off x="8854721" y="179528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Buyer Stock</a:t>
            </a:r>
            <a:endParaRPr sz="1200" b="1" dirty="0">
              <a:latin typeface="Arial" panose="020B0604020202020204" pitchFamily="34" charset="0"/>
              <a:cs typeface="Arial" panose="020B0604020202020204" pitchFamily="34" charset="0"/>
            </a:endParaRPr>
          </a:p>
        </p:txBody>
      </p:sp>
      <p:sp>
        <p:nvSpPr>
          <p:cNvPr id="24" name="Google Shape;292;p56">
            <a:extLst>
              <a:ext uri="{FF2B5EF4-FFF2-40B4-BE49-F238E27FC236}">
                <a16:creationId xmlns:a16="http://schemas.microsoft.com/office/drawing/2014/main" xmlns="" id="{8447B0FF-8EE9-6F49-9CA1-9474DBFBFFBB}"/>
              </a:ext>
            </a:extLst>
          </p:cNvPr>
          <p:cNvSpPr/>
          <p:nvPr/>
        </p:nvSpPr>
        <p:spPr>
          <a:xfrm>
            <a:off x="9390565" y="2699731"/>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1</a:t>
            </a:r>
            <a:endParaRPr sz="1200" b="1" dirty="0">
              <a:latin typeface="Arial" panose="020B0604020202020204" pitchFamily="34" charset="0"/>
              <a:cs typeface="Arial" panose="020B0604020202020204" pitchFamily="34" charset="0"/>
            </a:endParaRPr>
          </a:p>
        </p:txBody>
      </p:sp>
      <p:cxnSp>
        <p:nvCxnSpPr>
          <p:cNvPr id="28" name="Google Shape;287;p56">
            <a:extLst>
              <a:ext uri="{FF2B5EF4-FFF2-40B4-BE49-F238E27FC236}">
                <a16:creationId xmlns:a16="http://schemas.microsoft.com/office/drawing/2014/main" xmlns="" id="{D7F24705-D179-A14B-9DF2-DA911D079AA3}"/>
              </a:ext>
            </a:extLst>
          </p:cNvPr>
          <p:cNvCxnSpPr>
            <a:cxnSpLocks/>
          </p:cNvCxnSpPr>
          <p:nvPr/>
        </p:nvCxnSpPr>
        <p:spPr>
          <a:xfrm>
            <a:off x="8854721" y="2146833"/>
            <a:ext cx="1260914" cy="0"/>
          </a:xfrm>
          <a:prstGeom prst="straightConnector1">
            <a:avLst/>
          </a:prstGeom>
          <a:noFill/>
          <a:ln w="9525" cap="flat" cmpd="sng">
            <a:solidFill>
              <a:schemeClr val="dk2"/>
            </a:solidFill>
            <a:prstDash val="solid"/>
            <a:round/>
            <a:headEnd type="none" w="med" len="med"/>
            <a:tailEnd type="triangle" w="med" len="med"/>
          </a:ln>
        </p:spPr>
      </p:cxnSp>
      <p:sp>
        <p:nvSpPr>
          <p:cNvPr id="29" name="Google Shape;291;p56">
            <a:extLst>
              <a:ext uri="{FF2B5EF4-FFF2-40B4-BE49-F238E27FC236}">
                <a16:creationId xmlns:a16="http://schemas.microsoft.com/office/drawing/2014/main" xmlns="" id="{2072A63F-1BDA-1F46-A37A-EB350E73D7D6}"/>
              </a:ext>
            </a:extLst>
          </p:cNvPr>
          <p:cNvSpPr txBox="1"/>
          <p:nvPr/>
        </p:nvSpPr>
        <p:spPr>
          <a:xfrm>
            <a:off x="8854721" y="2367702"/>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Target Stock</a:t>
            </a:r>
            <a:endParaRPr sz="1200" b="1" dirty="0">
              <a:latin typeface="Arial" panose="020B0604020202020204" pitchFamily="34" charset="0"/>
              <a:cs typeface="Arial" panose="020B0604020202020204" pitchFamily="34" charset="0"/>
            </a:endParaRPr>
          </a:p>
        </p:txBody>
      </p:sp>
      <p:sp>
        <p:nvSpPr>
          <p:cNvPr id="30" name="Google Shape;292;p56">
            <a:extLst>
              <a:ext uri="{FF2B5EF4-FFF2-40B4-BE49-F238E27FC236}">
                <a16:creationId xmlns:a16="http://schemas.microsoft.com/office/drawing/2014/main" xmlns="" id="{94845A7B-A515-A440-B22A-414F73D8797E}"/>
              </a:ext>
            </a:extLst>
          </p:cNvPr>
          <p:cNvSpPr/>
          <p:nvPr/>
        </p:nvSpPr>
        <p:spPr>
          <a:xfrm>
            <a:off x="7623508" y="2836309"/>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2</a:t>
            </a:r>
            <a:endParaRPr sz="1200" b="1" dirty="0">
              <a:latin typeface="Arial" panose="020B0604020202020204" pitchFamily="34" charset="0"/>
              <a:cs typeface="Arial" panose="020B0604020202020204" pitchFamily="34" charset="0"/>
            </a:endParaRPr>
          </a:p>
        </p:txBody>
      </p:sp>
      <p:sp>
        <p:nvSpPr>
          <p:cNvPr id="31" name="Google Shape;291;p56">
            <a:extLst>
              <a:ext uri="{FF2B5EF4-FFF2-40B4-BE49-F238E27FC236}">
                <a16:creationId xmlns:a16="http://schemas.microsoft.com/office/drawing/2014/main" xmlns="" id="{1252228A-82A2-A745-B7AC-D42ED7EA61C1}"/>
              </a:ext>
            </a:extLst>
          </p:cNvPr>
          <p:cNvSpPr txBox="1"/>
          <p:nvPr/>
        </p:nvSpPr>
        <p:spPr>
          <a:xfrm>
            <a:off x="6319574" y="2794068"/>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Liquidation</a:t>
            </a:r>
            <a:endParaRPr sz="1200" b="1" dirty="0">
              <a:latin typeface="Arial" panose="020B0604020202020204" pitchFamily="34" charset="0"/>
              <a:cs typeface="Arial" panose="020B0604020202020204" pitchFamily="34" charset="0"/>
            </a:endParaRPr>
          </a:p>
        </p:txBody>
      </p:sp>
      <p:grpSp>
        <p:nvGrpSpPr>
          <p:cNvPr id="32" name="Group 31">
            <a:extLst>
              <a:ext uri="{FF2B5EF4-FFF2-40B4-BE49-F238E27FC236}">
                <a16:creationId xmlns:a16="http://schemas.microsoft.com/office/drawing/2014/main" xmlns="" id="{5B464F47-172B-8349-9E8E-B4EECB4EC79B}"/>
              </a:ext>
            </a:extLst>
          </p:cNvPr>
          <p:cNvGrpSpPr/>
          <p:nvPr/>
        </p:nvGrpSpPr>
        <p:grpSpPr>
          <a:xfrm>
            <a:off x="10092960" y="1849144"/>
            <a:ext cx="1098578" cy="732448"/>
            <a:chOff x="6840923" y="3404625"/>
            <a:chExt cx="1098578" cy="732448"/>
          </a:xfrm>
        </p:grpSpPr>
        <p:sp>
          <p:nvSpPr>
            <p:cNvPr id="33" name="Google Shape;281;p56">
              <a:extLst>
                <a:ext uri="{FF2B5EF4-FFF2-40B4-BE49-F238E27FC236}">
                  <a16:creationId xmlns:a16="http://schemas.microsoft.com/office/drawing/2014/main" xmlns="" id="{C25858EB-A88E-164A-B8EB-DDFD540C46FE}"/>
                </a:ext>
              </a:extLst>
            </p:cNvPr>
            <p:cNvSpPr/>
            <p:nvPr/>
          </p:nvSpPr>
          <p:spPr>
            <a:xfrm>
              <a:off x="7134807"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34" name="Google Shape;285;p56">
              <a:extLst>
                <a:ext uri="{FF2B5EF4-FFF2-40B4-BE49-F238E27FC236}">
                  <a16:creationId xmlns:a16="http://schemas.microsoft.com/office/drawing/2014/main" xmlns="" id="{5675255B-4511-C04B-877C-AD98E14905D5}"/>
                </a:ext>
              </a:extLst>
            </p:cNvPr>
            <p:cNvSpPr/>
            <p:nvPr/>
          </p:nvSpPr>
          <p:spPr>
            <a:xfrm>
              <a:off x="6969332"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35" name="Google Shape;286;p56">
              <a:extLst>
                <a:ext uri="{FF2B5EF4-FFF2-40B4-BE49-F238E27FC236}">
                  <a16:creationId xmlns:a16="http://schemas.microsoft.com/office/drawing/2014/main" xmlns="" id="{C90DFD78-ECB9-3F48-8A54-9DF5763097AE}"/>
                </a:ext>
              </a:extLst>
            </p:cNvPr>
            <p:cNvSpPr/>
            <p:nvPr/>
          </p:nvSpPr>
          <p:spPr>
            <a:xfrm>
              <a:off x="6840923" y="3404625"/>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non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 </a:t>
              </a:r>
            </a:p>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SH</a:t>
              </a:r>
              <a:endParaRPr sz="120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0854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70-140</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1" y="1590739"/>
            <a:ext cx="4875099" cy="5111003"/>
          </a:xfrm>
        </p:spPr>
        <p:txBody>
          <a:bodyPr anchor="t" anchorCtr="0">
            <a:normAutofit fontScale="92500"/>
          </a:bodyPr>
          <a:lstStyle/>
          <a:p>
            <a:pPr>
              <a:lnSpc>
                <a:spcPct val="130000"/>
              </a:lnSpc>
            </a:pPr>
            <a:r>
              <a:rPr lang="en-US" sz="2400" dirty="0">
                <a:latin typeface="Arial" panose="020B0604020202020204" pitchFamily="34" charset="0"/>
                <a:cs typeface="Arial" panose="020B0604020202020204" pitchFamily="34" charset="0"/>
              </a:rPr>
              <a:t>Steps 1 and 2 are pursuant to an agreement. IRS determined that the steps should be integrated.</a:t>
            </a:r>
          </a:p>
          <a:p>
            <a:pPr>
              <a:lnSpc>
                <a:spcPct val="130000"/>
              </a:lnSpc>
            </a:pPr>
            <a:r>
              <a:rPr lang="en-US" sz="2400" dirty="0">
                <a:latin typeface="Arial" panose="020B0604020202020204" pitchFamily="34" charset="0"/>
                <a:cs typeface="Arial" panose="020B0604020202020204" pitchFamily="34" charset="0"/>
              </a:rPr>
              <a:t>This transaction is treated as a sale of business A assets to Buyer followed by Buyer’s transfer of the assets to Target in a 351.</a:t>
            </a:r>
          </a:p>
          <a:p>
            <a:pPr>
              <a:lnSpc>
                <a:spcPct val="130000"/>
              </a:lnSpc>
            </a:pPr>
            <a:r>
              <a:rPr lang="en-US" sz="2400" dirty="0">
                <a:latin typeface="Arial" panose="020B0604020202020204" pitchFamily="34" charset="0"/>
                <a:cs typeface="Arial" panose="020B0604020202020204" pitchFamily="34" charset="0"/>
              </a:rPr>
              <a:t>Would the outcome change it was not pursuant to an agreement? What constitutes an agreement?</a:t>
            </a:r>
          </a:p>
          <a:p>
            <a:pPr>
              <a:lnSpc>
                <a:spcPct val="130000"/>
              </a:lnSpc>
            </a:pPr>
            <a:endParaRPr lang="en-US" sz="2400" dirty="0">
              <a:latin typeface="Arial" panose="020B0604020202020204" pitchFamily="34" charset="0"/>
              <a:cs typeface="Arial" panose="020B0604020202020204" pitchFamily="34" charset="0"/>
            </a:endParaRPr>
          </a:p>
        </p:txBody>
      </p:sp>
      <p:sp>
        <p:nvSpPr>
          <p:cNvPr id="11" name="Google Shape;282;p56">
            <a:extLst>
              <a:ext uri="{FF2B5EF4-FFF2-40B4-BE49-F238E27FC236}">
                <a16:creationId xmlns:a16="http://schemas.microsoft.com/office/drawing/2014/main" xmlns="" id="{E7E84E86-92E1-B644-838E-656763883BCB}"/>
              </a:ext>
            </a:extLst>
          </p:cNvPr>
          <p:cNvSpPr/>
          <p:nvPr/>
        </p:nvSpPr>
        <p:spPr>
          <a:xfrm>
            <a:off x="7407690" y="1911989"/>
            <a:ext cx="1447031"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cxnSp>
        <p:nvCxnSpPr>
          <p:cNvPr id="17" name="Google Shape;287;p56">
            <a:extLst>
              <a:ext uri="{FF2B5EF4-FFF2-40B4-BE49-F238E27FC236}">
                <a16:creationId xmlns:a16="http://schemas.microsoft.com/office/drawing/2014/main" xmlns="" id="{0E4D2CDA-0EBC-824D-A206-6EEEADED37C5}"/>
              </a:ext>
            </a:extLst>
          </p:cNvPr>
          <p:cNvCxnSpPr>
            <a:cxnSpLocks/>
          </p:cNvCxnSpPr>
          <p:nvPr/>
        </p:nvCxnSpPr>
        <p:spPr>
          <a:xfrm flipV="1">
            <a:off x="10957355" y="2581592"/>
            <a:ext cx="0" cy="635263"/>
          </a:xfrm>
          <a:prstGeom prst="straightConnector1">
            <a:avLst/>
          </a:prstGeom>
          <a:noFill/>
          <a:ln w="9525" cap="flat" cmpd="sng">
            <a:solidFill>
              <a:schemeClr val="dk2"/>
            </a:solidFill>
            <a:prstDash val="solid"/>
            <a:round/>
            <a:headEnd type="triangle" w="med" len="med"/>
            <a:tailEnd type="none" w="med" len="med"/>
          </a:ln>
        </p:spPr>
      </p:cxnSp>
      <p:cxnSp>
        <p:nvCxnSpPr>
          <p:cNvPr id="20" name="Google Shape;288;p56">
            <a:extLst>
              <a:ext uri="{FF2B5EF4-FFF2-40B4-BE49-F238E27FC236}">
                <a16:creationId xmlns:a16="http://schemas.microsoft.com/office/drawing/2014/main" xmlns="" id="{533ECEFF-26FF-ED4B-9B9D-3745E564C999}"/>
              </a:ext>
            </a:extLst>
          </p:cNvPr>
          <p:cNvCxnSpPr>
            <a:cxnSpLocks/>
            <a:stCxn id="33" idx="4"/>
            <a:endCxn id="23" idx="0"/>
          </p:cNvCxnSpPr>
          <p:nvPr/>
        </p:nvCxnSpPr>
        <p:spPr>
          <a:xfrm>
            <a:off x="10789191" y="2581592"/>
            <a:ext cx="0" cy="635263"/>
          </a:xfrm>
          <a:prstGeom prst="straightConnector1">
            <a:avLst/>
          </a:prstGeom>
          <a:noFill/>
          <a:ln w="9525" cap="flat" cmpd="sng">
            <a:solidFill>
              <a:schemeClr val="dk2"/>
            </a:solidFill>
            <a:prstDash val="dash"/>
            <a:round/>
            <a:headEnd type="none" w="med" len="med"/>
            <a:tailEnd type="none" w="med" len="med"/>
          </a:ln>
        </p:spPr>
      </p:cxnSp>
      <p:sp>
        <p:nvSpPr>
          <p:cNvPr id="22" name="Google Shape;291;p56">
            <a:extLst>
              <a:ext uri="{FF2B5EF4-FFF2-40B4-BE49-F238E27FC236}">
                <a16:creationId xmlns:a16="http://schemas.microsoft.com/office/drawing/2014/main" xmlns="" id="{1B309884-2C3D-844A-B6E0-C7F244144509}"/>
              </a:ext>
            </a:extLst>
          </p:cNvPr>
          <p:cNvSpPr txBox="1"/>
          <p:nvPr/>
        </p:nvSpPr>
        <p:spPr>
          <a:xfrm>
            <a:off x="8854721" y="179528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Buyer Stock</a:t>
            </a:r>
            <a:endParaRPr sz="1200" b="1" dirty="0">
              <a:latin typeface="Arial" panose="020B0604020202020204" pitchFamily="34" charset="0"/>
              <a:cs typeface="Arial" panose="020B0604020202020204" pitchFamily="34" charset="0"/>
            </a:endParaRPr>
          </a:p>
        </p:txBody>
      </p:sp>
      <p:sp>
        <p:nvSpPr>
          <p:cNvPr id="24" name="Google Shape;292;p56">
            <a:extLst>
              <a:ext uri="{FF2B5EF4-FFF2-40B4-BE49-F238E27FC236}">
                <a16:creationId xmlns:a16="http://schemas.microsoft.com/office/drawing/2014/main" xmlns="" id="{8447B0FF-8EE9-6F49-9CA1-9474DBFBFFBB}"/>
              </a:ext>
            </a:extLst>
          </p:cNvPr>
          <p:cNvSpPr/>
          <p:nvPr/>
        </p:nvSpPr>
        <p:spPr>
          <a:xfrm>
            <a:off x="10377928" y="2737416"/>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1</a:t>
            </a:r>
            <a:endParaRPr sz="1200" b="1" dirty="0">
              <a:latin typeface="Arial" panose="020B0604020202020204" pitchFamily="34" charset="0"/>
              <a:cs typeface="Arial" panose="020B0604020202020204" pitchFamily="34" charset="0"/>
            </a:endParaRPr>
          </a:p>
        </p:txBody>
      </p:sp>
      <p:cxnSp>
        <p:nvCxnSpPr>
          <p:cNvPr id="28" name="Google Shape;287;p56">
            <a:extLst>
              <a:ext uri="{FF2B5EF4-FFF2-40B4-BE49-F238E27FC236}">
                <a16:creationId xmlns:a16="http://schemas.microsoft.com/office/drawing/2014/main" xmlns="" id="{D7F24705-D179-A14B-9DF2-DA911D079AA3}"/>
              </a:ext>
            </a:extLst>
          </p:cNvPr>
          <p:cNvCxnSpPr>
            <a:cxnSpLocks/>
          </p:cNvCxnSpPr>
          <p:nvPr/>
        </p:nvCxnSpPr>
        <p:spPr>
          <a:xfrm>
            <a:off x="8854721" y="2146833"/>
            <a:ext cx="1463040" cy="0"/>
          </a:xfrm>
          <a:prstGeom prst="straightConnector1">
            <a:avLst/>
          </a:prstGeom>
          <a:noFill/>
          <a:ln w="9525" cap="flat" cmpd="sng">
            <a:solidFill>
              <a:schemeClr val="dk2"/>
            </a:solidFill>
            <a:prstDash val="solid"/>
            <a:round/>
            <a:headEnd type="none" w="med" len="med"/>
            <a:tailEnd type="triangle" w="med" len="med"/>
          </a:ln>
        </p:spPr>
      </p:cxnSp>
      <p:sp>
        <p:nvSpPr>
          <p:cNvPr id="29" name="Google Shape;291;p56">
            <a:extLst>
              <a:ext uri="{FF2B5EF4-FFF2-40B4-BE49-F238E27FC236}">
                <a16:creationId xmlns:a16="http://schemas.microsoft.com/office/drawing/2014/main" xmlns="" id="{2072A63F-1BDA-1F46-A37A-EB350E73D7D6}"/>
              </a:ext>
            </a:extLst>
          </p:cNvPr>
          <p:cNvSpPr txBox="1"/>
          <p:nvPr/>
        </p:nvSpPr>
        <p:spPr>
          <a:xfrm>
            <a:off x="10828612" y="261820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Business A Assets</a:t>
            </a:r>
            <a:endParaRPr sz="1200" b="1" dirty="0">
              <a:latin typeface="Arial" panose="020B0604020202020204" pitchFamily="34" charset="0"/>
              <a:cs typeface="Arial" panose="020B0604020202020204" pitchFamily="34" charset="0"/>
            </a:endParaRPr>
          </a:p>
        </p:txBody>
      </p:sp>
      <p:sp>
        <p:nvSpPr>
          <p:cNvPr id="30" name="Google Shape;292;p56">
            <a:extLst>
              <a:ext uri="{FF2B5EF4-FFF2-40B4-BE49-F238E27FC236}">
                <a16:creationId xmlns:a16="http://schemas.microsoft.com/office/drawing/2014/main" xmlns="" id="{94845A7B-A515-A440-B22A-414F73D8797E}"/>
              </a:ext>
            </a:extLst>
          </p:cNvPr>
          <p:cNvSpPr/>
          <p:nvPr/>
        </p:nvSpPr>
        <p:spPr>
          <a:xfrm>
            <a:off x="9425776" y="2667324"/>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2</a:t>
            </a:r>
            <a:endParaRPr sz="1200" b="1" dirty="0">
              <a:latin typeface="Arial" panose="020B0604020202020204" pitchFamily="34" charset="0"/>
              <a:cs typeface="Arial" panose="020B0604020202020204" pitchFamily="34" charset="0"/>
            </a:endParaRPr>
          </a:p>
        </p:txBody>
      </p:sp>
      <p:sp>
        <p:nvSpPr>
          <p:cNvPr id="33" name="Google Shape;281;p56">
            <a:extLst>
              <a:ext uri="{FF2B5EF4-FFF2-40B4-BE49-F238E27FC236}">
                <a16:creationId xmlns:a16="http://schemas.microsoft.com/office/drawing/2014/main" xmlns="" id="{C25858EB-A88E-164A-B8EB-DDFD540C46FE}"/>
              </a:ext>
            </a:extLst>
          </p:cNvPr>
          <p:cNvSpPr/>
          <p:nvPr/>
        </p:nvSpPr>
        <p:spPr>
          <a:xfrm>
            <a:off x="10386844" y="1849144"/>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none" lIns="91425" tIns="91425" rIns="91425" bIns="91425" anchor="ctr" anchorCtr="0">
            <a:noAutofit/>
          </a:bodyPr>
          <a:lstStyle/>
          <a:p>
            <a:pPr marL="0" lvl="0" indent="0" algn="l" rtl="0">
              <a:spcBef>
                <a:spcPts val="0"/>
              </a:spcBef>
              <a:spcAft>
                <a:spcPts val="0"/>
              </a:spcAft>
              <a:buNone/>
            </a:pPr>
            <a:r>
              <a:rPr lang="en-US" sz="1200" b="1" dirty="0">
                <a:solidFill>
                  <a:schemeClr val="bg1"/>
                </a:solidFill>
                <a:latin typeface="Arial" panose="020B0604020202020204" pitchFamily="34" charset="0"/>
                <a:cs typeface="Arial" panose="020B0604020202020204" pitchFamily="34" charset="0"/>
              </a:rPr>
              <a:t>Seller</a:t>
            </a:r>
            <a:endParaRPr sz="1200" b="1" dirty="0">
              <a:solidFill>
                <a:schemeClr val="bg1"/>
              </a:solidFill>
              <a:latin typeface="Arial" panose="020B0604020202020204" pitchFamily="34" charset="0"/>
              <a:cs typeface="Arial" panose="020B0604020202020204" pitchFamily="34" charset="0"/>
            </a:endParaRPr>
          </a:p>
        </p:txBody>
      </p:sp>
      <p:sp>
        <p:nvSpPr>
          <p:cNvPr id="23" name="Google Shape;284;p56">
            <a:extLst>
              <a:ext uri="{FF2B5EF4-FFF2-40B4-BE49-F238E27FC236}">
                <a16:creationId xmlns:a16="http://schemas.microsoft.com/office/drawing/2014/main" xmlns="" id="{E46EE91E-82BE-A344-83EF-7E9EA3ED5FA4}"/>
              </a:ext>
            </a:extLst>
          </p:cNvPr>
          <p:cNvSpPr/>
          <p:nvPr/>
        </p:nvSpPr>
        <p:spPr>
          <a:xfrm>
            <a:off x="10035297" y="3216855"/>
            <a:ext cx="1507788" cy="732448"/>
          </a:xfrm>
          <a:prstGeom prst="rect">
            <a:avLst/>
          </a:prstGeom>
          <a:solidFill>
            <a:srgbClr val="0070C0"/>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cxnSp>
        <p:nvCxnSpPr>
          <p:cNvPr id="36" name="Google Shape;287;p56">
            <a:extLst>
              <a:ext uri="{FF2B5EF4-FFF2-40B4-BE49-F238E27FC236}">
                <a16:creationId xmlns:a16="http://schemas.microsoft.com/office/drawing/2014/main" xmlns="" id="{2DB7D6AB-3CCF-B349-B8B7-941D347AF3A3}"/>
              </a:ext>
            </a:extLst>
          </p:cNvPr>
          <p:cNvCxnSpPr>
            <a:cxnSpLocks/>
          </p:cNvCxnSpPr>
          <p:nvPr/>
        </p:nvCxnSpPr>
        <p:spPr>
          <a:xfrm>
            <a:off x="8854721" y="2317721"/>
            <a:ext cx="1463040" cy="0"/>
          </a:xfrm>
          <a:prstGeom prst="straightConnector1">
            <a:avLst/>
          </a:prstGeom>
          <a:noFill/>
          <a:ln w="9525" cap="flat" cmpd="sng">
            <a:solidFill>
              <a:schemeClr val="dk2"/>
            </a:solidFill>
            <a:prstDash val="solid"/>
            <a:round/>
            <a:headEnd type="triangle" w="med" len="med"/>
            <a:tailEnd type="none" w="med" len="med"/>
          </a:ln>
        </p:spPr>
      </p:cxnSp>
      <p:sp>
        <p:nvSpPr>
          <p:cNvPr id="37" name="Google Shape;291;p56">
            <a:extLst>
              <a:ext uri="{FF2B5EF4-FFF2-40B4-BE49-F238E27FC236}">
                <a16:creationId xmlns:a16="http://schemas.microsoft.com/office/drawing/2014/main" xmlns="" id="{9D4083BE-CEB0-374F-AC5B-BC9889F32564}"/>
              </a:ext>
            </a:extLst>
          </p:cNvPr>
          <p:cNvSpPr txBox="1"/>
          <p:nvPr/>
        </p:nvSpPr>
        <p:spPr>
          <a:xfrm>
            <a:off x="8854721" y="232324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Target Stock</a:t>
            </a:r>
            <a:endParaRPr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3708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90-95</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4233690" cy="5111003"/>
          </a:xfrm>
        </p:spPr>
        <p:txBody>
          <a:bodyPr anchor="t" anchorCtr="0">
            <a:normAutofit lnSpcReduction="10000"/>
          </a:bodyPr>
          <a:lstStyle/>
          <a:p>
            <a:pPr>
              <a:lnSpc>
                <a:spcPct val="130000"/>
              </a:lnSpc>
            </a:pPr>
            <a:r>
              <a:rPr lang="en-US" sz="2400" dirty="0">
                <a:latin typeface="Arial" panose="020B0604020202020204" pitchFamily="34" charset="0"/>
                <a:cs typeface="Arial" panose="020B0604020202020204" pitchFamily="34" charset="0"/>
              </a:rPr>
              <a:t>All cash merger.</a:t>
            </a:r>
          </a:p>
          <a:p>
            <a:pPr>
              <a:lnSpc>
                <a:spcPct val="130000"/>
              </a:lnSpc>
            </a:pPr>
            <a:r>
              <a:rPr lang="en-US" sz="2400" dirty="0">
                <a:latin typeface="Arial" panose="020B0604020202020204" pitchFamily="34" charset="0"/>
                <a:cs typeface="Arial" panose="020B0604020202020204" pitchFamily="34" charset="0"/>
              </a:rPr>
              <a:t>What is the “form”?</a:t>
            </a:r>
          </a:p>
          <a:p>
            <a:pPr>
              <a:lnSpc>
                <a:spcPct val="130000"/>
              </a:lnSpc>
            </a:pPr>
            <a:r>
              <a:rPr lang="en-US" sz="2400" dirty="0">
                <a:latin typeface="Arial" panose="020B0604020202020204" pitchFamily="34" charset="0"/>
                <a:cs typeface="Arial" panose="020B0604020202020204" pitchFamily="34" charset="0"/>
              </a:rPr>
              <a:t>What test would apply to step these transactions together?</a:t>
            </a:r>
          </a:p>
          <a:p>
            <a:pPr>
              <a:lnSpc>
                <a:spcPct val="130000"/>
              </a:lnSpc>
            </a:pPr>
            <a:r>
              <a:rPr lang="en-US" sz="2400" dirty="0">
                <a:latin typeface="Arial" panose="020B0604020202020204" pitchFamily="34" charset="0"/>
                <a:cs typeface="Arial" panose="020B0604020202020204" pitchFamily="34" charset="0"/>
              </a:rPr>
              <a:t>Why are the transactions not stepped together in Situation 2?</a:t>
            </a:r>
          </a:p>
          <a:p>
            <a:pPr>
              <a:lnSpc>
                <a:spcPct val="130000"/>
              </a:lnSpc>
            </a:pPr>
            <a:r>
              <a:rPr lang="en-US" sz="2400" dirty="0">
                <a:latin typeface="Arial" panose="020B0604020202020204" pitchFamily="34" charset="0"/>
                <a:cs typeface="Arial" panose="020B0604020202020204" pitchFamily="34" charset="0"/>
              </a:rPr>
              <a:t>How is this Rev. Rul. different from 67-274?</a:t>
            </a:r>
          </a:p>
          <a:p>
            <a:pPr>
              <a:lnSpc>
                <a:spcPct val="130000"/>
              </a:lnSpc>
            </a:pPr>
            <a:endParaRPr lang="en-US" sz="2400" dirty="0">
              <a:latin typeface="Arial" panose="020B0604020202020204" pitchFamily="34" charset="0"/>
              <a:cs typeface="Arial" panose="020B0604020202020204" pitchFamily="34" charset="0"/>
            </a:endParaRPr>
          </a:p>
        </p:txBody>
      </p:sp>
      <p:grpSp>
        <p:nvGrpSpPr>
          <p:cNvPr id="23" name="Google Shape;280;p56">
            <a:extLst>
              <a:ext uri="{FF2B5EF4-FFF2-40B4-BE49-F238E27FC236}">
                <a16:creationId xmlns:a16="http://schemas.microsoft.com/office/drawing/2014/main" xmlns="" id="{599A14BC-16E6-274F-8C1E-FC2EED697331}"/>
              </a:ext>
            </a:extLst>
          </p:cNvPr>
          <p:cNvGrpSpPr/>
          <p:nvPr/>
        </p:nvGrpSpPr>
        <p:grpSpPr>
          <a:xfrm>
            <a:off x="6048045" y="1720685"/>
            <a:ext cx="5797008" cy="2017176"/>
            <a:chOff x="251400" y="1383137"/>
            <a:chExt cx="5152296" cy="1801130"/>
          </a:xfrm>
        </p:grpSpPr>
        <p:sp>
          <p:nvSpPr>
            <p:cNvPr id="25" name="Google Shape;281;p56">
              <a:extLst>
                <a:ext uri="{FF2B5EF4-FFF2-40B4-BE49-F238E27FC236}">
                  <a16:creationId xmlns:a16="http://schemas.microsoft.com/office/drawing/2014/main" xmlns="" id="{9210B5B3-214A-5042-BEBE-ED194A1A685E}"/>
                </a:ext>
              </a:extLst>
            </p:cNvPr>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26" name="Google Shape;282;p56">
              <a:extLst>
                <a:ext uri="{FF2B5EF4-FFF2-40B4-BE49-F238E27FC236}">
                  <a16:creationId xmlns:a16="http://schemas.microsoft.com/office/drawing/2014/main" xmlns="" id="{8767F95D-6C18-8D4C-90D7-9D7A23E2D6A2}"/>
                </a:ext>
              </a:extLst>
            </p:cNvPr>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27" name="Google Shape;283;p56">
              <a:extLst>
                <a:ext uri="{FF2B5EF4-FFF2-40B4-BE49-F238E27FC236}">
                  <a16:creationId xmlns:a16="http://schemas.microsoft.com/office/drawing/2014/main" xmlns="" id="{C6EEE7AB-7702-F941-A580-E508A30A1888}"/>
                </a:ext>
              </a:extLst>
            </p:cNvPr>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MergeCo</a:t>
              </a:r>
              <a:endParaRPr sz="1200" b="1" dirty="0">
                <a:solidFill>
                  <a:schemeClr val="bg1"/>
                </a:solidFill>
                <a:latin typeface="Arial" panose="020B0604020202020204" pitchFamily="34" charset="0"/>
                <a:cs typeface="Arial" panose="020B0604020202020204" pitchFamily="34" charset="0"/>
              </a:endParaRPr>
            </a:p>
          </p:txBody>
        </p:sp>
        <p:sp>
          <p:nvSpPr>
            <p:cNvPr id="36" name="Google Shape;284;p56">
              <a:extLst>
                <a:ext uri="{FF2B5EF4-FFF2-40B4-BE49-F238E27FC236}">
                  <a16:creationId xmlns:a16="http://schemas.microsoft.com/office/drawing/2014/main" xmlns="" id="{C148030A-F039-EA42-AEEA-4AB5D67E993A}"/>
                </a:ext>
              </a:extLst>
            </p:cNvPr>
            <p:cNvSpPr/>
            <p:nvPr/>
          </p:nvSpPr>
          <p:spPr>
            <a:xfrm>
              <a:off x="4063596" y="2520611"/>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sp>
          <p:nvSpPr>
            <p:cNvPr id="37" name="Google Shape;285;p56">
              <a:extLst>
                <a:ext uri="{FF2B5EF4-FFF2-40B4-BE49-F238E27FC236}">
                  <a16:creationId xmlns:a16="http://schemas.microsoft.com/office/drawing/2014/main" xmlns="" id="{1100EE0C-C645-994E-A953-3FB2E0EE8D53}"/>
                </a:ext>
              </a:extLst>
            </p:cNvPr>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38" name="Google Shape;286;p56">
              <a:extLst>
                <a:ext uri="{FF2B5EF4-FFF2-40B4-BE49-F238E27FC236}">
                  <a16:creationId xmlns:a16="http://schemas.microsoft.com/office/drawing/2014/main" xmlns="" id="{5CFD1B7B-3D8B-F64F-90A1-7F8D2B968A62}"/>
                </a:ext>
              </a:extLst>
            </p:cNvPr>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SHs</a:t>
              </a:r>
              <a:endParaRPr sz="1200" b="1" dirty="0">
                <a:solidFill>
                  <a:schemeClr val="bg1"/>
                </a:solidFill>
                <a:latin typeface="Arial" panose="020B0604020202020204" pitchFamily="34" charset="0"/>
                <a:cs typeface="Arial" panose="020B0604020202020204" pitchFamily="34" charset="0"/>
              </a:endParaRPr>
            </a:p>
          </p:txBody>
        </p:sp>
        <p:cxnSp>
          <p:nvCxnSpPr>
            <p:cNvPr id="39" name="Google Shape;287;p56">
              <a:extLst>
                <a:ext uri="{FF2B5EF4-FFF2-40B4-BE49-F238E27FC236}">
                  <a16:creationId xmlns:a16="http://schemas.microsoft.com/office/drawing/2014/main" xmlns="" id="{D7CFB774-7E9D-8F4E-B104-E087C3D5FEE5}"/>
                </a:ext>
              </a:extLst>
            </p:cNvPr>
            <p:cNvCxnSpPr>
              <a:cxnSpLocks/>
              <a:stCxn id="26" idx="2"/>
              <a:endCxn id="27" idx="0"/>
            </p:cNvCxnSpPr>
            <p:nvPr/>
          </p:nvCxnSpPr>
          <p:spPr>
            <a:xfrm rot="-5400000" flipH="1">
              <a:off x="1896775" y="2353000"/>
              <a:ext cx="348600" cy="600"/>
            </a:xfrm>
            <a:prstGeom prst="bentConnector3">
              <a:avLst>
                <a:gd name="adj1" fmla="val 49986"/>
              </a:avLst>
            </a:prstGeom>
            <a:noFill/>
            <a:ln w="9525" cap="flat" cmpd="sng">
              <a:solidFill>
                <a:schemeClr val="dk2"/>
              </a:solidFill>
              <a:prstDash val="solid"/>
              <a:round/>
              <a:headEnd type="none" w="med" len="med"/>
              <a:tailEnd type="none" w="med" len="med"/>
            </a:ln>
          </p:spPr>
        </p:cxnSp>
        <p:cxnSp>
          <p:nvCxnSpPr>
            <p:cNvPr id="40" name="Google Shape;288;p56">
              <a:extLst>
                <a:ext uri="{FF2B5EF4-FFF2-40B4-BE49-F238E27FC236}">
                  <a16:creationId xmlns:a16="http://schemas.microsoft.com/office/drawing/2014/main" xmlns="" id="{4CC68109-CFC1-CD45-A2C6-B4FBCB5B2A8D}"/>
                </a:ext>
              </a:extLst>
            </p:cNvPr>
            <p:cNvCxnSpPr>
              <a:cxnSpLocks/>
              <a:stCxn id="37" idx="4"/>
              <a:endCxn id="36" idx="0"/>
            </p:cNvCxnSpPr>
            <p:nvPr/>
          </p:nvCxnSpPr>
          <p:spPr>
            <a:xfrm>
              <a:off x="4733108" y="2059122"/>
              <a:ext cx="538" cy="461488"/>
            </a:xfrm>
            <a:prstGeom prst="straightConnector1">
              <a:avLst/>
            </a:prstGeom>
            <a:noFill/>
            <a:ln w="9525" cap="flat" cmpd="sng">
              <a:solidFill>
                <a:schemeClr val="dk2"/>
              </a:solidFill>
              <a:prstDash val="solid"/>
              <a:round/>
              <a:headEnd type="none" w="med" len="med"/>
              <a:tailEnd type="none" w="med" len="med"/>
            </a:ln>
          </p:spPr>
        </p:cxnSp>
        <p:sp>
          <p:nvSpPr>
            <p:cNvPr id="41" name="Google Shape;289;p56">
              <a:extLst>
                <a:ext uri="{FF2B5EF4-FFF2-40B4-BE49-F238E27FC236}">
                  <a16:creationId xmlns:a16="http://schemas.microsoft.com/office/drawing/2014/main" xmlns="" id="{ABE37811-A5C7-D24B-9C77-CB03BDC08960}"/>
                </a:ext>
              </a:extLst>
            </p:cNvPr>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Formation of merger sub</a:t>
              </a:r>
              <a:endParaRPr sz="1200" b="1" dirty="0">
                <a:latin typeface="Arial" panose="020B0604020202020204" pitchFamily="34" charset="0"/>
                <a:cs typeface="Arial" panose="020B0604020202020204" pitchFamily="34" charset="0"/>
              </a:endParaRPr>
            </a:p>
          </p:txBody>
        </p:sp>
        <p:cxnSp>
          <p:nvCxnSpPr>
            <p:cNvPr id="42" name="Google Shape;290;p56">
              <a:extLst>
                <a:ext uri="{FF2B5EF4-FFF2-40B4-BE49-F238E27FC236}">
                  <a16:creationId xmlns:a16="http://schemas.microsoft.com/office/drawing/2014/main" xmlns="" id="{119777B5-FFBC-FE47-B258-A54BF92E8EC2}"/>
                </a:ext>
              </a:extLst>
            </p:cNvPr>
            <p:cNvCxnSpPr>
              <a:cxnSpLocks/>
            </p:cNvCxnSpPr>
            <p:nvPr/>
          </p:nvCxnSpPr>
          <p:spPr>
            <a:xfrm>
              <a:off x="2713825" y="2940367"/>
              <a:ext cx="1340100" cy="0"/>
            </a:xfrm>
            <a:prstGeom prst="straightConnector1">
              <a:avLst/>
            </a:prstGeom>
            <a:noFill/>
            <a:ln w="9525" cap="flat" cmpd="sng">
              <a:solidFill>
                <a:srgbClr val="666666"/>
              </a:solidFill>
              <a:prstDash val="solid"/>
              <a:round/>
              <a:headEnd type="none" w="med" len="med"/>
              <a:tailEnd type="triangle" w="med" len="med"/>
            </a:ln>
          </p:spPr>
        </p:cxnSp>
        <p:sp>
          <p:nvSpPr>
            <p:cNvPr id="43" name="Google Shape;291;p56">
              <a:extLst>
                <a:ext uri="{FF2B5EF4-FFF2-40B4-BE49-F238E27FC236}">
                  <a16:creationId xmlns:a16="http://schemas.microsoft.com/office/drawing/2014/main" xmlns="" id="{7BE2D96C-3D66-5E46-87DA-133721370749}"/>
                </a:ext>
              </a:extLst>
            </p:cNvPr>
            <p:cNvSpPr txBox="1"/>
            <p:nvPr/>
          </p:nvSpPr>
          <p:spPr>
            <a:xfrm>
              <a:off x="2806975" y="2940367"/>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Cash Merger</a:t>
              </a:r>
              <a:endParaRPr sz="1200" b="1" dirty="0">
                <a:latin typeface="Arial" panose="020B0604020202020204" pitchFamily="34" charset="0"/>
                <a:cs typeface="Arial" panose="020B0604020202020204" pitchFamily="34" charset="0"/>
              </a:endParaRPr>
            </a:p>
          </p:txBody>
        </p:sp>
        <p:sp>
          <p:nvSpPr>
            <p:cNvPr id="44" name="Google Shape;292;p56">
              <a:extLst>
                <a:ext uri="{FF2B5EF4-FFF2-40B4-BE49-F238E27FC236}">
                  <a16:creationId xmlns:a16="http://schemas.microsoft.com/office/drawing/2014/main" xmlns="" id="{9C6BE948-3B4E-CC4A-BEE1-1667F9A92494}"/>
                </a:ext>
              </a:extLst>
            </p:cNvPr>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1</a:t>
              </a:r>
              <a:endParaRPr sz="1200" b="1">
                <a:latin typeface="Arial" panose="020B0604020202020204" pitchFamily="34" charset="0"/>
                <a:cs typeface="Arial" panose="020B0604020202020204" pitchFamily="34" charset="0"/>
              </a:endParaRPr>
            </a:p>
          </p:txBody>
        </p:sp>
        <p:sp>
          <p:nvSpPr>
            <p:cNvPr id="45" name="Google Shape;293;p56">
              <a:extLst>
                <a:ext uri="{FF2B5EF4-FFF2-40B4-BE49-F238E27FC236}">
                  <a16:creationId xmlns:a16="http://schemas.microsoft.com/office/drawing/2014/main" xmlns="" id="{F6CAD1F2-B51C-F94B-81E8-E7A5003B8488}"/>
                </a:ext>
              </a:extLst>
            </p:cNvPr>
            <p:cNvSpPr/>
            <p:nvPr/>
          </p:nvSpPr>
          <p:spPr>
            <a:xfrm>
              <a:off x="3283291" y="2206416"/>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2</a:t>
              </a:r>
              <a:endParaRPr sz="1200" b="1" dirty="0">
                <a:latin typeface="Arial" panose="020B0604020202020204" pitchFamily="34" charset="0"/>
                <a:cs typeface="Arial" panose="020B0604020202020204" pitchFamily="34" charset="0"/>
              </a:endParaRPr>
            </a:p>
          </p:txBody>
        </p:sp>
        <p:cxnSp>
          <p:nvCxnSpPr>
            <p:cNvPr id="46" name="Google Shape;294;p56">
              <a:extLst>
                <a:ext uri="{FF2B5EF4-FFF2-40B4-BE49-F238E27FC236}">
                  <a16:creationId xmlns:a16="http://schemas.microsoft.com/office/drawing/2014/main" xmlns="" id="{B92364F9-5A2C-0042-8FAC-E4D5F6281033}"/>
                </a:ext>
              </a:extLst>
            </p:cNvPr>
            <p:cNvCxnSpPr>
              <a:cxnSpLocks/>
            </p:cNvCxnSpPr>
            <p:nvPr/>
          </p:nvCxnSpPr>
          <p:spPr>
            <a:xfrm flipV="1">
              <a:off x="4910981" y="2147981"/>
              <a:ext cx="0" cy="408232"/>
            </a:xfrm>
            <a:prstGeom prst="straightConnector1">
              <a:avLst/>
            </a:prstGeom>
            <a:noFill/>
            <a:ln w="9525" cap="flat" cmpd="sng">
              <a:solidFill>
                <a:schemeClr val="dk2"/>
              </a:solidFill>
              <a:prstDash val="solid"/>
              <a:round/>
              <a:headEnd type="none" w="med" len="med"/>
              <a:tailEnd type="triangle" w="med" len="med"/>
            </a:ln>
          </p:spPr>
        </p:cxnSp>
        <p:sp>
          <p:nvSpPr>
            <p:cNvPr id="47" name="Google Shape;295;p56">
              <a:extLst>
                <a:ext uri="{FF2B5EF4-FFF2-40B4-BE49-F238E27FC236}">
                  <a16:creationId xmlns:a16="http://schemas.microsoft.com/office/drawing/2014/main" xmlns="" id="{5BDDA11F-CDFB-9442-8497-CFA9FE95E3EA}"/>
                </a:ext>
              </a:extLst>
            </p:cNvPr>
            <p:cNvSpPr txBox="1"/>
            <p:nvPr/>
          </p:nvSpPr>
          <p:spPr>
            <a:xfrm>
              <a:off x="2954182" y="1383137"/>
              <a:ext cx="978151" cy="45925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Buyer Stock and cash</a:t>
              </a:r>
              <a:endParaRPr sz="1200" b="1" dirty="0">
                <a:latin typeface="Arial" panose="020B0604020202020204" pitchFamily="34" charset="0"/>
                <a:cs typeface="Arial" panose="020B0604020202020204" pitchFamily="34" charset="0"/>
              </a:endParaRPr>
            </a:p>
          </p:txBody>
        </p:sp>
      </p:grpSp>
      <p:cxnSp>
        <p:nvCxnSpPr>
          <p:cNvPr id="48" name="Google Shape;294;p56">
            <a:extLst>
              <a:ext uri="{FF2B5EF4-FFF2-40B4-BE49-F238E27FC236}">
                <a16:creationId xmlns:a16="http://schemas.microsoft.com/office/drawing/2014/main" xmlns="" id="{6BBFE686-2D5E-384F-8B7A-01DEEA340687}"/>
              </a:ext>
            </a:extLst>
          </p:cNvPr>
          <p:cNvCxnSpPr>
            <a:cxnSpLocks/>
          </p:cNvCxnSpPr>
          <p:nvPr/>
        </p:nvCxnSpPr>
        <p:spPr>
          <a:xfrm rot="10800000" flipH="1">
            <a:off x="8787542" y="3219735"/>
            <a:ext cx="1538842" cy="8736"/>
          </a:xfrm>
          <a:prstGeom prst="straightConnector1">
            <a:avLst/>
          </a:prstGeom>
          <a:noFill/>
          <a:ln w="9525" cap="flat" cmpd="sng">
            <a:solidFill>
              <a:schemeClr val="dk2"/>
            </a:solidFill>
            <a:prstDash val="solid"/>
            <a:round/>
            <a:headEnd type="triangle" w="med" len="med"/>
            <a:tailEnd type="none" w="med" len="med"/>
          </a:ln>
        </p:spPr>
      </p:cxnSp>
      <p:sp>
        <p:nvSpPr>
          <p:cNvPr id="49" name="Google Shape;295;p56">
            <a:extLst>
              <a:ext uri="{FF2B5EF4-FFF2-40B4-BE49-F238E27FC236}">
                <a16:creationId xmlns:a16="http://schemas.microsoft.com/office/drawing/2014/main" xmlns="" id="{636E1970-84D7-B14C-BAB2-2F4A6DEF7821}"/>
              </a:ext>
            </a:extLst>
          </p:cNvPr>
          <p:cNvSpPr txBox="1"/>
          <p:nvPr/>
        </p:nvSpPr>
        <p:spPr>
          <a:xfrm>
            <a:off x="9041568" y="2881010"/>
            <a:ext cx="1100548" cy="51433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Target Stock</a:t>
            </a:r>
            <a:endParaRPr sz="1200" b="1" dirty="0">
              <a:latin typeface="Arial" panose="020B0604020202020204" pitchFamily="34" charset="0"/>
              <a:cs typeface="Arial" panose="020B0604020202020204" pitchFamily="34" charset="0"/>
            </a:endParaRPr>
          </a:p>
        </p:txBody>
      </p:sp>
      <p:cxnSp>
        <p:nvCxnSpPr>
          <p:cNvPr id="50" name="Google Shape;294;p56">
            <a:extLst>
              <a:ext uri="{FF2B5EF4-FFF2-40B4-BE49-F238E27FC236}">
                <a16:creationId xmlns:a16="http://schemas.microsoft.com/office/drawing/2014/main" xmlns="" id="{DB740D6F-259D-D74A-885D-44A692D55611}"/>
              </a:ext>
            </a:extLst>
          </p:cNvPr>
          <p:cNvCxnSpPr>
            <a:cxnSpLocks/>
          </p:cNvCxnSpPr>
          <p:nvPr/>
        </p:nvCxnSpPr>
        <p:spPr>
          <a:xfrm flipV="1">
            <a:off x="10962145" y="2543824"/>
            <a:ext cx="0" cy="457200"/>
          </a:xfrm>
          <a:prstGeom prst="straightConnector1">
            <a:avLst/>
          </a:prstGeom>
          <a:noFill/>
          <a:ln w="9525" cap="flat" cmpd="sng">
            <a:solidFill>
              <a:schemeClr val="dk2"/>
            </a:solidFill>
            <a:prstDash val="solid"/>
            <a:round/>
            <a:headEnd type="triangle" w="med" len="med"/>
            <a:tailEnd type="none" w="med" len="med"/>
          </a:ln>
        </p:spPr>
      </p:cxnSp>
      <p:sp>
        <p:nvSpPr>
          <p:cNvPr id="51" name="Google Shape;295;p56">
            <a:extLst>
              <a:ext uri="{FF2B5EF4-FFF2-40B4-BE49-F238E27FC236}">
                <a16:creationId xmlns:a16="http://schemas.microsoft.com/office/drawing/2014/main" xmlns="" id="{1E478190-FF5E-DF45-96DA-EC596FEC614B}"/>
              </a:ext>
            </a:extLst>
          </p:cNvPr>
          <p:cNvSpPr txBox="1"/>
          <p:nvPr/>
        </p:nvSpPr>
        <p:spPr>
          <a:xfrm>
            <a:off x="11100803" y="2579510"/>
            <a:ext cx="1100548" cy="51433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Cash</a:t>
            </a:r>
            <a:endParaRPr sz="1200" b="1" dirty="0">
              <a:latin typeface="Arial" panose="020B0604020202020204" pitchFamily="34" charset="0"/>
              <a:cs typeface="Arial" panose="020B0604020202020204" pitchFamily="34" charset="0"/>
            </a:endParaRPr>
          </a:p>
        </p:txBody>
      </p:sp>
      <p:sp>
        <p:nvSpPr>
          <p:cNvPr id="52" name="Google Shape;295;p56">
            <a:extLst>
              <a:ext uri="{FF2B5EF4-FFF2-40B4-BE49-F238E27FC236}">
                <a16:creationId xmlns:a16="http://schemas.microsoft.com/office/drawing/2014/main" xmlns="" id="{CF1C0FF1-814D-AB47-9B68-079DC61CCC22}"/>
              </a:ext>
            </a:extLst>
          </p:cNvPr>
          <p:cNvSpPr txBox="1"/>
          <p:nvPr/>
        </p:nvSpPr>
        <p:spPr>
          <a:xfrm>
            <a:off x="9857255" y="2493415"/>
            <a:ext cx="1100548" cy="51433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Target Stock</a:t>
            </a:r>
            <a:endParaRPr sz="1200" b="1" dirty="0">
              <a:latin typeface="Arial" panose="020B0604020202020204" pitchFamily="34" charset="0"/>
              <a:cs typeface="Arial" panose="020B0604020202020204" pitchFamily="34" charset="0"/>
            </a:endParaRPr>
          </a:p>
        </p:txBody>
      </p:sp>
      <p:sp>
        <p:nvSpPr>
          <p:cNvPr id="53" name="Google Shape;282;p56">
            <a:extLst>
              <a:ext uri="{FF2B5EF4-FFF2-40B4-BE49-F238E27FC236}">
                <a16:creationId xmlns:a16="http://schemas.microsoft.com/office/drawing/2014/main" xmlns="" id="{6DAF6FDD-F8FD-2B41-9052-C0AB376CDC54}"/>
              </a:ext>
            </a:extLst>
          </p:cNvPr>
          <p:cNvSpPr/>
          <p:nvPr/>
        </p:nvSpPr>
        <p:spPr>
          <a:xfrm>
            <a:off x="7371562" y="4218146"/>
            <a:ext cx="1447031" cy="732447"/>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54" name="Google Shape;284;p56">
            <a:extLst>
              <a:ext uri="{FF2B5EF4-FFF2-40B4-BE49-F238E27FC236}">
                <a16:creationId xmlns:a16="http://schemas.microsoft.com/office/drawing/2014/main" xmlns="" id="{30D7E225-AF30-2C40-AF14-3C68DE560851}"/>
              </a:ext>
            </a:extLst>
          </p:cNvPr>
          <p:cNvSpPr/>
          <p:nvPr/>
        </p:nvSpPr>
        <p:spPr>
          <a:xfrm>
            <a:off x="7371562" y="5392222"/>
            <a:ext cx="1447031" cy="732447"/>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cxnSp>
        <p:nvCxnSpPr>
          <p:cNvPr id="55" name="Google Shape;288;p56">
            <a:extLst>
              <a:ext uri="{FF2B5EF4-FFF2-40B4-BE49-F238E27FC236}">
                <a16:creationId xmlns:a16="http://schemas.microsoft.com/office/drawing/2014/main" xmlns="" id="{E0D114F3-38F1-2C43-8CF8-DEDFEE961803}"/>
              </a:ext>
            </a:extLst>
          </p:cNvPr>
          <p:cNvCxnSpPr>
            <a:cxnSpLocks/>
            <a:stCxn id="53" idx="2"/>
            <a:endCxn id="54" idx="0"/>
          </p:cNvCxnSpPr>
          <p:nvPr/>
        </p:nvCxnSpPr>
        <p:spPr>
          <a:xfrm>
            <a:off x="8095078" y="4950593"/>
            <a:ext cx="0" cy="441629"/>
          </a:xfrm>
          <a:prstGeom prst="straightConnector1">
            <a:avLst/>
          </a:prstGeom>
          <a:noFill/>
          <a:ln w="9525" cap="flat" cmpd="sng">
            <a:solidFill>
              <a:schemeClr val="dk2"/>
            </a:solidFill>
            <a:prstDash val="solid"/>
            <a:round/>
            <a:headEnd type="triangle" w="med" len="med"/>
            <a:tailEnd type="none" w="med" len="med"/>
          </a:ln>
        </p:spPr>
      </p:cxnSp>
      <p:sp>
        <p:nvSpPr>
          <p:cNvPr id="56" name="Google Shape;293;p56">
            <a:extLst>
              <a:ext uri="{FF2B5EF4-FFF2-40B4-BE49-F238E27FC236}">
                <a16:creationId xmlns:a16="http://schemas.microsoft.com/office/drawing/2014/main" xmlns="" id="{ABE6DF35-D24C-1A42-B608-9ADD49EA26F1}"/>
              </a:ext>
            </a:extLst>
          </p:cNvPr>
          <p:cNvSpPr/>
          <p:nvPr/>
        </p:nvSpPr>
        <p:spPr>
          <a:xfrm>
            <a:off x="7604549" y="5034915"/>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3</a:t>
            </a:r>
            <a:endParaRPr sz="1200" b="1" dirty="0">
              <a:latin typeface="Arial" panose="020B0604020202020204" pitchFamily="34" charset="0"/>
              <a:cs typeface="Arial" panose="020B0604020202020204" pitchFamily="34" charset="0"/>
            </a:endParaRPr>
          </a:p>
        </p:txBody>
      </p:sp>
      <p:sp>
        <p:nvSpPr>
          <p:cNvPr id="57" name="Google Shape;291;p56">
            <a:extLst>
              <a:ext uri="{FF2B5EF4-FFF2-40B4-BE49-F238E27FC236}">
                <a16:creationId xmlns:a16="http://schemas.microsoft.com/office/drawing/2014/main" xmlns="" id="{81C49AEA-7625-4949-A9E2-25F085D13E8D}"/>
              </a:ext>
            </a:extLst>
          </p:cNvPr>
          <p:cNvSpPr txBox="1"/>
          <p:nvPr/>
        </p:nvSpPr>
        <p:spPr>
          <a:xfrm>
            <a:off x="7862255" y="498292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Merger</a:t>
            </a:r>
            <a:endParaRPr sz="12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3796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2001-46</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1" y="1590739"/>
            <a:ext cx="4813921" cy="5111003"/>
          </a:xfrm>
        </p:spPr>
        <p:txBody>
          <a:bodyPr anchor="t" anchorCtr="0">
            <a:normAutofit lnSpcReduction="10000"/>
          </a:bodyPr>
          <a:lstStyle/>
          <a:p>
            <a:pPr>
              <a:lnSpc>
                <a:spcPct val="130000"/>
              </a:lnSpc>
            </a:pPr>
            <a:r>
              <a:rPr lang="en-US" sz="2400" dirty="0">
                <a:latin typeface="Arial" panose="020B0604020202020204" pitchFamily="34" charset="0"/>
                <a:cs typeface="Arial" panose="020B0604020202020204" pitchFamily="34" charset="0"/>
              </a:rPr>
              <a:t>Situation 1: 70% stock and 30% cash consideration.</a:t>
            </a:r>
          </a:p>
          <a:p>
            <a:pPr>
              <a:lnSpc>
                <a:spcPct val="130000"/>
              </a:lnSpc>
            </a:pPr>
            <a:r>
              <a:rPr lang="en-US" sz="2400" dirty="0">
                <a:latin typeface="Arial" panose="020B0604020202020204" pitchFamily="34" charset="0"/>
                <a:cs typeface="Arial" panose="020B0604020202020204" pitchFamily="34" charset="0"/>
              </a:rPr>
              <a:t>Situation 2: 100% cash consideration</a:t>
            </a:r>
          </a:p>
          <a:p>
            <a:pPr>
              <a:lnSpc>
                <a:spcPct val="130000"/>
              </a:lnSpc>
            </a:pPr>
            <a:r>
              <a:rPr lang="en-US" sz="2400" dirty="0">
                <a:latin typeface="Arial" panose="020B0604020202020204" pitchFamily="34" charset="0"/>
                <a:cs typeface="Arial" panose="020B0604020202020204" pitchFamily="34" charset="0"/>
              </a:rPr>
              <a:t>What is the “form”?</a:t>
            </a:r>
          </a:p>
          <a:p>
            <a:pPr>
              <a:lnSpc>
                <a:spcPct val="130000"/>
              </a:lnSpc>
            </a:pPr>
            <a:r>
              <a:rPr lang="en-US" sz="2400" dirty="0">
                <a:latin typeface="Arial" panose="020B0604020202020204" pitchFamily="34" charset="0"/>
                <a:cs typeface="Arial" panose="020B0604020202020204" pitchFamily="34" charset="0"/>
              </a:rPr>
              <a:t>What would the tax treatment of the transaction be if the steps were not integrated?</a:t>
            </a:r>
          </a:p>
          <a:p>
            <a:pPr>
              <a:lnSpc>
                <a:spcPct val="130000"/>
              </a:lnSpc>
            </a:pPr>
            <a:r>
              <a:rPr lang="en-US" sz="2400" dirty="0">
                <a:latin typeface="Arial" panose="020B0604020202020204" pitchFamily="34" charset="0"/>
                <a:cs typeface="Arial" panose="020B0604020202020204" pitchFamily="34" charset="0"/>
              </a:rPr>
              <a:t>How is this distinguished from 90-95?</a:t>
            </a:r>
          </a:p>
          <a:p>
            <a:pPr>
              <a:lnSpc>
                <a:spcPct val="130000"/>
              </a:lnSpc>
            </a:pPr>
            <a:endParaRPr lang="en-US" sz="2400" dirty="0">
              <a:latin typeface="Arial" panose="020B0604020202020204" pitchFamily="34" charset="0"/>
              <a:cs typeface="Arial" panose="020B0604020202020204" pitchFamily="34" charset="0"/>
            </a:endParaRPr>
          </a:p>
        </p:txBody>
      </p:sp>
      <p:grpSp>
        <p:nvGrpSpPr>
          <p:cNvPr id="23" name="Google Shape;280;p56">
            <a:extLst>
              <a:ext uri="{FF2B5EF4-FFF2-40B4-BE49-F238E27FC236}">
                <a16:creationId xmlns:a16="http://schemas.microsoft.com/office/drawing/2014/main" xmlns="" id="{800838F1-6F45-5E48-AC0C-1556C9EE39E8}"/>
              </a:ext>
            </a:extLst>
          </p:cNvPr>
          <p:cNvGrpSpPr/>
          <p:nvPr/>
        </p:nvGrpSpPr>
        <p:grpSpPr>
          <a:xfrm>
            <a:off x="6048045" y="1720685"/>
            <a:ext cx="5786129" cy="2014077"/>
            <a:chOff x="251400" y="1383137"/>
            <a:chExt cx="5142627" cy="1798363"/>
          </a:xfrm>
        </p:grpSpPr>
        <p:sp>
          <p:nvSpPr>
            <p:cNvPr id="25" name="Google Shape;281;p56">
              <a:extLst>
                <a:ext uri="{FF2B5EF4-FFF2-40B4-BE49-F238E27FC236}">
                  <a16:creationId xmlns:a16="http://schemas.microsoft.com/office/drawing/2014/main" xmlns="" id="{09F67D63-7F90-5845-8BA7-11DB933832A4}"/>
                </a:ext>
              </a:extLst>
            </p:cNvPr>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26" name="Google Shape;282;p56">
              <a:extLst>
                <a:ext uri="{FF2B5EF4-FFF2-40B4-BE49-F238E27FC236}">
                  <a16:creationId xmlns:a16="http://schemas.microsoft.com/office/drawing/2014/main" xmlns="" id="{52260D42-C893-8F4A-BD71-687DA86F0755}"/>
                </a:ext>
              </a:extLst>
            </p:cNvPr>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27" name="Google Shape;283;p56">
              <a:extLst>
                <a:ext uri="{FF2B5EF4-FFF2-40B4-BE49-F238E27FC236}">
                  <a16:creationId xmlns:a16="http://schemas.microsoft.com/office/drawing/2014/main" xmlns="" id="{6F896310-E4FC-4C41-A03B-B26C3F806AC8}"/>
                </a:ext>
              </a:extLst>
            </p:cNvPr>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MergeCo</a:t>
              </a:r>
              <a:endParaRPr sz="1200" b="1" dirty="0">
                <a:solidFill>
                  <a:schemeClr val="bg1"/>
                </a:solidFill>
                <a:latin typeface="Arial" panose="020B0604020202020204" pitchFamily="34" charset="0"/>
                <a:cs typeface="Arial" panose="020B0604020202020204" pitchFamily="34" charset="0"/>
              </a:endParaRPr>
            </a:p>
          </p:txBody>
        </p:sp>
        <p:sp>
          <p:nvSpPr>
            <p:cNvPr id="36" name="Google Shape;284;p56">
              <a:extLst>
                <a:ext uri="{FF2B5EF4-FFF2-40B4-BE49-F238E27FC236}">
                  <a16:creationId xmlns:a16="http://schemas.microsoft.com/office/drawing/2014/main" xmlns="" id="{A4FFCB56-2A24-3842-B7DC-CBB7A76D3A3A}"/>
                </a:ext>
              </a:extLst>
            </p:cNvPr>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sp>
          <p:nvSpPr>
            <p:cNvPr id="37" name="Google Shape;285;p56">
              <a:extLst>
                <a:ext uri="{FF2B5EF4-FFF2-40B4-BE49-F238E27FC236}">
                  <a16:creationId xmlns:a16="http://schemas.microsoft.com/office/drawing/2014/main" xmlns="" id="{F6CFF61D-3400-C943-A338-53D91F89B7A9}"/>
                </a:ext>
              </a:extLst>
            </p:cNvPr>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38" name="Google Shape;286;p56">
              <a:extLst>
                <a:ext uri="{FF2B5EF4-FFF2-40B4-BE49-F238E27FC236}">
                  <a16:creationId xmlns:a16="http://schemas.microsoft.com/office/drawing/2014/main" xmlns="" id="{2DC0880D-D733-4F4B-B853-EC5F0EF7BF37}"/>
                </a:ext>
              </a:extLst>
            </p:cNvPr>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SHs</a:t>
              </a:r>
              <a:endParaRPr sz="1200" b="1" dirty="0">
                <a:solidFill>
                  <a:schemeClr val="bg1"/>
                </a:solidFill>
                <a:latin typeface="Arial" panose="020B0604020202020204" pitchFamily="34" charset="0"/>
                <a:cs typeface="Arial" panose="020B0604020202020204" pitchFamily="34" charset="0"/>
              </a:endParaRPr>
            </a:p>
          </p:txBody>
        </p:sp>
        <p:cxnSp>
          <p:nvCxnSpPr>
            <p:cNvPr id="39" name="Google Shape;287;p56">
              <a:extLst>
                <a:ext uri="{FF2B5EF4-FFF2-40B4-BE49-F238E27FC236}">
                  <a16:creationId xmlns:a16="http://schemas.microsoft.com/office/drawing/2014/main" xmlns="" id="{771095E5-91BF-754B-94B3-37EBB88F1183}"/>
                </a:ext>
              </a:extLst>
            </p:cNvPr>
            <p:cNvCxnSpPr>
              <a:cxnSpLocks/>
              <a:stCxn id="26" idx="2"/>
              <a:endCxn id="27" idx="0"/>
            </p:cNvCxnSpPr>
            <p:nvPr/>
          </p:nvCxnSpPr>
          <p:spPr>
            <a:xfrm rot="-5400000" flipH="1">
              <a:off x="1896775" y="2353000"/>
              <a:ext cx="348600" cy="600"/>
            </a:xfrm>
            <a:prstGeom prst="bentConnector3">
              <a:avLst>
                <a:gd name="adj1" fmla="val 49986"/>
              </a:avLst>
            </a:prstGeom>
            <a:noFill/>
            <a:ln w="9525" cap="flat" cmpd="sng">
              <a:solidFill>
                <a:schemeClr val="dk2"/>
              </a:solidFill>
              <a:prstDash val="solid"/>
              <a:round/>
              <a:headEnd type="none" w="med" len="med"/>
              <a:tailEnd type="none" w="med" len="med"/>
            </a:ln>
          </p:spPr>
        </p:cxnSp>
        <p:cxnSp>
          <p:nvCxnSpPr>
            <p:cNvPr id="40" name="Google Shape;288;p56">
              <a:extLst>
                <a:ext uri="{FF2B5EF4-FFF2-40B4-BE49-F238E27FC236}">
                  <a16:creationId xmlns:a16="http://schemas.microsoft.com/office/drawing/2014/main" xmlns="" id="{DC9E69F9-B6AB-084C-8D8F-7D239A19AC2F}"/>
                </a:ext>
              </a:extLst>
            </p:cNvPr>
            <p:cNvCxnSpPr>
              <a:cxnSpLocks/>
              <a:stCxn id="37" idx="4"/>
              <a:endCxn id="36" idx="0"/>
            </p:cNvCxnSpPr>
            <p:nvPr/>
          </p:nvCxnSpPr>
          <p:spPr>
            <a:xfrm flipH="1">
              <a:off x="4724108" y="2059123"/>
              <a:ext cx="9000" cy="468300"/>
            </a:xfrm>
            <a:prstGeom prst="straightConnector1">
              <a:avLst/>
            </a:prstGeom>
            <a:noFill/>
            <a:ln w="9525" cap="flat" cmpd="sng">
              <a:solidFill>
                <a:schemeClr val="dk2"/>
              </a:solidFill>
              <a:prstDash val="solid"/>
              <a:round/>
              <a:headEnd type="none" w="med" len="med"/>
              <a:tailEnd type="none" w="med" len="med"/>
            </a:ln>
          </p:spPr>
        </p:cxnSp>
        <p:sp>
          <p:nvSpPr>
            <p:cNvPr id="41" name="Google Shape;289;p56">
              <a:extLst>
                <a:ext uri="{FF2B5EF4-FFF2-40B4-BE49-F238E27FC236}">
                  <a16:creationId xmlns:a16="http://schemas.microsoft.com/office/drawing/2014/main" xmlns="" id="{64312D2C-878E-0141-86DB-C8EE7BC5A287}"/>
                </a:ext>
              </a:extLst>
            </p:cNvPr>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Formation of merger sub</a:t>
              </a:r>
              <a:endParaRPr sz="1200" b="1" dirty="0">
                <a:latin typeface="Arial" panose="020B0604020202020204" pitchFamily="34" charset="0"/>
                <a:cs typeface="Arial" panose="020B0604020202020204" pitchFamily="34" charset="0"/>
              </a:endParaRPr>
            </a:p>
          </p:txBody>
        </p:sp>
        <p:cxnSp>
          <p:nvCxnSpPr>
            <p:cNvPr id="42" name="Google Shape;290;p56">
              <a:extLst>
                <a:ext uri="{FF2B5EF4-FFF2-40B4-BE49-F238E27FC236}">
                  <a16:creationId xmlns:a16="http://schemas.microsoft.com/office/drawing/2014/main" xmlns="" id="{69029526-E568-E743-94F1-EA9D2FA7A017}"/>
                </a:ext>
              </a:extLst>
            </p:cNvPr>
            <p:cNvCxnSpPr>
              <a:cxnSpLocks/>
              <a:stCxn id="27" idx="3"/>
              <a:endCxn id="36" idx="1"/>
            </p:cNvCxnSpPr>
            <p:nvPr/>
          </p:nvCxnSpPr>
          <p:spPr>
            <a:xfrm>
              <a:off x="2713825" y="2854500"/>
              <a:ext cx="1340100" cy="0"/>
            </a:xfrm>
            <a:prstGeom prst="straightConnector1">
              <a:avLst/>
            </a:prstGeom>
            <a:noFill/>
            <a:ln w="9525" cap="flat" cmpd="sng">
              <a:solidFill>
                <a:srgbClr val="666666"/>
              </a:solidFill>
              <a:prstDash val="solid"/>
              <a:round/>
              <a:headEnd type="none" w="med" len="med"/>
              <a:tailEnd type="triangle" w="med" len="med"/>
            </a:ln>
          </p:spPr>
        </p:cxnSp>
        <p:sp>
          <p:nvSpPr>
            <p:cNvPr id="43" name="Google Shape;291;p56">
              <a:extLst>
                <a:ext uri="{FF2B5EF4-FFF2-40B4-BE49-F238E27FC236}">
                  <a16:creationId xmlns:a16="http://schemas.microsoft.com/office/drawing/2014/main" xmlns="" id="{0FF6CAC4-9C35-674A-BFC1-B965D814FD1A}"/>
                </a:ext>
              </a:extLst>
            </p:cNvPr>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Merger</a:t>
              </a:r>
              <a:endParaRPr sz="1200" b="1">
                <a:latin typeface="Arial" panose="020B0604020202020204" pitchFamily="34" charset="0"/>
                <a:cs typeface="Arial" panose="020B0604020202020204" pitchFamily="34" charset="0"/>
              </a:endParaRPr>
            </a:p>
          </p:txBody>
        </p:sp>
        <p:sp>
          <p:nvSpPr>
            <p:cNvPr id="44" name="Google Shape;292;p56">
              <a:extLst>
                <a:ext uri="{FF2B5EF4-FFF2-40B4-BE49-F238E27FC236}">
                  <a16:creationId xmlns:a16="http://schemas.microsoft.com/office/drawing/2014/main" xmlns="" id="{4F0D0D40-E95C-FE41-860E-D430D7B7F1BE}"/>
                </a:ext>
              </a:extLst>
            </p:cNvPr>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1</a:t>
              </a:r>
              <a:endParaRPr sz="1200" b="1">
                <a:latin typeface="Arial" panose="020B0604020202020204" pitchFamily="34" charset="0"/>
                <a:cs typeface="Arial" panose="020B0604020202020204" pitchFamily="34" charset="0"/>
              </a:endParaRPr>
            </a:p>
          </p:txBody>
        </p:sp>
        <p:sp>
          <p:nvSpPr>
            <p:cNvPr id="45" name="Google Shape;293;p56">
              <a:extLst>
                <a:ext uri="{FF2B5EF4-FFF2-40B4-BE49-F238E27FC236}">
                  <a16:creationId xmlns:a16="http://schemas.microsoft.com/office/drawing/2014/main" xmlns="" id="{4E610575-96C6-A74E-8590-C81604918091}"/>
                </a:ext>
              </a:extLst>
            </p:cNvPr>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2</a:t>
              </a:r>
              <a:endParaRPr sz="1200" b="1">
                <a:latin typeface="Arial" panose="020B0604020202020204" pitchFamily="34" charset="0"/>
                <a:cs typeface="Arial" panose="020B0604020202020204" pitchFamily="34" charset="0"/>
              </a:endParaRPr>
            </a:p>
          </p:txBody>
        </p:sp>
        <p:cxnSp>
          <p:nvCxnSpPr>
            <p:cNvPr id="46" name="Google Shape;294;p56">
              <a:extLst>
                <a:ext uri="{FF2B5EF4-FFF2-40B4-BE49-F238E27FC236}">
                  <a16:creationId xmlns:a16="http://schemas.microsoft.com/office/drawing/2014/main" xmlns="" id="{2E408BBF-8FA4-EA42-8490-FCB45712D712}"/>
                </a:ext>
              </a:extLst>
            </p:cNvPr>
            <p:cNvCxnSpPr>
              <a:cxnSpLocks/>
              <a:stCxn id="26"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med" len="med"/>
              <a:tailEnd type="triangle" w="med" len="med"/>
            </a:ln>
          </p:spPr>
        </p:cxnSp>
        <p:sp>
          <p:nvSpPr>
            <p:cNvPr id="47" name="Google Shape;295;p56">
              <a:extLst>
                <a:ext uri="{FF2B5EF4-FFF2-40B4-BE49-F238E27FC236}">
                  <a16:creationId xmlns:a16="http://schemas.microsoft.com/office/drawing/2014/main" xmlns="" id="{A9F2319A-B616-DF4F-9773-2493FE2A7AA5}"/>
                </a:ext>
              </a:extLst>
            </p:cNvPr>
            <p:cNvSpPr txBox="1"/>
            <p:nvPr/>
          </p:nvSpPr>
          <p:spPr>
            <a:xfrm>
              <a:off x="2954182" y="1383137"/>
              <a:ext cx="978151" cy="45925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Buyer Stock and cash</a:t>
              </a:r>
              <a:endParaRPr sz="1200" b="1" dirty="0">
                <a:latin typeface="Arial" panose="020B0604020202020204" pitchFamily="34" charset="0"/>
                <a:cs typeface="Arial" panose="020B0604020202020204" pitchFamily="34" charset="0"/>
              </a:endParaRPr>
            </a:p>
          </p:txBody>
        </p:sp>
      </p:grpSp>
      <p:sp>
        <p:nvSpPr>
          <p:cNvPr id="48" name="Google Shape;282;p56">
            <a:extLst>
              <a:ext uri="{FF2B5EF4-FFF2-40B4-BE49-F238E27FC236}">
                <a16:creationId xmlns:a16="http://schemas.microsoft.com/office/drawing/2014/main" xmlns="" id="{E5DC0658-5DC4-8640-BDFA-24F167842DF5}"/>
              </a:ext>
            </a:extLst>
          </p:cNvPr>
          <p:cNvSpPr/>
          <p:nvPr/>
        </p:nvSpPr>
        <p:spPr>
          <a:xfrm>
            <a:off x="7371562" y="4218146"/>
            <a:ext cx="1447031" cy="732447"/>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49" name="Google Shape;284;p56">
            <a:extLst>
              <a:ext uri="{FF2B5EF4-FFF2-40B4-BE49-F238E27FC236}">
                <a16:creationId xmlns:a16="http://schemas.microsoft.com/office/drawing/2014/main" xmlns="" id="{ABBA555B-9D11-1645-9DA6-35C0282CC189}"/>
              </a:ext>
            </a:extLst>
          </p:cNvPr>
          <p:cNvSpPr/>
          <p:nvPr/>
        </p:nvSpPr>
        <p:spPr>
          <a:xfrm>
            <a:off x="7371562" y="5392222"/>
            <a:ext cx="1447031" cy="732447"/>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cxnSp>
        <p:nvCxnSpPr>
          <p:cNvPr id="50" name="Google Shape;288;p56">
            <a:extLst>
              <a:ext uri="{FF2B5EF4-FFF2-40B4-BE49-F238E27FC236}">
                <a16:creationId xmlns:a16="http://schemas.microsoft.com/office/drawing/2014/main" xmlns="" id="{B1033AF4-DAF0-3743-8758-87BA41ED9BF2}"/>
              </a:ext>
            </a:extLst>
          </p:cNvPr>
          <p:cNvCxnSpPr>
            <a:cxnSpLocks/>
            <a:stCxn id="48" idx="2"/>
            <a:endCxn id="49" idx="0"/>
          </p:cNvCxnSpPr>
          <p:nvPr/>
        </p:nvCxnSpPr>
        <p:spPr>
          <a:xfrm>
            <a:off x="8095078" y="4950593"/>
            <a:ext cx="0" cy="441629"/>
          </a:xfrm>
          <a:prstGeom prst="straightConnector1">
            <a:avLst/>
          </a:prstGeom>
          <a:noFill/>
          <a:ln w="9525" cap="flat" cmpd="sng">
            <a:solidFill>
              <a:schemeClr val="dk2"/>
            </a:solidFill>
            <a:prstDash val="solid"/>
            <a:round/>
            <a:headEnd type="triangle" w="med" len="med"/>
            <a:tailEnd type="none" w="med" len="med"/>
          </a:ln>
        </p:spPr>
      </p:cxnSp>
      <p:sp>
        <p:nvSpPr>
          <p:cNvPr id="51" name="Google Shape;293;p56">
            <a:extLst>
              <a:ext uri="{FF2B5EF4-FFF2-40B4-BE49-F238E27FC236}">
                <a16:creationId xmlns:a16="http://schemas.microsoft.com/office/drawing/2014/main" xmlns="" id="{68785F60-0ED3-B84D-9339-2D476CCDF948}"/>
              </a:ext>
            </a:extLst>
          </p:cNvPr>
          <p:cNvSpPr/>
          <p:nvPr/>
        </p:nvSpPr>
        <p:spPr>
          <a:xfrm>
            <a:off x="7604549" y="5034915"/>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3</a:t>
            </a:r>
            <a:endParaRPr sz="1200" b="1" dirty="0">
              <a:latin typeface="Arial" panose="020B0604020202020204" pitchFamily="34" charset="0"/>
              <a:cs typeface="Arial" panose="020B0604020202020204" pitchFamily="34" charset="0"/>
            </a:endParaRPr>
          </a:p>
        </p:txBody>
      </p:sp>
      <p:sp>
        <p:nvSpPr>
          <p:cNvPr id="52" name="Google Shape;291;p56">
            <a:extLst>
              <a:ext uri="{FF2B5EF4-FFF2-40B4-BE49-F238E27FC236}">
                <a16:creationId xmlns:a16="http://schemas.microsoft.com/office/drawing/2014/main" xmlns="" id="{A2E5CCDB-3946-CA41-B120-0F8010A7EB37}"/>
              </a:ext>
            </a:extLst>
          </p:cNvPr>
          <p:cNvSpPr txBox="1"/>
          <p:nvPr/>
        </p:nvSpPr>
        <p:spPr>
          <a:xfrm>
            <a:off x="7862255" y="498292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Merger</a:t>
            </a:r>
            <a:endParaRPr sz="12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0919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2004-83</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1" y="1590739"/>
            <a:ext cx="4813921" cy="5111003"/>
          </a:xfrm>
        </p:spPr>
        <p:txBody>
          <a:bodyPr anchor="t" anchorCtr="0">
            <a:normAutofit/>
          </a:bodyPr>
          <a:lstStyle/>
          <a:p>
            <a:pPr>
              <a:lnSpc>
                <a:spcPct val="130000"/>
              </a:lnSpc>
            </a:pPr>
            <a:r>
              <a:rPr lang="en-US" sz="2400" dirty="0">
                <a:latin typeface="Arial" panose="020B0604020202020204" pitchFamily="34" charset="0"/>
                <a:cs typeface="Arial" panose="020B0604020202020204" pitchFamily="34" charset="0"/>
              </a:rPr>
              <a:t>Situation 1: Part of the same consolidated group.</a:t>
            </a:r>
          </a:p>
          <a:p>
            <a:pPr>
              <a:lnSpc>
                <a:spcPct val="130000"/>
              </a:lnSpc>
            </a:pPr>
            <a:r>
              <a:rPr lang="en-US" sz="2400" dirty="0">
                <a:latin typeface="Arial" panose="020B0604020202020204" pitchFamily="34" charset="0"/>
                <a:cs typeface="Arial" panose="020B0604020202020204" pitchFamily="34" charset="0"/>
              </a:rPr>
              <a:t>Situation 2: Not part of the same consolidated group.</a:t>
            </a:r>
          </a:p>
          <a:p>
            <a:pPr>
              <a:lnSpc>
                <a:spcPct val="130000"/>
              </a:lnSpc>
            </a:pPr>
            <a:r>
              <a:rPr lang="en-US" sz="2400" dirty="0">
                <a:latin typeface="Arial" panose="020B0604020202020204" pitchFamily="34" charset="0"/>
                <a:cs typeface="Arial" panose="020B0604020202020204" pitchFamily="34" charset="0"/>
              </a:rPr>
              <a:t>What is the “form”?</a:t>
            </a:r>
          </a:p>
          <a:p>
            <a:pPr>
              <a:lnSpc>
                <a:spcPct val="130000"/>
              </a:lnSpc>
            </a:pPr>
            <a:r>
              <a:rPr lang="en-US" sz="2400" dirty="0">
                <a:latin typeface="Arial" panose="020B0604020202020204" pitchFamily="34" charset="0"/>
                <a:cs typeface="Arial" panose="020B0604020202020204" pitchFamily="34" charset="0"/>
              </a:rPr>
              <a:t>What would the tax treatment of the transaction be if the steps were not integrated?</a:t>
            </a:r>
          </a:p>
          <a:p>
            <a:pPr>
              <a:lnSpc>
                <a:spcPct val="130000"/>
              </a:lnSpc>
            </a:pPr>
            <a:r>
              <a:rPr lang="en-US" sz="2400" dirty="0">
                <a:latin typeface="Arial" panose="020B0604020202020204" pitchFamily="34" charset="0"/>
                <a:cs typeface="Arial" panose="020B0604020202020204" pitchFamily="34" charset="0"/>
              </a:rPr>
              <a:t>Why doesn’t Section 304 apply?</a:t>
            </a:r>
          </a:p>
          <a:p>
            <a:pPr>
              <a:lnSpc>
                <a:spcPct val="130000"/>
              </a:lnSpc>
            </a:pPr>
            <a:endParaRPr lang="en-US" sz="2400" dirty="0">
              <a:latin typeface="Arial" panose="020B0604020202020204" pitchFamily="34" charset="0"/>
              <a:cs typeface="Arial" panose="020B0604020202020204" pitchFamily="34" charset="0"/>
            </a:endParaRPr>
          </a:p>
        </p:txBody>
      </p:sp>
      <p:sp>
        <p:nvSpPr>
          <p:cNvPr id="30" name="Google Shape;282;p56">
            <a:extLst>
              <a:ext uri="{FF2B5EF4-FFF2-40B4-BE49-F238E27FC236}">
                <a16:creationId xmlns:a16="http://schemas.microsoft.com/office/drawing/2014/main" xmlns="" id="{EA106186-DD9B-F04A-B6AC-D8104943F81A}"/>
              </a:ext>
            </a:extLst>
          </p:cNvPr>
          <p:cNvSpPr/>
          <p:nvPr/>
        </p:nvSpPr>
        <p:spPr>
          <a:xfrm>
            <a:off x="8307778" y="1799517"/>
            <a:ext cx="1447031" cy="732447"/>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Parent</a:t>
            </a:r>
            <a:endParaRPr sz="1200" b="1" dirty="0">
              <a:solidFill>
                <a:schemeClr val="bg1"/>
              </a:solidFill>
              <a:latin typeface="Arial" panose="020B0604020202020204" pitchFamily="34" charset="0"/>
              <a:cs typeface="Arial" panose="020B0604020202020204" pitchFamily="34" charset="0"/>
            </a:endParaRPr>
          </a:p>
        </p:txBody>
      </p:sp>
      <p:sp>
        <p:nvSpPr>
          <p:cNvPr id="31" name="Google Shape;283;p56">
            <a:extLst>
              <a:ext uri="{FF2B5EF4-FFF2-40B4-BE49-F238E27FC236}">
                <a16:creationId xmlns:a16="http://schemas.microsoft.com/office/drawing/2014/main" xmlns="" id="{F7F338DA-010B-B84E-BF3E-286F2487258B}"/>
              </a:ext>
            </a:extLst>
          </p:cNvPr>
          <p:cNvSpPr/>
          <p:nvPr/>
        </p:nvSpPr>
        <p:spPr>
          <a:xfrm>
            <a:off x="6814843" y="2931004"/>
            <a:ext cx="1447031" cy="732447"/>
          </a:xfrm>
          <a:prstGeom prst="rect">
            <a:avLst/>
          </a:prstGeom>
          <a:solidFill>
            <a:srgbClr val="7030A0"/>
          </a:solidFill>
          <a:ln w="9525" cap="flat" cmpd="sng">
            <a:solidFill>
              <a:srgbClr val="7030A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Acquirer</a:t>
            </a:r>
            <a:endParaRPr sz="1200" b="1" dirty="0">
              <a:solidFill>
                <a:schemeClr val="bg1"/>
              </a:solidFill>
              <a:latin typeface="Arial" panose="020B0604020202020204" pitchFamily="34" charset="0"/>
              <a:cs typeface="Arial" panose="020B0604020202020204" pitchFamily="34" charset="0"/>
            </a:endParaRPr>
          </a:p>
        </p:txBody>
      </p:sp>
      <p:sp>
        <p:nvSpPr>
          <p:cNvPr id="32" name="Google Shape;284;p56">
            <a:extLst>
              <a:ext uri="{FF2B5EF4-FFF2-40B4-BE49-F238E27FC236}">
                <a16:creationId xmlns:a16="http://schemas.microsoft.com/office/drawing/2014/main" xmlns="" id="{4CC3682F-D36B-D54D-AD72-C8B7067004E6}"/>
              </a:ext>
            </a:extLst>
          </p:cNvPr>
          <p:cNvSpPr/>
          <p:nvPr/>
        </p:nvSpPr>
        <p:spPr>
          <a:xfrm>
            <a:off x="9769664" y="2930996"/>
            <a:ext cx="1507788" cy="732447"/>
          </a:xfrm>
          <a:prstGeom prst="rect">
            <a:avLst/>
          </a:prstGeom>
          <a:solidFill>
            <a:srgbClr val="0070C0"/>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cxnSp>
        <p:nvCxnSpPr>
          <p:cNvPr id="33" name="Google Shape;287;p56">
            <a:extLst>
              <a:ext uri="{FF2B5EF4-FFF2-40B4-BE49-F238E27FC236}">
                <a16:creationId xmlns:a16="http://schemas.microsoft.com/office/drawing/2014/main" xmlns="" id="{3AF2910A-044E-BE47-A093-E61B71E341DF}"/>
              </a:ext>
            </a:extLst>
          </p:cNvPr>
          <p:cNvCxnSpPr>
            <a:cxnSpLocks/>
            <a:stCxn id="30" idx="2"/>
            <a:endCxn id="31" idx="0"/>
          </p:cNvCxnSpPr>
          <p:nvPr/>
        </p:nvCxnSpPr>
        <p:spPr>
          <a:xfrm rot="5400000">
            <a:off x="8085307" y="1985017"/>
            <a:ext cx="399040" cy="1492935"/>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34" name="Google Shape;288;p56">
            <a:extLst>
              <a:ext uri="{FF2B5EF4-FFF2-40B4-BE49-F238E27FC236}">
                <a16:creationId xmlns:a16="http://schemas.microsoft.com/office/drawing/2014/main" xmlns="" id="{98736F63-FAB9-1749-B3BF-3B5792CBC186}"/>
              </a:ext>
            </a:extLst>
          </p:cNvPr>
          <p:cNvCxnSpPr>
            <a:cxnSpLocks/>
            <a:stCxn id="30" idx="2"/>
            <a:endCxn id="32" idx="0"/>
          </p:cNvCxnSpPr>
          <p:nvPr/>
        </p:nvCxnSpPr>
        <p:spPr>
          <a:xfrm rot="16200000" flipH="1">
            <a:off x="9577910" y="1985348"/>
            <a:ext cx="399032" cy="1492264"/>
          </a:xfrm>
          <a:prstGeom prst="bentConnector3">
            <a:avLst>
              <a:gd name="adj1" fmla="val 50000"/>
            </a:avLst>
          </a:prstGeom>
          <a:noFill/>
          <a:ln w="9525" cap="flat" cmpd="sng">
            <a:solidFill>
              <a:schemeClr val="dk2"/>
            </a:solidFill>
            <a:prstDash val="dash"/>
            <a:round/>
            <a:headEnd type="none" w="med" len="med"/>
            <a:tailEnd type="none" w="med" len="med"/>
          </a:ln>
        </p:spPr>
      </p:cxnSp>
      <p:cxnSp>
        <p:nvCxnSpPr>
          <p:cNvPr id="35" name="Google Shape;290;p56">
            <a:extLst>
              <a:ext uri="{FF2B5EF4-FFF2-40B4-BE49-F238E27FC236}">
                <a16:creationId xmlns:a16="http://schemas.microsoft.com/office/drawing/2014/main" xmlns="" id="{DE3F93B2-5504-F74A-87F8-A30A1B4E9214}"/>
              </a:ext>
            </a:extLst>
          </p:cNvPr>
          <p:cNvCxnSpPr>
            <a:cxnSpLocks/>
          </p:cNvCxnSpPr>
          <p:nvPr/>
        </p:nvCxnSpPr>
        <p:spPr>
          <a:xfrm flipH="1">
            <a:off x="7234080" y="2165740"/>
            <a:ext cx="956500" cy="700928"/>
          </a:xfrm>
          <a:prstGeom prst="straightConnector1">
            <a:avLst/>
          </a:prstGeom>
          <a:noFill/>
          <a:ln w="9525" cap="flat" cmpd="sng">
            <a:solidFill>
              <a:srgbClr val="666666"/>
            </a:solidFill>
            <a:prstDash val="solid"/>
            <a:round/>
            <a:headEnd type="triangle" w="med" len="med"/>
            <a:tailEnd type="none" w="med" len="med"/>
          </a:ln>
        </p:spPr>
      </p:cxnSp>
      <p:sp>
        <p:nvSpPr>
          <p:cNvPr id="53" name="Google Shape;291;p56">
            <a:extLst>
              <a:ext uri="{FF2B5EF4-FFF2-40B4-BE49-F238E27FC236}">
                <a16:creationId xmlns:a16="http://schemas.microsoft.com/office/drawing/2014/main" xmlns="" id="{9CD859AA-44ED-8D40-9E21-93201EC3BB26}"/>
              </a:ext>
            </a:extLst>
          </p:cNvPr>
          <p:cNvSpPr txBox="1"/>
          <p:nvPr/>
        </p:nvSpPr>
        <p:spPr>
          <a:xfrm>
            <a:off x="7339968" y="2363876"/>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Cash</a:t>
            </a:r>
            <a:endParaRPr sz="1200" b="1" dirty="0">
              <a:latin typeface="Arial" panose="020B0604020202020204" pitchFamily="34" charset="0"/>
              <a:cs typeface="Arial" panose="020B0604020202020204" pitchFamily="34" charset="0"/>
            </a:endParaRPr>
          </a:p>
        </p:txBody>
      </p:sp>
      <p:sp>
        <p:nvSpPr>
          <p:cNvPr id="54" name="Google Shape;292;p56">
            <a:extLst>
              <a:ext uri="{FF2B5EF4-FFF2-40B4-BE49-F238E27FC236}">
                <a16:creationId xmlns:a16="http://schemas.microsoft.com/office/drawing/2014/main" xmlns="" id="{E3A6387A-80B7-A446-AD7F-7B19F20092E7}"/>
              </a:ext>
            </a:extLst>
          </p:cNvPr>
          <p:cNvSpPr/>
          <p:nvPr/>
        </p:nvSpPr>
        <p:spPr>
          <a:xfrm>
            <a:off x="8851040" y="3127833"/>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1</a:t>
            </a:r>
            <a:endParaRPr sz="1200" b="1">
              <a:latin typeface="Arial" panose="020B0604020202020204" pitchFamily="34" charset="0"/>
              <a:cs typeface="Arial" panose="020B0604020202020204" pitchFamily="34" charset="0"/>
            </a:endParaRPr>
          </a:p>
        </p:txBody>
      </p:sp>
      <p:cxnSp>
        <p:nvCxnSpPr>
          <p:cNvPr id="56" name="Google Shape;294;p56">
            <a:extLst>
              <a:ext uri="{FF2B5EF4-FFF2-40B4-BE49-F238E27FC236}">
                <a16:creationId xmlns:a16="http://schemas.microsoft.com/office/drawing/2014/main" xmlns="" id="{949CB6D3-C811-364B-A188-F5322D25E32B}"/>
              </a:ext>
            </a:extLst>
          </p:cNvPr>
          <p:cNvCxnSpPr>
            <a:cxnSpLocks/>
          </p:cNvCxnSpPr>
          <p:nvPr/>
        </p:nvCxnSpPr>
        <p:spPr>
          <a:xfrm flipV="1">
            <a:off x="7109103" y="2060654"/>
            <a:ext cx="998526" cy="758572"/>
          </a:xfrm>
          <a:prstGeom prst="straightConnector1">
            <a:avLst/>
          </a:prstGeom>
          <a:noFill/>
          <a:ln w="9525" cap="flat" cmpd="sng">
            <a:solidFill>
              <a:schemeClr val="dk2"/>
            </a:solidFill>
            <a:prstDash val="solid"/>
            <a:round/>
            <a:headEnd type="triangle" w="med" len="med"/>
            <a:tailEnd type="none" w="med" len="med"/>
          </a:ln>
        </p:spPr>
      </p:cxnSp>
      <p:sp>
        <p:nvSpPr>
          <p:cNvPr id="57" name="Google Shape;295;p56">
            <a:extLst>
              <a:ext uri="{FF2B5EF4-FFF2-40B4-BE49-F238E27FC236}">
                <a16:creationId xmlns:a16="http://schemas.microsoft.com/office/drawing/2014/main" xmlns="" id="{94DF39F8-7CED-3548-AA23-844FD7C51F50}"/>
              </a:ext>
            </a:extLst>
          </p:cNvPr>
          <p:cNvSpPr txBox="1"/>
          <p:nvPr/>
        </p:nvSpPr>
        <p:spPr>
          <a:xfrm>
            <a:off x="6720806" y="2022664"/>
            <a:ext cx="1100548" cy="51433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Target Stock</a:t>
            </a:r>
            <a:endParaRPr sz="1200" b="1" dirty="0">
              <a:latin typeface="Arial" panose="020B0604020202020204" pitchFamily="34" charset="0"/>
              <a:cs typeface="Arial" panose="020B0604020202020204" pitchFamily="34" charset="0"/>
            </a:endParaRPr>
          </a:p>
        </p:txBody>
      </p:sp>
      <p:sp>
        <p:nvSpPr>
          <p:cNvPr id="58" name="Google Shape;282;p56">
            <a:extLst>
              <a:ext uri="{FF2B5EF4-FFF2-40B4-BE49-F238E27FC236}">
                <a16:creationId xmlns:a16="http://schemas.microsoft.com/office/drawing/2014/main" xmlns="" id="{9AB5BDE7-4EBA-9A4B-8DF4-F9A337D5314F}"/>
              </a:ext>
            </a:extLst>
          </p:cNvPr>
          <p:cNvSpPr/>
          <p:nvPr/>
        </p:nvSpPr>
        <p:spPr>
          <a:xfrm>
            <a:off x="8307779" y="3881443"/>
            <a:ext cx="1447031"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cxnSp>
        <p:nvCxnSpPr>
          <p:cNvPr id="60" name="Google Shape;288;p56">
            <a:extLst>
              <a:ext uri="{FF2B5EF4-FFF2-40B4-BE49-F238E27FC236}">
                <a16:creationId xmlns:a16="http://schemas.microsoft.com/office/drawing/2014/main" xmlns="" id="{94D7D8B5-8C66-9940-87BF-F97D70DE7A13}"/>
              </a:ext>
            </a:extLst>
          </p:cNvPr>
          <p:cNvCxnSpPr>
            <a:cxnSpLocks/>
            <a:stCxn id="58" idx="2"/>
          </p:cNvCxnSpPr>
          <p:nvPr/>
        </p:nvCxnSpPr>
        <p:spPr>
          <a:xfrm flipH="1">
            <a:off x="9031293" y="4613891"/>
            <a:ext cx="2" cy="414090"/>
          </a:xfrm>
          <a:prstGeom prst="straightConnector1">
            <a:avLst/>
          </a:prstGeom>
          <a:noFill/>
          <a:ln w="9525" cap="flat" cmpd="sng">
            <a:solidFill>
              <a:schemeClr val="dk2"/>
            </a:solidFill>
            <a:prstDash val="solid"/>
            <a:round/>
            <a:headEnd type="none" w="med" len="med"/>
            <a:tailEnd type="none" w="med" len="med"/>
          </a:ln>
        </p:spPr>
      </p:cxnSp>
      <p:sp>
        <p:nvSpPr>
          <p:cNvPr id="61" name="Google Shape;292;p56">
            <a:extLst>
              <a:ext uri="{FF2B5EF4-FFF2-40B4-BE49-F238E27FC236}">
                <a16:creationId xmlns:a16="http://schemas.microsoft.com/office/drawing/2014/main" xmlns="" id="{1AC868E2-0D21-5443-80BF-5F44F38D02FA}"/>
              </a:ext>
            </a:extLst>
          </p:cNvPr>
          <p:cNvSpPr/>
          <p:nvPr/>
        </p:nvSpPr>
        <p:spPr>
          <a:xfrm>
            <a:off x="7673472" y="6136749"/>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2</a:t>
            </a:r>
            <a:endParaRPr sz="1200" b="1" dirty="0">
              <a:latin typeface="Arial" panose="020B0604020202020204" pitchFamily="34" charset="0"/>
              <a:cs typeface="Arial" panose="020B0604020202020204" pitchFamily="34" charset="0"/>
            </a:endParaRPr>
          </a:p>
        </p:txBody>
      </p:sp>
      <p:sp>
        <p:nvSpPr>
          <p:cNvPr id="62" name="Google Shape;291;p56">
            <a:extLst>
              <a:ext uri="{FF2B5EF4-FFF2-40B4-BE49-F238E27FC236}">
                <a16:creationId xmlns:a16="http://schemas.microsoft.com/office/drawing/2014/main" xmlns="" id="{05AB230E-AA43-0240-8886-AAC07CCBCA37}"/>
              </a:ext>
            </a:extLst>
          </p:cNvPr>
          <p:cNvSpPr txBox="1"/>
          <p:nvPr/>
        </p:nvSpPr>
        <p:spPr>
          <a:xfrm>
            <a:off x="7650581" y="5707623"/>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Liquidation</a:t>
            </a:r>
            <a:endParaRPr sz="1200" b="1" dirty="0">
              <a:latin typeface="Arial" panose="020B0604020202020204" pitchFamily="34" charset="0"/>
              <a:cs typeface="Arial" panose="020B0604020202020204" pitchFamily="34" charset="0"/>
            </a:endParaRPr>
          </a:p>
        </p:txBody>
      </p:sp>
      <p:sp>
        <p:nvSpPr>
          <p:cNvPr id="63" name="Google Shape;283;p56">
            <a:extLst>
              <a:ext uri="{FF2B5EF4-FFF2-40B4-BE49-F238E27FC236}">
                <a16:creationId xmlns:a16="http://schemas.microsoft.com/office/drawing/2014/main" xmlns="" id="{8A7D5969-A79F-374F-B1C5-11753224DFAD}"/>
              </a:ext>
            </a:extLst>
          </p:cNvPr>
          <p:cNvSpPr/>
          <p:nvPr/>
        </p:nvSpPr>
        <p:spPr>
          <a:xfrm>
            <a:off x="8307778" y="4971141"/>
            <a:ext cx="1447027" cy="732447"/>
          </a:xfrm>
          <a:prstGeom prst="rect">
            <a:avLst/>
          </a:prstGeom>
          <a:solidFill>
            <a:srgbClr val="7030A0"/>
          </a:solidFill>
          <a:ln w="9525" cap="flat" cmpd="sng">
            <a:solidFill>
              <a:srgbClr val="7030A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Acquirer</a:t>
            </a:r>
            <a:endParaRPr sz="1200" b="1" dirty="0">
              <a:solidFill>
                <a:schemeClr val="bg1"/>
              </a:solidFill>
              <a:latin typeface="Arial" panose="020B0604020202020204" pitchFamily="34" charset="0"/>
              <a:cs typeface="Arial" panose="020B0604020202020204" pitchFamily="34" charset="0"/>
            </a:endParaRPr>
          </a:p>
        </p:txBody>
      </p:sp>
      <p:sp>
        <p:nvSpPr>
          <p:cNvPr id="64" name="Google Shape;284;p56">
            <a:extLst>
              <a:ext uri="{FF2B5EF4-FFF2-40B4-BE49-F238E27FC236}">
                <a16:creationId xmlns:a16="http://schemas.microsoft.com/office/drawing/2014/main" xmlns="" id="{A9900073-9331-8E4A-B1A1-3908097956DF}"/>
              </a:ext>
            </a:extLst>
          </p:cNvPr>
          <p:cNvSpPr/>
          <p:nvPr/>
        </p:nvSpPr>
        <p:spPr>
          <a:xfrm>
            <a:off x="8277399" y="6080184"/>
            <a:ext cx="1507788" cy="732447"/>
          </a:xfrm>
          <a:prstGeom prst="rect">
            <a:avLst/>
          </a:prstGeom>
          <a:solidFill>
            <a:srgbClr val="0070C0"/>
          </a:solidFill>
          <a:ln w="9525" cap="flat" cmpd="sng">
            <a:solidFill>
              <a:schemeClr val="dk2"/>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cxnSp>
        <p:nvCxnSpPr>
          <p:cNvPr id="65" name="Google Shape;288;p56">
            <a:extLst>
              <a:ext uri="{FF2B5EF4-FFF2-40B4-BE49-F238E27FC236}">
                <a16:creationId xmlns:a16="http://schemas.microsoft.com/office/drawing/2014/main" xmlns="" id="{64169D75-C9AD-A644-BD09-C1C20CC86E9D}"/>
              </a:ext>
            </a:extLst>
          </p:cNvPr>
          <p:cNvCxnSpPr>
            <a:cxnSpLocks/>
            <a:stCxn id="63" idx="2"/>
            <a:endCxn id="64" idx="0"/>
          </p:cNvCxnSpPr>
          <p:nvPr/>
        </p:nvCxnSpPr>
        <p:spPr>
          <a:xfrm>
            <a:off x="9031292" y="5703588"/>
            <a:ext cx="1" cy="376596"/>
          </a:xfrm>
          <a:prstGeom prst="straightConnector1">
            <a:avLst/>
          </a:prstGeom>
          <a:noFill/>
          <a:ln w="9525" cap="flat" cmpd="sng">
            <a:solidFill>
              <a:schemeClr val="dk2"/>
            </a:solidFill>
            <a:prstDash val="dash"/>
            <a:round/>
            <a:headEnd type="none" w="med" len="med"/>
            <a:tailEnd type="none" w="med" len="med"/>
          </a:ln>
        </p:spPr>
      </p:cxnSp>
    </p:spTree>
    <p:extLst>
      <p:ext uri="{BB962C8B-B14F-4D97-AF65-F5344CB8AC3E}">
        <p14:creationId xmlns:p14="http://schemas.microsoft.com/office/powerpoint/2010/main" val="4109548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2008-25</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1" y="1590739"/>
            <a:ext cx="4813921" cy="5111003"/>
          </a:xfrm>
        </p:spPr>
        <p:txBody>
          <a:bodyPr anchor="t" anchorCtr="0">
            <a:normAutofit/>
          </a:bodyPr>
          <a:lstStyle/>
          <a:p>
            <a:pPr>
              <a:lnSpc>
                <a:spcPct val="130000"/>
              </a:lnSpc>
            </a:pPr>
            <a:r>
              <a:rPr lang="en-US" sz="2400" dirty="0">
                <a:latin typeface="Arial" panose="020B0604020202020204" pitchFamily="34" charset="0"/>
                <a:cs typeface="Arial" panose="020B0604020202020204" pitchFamily="34" charset="0"/>
              </a:rPr>
              <a:t>Target has $50 of liabilities</a:t>
            </a:r>
          </a:p>
          <a:p>
            <a:pPr>
              <a:lnSpc>
                <a:spcPct val="130000"/>
              </a:lnSpc>
            </a:pPr>
            <a:r>
              <a:rPr lang="en-US" sz="2400" dirty="0">
                <a:latin typeface="Arial" panose="020B0604020202020204" pitchFamily="34" charset="0"/>
                <a:cs typeface="Arial" panose="020B0604020202020204" pitchFamily="34" charset="0"/>
              </a:rPr>
              <a:t>What is the “form”?</a:t>
            </a:r>
          </a:p>
          <a:p>
            <a:pPr>
              <a:lnSpc>
                <a:spcPct val="130000"/>
              </a:lnSpc>
            </a:pPr>
            <a:r>
              <a:rPr lang="en-US" sz="2400" dirty="0">
                <a:latin typeface="Arial" panose="020B0604020202020204" pitchFamily="34" charset="0"/>
                <a:cs typeface="Arial" panose="020B0604020202020204" pitchFamily="34" charset="0"/>
              </a:rPr>
              <a:t>What would the tax treatment of the transaction be if the steps were not integrated?</a:t>
            </a:r>
          </a:p>
          <a:p>
            <a:pPr>
              <a:lnSpc>
                <a:spcPct val="130000"/>
              </a:lnSpc>
            </a:pPr>
            <a:r>
              <a:rPr lang="en-US" sz="2400" dirty="0">
                <a:latin typeface="Arial" panose="020B0604020202020204" pitchFamily="34" charset="0"/>
                <a:cs typeface="Arial" panose="020B0604020202020204" pitchFamily="34" charset="0"/>
              </a:rPr>
              <a:t>How is this distinguished from 2001-46?</a:t>
            </a:r>
          </a:p>
          <a:p>
            <a:pPr>
              <a:lnSpc>
                <a:spcPct val="130000"/>
              </a:lnSpc>
            </a:pPr>
            <a:r>
              <a:rPr lang="en-US" sz="2400" dirty="0">
                <a:latin typeface="Arial" panose="020B0604020202020204" pitchFamily="34" charset="0"/>
                <a:cs typeface="Arial" panose="020B0604020202020204" pitchFamily="34" charset="0"/>
              </a:rPr>
              <a:t>Why doesn’t Treas. Reg. 1.368-2(k) apply?</a:t>
            </a:r>
          </a:p>
          <a:p>
            <a:pPr>
              <a:lnSpc>
                <a:spcPct val="130000"/>
              </a:lnSpc>
            </a:pPr>
            <a:endParaRPr lang="en-US" sz="2400" dirty="0">
              <a:latin typeface="Arial" panose="020B0604020202020204" pitchFamily="34" charset="0"/>
              <a:cs typeface="Arial" panose="020B0604020202020204" pitchFamily="34" charset="0"/>
            </a:endParaRPr>
          </a:p>
        </p:txBody>
      </p:sp>
      <p:grpSp>
        <p:nvGrpSpPr>
          <p:cNvPr id="23" name="Google Shape;280;p56">
            <a:extLst>
              <a:ext uri="{FF2B5EF4-FFF2-40B4-BE49-F238E27FC236}">
                <a16:creationId xmlns:a16="http://schemas.microsoft.com/office/drawing/2014/main" xmlns="" id="{800838F1-6F45-5E48-AC0C-1556C9EE39E8}"/>
              </a:ext>
            </a:extLst>
          </p:cNvPr>
          <p:cNvGrpSpPr/>
          <p:nvPr/>
        </p:nvGrpSpPr>
        <p:grpSpPr>
          <a:xfrm>
            <a:off x="6048045" y="1720685"/>
            <a:ext cx="5786129" cy="2014077"/>
            <a:chOff x="251400" y="1383137"/>
            <a:chExt cx="5142627" cy="1798363"/>
          </a:xfrm>
        </p:grpSpPr>
        <p:sp>
          <p:nvSpPr>
            <p:cNvPr id="25" name="Google Shape;281;p56">
              <a:extLst>
                <a:ext uri="{FF2B5EF4-FFF2-40B4-BE49-F238E27FC236}">
                  <a16:creationId xmlns:a16="http://schemas.microsoft.com/office/drawing/2014/main" xmlns="" id="{09F67D63-7F90-5845-8BA7-11DB933832A4}"/>
                </a:ext>
              </a:extLst>
            </p:cNvPr>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26" name="Google Shape;282;p56">
              <a:extLst>
                <a:ext uri="{FF2B5EF4-FFF2-40B4-BE49-F238E27FC236}">
                  <a16:creationId xmlns:a16="http://schemas.microsoft.com/office/drawing/2014/main" xmlns="" id="{52260D42-C893-8F4A-BD71-687DA86F0755}"/>
                </a:ext>
              </a:extLst>
            </p:cNvPr>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27" name="Google Shape;283;p56">
              <a:extLst>
                <a:ext uri="{FF2B5EF4-FFF2-40B4-BE49-F238E27FC236}">
                  <a16:creationId xmlns:a16="http://schemas.microsoft.com/office/drawing/2014/main" xmlns="" id="{6F896310-E4FC-4C41-A03B-B26C3F806AC8}"/>
                </a:ext>
              </a:extLst>
            </p:cNvPr>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MergeCo</a:t>
              </a:r>
              <a:endParaRPr sz="1200" b="1" dirty="0">
                <a:solidFill>
                  <a:schemeClr val="bg1"/>
                </a:solidFill>
                <a:latin typeface="Arial" panose="020B0604020202020204" pitchFamily="34" charset="0"/>
                <a:cs typeface="Arial" panose="020B0604020202020204" pitchFamily="34" charset="0"/>
              </a:endParaRPr>
            </a:p>
          </p:txBody>
        </p:sp>
        <p:sp>
          <p:nvSpPr>
            <p:cNvPr id="36" name="Google Shape;284;p56">
              <a:extLst>
                <a:ext uri="{FF2B5EF4-FFF2-40B4-BE49-F238E27FC236}">
                  <a16:creationId xmlns:a16="http://schemas.microsoft.com/office/drawing/2014/main" xmlns="" id="{A4FFCB56-2A24-3842-B7DC-CBB7A76D3A3A}"/>
                </a:ext>
              </a:extLst>
            </p:cNvPr>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sp>
          <p:nvSpPr>
            <p:cNvPr id="37" name="Google Shape;285;p56">
              <a:extLst>
                <a:ext uri="{FF2B5EF4-FFF2-40B4-BE49-F238E27FC236}">
                  <a16:creationId xmlns:a16="http://schemas.microsoft.com/office/drawing/2014/main" xmlns="" id="{F6CFF61D-3400-C943-A338-53D91F89B7A9}"/>
                </a:ext>
              </a:extLst>
            </p:cNvPr>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38" name="Google Shape;286;p56">
              <a:extLst>
                <a:ext uri="{FF2B5EF4-FFF2-40B4-BE49-F238E27FC236}">
                  <a16:creationId xmlns:a16="http://schemas.microsoft.com/office/drawing/2014/main" xmlns="" id="{2DC0880D-D733-4F4B-B853-EC5F0EF7BF37}"/>
                </a:ext>
              </a:extLst>
            </p:cNvPr>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SHs</a:t>
              </a:r>
              <a:endParaRPr sz="1200" b="1" dirty="0">
                <a:solidFill>
                  <a:schemeClr val="bg1"/>
                </a:solidFill>
                <a:latin typeface="Arial" panose="020B0604020202020204" pitchFamily="34" charset="0"/>
                <a:cs typeface="Arial" panose="020B0604020202020204" pitchFamily="34" charset="0"/>
              </a:endParaRPr>
            </a:p>
          </p:txBody>
        </p:sp>
        <p:cxnSp>
          <p:nvCxnSpPr>
            <p:cNvPr id="39" name="Google Shape;287;p56">
              <a:extLst>
                <a:ext uri="{FF2B5EF4-FFF2-40B4-BE49-F238E27FC236}">
                  <a16:creationId xmlns:a16="http://schemas.microsoft.com/office/drawing/2014/main" xmlns="" id="{771095E5-91BF-754B-94B3-37EBB88F1183}"/>
                </a:ext>
              </a:extLst>
            </p:cNvPr>
            <p:cNvCxnSpPr>
              <a:cxnSpLocks/>
              <a:stCxn id="26" idx="2"/>
              <a:endCxn id="27" idx="0"/>
            </p:cNvCxnSpPr>
            <p:nvPr/>
          </p:nvCxnSpPr>
          <p:spPr>
            <a:xfrm rot="-5400000" flipH="1">
              <a:off x="1896775" y="2353000"/>
              <a:ext cx="348600" cy="600"/>
            </a:xfrm>
            <a:prstGeom prst="bentConnector3">
              <a:avLst>
                <a:gd name="adj1" fmla="val 49986"/>
              </a:avLst>
            </a:prstGeom>
            <a:noFill/>
            <a:ln w="9525" cap="flat" cmpd="sng">
              <a:solidFill>
                <a:schemeClr val="dk2"/>
              </a:solidFill>
              <a:prstDash val="solid"/>
              <a:round/>
              <a:headEnd type="none" w="med" len="med"/>
              <a:tailEnd type="none" w="med" len="med"/>
            </a:ln>
          </p:spPr>
        </p:cxnSp>
        <p:cxnSp>
          <p:nvCxnSpPr>
            <p:cNvPr id="40" name="Google Shape;288;p56">
              <a:extLst>
                <a:ext uri="{FF2B5EF4-FFF2-40B4-BE49-F238E27FC236}">
                  <a16:creationId xmlns:a16="http://schemas.microsoft.com/office/drawing/2014/main" xmlns="" id="{DC9E69F9-B6AB-084C-8D8F-7D239A19AC2F}"/>
                </a:ext>
              </a:extLst>
            </p:cNvPr>
            <p:cNvCxnSpPr>
              <a:cxnSpLocks/>
              <a:stCxn id="37" idx="4"/>
              <a:endCxn id="36" idx="0"/>
            </p:cNvCxnSpPr>
            <p:nvPr/>
          </p:nvCxnSpPr>
          <p:spPr>
            <a:xfrm flipH="1">
              <a:off x="4724108" y="2059123"/>
              <a:ext cx="9000" cy="468300"/>
            </a:xfrm>
            <a:prstGeom prst="straightConnector1">
              <a:avLst/>
            </a:prstGeom>
            <a:noFill/>
            <a:ln w="9525" cap="flat" cmpd="sng">
              <a:solidFill>
                <a:schemeClr val="dk2"/>
              </a:solidFill>
              <a:prstDash val="solid"/>
              <a:round/>
              <a:headEnd type="none" w="med" len="med"/>
              <a:tailEnd type="none" w="med" len="med"/>
            </a:ln>
          </p:spPr>
        </p:cxnSp>
        <p:sp>
          <p:nvSpPr>
            <p:cNvPr id="41" name="Google Shape;289;p56">
              <a:extLst>
                <a:ext uri="{FF2B5EF4-FFF2-40B4-BE49-F238E27FC236}">
                  <a16:creationId xmlns:a16="http://schemas.microsoft.com/office/drawing/2014/main" xmlns="" id="{64312D2C-878E-0141-86DB-C8EE7BC5A287}"/>
                </a:ext>
              </a:extLst>
            </p:cNvPr>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Formation of merger sub</a:t>
              </a:r>
              <a:endParaRPr sz="1200" b="1" dirty="0">
                <a:latin typeface="Arial" panose="020B0604020202020204" pitchFamily="34" charset="0"/>
                <a:cs typeface="Arial" panose="020B0604020202020204" pitchFamily="34" charset="0"/>
              </a:endParaRPr>
            </a:p>
          </p:txBody>
        </p:sp>
        <p:cxnSp>
          <p:nvCxnSpPr>
            <p:cNvPr id="42" name="Google Shape;290;p56">
              <a:extLst>
                <a:ext uri="{FF2B5EF4-FFF2-40B4-BE49-F238E27FC236}">
                  <a16:creationId xmlns:a16="http://schemas.microsoft.com/office/drawing/2014/main" xmlns="" id="{69029526-E568-E743-94F1-EA9D2FA7A017}"/>
                </a:ext>
              </a:extLst>
            </p:cNvPr>
            <p:cNvCxnSpPr>
              <a:cxnSpLocks/>
              <a:stCxn id="27" idx="3"/>
              <a:endCxn id="36" idx="1"/>
            </p:cNvCxnSpPr>
            <p:nvPr/>
          </p:nvCxnSpPr>
          <p:spPr>
            <a:xfrm>
              <a:off x="2713825" y="2854500"/>
              <a:ext cx="1340100" cy="0"/>
            </a:xfrm>
            <a:prstGeom prst="straightConnector1">
              <a:avLst/>
            </a:prstGeom>
            <a:noFill/>
            <a:ln w="9525" cap="flat" cmpd="sng">
              <a:solidFill>
                <a:srgbClr val="666666"/>
              </a:solidFill>
              <a:prstDash val="solid"/>
              <a:round/>
              <a:headEnd type="none" w="med" len="med"/>
              <a:tailEnd type="triangle" w="med" len="med"/>
            </a:ln>
          </p:spPr>
        </p:cxnSp>
        <p:sp>
          <p:nvSpPr>
            <p:cNvPr id="43" name="Google Shape;291;p56">
              <a:extLst>
                <a:ext uri="{FF2B5EF4-FFF2-40B4-BE49-F238E27FC236}">
                  <a16:creationId xmlns:a16="http://schemas.microsoft.com/office/drawing/2014/main" xmlns="" id="{0FF6CAC4-9C35-674A-BFC1-B965D814FD1A}"/>
                </a:ext>
              </a:extLst>
            </p:cNvPr>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Merger</a:t>
              </a:r>
              <a:endParaRPr sz="1200" b="1">
                <a:latin typeface="Arial" panose="020B0604020202020204" pitchFamily="34" charset="0"/>
                <a:cs typeface="Arial" panose="020B0604020202020204" pitchFamily="34" charset="0"/>
              </a:endParaRPr>
            </a:p>
          </p:txBody>
        </p:sp>
        <p:sp>
          <p:nvSpPr>
            <p:cNvPr id="44" name="Google Shape;292;p56">
              <a:extLst>
                <a:ext uri="{FF2B5EF4-FFF2-40B4-BE49-F238E27FC236}">
                  <a16:creationId xmlns:a16="http://schemas.microsoft.com/office/drawing/2014/main" xmlns="" id="{4F0D0D40-E95C-FE41-860E-D430D7B7F1BE}"/>
                </a:ext>
              </a:extLst>
            </p:cNvPr>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1</a:t>
              </a:r>
              <a:endParaRPr sz="1200" b="1">
                <a:latin typeface="Arial" panose="020B0604020202020204" pitchFamily="34" charset="0"/>
                <a:cs typeface="Arial" panose="020B0604020202020204" pitchFamily="34" charset="0"/>
              </a:endParaRPr>
            </a:p>
          </p:txBody>
        </p:sp>
        <p:sp>
          <p:nvSpPr>
            <p:cNvPr id="45" name="Google Shape;293;p56">
              <a:extLst>
                <a:ext uri="{FF2B5EF4-FFF2-40B4-BE49-F238E27FC236}">
                  <a16:creationId xmlns:a16="http://schemas.microsoft.com/office/drawing/2014/main" xmlns="" id="{4E610575-96C6-A74E-8590-C81604918091}"/>
                </a:ext>
              </a:extLst>
            </p:cNvPr>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2</a:t>
              </a:r>
              <a:endParaRPr sz="1200" b="1">
                <a:latin typeface="Arial" panose="020B0604020202020204" pitchFamily="34" charset="0"/>
                <a:cs typeface="Arial" panose="020B0604020202020204" pitchFamily="34" charset="0"/>
              </a:endParaRPr>
            </a:p>
          </p:txBody>
        </p:sp>
        <p:cxnSp>
          <p:nvCxnSpPr>
            <p:cNvPr id="46" name="Google Shape;294;p56">
              <a:extLst>
                <a:ext uri="{FF2B5EF4-FFF2-40B4-BE49-F238E27FC236}">
                  <a16:creationId xmlns:a16="http://schemas.microsoft.com/office/drawing/2014/main" xmlns="" id="{2E408BBF-8FA4-EA42-8490-FCB45712D712}"/>
                </a:ext>
              </a:extLst>
            </p:cNvPr>
            <p:cNvCxnSpPr>
              <a:cxnSpLocks/>
              <a:stCxn id="26"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med" len="med"/>
              <a:tailEnd type="triangle" w="med" len="med"/>
            </a:ln>
          </p:spPr>
        </p:cxnSp>
        <p:sp>
          <p:nvSpPr>
            <p:cNvPr id="47" name="Google Shape;295;p56">
              <a:extLst>
                <a:ext uri="{FF2B5EF4-FFF2-40B4-BE49-F238E27FC236}">
                  <a16:creationId xmlns:a16="http://schemas.microsoft.com/office/drawing/2014/main" xmlns="" id="{A9F2319A-B616-DF4F-9773-2493FE2A7AA5}"/>
                </a:ext>
              </a:extLst>
            </p:cNvPr>
            <p:cNvSpPr txBox="1"/>
            <p:nvPr/>
          </p:nvSpPr>
          <p:spPr>
            <a:xfrm>
              <a:off x="2893681" y="1383137"/>
              <a:ext cx="1301973" cy="45925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200" b="1" dirty="0">
                  <a:latin typeface="Arial" panose="020B0604020202020204" pitchFamily="34" charset="0"/>
                  <a:cs typeface="Arial" panose="020B0604020202020204" pitchFamily="34" charset="0"/>
                </a:rPr>
                <a:t>$90 Buyer Stock</a:t>
              </a:r>
            </a:p>
            <a:p>
              <a:pPr marL="0" lvl="0" indent="0" algn="ctr" rtl="0">
                <a:spcBef>
                  <a:spcPts val="0"/>
                </a:spcBef>
                <a:spcAft>
                  <a:spcPts val="0"/>
                </a:spcAft>
                <a:buNone/>
              </a:pPr>
              <a:r>
                <a:rPr lang="en-US" sz="1200" b="1" dirty="0">
                  <a:latin typeface="Arial" panose="020B0604020202020204" pitchFamily="34" charset="0"/>
                  <a:cs typeface="Arial" panose="020B0604020202020204" pitchFamily="34" charset="0"/>
                </a:rPr>
                <a:t>$10 Cash</a:t>
              </a:r>
              <a:endParaRPr sz="1200" b="1" dirty="0">
                <a:latin typeface="Arial" panose="020B0604020202020204" pitchFamily="34" charset="0"/>
                <a:cs typeface="Arial" panose="020B0604020202020204" pitchFamily="34" charset="0"/>
              </a:endParaRPr>
            </a:p>
          </p:txBody>
        </p:sp>
      </p:grpSp>
      <p:sp>
        <p:nvSpPr>
          <p:cNvPr id="48" name="Google Shape;282;p56">
            <a:extLst>
              <a:ext uri="{FF2B5EF4-FFF2-40B4-BE49-F238E27FC236}">
                <a16:creationId xmlns:a16="http://schemas.microsoft.com/office/drawing/2014/main" xmlns="" id="{E5DC0658-5DC4-8640-BDFA-24F167842DF5}"/>
              </a:ext>
            </a:extLst>
          </p:cNvPr>
          <p:cNvSpPr/>
          <p:nvPr/>
        </p:nvSpPr>
        <p:spPr>
          <a:xfrm>
            <a:off x="7371562" y="4218146"/>
            <a:ext cx="1447031" cy="732447"/>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49" name="Google Shape;284;p56">
            <a:extLst>
              <a:ext uri="{FF2B5EF4-FFF2-40B4-BE49-F238E27FC236}">
                <a16:creationId xmlns:a16="http://schemas.microsoft.com/office/drawing/2014/main" xmlns="" id="{ABBA555B-9D11-1645-9DA6-35C0282CC189}"/>
              </a:ext>
            </a:extLst>
          </p:cNvPr>
          <p:cNvSpPr/>
          <p:nvPr/>
        </p:nvSpPr>
        <p:spPr>
          <a:xfrm>
            <a:off x="7371562" y="5392222"/>
            <a:ext cx="1447031" cy="732447"/>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cxnSp>
        <p:nvCxnSpPr>
          <p:cNvPr id="50" name="Google Shape;288;p56">
            <a:extLst>
              <a:ext uri="{FF2B5EF4-FFF2-40B4-BE49-F238E27FC236}">
                <a16:creationId xmlns:a16="http://schemas.microsoft.com/office/drawing/2014/main" xmlns="" id="{B1033AF4-DAF0-3743-8758-87BA41ED9BF2}"/>
              </a:ext>
            </a:extLst>
          </p:cNvPr>
          <p:cNvCxnSpPr>
            <a:cxnSpLocks/>
            <a:stCxn id="48" idx="2"/>
            <a:endCxn id="49" idx="0"/>
          </p:cNvCxnSpPr>
          <p:nvPr/>
        </p:nvCxnSpPr>
        <p:spPr>
          <a:xfrm>
            <a:off x="8095078" y="4950593"/>
            <a:ext cx="0" cy="441629"/>
          </a:xfrm>
          <a:prstGeom prst="straightConnector1">
            <a:avLst/>
          </a:prstGeom>
          <a:noFill/>
          <a:ln w="9525" cap="flat" cmpd="sng">
            <a:solidFill>
              <a:schemeClr val="dk2"/>
            </a:solidFill>
            <a:prstDash val="solid"/>
            <a:round/>
            <a:headEnd type="triangle" w="med" len="med"/>
            <a:tailEnd type="none" w="med" len="med"/>
          </a:ln>
        </p:spPr>
      </p:cxnSp>
      <p:sp>
        <p:nvSpPr>
          <p:cNvPr id="51" name="Google Shape;293;p56">
            <a:extLst>
              <a:ext uri="{FF2B5EF4-FFF2-40B4-BE49-F238E27FC236}">
                <a16:creationId xmlns:a16="http://schemas.microsoft.com/office/drawing/2014/main" xmlns="" id="{68785F60-0ED3-B84D-9339-2D476CCDF948}"/>
              </a:ext>
            </a:extLst>
          </p:cNvPr>
          <p:cNvSpPr/>
          <p:nvPr/>
        </p:nvSpPr>
        <p:spPr>
          <a:xfrm>
            <a:off x="7604549" y="5034915"/>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3</a:t>
            </a:r>
            <a:endParaRPr sz="1200" b="1" dirty="0">
              <a:latin typeface="Arial" panose="020B0604020202020204" pitchFamily="34" charset="0"/>
              <a:cs typeface="Arial" panose="020B0604020202020204" pitchFamily="34" charset="0"/>
            </a:endParaRPr>
          </a:p>
        </p:txBody>
      </p:sp>
      <p:sp>
        <p:nvSpPr>
          <p:cNvPr id="52" name="Google Shape;291;p56">
            <a:extLst>
              <a:ext uri="{FF2B5EF4-FFF2-40B4-BE49-F238E27FC236}">
                <a16:creationId xmlns:a16="http://schemas.microsoft.com/office/drawing/2014/main" xmlns="" id="{A2E5CCDB-3946-CA41-B120-0F8010A7EB37}"/>
              </a:ext>
            </a:extLst>
          </p:cNvPr>
          <p:cNvSpPr txBox="1"/>
          <p:nvPr/>
        </p:nvSpPr>
        <p:spPr>
          <a:xfrm>
            <a:off x="7862255" y="4982924"/>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Liquidation</a:t>
            </a:r>
            <a:endParaRPr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07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Step Transaction Doctrine: 2015-10</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1" y="1590739"/>
            <a:ext cx="4813921" cy="5111003"/>
          </a:xfrm>
        </p:spPr>
        <p:txBody>
          <a:bodyPr anchor="t" anchorCtr="0">
            <a:normAutofit/>
          </a:bodyPr>
          <a:lstStyle/>
          <a:p>
            <a:pPr>
              <a:lnSpc>
                <a:spcPct val="130000"/>
              </a:lnSpc>
            </a:pPr>
            <a:r>
              <a:rPr lang="en-US" sz="2400" dirty="0">
                <a:latin typeface="Arial" panose="020B0604020202020204" pitchFamily="34" charset="0"/>
                <a:cs typeface="Arial" panose="020B0604020202020204" pitchFamily="34" charset="0"/>
              </a:rPr>
              <a:t>Treated as successive Section 351 contributions followed by a D reorganization.</a:t>
            </a:r>
          </a:p>
          <a:p>
            <a:pPr>
              <a:lnSpc>
                <a:spcPct val="130000"/>
              </a:lnSpc>
            </a:pPr>
            <a:r>
              <a:rPr lang="en-US" sz="2400" dirty="0">
                <a:latin typeface="Arial" panose="020B0604020202020204" pitchFamily="34" charset="0"/>
                <a:cs typeface="Arial" panose="020B0604020202020204" pitchFamily="34" charset="0"/>
              </a:rPr>
              <a:t>Section 351 transaction is respected as independent of the drop and check.</a:t>
            </a:r>
          </a:p>
        </p:txBody>
      </p:sp>
      <p:sp>
        <p:nvSpPr>
          <p:cNvPr id="26" name="Google Shape;282;p56">
            <a:extLst>
              <a:ext uri="{FF2B5EF4-FFF2-40B4-BE49-F238E27FC236}">
                <a16:creationId xmlns:a16="http://schemas.microsoft.com/office/drawing/2014/main" xmlns="" id="{52260D42-C893-8F4A-BD71-687DA86F0755}"/>
              </a:ext>
            </a:extLst>
          </p:cNvPr>
          <p:cNvSpPr/>
          <p:nvPr/>
        </p:nvSpPr>
        <p:spPr>
          <a:xfrm>
            <a:off x="9388223" y="1753970"/>
            <a:ext cx="1507788"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27" name="Google Shape;283;p56">
            <a:extLst>
              <a:ext uri="{FF2B5EF4-FFF2-40B4-BE49-F238E27FC236}">
                <a16:creationId xmlns:a16="http://schemas.microsoft.com/office/drawing/2014/main" xmlns="" id="{6F896310-E4FC-4C41-A03B-B26C3F806AC8}"/>
              </a:ext>
            </a:extLst>
          </p:cNvPr>
          <p:cNvSpPr/>
          <p:nvPr/>
        </p:nvSpPr>
        <p:spPr>
          <a:xfrm>
            <a:off x="9388224" y="6036022"/>
            <a:ext cx="1507787" cy="732448"/>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sp>
        <p:nvSpPr>
          <p:cNvPr id="36" name="Google Shape;284;p56">
            <a:extLst>
              <a:ext uri="{FF2B5EF4-FFF2-40B4-BE49-F238E27FC236}">
                <a16:creationId xmlns:a16="http://schemas.microsoft.com/office/drawing/2014/main" xmlns="" id="{A4FFCB56-2A24-3842-B7DC-CBB7A76D3A3A}"/>
              </a:ext>
            </a:extLst>
          </p:cNvPr>
          <p:cNvSpPr/>
          <p:nvPr/>
        </p:nvSpPr>
        <p:spPr>
          <a:xfrm>
            <a:off x="9388223" y="2834149"/>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S1</a:t>
            </a:r>
            <a:endParaRPr sz="1200" b="1" dirty="0">
              <a:solidFill>
                <a:schemeClr val="bg1"/>
              </a:solidFill>
              <a:latin typeface="Arial" panose="020B0604020202020204" pitchFamily="34" charset="0"/>
              <a:cs typeface="Arial" panose="020B0604020202020204" pitchFamily="34" charset="0"/>
            </a:endParaRPr>
          </a:p>
        </p:txBody>
      </p:sp>
      <p:cxnSp>
        <p:nvCxnSpPr>
          <p:cNvPr id="39" name="Google Shape;287;p56">
            <a:extLst>
              <a:ext uri="{FF2B5EF4-FFF2-40B4-BE49-F238E27FC236}">
                <a16:creationId xmlns:a16="http://schemas.microsoft.com/office/drawing/2014/main" xmlns="" id="{771095E5-91BF-754B-94B3-37EBB88F1183}"/>
              </a:ext>
            </a:extLst>
          </p:cNvPr>
          <p:cNvCxnSpPr>
            <a:cxnSpLocks/>
            <a:stCxn id="26" idx="2"/>
            <a:endCxn id="36" idx="0"/>
          </p:cNvCxnSpPr>
          <p:nvPr/>
        </p:nvCxnSpPr>
        <p:spPr>
          <a:xfrm>
            <a:off x="10142117" y="2486418"/>
            <a:ext cx="0" cy="347731"/>
          </a:xfrm>
          <a:prstGeom prst="straightConnector1">
            <a:avLst/>
          </a:prstGeom>
          <a:noFill/>
          <a:ln w="9525" cap="flat" cmpd="sng">
            <a:solidFill>
              <a:schemeClr val="dk2"/>
            </a:solidFill>
            <a:prstDash val="solid"/>
            <a:round/>
            <a:headEnd type="none" w="med" len="med"/>
            <a:tailEnd type="none" w="med" len="med"/>
          </a:ln>
        </p:spPr>
      </p:cxnSp>
      <p:sp>
        <p:nvSpPr>
          <p:cNvPr id="41" name="Google Shape;289;p56">
            <a:extLst>
              <a:ext uri="{FF2B5EF4-FFF2-40B4-BE49-F238E27FC236}">
                <a16:creationId xmlns:a16="http://schemas.microsoft.com/office/drawing/2014/main" xmlns="" id="{64312D2C-878E-0141-86DB-C8EE7BC5A287}"/>
              </a:ext>
            </a:extLst>
          </p:cNvPr>
          <p:cNvSpPr txBox="1"/>
          <p:nvPr/>
        </p:nvSpPr>
        <p:spPr>
          <a:xfrm>
            <a:off x="6048045" y="3051873"/>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Formation of merger sub</a:t>
            </a:r>
            <a:endParaRPr sz="1200" b="1" dirty="0">
              <a:latin typeface="Arial" panose="020B0604020202020204" pitchFamily="34" charset="0"/>
              <a:cs typeface="Arial" panose="020B0604020202020204" pitchFamily="34" charset="0"/>
            </a:endParaRPr>
          </a:p>
        </p:txBody>
      </p:sp>
      <p:sp>
        <p:nvSpPr>
          <p:cNvPr id="44" name="Google Shape;292;p56">
            <a:extLst>
              <a:ext uri="{FF2B5EF4-FFF2-40B4-BE49-F238E27FC236}">
                <a16:creationId xmlns:a16="http://schemas.microsoft.com/office/drawing/2014/main" xmlns="" id="{4F0D0D40-E95C-FE41-860E-D430D7B7F1BE}"/>
              </a:ext>
            </a:extLst>
          </p:cNvPr>
          <p:cNvSpPr/>
          <p:nvPr/>
        </p:nvSpPr>
        <p:spPr>
          <a:xfrm>
            <a:off x="8594825" y="2697571"/>
            <a:ext cx="257543"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1</a:t>
            </a:r>
            <a:endParaRPr sz="1200" b="1">
              <a:latin typeface="Arial" panose="020B0604020202020204" pitchFamily="34" charset="0"/>
              <a:cs typeface="Arial" panose="020B0604020202020204" pitchFamily="34" charset="0"/>
            </a:endParaRPr>
          </a:p>
        </p:txBody>
      </p:sp>
      <p:sp>
        <p:nvSpPr>
          <p:cNvPr id="48" name="Google Shape;282;p56">
            <a:extLst>
              <a:ext uri="{FF2B5EF4-FFF2-40B4-BE49-F238E27FC236}">
                <a16:creationId xmlns:a16="http://schemas.microsoft.com/office/drawing/2014/main" xmlns="" id="{E5DC0658-5DC4-8640-BDFA-24F167842DF5}"/>
              </a:ext>
            </a:extLst>
          </p:cNvPr>
          <p:cNvSpPr/>
          <p:nvPr/>
        </p:nvSpPr>
        <p:spPr>
          <a:xfrm>
            <a:off x="9388223" y="3944874"/>
            <a:ext cx="1507788" cy="732447"/>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S2</a:t>
            </a:r>
            <a:endParaRPr sz="1200" b="1" dirty="0">
              <a:solidFill>
                <a:schemeClr val="bg1"/>
              </a:solidFill>
              <a:latin typeface="Arial" panose="020B0604020202020204" pitchFamily="34" charset="0"/>
              <a:cs typeface="Arial" panose="020B0604020202020204" pitchFamily="34" charset="0"/>
            </a:endParaRPr>
          </a:p>
        </p:txBody>
      </p:sp>
      <p:sp>
        <p:nvSpPr>
          <p:cNvPr id="49" name="Google Shape;284;p56">
            <a:extLst>
              <a:ext uri="{FF2B5EF4-FFF2-40B4-BE49-F238E27FC236}">
                <a16:creationId xmlns:a16="http://schemas.microsoft.com/office/drawing/2014/main" xmlns="" id="{ABBA555B-9D11-1645-9DA6-35C0282CC189}"/>
              </a:ext>
            </a:extLst>
          </p:cNvPr>
          <p:cNvSpPr/>
          <p:nvPr/>
        </p:nvSpPr>
        <p:spPr>
          <a:xfrm>
            <a:off x="9388223" y="4990448"/>
            <a:ext cx="1507788" cy="732447"/>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S3</a:t>
            </a:r>
            <a:endParaRPr sz="1200" b="1" dirty="0">
              <a:solidFill>
                <a:schemeClr val="bg1"/>
              </a:solidFill>
              <a:latin typeface="Arial" panose="020B0604020202020204" pitchFamily="34" charset="0"/>
              <a:cs typeface="Arial" panose="020B0604020202020204" pitchFamily="34" charset="0"/>
            </a:endParaRPr>
          </a:p>
        </p:txBody>
      </p:sp>
      <p:cxnSp>
        <p:nvCxnSpPr>
          <p:cNvPr id="50" name="Google Shape;288;p56">
            <a:extLst>
              <a:ext uri="{FF2B5EF4-FFF2-40B4-BE49-F238E27FC236}">
                <a16:creationId xmlns:a16="http://schemas.microsoft.com/office/drawing/2014/main" xmlns="" id="{B1033AF4-DAF0-3743-8758-87BA41ED9BF2}"/>
              </a:ext>
            </a:extLst>
          </p:cNvPr>
          <p:cNvCxnSpPr>
            <a:cxnSpLocks/>
            <a:stCxn id="48" idx="2"/>
            <a:endCxn id="49" idx="0"/>
          </p:cNvCxnSpPr>
          <p:nvPr/>
        </p:nvCxnSpPr>
        <p:spPr>
          <a:xfrm>
            <a:off x="10142117" y="4677321"/>
            <a:ext cx="0" cy="313127"/>
          </a:xfrm>
          <a:prstGeom prst="straightConnector1">
            <a:avLst/>
          </a:prstGeom>
          <a:noFill/>
          <a:ln w="9525" cap="flat" cmpd="sng">
            <a:solidFill>
              <a:schemeClr val="dk2"/>
            </a:solidFill>
            <a:prstDash val="solid"/>
            <a:round/>
            <a:headEnd type="none" w="med" len="med"/>
            <a:tailEnd type="none" w="med" len="med"/>
          </a:ln>
        </p:spPr>
      </p:cxnSp>
      <p:sp>
        <p:nvSpPr>
          <p:cNvPr id="51" name="Google Shape;293;p56">
            <a:extLst>
              <a:ext uri="{FF2B5EF4-FFF2-40B4-BE49-F238E27FC236}">
                <a16:creationId xmlns:a16="http://schemas.microsoft.com/office/drawing/2014/main" xmlns="" id="{68785F60-0ED3-B84D-9339-2D476CCDF948}"/>
              </a:ext>
            </a:extLst>
          </p:cNvPr>
          <p:cNvSpPr/>
          <p:nvPr/>
        </p:nvSpPr>
        <p:spPr>
          <a:xfrm>
            <a:off x="8594825" y="3699374"/>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2</a:t>
            </a:r>
            <a:endParaRPr sz="1200" b="1" dirty="0">
              <a:latin typeface="Arial" panose="020B0604020202020204" pitchFamily="34" charset="0"/>
              <a:cs typeface="Arial" panose="020B0604020202020204" pitchFamily="34" charset="0"/>
            </a:endParaRPr>
          </a:p>
        </p:txBody>
      </p:sp>
      <p:sp>
        <p:nvSpPr>
          <p:cNvPr id="52" name="Google Shape;291;p56">
            <a:extLst>
              <a:ext uri="{FF2B5EF4-FFF2-40B4-BE49-F238E27FC236}">
                <a16:creationId xmlns:a16="http://schemas.microsoft.com/office/drawing/2014/main" xmlns="" id="{A2E5CCDB-3946-CA41-B120-0F8010A7EB37}"/>
              </a:ext>
            </a:extLst>
          </p:cNvPr>
          <p:cNvSpPr txBox="1"/>
          <p:nvPr/>
        </p:nvSpPr>
        <p:spPr>
          <a:xfrm>
            <a:off x="8058982" y="6265666"/>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CTB Election to become DRE</a:t>
            </a:r>
            <a:endParaRPr sz="1200" b="1" dirty="0">
              <a:latin typeface="Arial" panose="020B0604020202020204" pitchFamily="34" charset="0"/>
              <a:cs typeface="Arial" panose="020B0604020202020204" pitchFamily="34" charset="0"/>
            </a:endParaRPr>
          </a:p>
        </p:txBody>
      </p:sp>
      <p:cxnSp>
        <p:nvCxnSpPr>
          <p:cNvPr id="53" name="Google Shape;288;p56">
            <a:extLst>
              <a:ext uri="{FF2B5EF4-FFF2-40B4-BE49-F238E27FC236}">
                <a16:creationId xmlns:a16="http://schemas.microsoft.com/office/drawing/2014/main" xmlns="" id="{83B6006F-1C5E-FD40-AFCA-0666075AE1BA}"/>
              </a:ext>
            </a:extLst>
          </p:cNvPr>
          <p:cNvCxnSpPr>
            <a:cxnSpLocks/>
            <a:stCxn id="36" idx="2"/>
            <a:endCxn id="48" idx="0"/>
          </p:cNvCxnSpPr>
          <p:nvPr/>
        </p:nvCxnSpPr>
        <p:spPr>
          <a:xfrm>
            <a:off x="10142117" y="3566597"/>
            <a:ext cx="0" cy="378277"/>
          </a:xfrm>
          <a:prstGeom prst="straightConnector1">
            <a:avLst/>
          </a:prstGeom>
          <a:noFill/>
          <a:ln w="9525" cap="flat" cmpd="sng">
            <a:solidFill>
              <a:schemeClr val="dk2"/>
            </a:solidFill>
            <a:prstDash val="solid"/>
            <a:round/>
            <a:headEnd type="none" w="med" len="med"/>
            <a:tailEnd type="none" w="med" len="med"/>
          </a:ln>
        </p:spPr>
      </p:cxnSp>
      <p:cxnSp>
        <p:nvCxnSpPr>
          <p:cNvPr id="54" name="Google Shape;288;p56">
            <a:extLst>
              <a:ext uri="{FF2B5EF4-FFF2-40B4-BE49-F238E27FC236}">
                <a16:creationId xmlns:a16="http://schemas.microsoft.com/office/drawing/2014/main" xmlns="" id="{DF366BC3-EA63-1E4A-A264-1E88A68F7488}"/>
              </a:ext>
            </a:extLst>
          </p:cNvPr>
          <p:cNvCxnSpPr>
            <a:cxnSpLocks/>
            <a:stCxn id="27" idx="0"/>
            <a:endCxn id="49" idx="2"/>
          </p:cNvCxnSpPr>
          <p:nvPr/>
        </p:nvCxnSpPr>
        <p:spPr>
          <a:xfrm flipH="1" flipV="1">
            <a:off x="10142117" y="5722895"/>
            <a:ext cx="1" cy="313127"/>
          </a:xfrm>
          <a:prstGeom prst="straightConnector1">
            <a:avLst/>
          </a:prstGeom>
          <a:noFill/>
          <a:ln w="9525" cap="flat" cmpd="sng">
            <a:solidFill>
              <a:schemeClr val="dk2"/>
            </a:solidFill>
            <a:prstDash val="solid"/>
            <a:round/>
            <a:headEnd type="none" w="med" len="med"/>
            <a:tailEnd type="none" w="med" len="med"/>
          </a:ln>
        </p:spPr>
      </p:cxnSp>
      <p:sp>
        <p:nvSpPr>
          <p:cNvPr id="30" name="Oval 29">
            <a:extLst>
              <a:ext uri="{FF2B5EF4-FFF2-40B4-BE49-F238E27FC236}">
                <a16:creationId xmlns:a16="http://schemas.microsoft.com/office/drawing/2014/main" xmlns="" id="{BCA45056-B11A-164A-ABD4-5E5043368B9F}"/>
              </a:ext>
            </a:extLst>
          </p:cNvPr>
          <p:cNvSpPr/>
          <p:nvPr/>
        </p:nvSpPr>
        <p:spPr>
          <a:xfrm>
            <a:off x="9388223" y="6036021"/>
            <a:ext cx="1507777" cy="732447"/>
          </a:xfrm>
          <a:prstGeom prst="ellipse">
            <a:avLst/>
          </a:prstGeom>
          <a:solidFill>
            <a:srgbClr val="7030A0"/>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Arial" panose="020B0604020202020204" pitchFamily="34" charset="0"/>
                <a:cs typeface="Arial" panose="020B0604020202020204" pitchFamily="34" charset="0"/>
              </a:rPr>
              <a:t>Target</a:t>
            </a:r>
          </a:p>
        </p:txBody>
      </p:sp>
      <p:cxnSp>
        <p:nvCxnSpPr>
          <p:cNvPr id="55" name="Google Shape;294;p56">
            <a:extLst>
              <a:ext uri="{FF2B5EF4-FFF2-40B4-BE49-F238E27FC236}">
                <a16:creationId xmlns:a16="http://schemas.microsoft.com/office/drawing/2014/main" xmlns="" id="{D7C22E8F-A0D4-0340-B89B-9411A6E8D054}"/>
              </a:ext>
            </a:extLst>
          </p:cNvPr>
          <p:cNvCxnSpPr>
            <a:cxnSpLocks/>
            <a:stCxn id="26" idx="1"/>
            <a:endCxn id="36" idx="1"/>
          </p:cNvCxnSpPr>
          <p:nvPr/>
        </p:nvCxnSpPr>
        <p:spPr>
          <a:xfrm rot="10800000" flipV="1">
            <a:off x="9388223" y="2120193"/>
            <a:ext cx="12700" cy="1080179"/>
          </a:xfrm>
          <a:prstGeom prst="curvedConnector3">
            <a:avLst>
              <a:gd name="adj1" fmla="val 1800000"/>
            </a:avLst>
          </a:prstGeom>
          <a:noFill/>
          <a:ln w="9525" cap="flat" cmpd="sng">
            <a:solidFill>
              <a:schemeClr val="dk2"/>
            </a:solidFill>
            <a:prstDash val="solid"/>
            <a:round/>
            <a:headEnd type="none" w="med" len="med"/>
            <a:tailEnd type="triangle" w="med" len="med"/>
          </a:ln>
        </p:spPr>
      </p:cxnSp>
      <p:cxnSp>
        <p:nvCxnSpPr>
          <p:cNvPr id="56" name="Google Shape;294;p56">
            <a:extLst>
              <a:ext uri="{FF2B5EF4-FFF2-40B4-BE49-F238E27FC236}">
                <a16:creationId xmlns:a16="http://schemas.microsoft.com/office/drawing/2014/main" xmlns="" id="{B8A41540-04EC-BA47-8A05-8390701B4E97}"/>
              </a:ext>
            </a:extLst>
          </p:cNvPr>
          <p:cNvCxnSpPr>
            <a:cxnSpLocks/>
          </p:cNvCxnSpPr>
          <p:nvPr/>
        </p:nvCxnSpPr>
        <p:spPr>
          <a:xfrm rot="10800000" flipV="1">
            <a:off x="9369172" y="3295863"/>
            <a:ext cx="12700" cy="1080179"/>
          </a:xfrm>
          <a:prstGeom prst="curvedConnector3">
            <a:avLst>
              <a:gd name="adj1" fmla="val 1800000"/>
            </a:avLst>
          </a:prstGeom>
          <a:noFill/>
          <a:ln w="9525" cap="flat" cmpd="sng">
            <a:solidFill>
              <a:schemeClr val="dk2"/>
            </a:solidFill>
            <a:prstDash val="solid"/>
            <a:round/>
            <a:headEnd type="none" w="med" len="med"/>
            <a:tailEnd type="triangle" w="med" len="med"/>
          </a:ln>
        </p:spPr>
      </p:cxnSp>
      <p:cxnSp>
        <p:nvCxnSpPr>
          <p:cNvPr id="57" name="Google Shape;294;p56">
            <a:extLst>
              <a:ext uri="{FF2B5EF4-FFF2-40B4-BE49-F238E27FC236}">
                <a16:creationId xmlns:a16="http://schemas.microsoft.com/office/drawing/2014/main" xmlns="" id="{E145E9BD-CF3D-F34E-A8B8-6728695FF196}"/>
              </a:ext>
            </a:extLst>
          </p:cNvPr>
          <p:cNvCxnSpPr>
            <a:cxnSpLocks/>
          </p:cNvCxnSpPr>
          <p:nvPr/>
        </p:nvCxnSpPr>
        <p:spPr>
          <a:xfrm rot="10800000" flipV="1">
            <a:off x="9369172" y="4423589"/>
            <a:ext cx="12700" cy="1080179"/>
          </a:xfrm>
          <a:prstGeom prst="curvedConnector3">
            <a:avLst>
              <a:gd name="adj1" fmla="val 1800000"/>
            </a:avLst>
          </a:prstGeom>
          <a:noFill/>
          <a:ln w="9525" cap="flat" cmpd="sng">
            <a:solidFill>
              <a:schemeClr val="dk2"/>
            </a:solidFill>
            <a:prstDash val="solid"/>
            <a:round/>
            <a:headEnd type="none" w="med" len="med"/>
            <a:tailEnd type="triangle" w="med" len="med"/>
          </a:ln>
        </p:spPr>
      </p:cxnSp>
      <p:sp>
        <p:nvSpPr>
          <p:cNvPr id="59" name="Google Shape;293;p56">
            <a:extLst>
              <a:ext uri="{FF2B5EF4-FFF2-40B4-BE49-F238E27FC236}">
                <a16:creationId xmlns:a16="http://schemas.microsoft.com/office/drawing/2014/main" xmlns="" id="{DB1D5DF8-76BE-BE43-A695-CC6B1EA77900}"/>
              </a:ext>
            </a:extLst>
          </p:cNvPr>
          <p:cNvSpPr/>
          <p:nvPr/>
        </p:nvSpPr>
        <p:spPr>
          <a:xfrm>
            <a:off x="8601035" y="4776168"/>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3</a:t>
            </a:r>
            <a:endParaRPr sz="1200" b="1" dirty="0">
              <a:latin typeface="Arial" panose="020B0604020202020204" pitchFamily="34" charset="0"/>
              <a:cs typeface="Arial" panose="020B0604020202020204" pitchFamily="34" charset="0"/>
            </a:endParaRPr>
          </a:p>
        </p:txBody>
      </p:sp>
      <p:sp>
        <p:nvSpPr>
          <p:cNvPr id="60" name="Google Shape;293;p56">
            <a:extLst>
              <a:ext uri="{FF2B5EF4-FFF2-40B4-BE49-F238E27FC236}">
                <a16:creationId xmlns:a16="http://schemas.microsoft.com/office/drawing/2014/main" xmlns="" id="{497BDAF7-4AAD-4542-9592-CA48F1BA37A3}"/>
              </a:ext>
            </a:extLst>
          </p:cNvPr>
          <p:cNvSpPr/>
          <p:nvPr/>
        </p:nvSpPr>
        <p:spPr>
          <a:xfrm>
            <a:off x="8582632" y="5948983"/>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4</a:t>
            </a:r>
            <a:endParaRPr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70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30000"/>
              </a:lnSpc>
            </a:pPr>
            <a:r>
              <a:rPr lang="en-US" sz="2400" dirty="0"/>
              <a:t>To get tax deferred treatment in a corporate transfer under Section 351:</a:t>
            </a:r>
          </a:p>
          <a:p>
            <a:pPr lvl="1">
              <a:lnSpc>
                <a:spcPct val="130000"/>
              </a:lnSpc>
            </a:pPr>
            <a:r>
              <a:rPr lang="en-US" dirty="0"/>
              <a:t>The property must be transferred to a corporation; </a:t>
            </a:r>
          </a:p>
          <a:p>
            <a:pPr lvl="1">
              <a:lnSpc>
                <a:spcPct val="130000"/>
              </a:lnSpc>
            </a:pPr>
            <a:r>
              <a:rPr lang="en-US" dirty="0"/>
              <a:t>The transfer is made by one or more “persons.” </a:t>
            </a:r>
          </a:p>
          <a:p>
            <a:pPr lvl="1">
              <a:lnSpc>
                <a:spcPct val="130000"/>
              </a:lnSpc>
            </a:pPr>
            <a:r>
              <a:rPr lang="en-US" dirty="0"/>
              <a:t>The transferors control the transferee corporation immediately after the exchange.</a:t>
            </a:r>
          </a:p>
          <a:p>
            <a:pPr lvl="1">
              <a:lnSpc>
                <a:spcPct val="130000"/>
              </a:lnSpc>
            </a:pPr>
            <a:r>
              <a:rPr lang="en-US" dirty="0"/>
              <a:t>The exchange is solely for stock other than “nonqualified preferred stock” (NQPS).</a:t>
            </a:r>
          </a:p>
          <a:p>
            <a:pPr lvl="1">
              <a:lnSpc>
                <a:spcPct val="130000"/>
              </a:lnSpc>
            </a:pPr>
            <a:r>
              <a:rPr lang="en-US" dirty="0"/>
              <a:t>The transaction has a business purpose.</a:t>
            </a:r>
          </a:p>
        </p:txBody>
      </p:sp>
    </p:spTree>
    <p:extLst>
      <p:ext uri="{BB962C8B-B14F-4D97-AF65-F5344CB8AC3E}">
        <p14:creationId xmlns:p14="http://schemas.microsoft.com/office/powerpoint/2010/main" val="6579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Requirements</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00000"/>
              </a:lnSpc>
            </a:pPr>
            <a:r>
              <a:rPr lang="en-US" altLang="en-US" sz="2400" dirty="0">
                <a:latin typeface="Arial" panose="020B0604020202020204" pitchFamily="34" charset="0"/>
                <a:cs typeface="Arial" panose="020B0604020202020204" pitchFamily="34" charset="0"/>
              </a:rPr>
              <a:t>No gain or loss is recognized by the transferor on the transfer of property to a corporation in exchange for stock of the corporation if:</a:t>
            </a:r>
          </a:p>
          <a:p>
            <a:pPr lvl="1">
              <a:lnSpc>
                <a:spcPct val="100000"/>
              </a:lnSpc>
            </a:pPr>
            <a:r>
              <a:rPr lang="en-US" altLang="en-US" dirty="0">
                <a:latin typeface="Arial" panose="020B0604020202020204" pitchFamily="34" charset="0"/>
                <a:cs typeface="Arial" panose="020B0604020202020204" pitchFamily="34" charset="0"/>
              </a:rPr>
              <a:t>Property is transferred;</a:t>
            </a:r>
          </a:p>
          <a:p>
            <a:pPr lvl="1">
              <a:lnSpc>
                <a:spcPct val="100000"/>
              </a:lnSpc>
            </a:pPr>
            <a:r>
              <a:rPr lang="en-US" altLang="en-US" sz="2400" dirty="0">
                <a:latin typeface="Arial" panose="020B0604020202020204" pitchFamily="34" charset="0"/>
                <a:cs typeface="Arial" panose="020B0604020202020204" pitchFamily="34" charset="0"/>
              </a:rPr>
              <a:t>Solely in exchange for stock;</a:t>
            </a:r>
          </a:p>
          <a:p>
            <a:pPr lvl="1">
              <a:lnSpc>
                <a:spcPct val="100000"/>
              </a:lnSpc>
            </a:pPr>
            <a:r>
              <a:rPr lang="en-US" altLang="en-US" sz="2400" dirty="0">
                <a:latin typeface="Arial" panose="020B0604020202020204" pitchFamily="34" charset="0"/>
                <a:cs typeface="Arial" panose="020B0604020202020204" pitchFamily="34" charset="0"/>
              </a:rPr>
              <a:t>And transferor(s) are in “control” “immediately after exchange.  Control for Section 351: 80% of all voting stock and 80% of total shares of all classes of stock. </a:t>
            </a:r>
          </a:p>
          <a:p>
            <a:pPr lvl="1">
              <a:lnSpc>
                <a:spcPct val="100000"/>
              </a:lnSpc>
            </a:pPr>
            <a:r>
              <a:rPr lang="en-US" altLang="en-US" sz="2400" dirty="0">
                <a:latin typeface="Arial" panose="020B0604020202020204" pitchFamily="34" charset="0"/>
                <a:cs typeface="Arial" panose="020B0604020202020204" pitchFamily="34" charset="0"/>
              </a:rPr>
              <a:t>Example:  C Corp issues 100 shares of its stock to its sole shareholder Jim for equipment worth 200k that has a basis of 100k.  Jim recognizes no gain or loss on the exchange.</a:t>
            </a:r>
          </a:p>
        </p:txBody>
      </p:sp>
    </p:spTree>
    <p:extLst>
      <p:ext uri="{BB962C8B-B14F-4D97-AF65-F5344CB8AC3E}">
        <p14:creationId xmlns:p14="http://schemas.microsoft.com/office/powerpoint/2010/main" val="202977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Boot Rule </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lnSpcReduction="10000"/>
          </a:bodyPr>
          <a:lstStyle/>
          <a:p>
            <a:pPr>
              <a:lnSpc>
                <a:spcPct val="100000"/>
              </a:lnSpc>
            </a:pPr>
            <a:r>
              <a:rPr lang="en-US" altLang="en-US" sz="2400" dirty="0">
                <a:latin typeface="Arial" panose="020B0604020202020204" pitchFamily="34" charset="0"/>
                <a:cs typeface="Arial" panose="020B0604020202020204" pitchFamily="34" charset="0"/>
              </a:rPr>
              <a:t>If 351 would apply except that corporation issues property in addition to stock (“boot”) to the shareholder,  then shareholder recognizes gain on the property transferred to corporation equal to the lesser of:</a:t>
            </a:r>
          </a:p>
          <a:p>
            <a:pPr lvl="1">
              <a:lnSpc>
                <a:spcPct val="100000"/>
              </a:lnSpc>
            </a:pPr>
            <a:r>
              <a:rPr lang="en-US" altLang="en-US" dirty="0">
                <a:latin typeface="Arial" panose="020B0604020202020204" pitchFamily="34" charset="0"/>
                <a:cs typeface="Arial" panose="020B0604020202020204" pitchFamily="34" charset="0"/>
              </a:rPr>
              <a:t>The built-in gain on the property transferred – the excess of FMV over basis; and</a:t>
            </a:r>
          </a:p>
          <a:p>
            <a:pPr lvl="1">
              <a:lnSpc>
                <a:spcPct val="100000"/>
              </a:lnSpc>
            </a:pPr>
            <a:r>
              <a:rPr lang="en-US" altLang="en-US" dirty="0">
                <a:latin typeface="Arial" panose="020B0604020202020204" pitchFamily="34" charset="0"/>
                <a:cs typeface="Arial" panose="020B0604020202020204" pitchFamily="34" charset="0"/>
              </a:rPr>
              <a:t>The FMV of boot received by the shareholder.</a:t>
            </a:r>
          </a:p>
          <a:p>
            <a:pPr>
              <a:lnSpc>
                <a:spcPct val="100000"/>
              </a:lnSpc>
            </a:pPr>
            <a:r>
              <a:rPr lang="en-US" altLang="en-US" sz="2400" b="1" dirty="0">
                <a:latin typeface="Arial" panose="020B0604020202020204" pitchFamily="34" charset="0"/>
                <a:cs typeface="Arial" panose="020B0604020202020204" pitchFamily="34" charset="0"/>
              </a:rPr>
              <a:t>Example:</a:t>
            </a:r>
            <a:r>
              <a:rPr lang="en-US" altLang="en-US" sz="2400" dirty="0">
                <a:latin typeface="Arial" panose="020B0604020202020204" pitchFamily="34" charset="0"/>
                <a:cs typeface="Arial" panose="020B0604020202020204" pitchFamily="34" charset="0"/>
              </a:rPr>
              <a:t>  C Corp issues 100 shares of its stock and $80 cash to its sole shareholder, A, for equipment worth $200 that has a basis of $100.  A recognizes gain equal to boot: $80.  If $120 of boot paid was by C Corp instead (and less stock), A would recognize gain equal to $100 excess of $200 FMV over $100 basis. </a:t>
            </a:r>
          </a:p>
          <a:p>
            <a:pPr>
              <a:lnSpc>
                <a:spcPct val="100000"/>
              </a:lnSpc>
            </a:pPr>
            <a:r>
              <a:rPr lang="en-US" altLang="en-US" sz="2400" dirty="0">
                <a:latin typeface="Arial" panose="020B0604020202020204" pitchFamily="34" charset="0"/>
                <a:cs typeface="Arial" panose="020B0604020202020204" pitchFamily="34" charset="0"/>
              </a:rPr>
              <a:t>How does the boot rule provide for more flexibility in Section 351 transactions when compared to reorganizations?</a:t>
            </a:r>
          </a:p>
        </p:txBody>
      </p:sp>
    </p:spTree>
    <p:extLst>
      <p:ext uri="{BB962C8B-B14F-4D97-AF65-F5344CB8AC3E}">
        <p14:creationId xmlns:p14="http://schemas.microsoft.com/office/powerpoint/2010/main" val="403275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Control</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30000"/>
              </a:lnSpc>
            </a:pPr>
            <a:r>
              <a:rPr lang="en-US" dirty="0"/>
              <a:t>What is control?</a:t>
            </a:r>
          </a:p>
          <a:p>
            <a:pPr lvl="1">
              <a:lnSpc>
                <a:spcPct val="100000"/>
              </a:lnSpc>
            </a:pPr>
            <a:r>
              <a:rPr lang="en-US" sz="2800" dirty="0"/>
              <a:t>Section 368(c): Control is 80% of the total combined voting power of all classes of voting stock; and 80% of the total number of shares of all non-voting stock (at least 80% of each class of non-voting stock).</a:t>
            </a:r>
          </a:p>
          <a:p>
            <a:pPr lvl="1">
              <a:lnSpc>
                <a:spcPct val="100000"/>
              </a:lnSpc>
            </a:pPr>
            <a:r>
              <a:rPr lang="en-US" sz="2800" dirty="0"/>
              <a:t>Stock attribution rules </a:t>
            </a:r>
            <a:r>
              <a:rPr lang="en-US" sz="2800" b="1" dirty="0"/>
              <a:t>do not apply</a:t>
            </a:r>
            <a:r>
              <a:rPr lang="en-US" sz="2800" dirty="0"/>
              <a:t>. USFIT consolidated groups may still aggregate ownership.</a:t>
            </a:r>
          </a:p>
        </p:txBody>
      </p:sp>
    </p:spTree>
    <p:extLst>
      <p:ext uri="{BB962C8B-B14F-4D97-AF65-F5344CB8AC3E}">
        <p14:creationId xmlns:p14="http://schemas.microsoft.com/office/powerpoint/2010/main" val="345478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Immediately after</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30000"/>
              </a:lnSpc>
            </a:pPr>
            <a:r>
              <a:rPr lang="en-US" dirty="0"/>
              <a:t>If the parties are seen to have pre-arranged plans to subsequently transfer the shares received in a Section 351 transfer.</a:t>
            </a:r>
          </a:p>
          <a:p>
            <a:pPr lvl="1">
              <a:lnSpc>
                <a:spcPct val="130000"/>
              </a:lnSpc>
            </a:pPr>
            <a:r>
              <a:rPr lang="en-US" dirty="0"/>
              <a:t>Successive downstream Section 351 transfers are permissible: Rev. Rul.</a:t>
            </a:r>
          </a:p>
          <a:p>
            <a:pPr lvl="1">
              <a:lnSpc>
                <a:spcPct val="130000"/>
              </a:lnSpc>
            </a:pPr>
            <a:r>
              <a:rPr lang="en-US" dirty="0"/>
              <a:t>No valid 351 if one party has a binding commitment to sell the stock afterwards. </a:t>
            </a:r>
            <a:r>
              <a:rPr lang="en-US" i="1" dirty="0"/>
              <a:t>See Intermountain Lumber (1976)</a:t>
            </a:r>
            <a:r>
              <a:rPr lang="en-US" dirty="0"/>
              <a:t>.</a:t>
            </a:r>
          </a:p>
          <a:p>
            <a:pPr lvl="1">
              <a:lnSpc>
                <a:spcPct val="130000"/>
              </a:lnSpc>
            </a:pPr>
            <a:r>
              <a:rPr lang="en-US" dirty="0"/>
              <a:t>But see Rev. Rul. 2003-51. </a:t>
            </a:r>
          </a:p>
          <a:p>
            <a:pPr lvl="1">
              <a:lnSpc>
                <a:spcPct val="130000"/>
              </a:lnSpc>
            </a:pPr>
            <a:endParaRPr lang="en-US" dirty="0"/>
          </a:p>
        </p:txBody>
      </p:sp>
    </p:spTree>
    <p:extLst>
      <p:ext uri="{BB962C8B-B14F-4D97-AF65-F5344CB8AC3E}">
        <p14:creationId xmlns:p14="http://schemas.microsoft.com/office/powerpoint/2010/main" val="3819035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Rev. Rul. 2003-51</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5305745" cy="5111003"/>
          </a:xfrm>
        </p:spPr>
        <p:txBody>
          <a:bodyPr anchor="t" anchorCtr="0">
            <a:normAutofit/>
          </a:bodyPr>
          <a:lstStyle/>
          <a:p>
            <a:pPr>
              <a:lnSpc>
                <a:spcPct val="100000"/>
              </a:lnSpc>
            </a:pPr>
            <a:r>
              <a:rPr lang="en-US" sz="2400" dirty="0"/>
              <a:t>Each step is pursuant to a binding agreement. Is there still a valid 351?</a:t>
            </a:r>
          </a:p>
          <a:p>
            <a:pPr>
              <a:lnSpc>
                <a:spcPct val="100000"/>
              </a:lnSpc>
            </a:pPr>
            <a:r>
              <a:rPr lang="en-US" sz="2400" dirty="0"/>
              <a:t>What is the intent of 351?</a:t>
            </a:r>
          </a:p>
          <a:p>
            <a:pPr>
              <a:lnSpc>
                <a:spcPct val="100000"/>
              </a:lnSpc>
            </a:pPr>
            <a:r>
              <a:rPr lang="en-US" sz="2400" dirty="0"/>
              <a:t>The transferors in a Section 351 must continue to have a beneficial interest in the transferred property.</a:t>
            </a:r>
          </a:p>
          <a:p>
            <a:pPr>
              <a:lnSpc>
                <a:spcPct val="100000"/>
              </a:lnSpc>
            </a:pPr>
            <a:r>
              <a:rPr lang="en-US" sz="2400" dirty="0"/>
              <a:t>Is there another way that W and X could have structured this transaction to achieve the same result?</a:t>
            </a:r>
            <a:endParaRPr lang="en-US" sz="1600" dirty="0"/>
          </a:p>
          <a:p>
            <a:pPr lvl="1">
              <a:lnSpc>
                <a:spcPct val="100000"/>
              </a:lnSpc>
            </a:pPr>
            <a:endParaRPr lang="en-US" dirty="0"/>
          </a:p>
        </p:txBody>
      </p:sp>
      <p:sp>
        <p:nvSpPr>
          <p:cNvPr id="15" name="Google Shape;282;p56">
            <a:extLst>
              <a:ext uri="{FF2B5EF4-FFF2-40B4-BE49-F238E27FC236}">
                <a16:creationId xmlns:a16="http://schemas.microsoft.com/office/drawing/2014/main" xmlns="" id="{1B98A7A3-B2CE-6041-A97C-689E8F583276}"/>
              </a:ext>
            </a:extLst>
          </p:cNvPr>
          <p:cNvSpPr/>
          <p:nvPr/>
        </p:nvSpPr>
        <p:spPr>
          <a:xfrm>
            <a:off x="6987066" y="1825954"/>
            <a:ext cx="1447031"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W</a:t>
            </a:r>
            <a:endParaRPr sz="1200" b="1" dirty="0">
              <a:solidFill>
                <a:schemeClr val="bg1"/>
              </a:solidFill>
              <a:latin typeface="Arial" panose="020B0604020202020204" pitchFamily="34" charset="0"/>
              <a:cs typeface="Arial" panose="020B0604020202020204" pitchFamily="34" charset="0"/>
            </a:endParaRPr>
          </a:p>
        </p:txBody>
      </p:sp>
      <p:sp>
        <p:nvSpPr>
          <p:cNvPr id="17" name="Google Shape;283;p56">
            <a:extLst>
              <a:ext uri="{FF2B5EF4-FFF2-40B4-BE49-F238E27FC236}">
                <a16:creationId xmlns:a16="http://schemas.microsoft.com/office/drawing/2014/main" xmlns="" id="{CEB957E8-F7EF-234A-87D1-FF6E6E3BCB7B}"/>
              </a:ext>
            </a:extLst>
          </p:cNvPr>
          <p:cNvSpPr/>
          <p:nvPr/>
        </p:nvSpPr>
        <p:spPr>
          <a:xfrm>
            <a:off x="6987066" y="2948704"/>
            <a:ext cx="1447031" cy="732448"/>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Z</a:t>
            </a:r>
            <a:endParaRPr sz="1200" b="1" dirty="0">
              <a:solidFill>
                <a:schemeClr val="bg1"/>
              </a:solidFill>
              <a:latin typeface="Arial" panose="020B0604020202020204" pitchFamily="34" charset="0"/>
              <a:cs typeface="Arial" panose="020B0604020202020204" pitchFamily="34" charset="0"/>
            </a:endParaRPr>
          </a:p>
        </p:txBody>
      </p:sp>
      <p:sp>
        <p:nvSpPr>
          <p:cNvPr id="18" name="Google Shape;284;p56">
            <a:extLst>
              <a:ext uri="{FF2B5EF4-FFF2-40B4-BE49-F238E27FC236}">
                <a16:creationId xmlns:a16="http://schemas.microsoft.com/office/drawing/2014/main" xmlns="" id="{84074DBB-AC51-5340-991C-DE5DE51C305F}"/>
              </a:ext>
            </a:extLst>
          </p:cNvPr>
          <p:cNvSpPr/>
          <p:nvPr/>
        </p:nvSpPr>
        <p:spPr>
          <a:xfrm>
            <a:off x="9941887" y="2948697"/>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Y</a:t>
            </a:r>
          </a:p>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(Holds Business A Assets)</a:t>
            </a:r>
            <a:endParaRPr sz="1200" b="1" dirty="0">
              <a:solidFill>
                <a:schemeClr val="bg1"/>
              </a:solidFill>
              <a:latin typeface="Arial" panose="020B0604020202020204" pitchFamily="34" charset="0"/>
              <a:cs typeface="Arial" panose="020B0604020202020204" pitchFamily="34" charset="0"/>
            </a:endParaRPr>
          </a:p>
        </p:txBody>
      </p:sp>
      <p:cxnSp>
        <p:nvCxnSpPr>
          <p:cNvPr id="21" name="Google Shape;287;p56">
            <a:extLst>
              <a:ext uri="{FF2B5EF4-FFF2-40B4-BE49-F238E27FC236}">
                <a16:creationId xmlns:a16="http://schemas.microsoft.com/office/drawing/2014/main" xmlns="" id="{1CA0D917-FF70-8147-B24A-9C0F3378A6CA}"/>
              </a:ext>
            </a:extLst>
          </p:cNvPr>
          <p:cNvCxnSpPr>
            <a:cxnSpLocks/>
            <a:stCxn id="15" idx="2"/>
            <a:endCxn id="17" idx="0"/>
          </p:cNvCxnSpPr>
          <p:nvPr/>
        </p:nvCxnSpPr>
        <p:spPr>
          <a:xfrm rot="16200000" flipH="1">
            <a:off x="7515711" y="2753272"/>
            <a:ext cx="390415" cy="675"/>
          </a:xfrm>
          <a:prstGeom prst="bentConnector3">
            <a:avLst>
              <a:gd name="adj1" fmla="val 49986"/>
            </a:avLst>
          </a:prstGeom>
          <a:noFill/>
          <a:ln w="9525" cap="flat" cmpd="sng">
            <a:solidFill>
              <a:schemeClr val="dk2"/>
            </a:solidFill>
            <a:prstDash val="solid"/>
            <a:round/>
            <a:headEnd type="none" w="med" len="med"/>
            <a:tailEnd type="none" w="med" len="med"/>
          </a:ln>
        </p:spPr>
      </p:cxnSp>
      <p:cxnSp>
        <p:nvCxnSpPr>
          <p:cNvPr id="22" name="Google Shape;288;p56">
            <a:extLst>
              <a:ext uri="{FF2B5EF4-FFF2-40B4-BE49-F238E27FC236}">
                <a16:creationId xmlns:a16="http://schemas.microsoft.com/office/drawing/2014/main" xmlns="" id="{B6366020-1A13-1440-A825-C96A380A2770}"/>
              </a:ext>
            </a:extLst>
          </p:cNvPr>
          <p:cNvCxnSpPr>
            <a:cxnSpLocks/>
            <a:stCxn id="30" idx="2"/>
            <a:endCxn id="18" idx="0"/>
          </p:cNvCxnSpPr>
          <p:nvPr/>
        </p:nvCxnSpPr>
        <p:spPr>
          <a:xfrm>
            <a:off x="10695781" y="2558402"/>
            <a:ext cx="0" cy="390295"/>
          </a:xfrm>
          <a:prstGeom prst="straightConnector1">
            <a:avLst/>
          </a:prstGeom>
          <a:noFill/>
          <a:ln w="9525" cap="flat" cmpd="sng">
            <a:solidFill>
              <a:schemeClr val="dk2"/>
            </a:solidFill>
            <a:prstDash val="solid"/>
            <a:round/>
            <a:headEnd type="none" w="med" len="med"/>
            <a:tailEnd type="none" w="med" len="med"/>
          </a:ln>
        </p:spPr>
      </p:cxnSp>
      <p:sp>
        <p:nvSpPr>
          <p:cNvPr id="23" name="Google Shape;289;p56">
            <a:extLst>
              <a:ext uri="{FF2B5EF4-FFF2-40B4-BE49-F238E27FC236}">
                <a16:creationId xmlns:a16="http://schemas.microsoft.com/office/drawing/2014/main" xmlns="" id="{47F436D6-ED67-6747-AA89-E505F4AA96BC}"/>
              </a:ext>
            </a:extLst>
          </p:cNvPr>
          <p:cNvSpPr txBox="1"/>
          <p:nvPr/>
        </p:nvSpPr>
        <p:spPr>
          <a:xfrm>
            <a:off x="9495927" y="2558402"/>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$30 Cash</a:t>
            </a:r>
            <a:endParaRPr sz="1200" b="1" dirty="0">
              <a:latin typeface="Arial" panose="020B0604020202020204" pitchFamily="34" charset="0"/>
              <a:cs typeface="Arial" panose="020B0604020202020204" pitchFamily="34" charset="0"/>
            </a:endParaRPr>
          </a:p>
        </p:txBody>
      </p:sp>
      <p:cxnSp>
        <p:nvCxnSpPr>
          <p:cNvPr id="24" name="Google Shape;290;p56">
            <a:extLst>
              <a:ext uri="{FF2B5EF4-FFF2-40B4-BE49-F238E27FC236}">
                <a16:creationId xmlns:a16="http://schemas.microsoft.com/office/drawing/2014/main" xmlns="" id="{8906F347-7755-8443-8DE9-6007E9962691}"/>
              </a:ext>
            </a:extLst>
          </p:cNvPr>
          <p:cNvCxnSpPr>
            <a:cxnSpLocks/>
          </p:cNvCxnSpPr>
          <p:nvPr/>
        </p:nvCxnSpPr>
        <p:spPr>
          <a:xfrm>
            <a:off x="8421805" y="2277619"/>
            <a:ext cx="1531651" cy="767780"/>
          </a:xfrm>
          <a:prstGeom prst="straightConnector1">
            <a:avLst/>
          </a:prstGeom>
          <a:noFill/>
          <a:ln w="9525" cap="flat" cmpd="sng">
            <a:solidFill>
              <a:srgbClr val="666666"/>
            </a:solidFill>
            <a:prstDash val="solid"/>
            <a:round/>
            <a:headEnd type="triangle" w="med" len="med"/>
            <a:tailEnd type="none" w="med" len="med"/>
          </a:ln>
        </p:spPr>
      </p:cxnSp>
      <p:sp>
        <p:nvSpPr>
          <p:cNvPr id="25" name="Google Shape;291;p56">
            <a:extLst>
              <a:ext uri="{FF2B5EF4-FFF2-40B4-BE49-F238E27FC236}">
                <a16:creationId xmlns:a16="http://schemas.microsoft.com/office/drawing/2014/main" xmlns="" id="{FDB2960D-0060-1647-948E-D646F1BE2C39}"/>
              </a:ext>
            </a:extLst>
          </p:cNvPr>
          <p:cNvSpPr txBox="1"/>
          <p:nvPr/>
        </p:nvSpPr>
        <p:spPr>
          <a:xfrm>
            <a:off x="8678550" y="2289672"/>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Y Stock</a:t>
            </a:r>
            <a:endParaRPr sz="1200" b="1" dirty="0">
              <a:latin typeface="Arial" panose="020B0604020202020204" pitchFamily="34" charset="0"/>
              <a:cs typeface="Arial" panose="020B0604020202020204" pitchFamily="34" charset="0"/>
            </a:endParaRPr>
          </a:p>
        </p:txBody>
      </p:sp>
      <p:sp>
        <p:nvSpPr>
          <p:cNvPr id="26" name="Google Shape;292;p56">
            <a:extLst>
              <a:ext uri="{FF2B5EF4-FFF2-40B4-BE49-F238E27FC236}">
                <a16:creationId xmlns:a16="http://schemas.microsoft.com/office/drawing/2014/main" xmlns="" id="{AD2BF573-F4FD-2F4E-88AB-A257D36C464A}"/>
              </a:ext>
            </a:extLst>
          </p:cNvPr>
          <p:cNvSpPr/>
          <p:nvPr/>
        </p:nvSpPr>
        <p:spPr>
          <a:xfrm>
            <a:off x="6617500" y="2273985"/>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1</a:t>
            </a:r>
            <a:endParaRPr sz="1200" b="1">
              <a:latin typeface="Arial" panose="020B0604020202020204" pitchFamily="34" charset="0"/>
              <a:cs typeface="Arial" panose="020B0604020202020204" pitchFamily="34" charset="0"/>
            </a:endParaRPr>
          </a:p>
        </p:txBody>
      </p:sp>
      <p:sp>
        <p:nvSpPr>
          <p:cNvPr id="27" name="Google Shape;293;p56">
            <a:extLst>
              <a:ext uri="{FF2B5EF4-FFF2-40B4-BE49-F238E27FC236}">
                <a16:creationId xmlns:a16="http://schemas.microsoft.com/office/drawing/2014/main" xmlns="" id="{C1461967-9DBC-CD41-A597-40F7F9AAC1DC}"/>
              </a:ext>
            </a:extLst>
          </p:cNvPr>
          <p:cNvSpPr/>
          <p:nvPr/>
        </p:nvSpPr>
        <p:spPr>
          <a:xfrm>
            <a:off x="9134198" y="1948358"/>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2</a:t>
            </a:r>
            <a:endParaRPr sz="1200" b="1" dirty="0">
              <a:latin typeface="Arial" panose="020B0604020202020204" pitchFamily="34" charset="0"/>
              <a:cs typeface="Arial" panose="020B0604020202020204" pitchFamily="34" charset="0"/>
            </a:endParaRPr>
          </a:p>
        </p:txBody>
      </p:sp>
      <p:sp>
        <p:nvSpPr>
          <p:cNvPr id="30" name="Google Shape;284;p56">
            <a:extLst>
              <a:ext uri="{FF2B5EF4-FFF2-40B4-BE49-F238E27FC236}">
                <a16:creationId xmlns:a16="http://schemas.microsoft.com/office/drawing/2014/main" xmlns="" id="{472904D8-CC42-3C44-854D-5D9913B436A9}"/>
              </a:ext>
            </a:extLst>
          </p:cNvPr>
          <p:cNvSpPr/>
          <p:nvPr/>
        </p:nvSpPr>
        <p:spPr>
          <a:xfrm>
            <a:off x="9941887" y="1825954"/>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X</a:t>
            </a:r>
            <a:endParaRPr sz="1200" b="1" dirty="0">
              <a:solidFill>
                <a:schemeClr val="bg1"/>
              </a:solidFill>
              <a:latin typeface="Arial" panose="020B0604020202020204" pitchFamily="34" charset="0"/>
              <a:cs typeface="Arial" panose="020B0604020202020204" pitchFamily="34" charset="0"/>
            </a:endParaRPr>
          </a:p>
        </p:txBody>
      </p:sp>
      <p:cxnSp>
        <p:nvCxnSpPr>
          <p:cNvPr id="31" name="Google Shape;290;p56">
            <a:extLst>
              <a:ext uri="{FF2B5EF4-FFF2-40B4-BE49-F238E27FC236}">
                <a16:creationId xmlns:a16="http://schemas.microsoft.com/office/drawing/2014/main" xmlns="" id="{42A77AFF-3057-D342-A321-5887C09D9D15}"/>
              </a:ext>
            </a:extLst>
          </p:cNvPr>
          <p:cNvCxnSpPr>
            <a:cxnSpLocks/>
            <a:stCxn id="30" idx="3"/>
            <a:endCxn id="18" idx="3"/>
          </p:cNvCxnSpPr>
          <p:nvPr/>
        </p:nvCxnSpPr>
        <p:spPr>
          <a:xfrm>
            <a:off x="11449675" y="2192178"/>
            <a:ext cx="12700" cy="1122743"/>
          </a:xfrm>
          <a:prstGeom prst="curvedConnector3">
            <a:avLst>
              <a:gd name="adj1" fmla="val 1800000"/>
            </a:avLst>
          </a:prstGeom>
          <a:noFill/>
          <a:ln w="9525" cap="flat" cmpd="sng">
            <a:solidFill>
              <a:srgbClr val="666666"/>
            </a:solidFill>
            <a:prstDash val="solid"/>
            <a:round/>
            <a:headEnd type="triangle" w="med" len="med"/>
            <a:tailEnd type="none" w="med" len="med"/>
          </a:ln>
        </p:spPr>
      </p:cxnSp>
      <p:sp>
        <p:nvSpPr>
          <p:cNvPr id="32" name="Google Shape;291;p56">
            <a:extLst>
              <a:ext uri="{FF2B5EF4-FFF2-40B4-BE49-F238E27FC236}">
                <a16:creationId xmlns:a16="http://schemas.microsoft.com/office/drawing/2014/main" xmlns="" id="{19C87362-1079-934F-ADC6-E4736BF0145F}"/>
              </a:ext>
            </a:extLst>
          </p:cNvPr>
          <p:cNvSpPr txBox="1"/>
          <p:nvPr/>
        </p:nvSpPr>
        <p:spPr>
          <a:xfrm>
            <a:off x="10663491" y="2547141"/>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Y Stock</a:t>
            </a:r>
            <a:endParaRPr sz="1200" b="1" dirty="0">
              <a:latin typeface="Arial" panose="020B0604020202020204" pitchFamily="34" charset="0"/>
              <a:cs typeface="Arial" panose="020B0604020202020204" pitchFamily="34" charset="0"/>
            </a:endParaRPr>
          </a:p>
        </p:txBody>
      </p:sp>
      <p:cxnSp>
        <p:nvCxnSpPr>
          <p:cNvPr id="33" name="Google Shape;294;p56">
            <a:extLst>
              <a:ext uri="{FF2B5EF4-FFF2-40B4-BE49-F238E27FC236}">
                <a16:creationId xmlns:a16="http://schemas.microsoft.com/office/drawing/2014/main" xmlns="" id="{F1AB0046-E75B-A346-B276-223FD3E99310}"/>
              </a:ext>
            </a:extLst>
          </p:cNvPr>
          <p:cNvCxnSpPr>
            <a:cxnSpLocks/>
          </p:cNvCxnSpPr>
          <p:nvPr/>
        </p:nvCxnSpPr>
        <p:spPr>
          <a:xfrm>
            <a:off x="10538126" y="2558402"/>
            <a:ext cx="0" cy="390295"/>
          </a:xfrm>
          <a:prstGeom prst="straightConnector1">
            <a:avLst/>
          </a:prstGeom>
          <a:noFill/>
          <a:ln w="9525" cap="flat" cmpd="sng">
            <a:solidFill>
              <a:schemeClr val="dk2"/>
            </a:solidFill>
            <a:prstDash val="solid"/>
            <a:round/>
            <a:headEnd type="none" w="med" len="med"/>
            <a:tailEnd type="triangle" w="med" len="med"/>
          </a:ln>
        </p:spPr>
      </p:cxnSp>
      <p:cxnSp>
        <p:nvCxnSpPr>
          <p:cNvPr id="36" name="Google Shape;290;p56">
            <a:extLst>
              <a:ext uri="{FF2B5EF4-FFF2-40B4-BE49-F238E27FC236}">
                <a16:creationId xmlns:a16="http://schemas.microsoft.com/office/drawing/2014/main" xmlns="" id="{DF7BEAC9-C086-684D-9B91-A7EE7899FB5C}"/>
              </a:ext>
            </a:extLst>
          </p:cNvPr>
          <p:cNvCxnSpPr>
            <a:cxnSpLocks/>
          </p:cNvCxnSpPr>
          <p:nvPr/>
        </p:nvCxnSpPr>
        <p:spPr>
          <a:xfrm>
            <a:off x="8417966" y="2461707"/>
            <a:ext cx="1531651" cy="767780"/>
          </a:xfrm>
          <a:prstGeom prst="straightConnector1">
            <a:avLst/>
          </a:prstGeom>
          <a:noFill/>
          <a:ln w="9525" cap="flat" cmpd="sng">
            <a:solidFill>
              <a:srgbClr val="666666"/>
            </a:solidFill>
            <a:prstDash val="solid"/>
            <a:round/>
            <a:headEnd type="none" w="med" len="med"/>
            <a:tailEnd type="triangle" w="med" len="med"/>
          </a:ln>
        </p:spPr>
      </p:cxnSp>
      <p:sp>
        <p:nvSpPr>
          <p:cNvPr id="37" name="Google Shape;291;p56">
            <a:extLst>
              <a:ext uri="{FF2B5EF4-FFF2-40B4-BE49-F238E27FC236}">
                <a16:creationId xmlns:a16="http://schemas.microsoft.com/office/drawing/2014/main" xmlns="" id="{7AB10339-066D-4D4F-905E-D4ED9F867F48}"/>
              </a:ext>
            </a:extLst>
          </p:cNvPr>
          <p:cNvSpPr txBox="1"/>
          <p:nvPr/>
        </p:nvSpPr>
        <p:spPr>
          <a:xfrm>
            <a:off x="8651388" y="2967391"/>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Z Stock</a:t>
            </a:r>
            <a:endParaRPr sz="1200" b="1" dirty="0">
              <a:latin typeface="Arial" panose="020B0604020202020204" pitchFamily="34" charset="0"/>
              <a:cs typeface="Arial" panose="020B0604020202020204" pitchFamily="34" charset="0"/>
            </a:endParaRPr>
          </a:p>
        </p:txBody>
      </p:sp>
      <p:cxnSp>
        <p:nvCxnSpPr>
          <p:cNvPr id="38" name="Google Shape;294;p56">
            <a:extLst>
              <a:ext uri="{FF2B5EF4-FFF2-40B4-BE49-F238E27FC236}">
                <a16:creationId xmlns:a16="http://schemas.microsoft.com/office/drawing/2014/main" xmlns="" id="{68FA2A60-E724-E54F-9FD9-BA55DF2EA3C7}"/>
              </a:ext>
            </a:extLst>
          </p:cNvPr>
          <p:cNvCxnSpPr>
            <a:cxnSpLocks/>
          </p:cNvCxnSpPr>
          <p:nvPr/>
        </p:nvCxnSpPr>
        <p:spPr>
          <a:xfrm>
            <a:off x="7884264" y="2558402"/>
            <a:ext cx="0" cy="390295"/>
          </a:xfrm>
          <a:prstGeom prst="straightConnector1">
            <a:avLst/>
          </a:prstGeom>
          <a:noFill/>
          <a:ln w="9525" cap="flat" cmpd="sng">
            <a:solidFill>
              <a:schemeClr val="dk2"/>
            </a:solidFill>
            <a:prstDash val="solid"/>
            <a:round/>
            <a:headEnd type="triangle" w="med" len="med"/>
            <a:tailEnd type="none" w="med" len="med"/>
          </a:ln>
        </p:spPr>
      </p:cxnSp>
      <p:cxnSp>
        <p:nvCxnSpPr>
          <p:cNvPr id="39" name="Google Shape;294;p56">
            <a:extLst>
              <a:ext uri="{FF2B5EF4-FFF2-40B4-BE49-F238E27FC236}">
                <a16:creationId xmlns:a16="http://schemas.microsoft.com/office/drawing/2014/main" xmlns="" id="{75C04BD7-F8D2-DE40-AE77-1062FAD9E645}"/>
              </a:ext>
            </a:extLst>
          </p:cNvPr>
          <p:cNvCxnSpPr>
            <a:cxnSpLocks/>
          </p:cNvCxnSpPr>
          <p:nvPr/>
        </p:nvCxnSpPr>
        <p:spPr>
          <a:xfrm>
            <a:off x="7542677" y="2558402"/>
            <a:ext cx="0" cy="390295"/>
          </a:xfrm>
          <a:prstGeom prst="straightConnector1">
            <a:avLst/>
          </a:prstGeom>
          <a:noFill/>
          <a:ln w="9525" cap="flat" cmpd="sng">
            <a:solidFill>
              <a:schemeClr val="dk2"/>
            </a:solidFill>
            <a:prstDash val="solid"/>
            <a:round/>
            <a:headEnd type="none" w="med" len="med"/>
            <a:tailEnd type="triangle" w="med" len="med"/>
          </a:ln>
        </p:spPr>
      </p:cxnSp>
      <p:sp>
        <p:nvSpPr>
          <p:cNvPr id="40" name="Google Shape;291;p56">
            <a:extLst>
              <a:ext uri="{FF2B5EF4-FFF2-40B4-BE49-F238E27FC236}">
                <a16:creationId xmlns:a16="http://schemas.microsoft.com/office/drawing/2014/main" xmlns="" id="{88946C73-39E9-4E4B-91BB-9B44B9D9B306}"/>
              </a:ext>
            </a:extLst>
          </p:cNvPr>
          <p:cNvSpPr txBox="1"/>
          <p:nvPr/>
        </p:nvSpPr>
        <p:spPr>
          <a:xfrm>
            <a:off x="7591106" y="2625739"/>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Z Stock</a:t>
            </a:r>
            <a:endParaRPr sz="1200" b="1" dirty="0">
              <a:latin typeface="Arial" panose="020B0604020202020204" pitchFamily="34" charset="0"/>
              <a:cs typeface="Arial" panose="020B0604020202020204" pitchFamily="34" charset="0"/>
            </a:endParaRPr>
          </a:p>
        </p:txBody>
      </p:sp>
      <p:sp>
        <p:nvSpPr>
          <p:cNvPr id="41" name="Google Shape;291;p56">
            <a:extLst>
              <a:ext uri="{FF2B5EF4-FFF2-40B4-BE49-F238E27FC236}">
                <a16:creationId xmlns:a16="http://schemas.microsoft.com/office/drawing/2014/main" xmlns="" id="{47A2FF96-56FD-024A-B0FC-1433D3A3C3F9}"/>
              </a:ext>
            </a:extLst>
          </p:cNvPr>
          <p:cNvSpPr txBox="1"/>
          <p:nvPr/>
        </p:nvSpPr>
        <p:spPr>
          <a:xfrm>
            <a:off x="6377681" y="2572441"/>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Business A</a:t>
            </a:r>
            <a:endParaRPr sz="1200" b="1" dirty="0">
              <a:latin typeface="Arial" panose="020B0604020202020204" pitchFamily="34" charset="0"/>
              <a:cs typeface="Arial" panose="020B0604020202020204" pitchFamily="34" charset="0"/>
            </a:endParaRPr>
          </a:p>
        </p:txBody>
      </p:sp>
      <p:sp>
        <p:nvSpPr>
          <p:cNvPr id="42" name="Google Shape;282;p56">
            <a:extLst>
              <a:ext uri="{FF2B5EF4-FFF2-40B4-BE49-F238E27FC236}">
                <a16:creationId xmlns:a16="http://schemas.microsoft.com/office/drawing/2014/main" xmlns="" id="{7FF88199-188B-824D-8FE9-00586BBC0D25}"/>
              </a:ext>
            </a:extLst>
          </p:cNvPr>
          <p:cNvSpPr/>
          <p:nvPr/>
        </p:nvSpPr>
        <p:spPr>
          <a:xfrm>
            <a:off x="7665232" y="4069700"/>
            <a:ext cx="1447031"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W</a:t>
            </a:r>
            <a:endParaRPr sz="1200" b="1" dirty="0">
              <a:solidFill>
                <a:schemeClr val="bg1"/>
              </a:solidFill>
              <a:latin typeface="Arial" panose="020B0604020202020204" pitchFamily="34" charset="0"/>
              <a:cs typeface="Arial" panose="020B0604020202020204" pitchFamily="34" charset="0"/>
            </a:endParaRPr>
          </a:p>
        </p:txBody>
      </p:sp>
      <p:sp>
        <p:nvSpPr>
          <p:cNvPr id="43" name="Google Shape;283;p56">
            <a:extLst>
              <a:ext uri="{FF2B5EF4-FFF2-40B4-BE49-F238E27FC236}">
                <a16:creationId xmlns:a16="http://schemas.microsoft.com/office/drawing/2014/main" xmlns="" id="{C2EC07E4-B05F-3346-98A6-024EDF409CE8}"/>
              </a:ext>
            </a:extLst>
          </p:cNvPr>
          <p:cNvSpPr/>
          <p:nvPr/>
        </p:nvSpPr>
        <p:spPr>
          <a:xfrm>
            <a:off x="8681654" y="6010015"/>
            <a:ext cx="1507788" cy="732448"/>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Z</a:t>
            </a:r>
            <a:endParaRPr sz="1200" b="1" dirty="0">
              <a:solidFill>
                <a:schemeClr val="bg1"/>
              </a:solidFill>
              <a:latin typeface="Arial" panose="020B0604020202020204" pitchFamily="34" charset="0"/>
              <a:cs typeface="Arial" panose="020B0604020202020204" pitchFamily="34" charset="0"/>
            </a:endParaRPr>
          </a:p>
        </p:txBody>
      </p:sp>
      <p:sp>
        <p:nvSpPr>
          <p:cNvPr id="44" name="Google Shape;284;p56">
            <a:extLst>
              <a:ext uri="{FF2B5EF4-FFF2-40B4-BE49-F238E27FC236}">
                <a16:creationId xmlns:a16="http://schemas.microsoft.com/office/drawing/2014/main" xmlns="" id="{BA7622AE-F717-9440-919E-2EE462AC5CB0}"/>
              </a:ext>
            </a:extLst>
          </p:cNvPr>
          <p:cNvSpPr/>
          <p:nvPr/>
        </p:nvSpPr>
        <p:spPr>
          <a:xfrm>
            <a:off x="8681654" y="5049045"/>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Y</a:t>
            </a:r>
            <a:endParaRPr sz="1200" b="1" dirty="0">
              <a:solidFill>
                <a:schemeClr val="bg1"/>
              </a:solidFill>
              <a:latin typeface="Arial" panose="020B0604020202020204" pitchFamily="34" charset="0"/>
              <a:cs typeface="Arial" panose="020B0604020202020204" pitchFamily="34" charset="0"/>
            </a:endParaRPr>
          </a:p>
        </p:txBody>
      </p:sp>
      <p:cxnSp>
        <p:nvCxnSpPr>
          <p:cNvPr id="45" name="Google Shape;287;p56">
            <a:extLst>
              <a:ext uri="{FF2B5EF4-FFF2-40B4-BE49-F238E27FC236}">
                <a16:creationId xmlns:a16="http://schemas.microsoft.com/office/drawing/2014/main" xmlns="" id="{6684623F-13F1-4548-B7CE-F760B18F0ABF}"/>
              </a:ext>
            </a:extLst>
          </p:cNvPr>
          <p:cNvCxnSpPr>
            <a:cxnSpLocks/>
            <a:stCxn id="44" idx="2"/>
            <a:endCxn id="43" idx="0"/>
          </p:cNvCxnSpPr>
          <p:nvPr/>
        </p:nvCxnSpPr>
        <p:spPr>
          <a:xfrm>
            <a:off x="9435548" y="5781493"/>
            <a:ext cx="0" cy="228522"/>
          </a:xfrm>
          <a:prstGeom prst="straightConnector1">
            <a:avLst/>
          </a:prstGeom>
          <a:noFill/>
          <a:ln w="9525" cap="flat" cmpd="sng">
            <a:solidFill>
              <a:schemeClr val="dk2"/>
            </a:solidFill>
            <a:prstDash val="solid"/>
            <a:round/>
            <a:headEnd type="none" w="med" len="med"/>
            <a:tailEnd type="none" w="med" len="med"/>
          </a:ln>
        </p:spPr>
      </p:cxnSp>
      <p:cxnSp>
        <p:nvCxnSpPr>
          <p:cNvPr id="46" name="Google Shape;288;p56">
            <a:extLst>
              <a:ext uri="{FF2B5EF4-FFF2-40B4-BE49-F238E27FC236}">
                <a16:creationId xmlns:a16="http://schemas.microsoft.com/office/drawing/2014/main" xmlns="" id="{1D290958-32CF-9741-85ED-539707AD0E91}"/>
              </a:ext>
            </a:extLst>
          </p:cNvPr>
          <p:cNvCxnSpPr>
            <a:cxnSpLocks/>
            <a:stCxn id="52" idx="2"/>
            <a:endCxn id="44" idx="0"/>
          </p:cNvCxnSpPr>
          <p:nvPr/>
        </p:nvCxnSpPr>
        <p:spPr>
          <a:xfrm rot="5400000">
            <a:off x="9813148" y="4424548"/>
            <a:ext cx="246897" cy="1002096"/>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50" name="Google Shape;292;p56">
            <a:extLst>
              <a:ext uri="{FF2B5EF4-FFF2-40B4-BE49-F238E27FC236}">
                <a16:creationId xmlns:a16="http://schemas.microsoft.com/office/drawing/2014/main" xmlns="" id="{FB709BAE-FCAD-CA43-9793-657FE0B4931C}"/>
              </a:ext>
            </a:extLst>
          </p:cNvPr>
          <p:cNvSpPr/>
          <p:nvPr/>
        </p:nvSpPr>
        <p:spPr>
          <a:xfrm>
            <a:off x="11766864" y="2547141"/>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3</a:t>
            </a:r>
            <a:endParaRPr sz="1200" b="1" dirty="0">
              <a:latin typeface="Arial" panose="020B0604020202020204" pitchFamily="34" charset="0"/>
              <a:cs typeface="Arial" panose="020B0604020202020204" pitchFamily="34" charset="0"/>
            </a:endParaRPr>
          </a:p>
        </p:txBody>
      </p:sp>
      <p:sp>
        <p:nvSpPr>
          <p:cNvPr id="52" name="Google Shape;284;p56">
            <a:extLst>
              <a:ext uri="{FF2B5EF4-FFF2-40B4-BE49-F238E27FC236}">
                <a16:creationId xmlns:a16="http://schemas.microsoft.com/office/drawing/2014/main" xmlns="" id="{7F0B6EE1-99D6-DA45-97E9-1C47172FE39F}"/>
              </a:ext>
            </a:extLst>
          </p:cNvPr>
          <p:cNvSpPr/>
          <p:nvPr/>
        </p:nvSpPr>
        <p:spPr>
          <a:xfrm>
            <a:off x="9683750" y="4069700"/>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X</a:t>
            </a:r>
            <a:endParaRPr sz="1200" b="1" dirty="0">
              <a:solidFill>
                <a:schemeClr val="bg1"/>
              </a:solidFill>
              <a:latin typeface="Arial" panose="020B0604020202020204" pitchFamily="34" charset="0"/>
              <a:cs typeface="Arial" panose="020B0604020202020204" pitchFamily="34" charset="0"/>
            </a:endParaRPr>
          </a:p>
        </p:txBody>
      </p:sp>
      <p:cxnSp>
        <p:nvCxnSpPr>
          <p:cNvPr id="66" name="Google Shape;288;p56">
            <a:extLst>
              <a:ext uri="{FF2B5EF4-FFF2-40B4-BE49-F238E27FC236}">
                <a16:creationId xmlns:a16="http://schemas.microsoft.com/office/drawing/2014/main" xmlns="" id="{1C264E2E-65DC-C540-9EC5-AB94C2B6BE4E}"/>
              </a:ext>
            </a:extLst>
          </p:cNvPr>
          <p:cNvCxnSpPr>
            <a:cxnSpLocks/>
            <a:stCxn id="42" idx="2"/>
            <a:endCxn id="44" idx="0"/>
          </p:cNvCxnSpPr>
          <p:nvPr/>
        </p:nvCxnSpPr>
        <p:spPr>
          <a:xfrm rot="16200000" flipH="1">
            <a:off x="8788700" y="4402196"/>
            <a:ext cx="246897" cy="1046800"/>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69" name="Google Shape;290;p56">
            <a:extLst>
              <a:ext uri="{FF2B5EF4-FFF2-40B4-BE49-F238E27FC236}">
                <a16:creationId xmlns:a16="http://schemas.microsoft.com/office/drawing/2014/main" xmlns="" id="{47D47C6A-BF43-2346-A0C0-A0E2B9F49C30}"/>
              </a:ext>
            </a:extLst>
          </p:cNvPr>
          <p:cNvCxnSpPr>
            <a:cxnSpLocks/>
            <a:stCxn id="43" idx="1"/>
            <a:endCxn id="44" idx="1"/>
          </p:cNvCxnSpPr>
          <p:nvPr/>
        </p:nvCxnSpPr>
        <p:spPr>
          <a:xfrm rot="10800000">
            <a:off x="8681654" y="5415269"/>
            <a:ext cx="12700" cy="960970"/>
          </a:xfrm>
          <a:prstGeom prst="curvedConnector3">
            <a:avLst>
              <a:gd name="adj1" fmla="val 1800000"/>
            </a:avLst>
          </a:prstGeom>
          <a:noFill/>
          <a:ln w="9525" cap="flat" cmpd="sng">
            <a:solidFill>
              <a:srgbClr val="666666"/>
            </a:solidFill>
            <a:prstDash val="solid"/>
            <a:round/>
            <a:headEnd type="triangle" w="med" len="med"/>
            <a:tailEnd type="none" w="med" len="med"/>
          </a:ln>
        </p:spPr>
      </p:cxnSp>
      <p:sp>
        <p:nvSpPr>
          <p:cNvPr id="72" name="Google Shape;291;p56">
            <a:extLst>
              <a:ext uri="{FF2B5EF4-FFF2-40B4-BE49-F238E27FC236}">
                <a16:creationId xmlns:a16="http://schemas.microsoft.com/office/drawing/2014/main" xmlns="" id="{4A2B33B3-2093-724A-BDA3-4AF6FBE33799}"/>
              </a:ext>
            </a:extLst>
          </p:cNvPr>
          <p:cNvSpPr txBox="1"/>
          <p:nvPr/>
        </p:nvSpPr>
        <p:spPr>
          <a:xfrm>
            <a:off x="10179151" y="5644915"/>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Z Stock</a:t>
            </a:r>
            <a:endParaRPr sz="1200" b="1" dirty="0">
              <a:latin typeface="Arial" panose="020B0604020202020204" pitchFamily="34" charset="0"/>
              <a:cs typeface="Arial" panose="020B0604020202020204" pitchFamily="34" charset="0"/>
            </a:endParaRPr>
          </a:p>
        </p:txBody>
      </p:sp>
      <p:cxnSp>
        <p:nvCxnSpPr>
          <p:cNvPr id="73" name="Google Shape;290;p56">
            <a:extLst>
              <a:ext uri="{FF2B5EF4-FFF2-40B4-BE49-F238E27FC236}">
                <a16:creationId xmlns:a16="http://schemas.microsoft.com/office/drawing/2014/main" xmlns="" id="{20C4C315-112B-AC44-BBD5-B44A1F2A4609}"/>
              </a:ext>
            </a:extLst>
          </p:cNvPr>
          <p:cNvCxnSpPr>
            <a:cxnSpLocks/>
            <a:stCxn id="44" idx="3"/>
            <a:endCxn id="43" idx="3"/>
          </p:cNvCxnSpPr>
          <p:nvPr/>
        </p:nvCxnSpPr>
        <p:spPr>
          <a:xfrm>
            <a:off x="10189442" y="5415269"/>
            <a:ext cx="12700" cy="960970"/>
          </a:xfrm>
          <a:prstGeom prst="curvedConnector3">
            <a:avLst>
              <a:gd name="adj1" fmla="val 1800000"/>
            </a:avLst>
          </a:prstGeom>
          <a:noFill/>
          <a:ln w="9525" cap="flat" cmpd="sng">
            <a:solidFill>
              <a:srgbClr val="666666"/>
            </a:solidFill>
            <a:prstDash val="solid"/>
            <a:round/>
            <a:headEnd type="triangle" w="med" len="med"/>
            <a:tailEnd type="none" w="med" len="med"/>
          </a:ln>
        </p:spPr>
      </p:cxnSp>
      <p:sp>
        <p:nvSpPr>
          <p:cNvPr id="80" name="Google Shape;291;p56">
            <a:extLst>
              <a:ext uri="{FF2B5EF4-FFF2-40B4-BE49-F238E27FC236}">
                <a16:creationId xmlns:a16="http://schemas.microsoft.com/office/drawing/2014/main" xmlns="" id="{29744E49-FC39-F14E-AE3F-CA9DAB24D63D}"/>
              </a:ext>
            </a:extLst>
          </p:cNvPr>
          <p:cNvSpPr txBox="1"/>
          <p:nvPr/>
        </p:nvSpPr>
        <p:spPr>
          <a:xfrm>
            <a:off x="7104221" y="5477666"/>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Business A Assets and $30 cash</a:t>
            </a:r>
            <a:endParaRPr sz="1200" b="1" dirty="0">
              <a:latin typeface="Arial" panose="020B0604020202020204" pitchFamily="34" charset="0"/>
              <a:cs typeface="Arial" panose="020B0604020202020204" pitchFamily="34" charset="0"/>
            </a:endParaRPr>
          </a:p>
        </p:txBody>
      </p:sp>
      <p:sp>
        <p:nvSpPr>
          <p:cNvPr id="81" name="Google Shape;292;p56">
            <a:extLst>
              <a:ext uri="{FF2B5EF4-FFF2-40B4-BE49-F238E27FC236}">
                <a16:creationId xmlns:a16="http://schemas.microsoft.com/office/drawing/2014/main" xmlns="" id="{82920EDC-C61E-E247-84C3-89DCF50C473F}"/>
              </a:ext>
            </a:extLst>
          </p:cNvPr>
          <p:cNvSpPr/>
          <p:nvPr/>
        </p:nvSpPr>
        <p:spPr>
          <a:xfrm>
            <a:off x="11267550" y="5644915"/>
            <a:ext cx="257542" cy="273156"/>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4</a:t>
            </a:r>
            <a:endParaRPr sz="1200" b="1" dirty="0">
              <a:latin typeface="Arial" panose="020B0604020202020204" pitchFamily="34" charset="0"/>
              <a:cs typeface="Arial" panose="020B0604020202020204" pitchFamily="34" charset="0"/>
            </a:endParaRPr>
          </a:p>
        </p:txBody>
      </p:sp>
      <p:sp>
        <p:nvSpPr>
          <p:cNvPr id="82" name="Google Shape;291;p56">
            <a:extLst>
              <a:ext uri="{FF2B5EF4-FFF2-40B4-BE49-F238E27FC236}">
                <a16:creationId xmlns:a16="http://schemas.microsoft.com/office/drawing/2014/main" xmlns="" id="{AD3ACCDF-E296-A94D-A1DF-FA84B8B680C6}"/>
              </a:ext>
            </a:extLst>
          </p:cNvPr>
          <p:cNvSpPr txBox="1"/>
          <p:nvPr/>
        </p:nvSpPr>
        <p:spPr>
          <a:xfrm>
            <a:off x="7681193" y="4862837"/>
            <a:ext cx="1046802"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dirty="0">
                <a:latin typeface="Arial" panose="020B0604020202020204" pitchFamily="34" charset="0"/>
                <a:cs typeface="Arial" panose="020B0604020202020204" pitchFamily="34" charset="0"/>
              </a:rPr>
              <a:t>40%</a:t>
            </a:r>
            <a:endParaRPr sz="1200" dirty="0">
              <a:latin typeface="Arial" panose="020B0604020202020204" pitchFamily="34" charset="0"/>
              <a:cs typeface="Arial" panose="020B0604020202020204" pitchFamily="34" charset="0"/>
            </a:endParaRPr>
          </a:p>
        </p:txBody>
      </p:sp>
      <p:sp>
        <p:nvSpPr>
          <p:cNvPr id="83" name="Google Shape;291;p56">
            <a:extLst>
              <a:ext uri="{FF2B5EF4-FFF2-40B4-BE49-F238E27FC236}">
                <a16:creationId xmlns:a16="http://schemas.microsoft.com/office/drawing/2014/main" xmlns="" id="{C0C5A71C-5E28-824C-A6CD-8035F5AC910D}"/>
              </a:ext>
            </a:extLst>
          </p:cNvPr>
          <p:cNvSpPr txBox="1"/>
          <p:nvPr/>
        </p:nvSpPr>
        <p:spPr>
          <a:xfrm>
            <a:off x="10147386" y="4848682"/>
            <a:ext cx="1046802"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dirty="0">
                <a:latin typeface="Arial" panose="020B0604020202020204" pitchFamily="34" charset="0"/>
                <a:cs typeface="Arial" panose="020B0604020202020204" pitchFamily="34" charset="0"/>
              </a:rPr>
              <a:t>60%</a:t>
            </a:r>
            <a:endParaRP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332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351: NQPS</a:t>
            </a:r>
          </a:p>
        </p:txBody>
      </p:sp>
      <p:sp>
        <p:nvSpPr>
          <p:cNvPr id="9" name="Content Placeholder 2">
            <a:extLst>
              <a:ext uri="{FF2B5EF4-FFF2-40B4-BE49-F238E27FC236}">
                <a16:creationId xmlns:a16="http://schemas.microsoft.com/office/drawing/2014/main" xmlns="" id="{C5BEEEB9-3758-C748-AE8D-F5FE5E9EEFE8}"/>
              </a:ext>
            </a:extLst>
          </p:cNvPr>
          <p:cNvSpPr>
            <a:spLocks noGrp="1"/>
          </p:cNvSpPr>
          <p:nvPr>
            <p:ph idx="1"/>
          </p:nvPr>
        </p:nvSpPr>
        <p:spPr>
          <a:xfrm>
            <a:off x="1000462" y="1590739"/>
            <a:ext cx="10732188" cy="5111003"/>
          </a:xfrm>
        </p:spPr>
        <p:txBody>
          <a:bodyPr anchor="t" anchorCtr="0">
            <a:normAutofit/>
          </a:bodyPr>
          <a:lstStyle/>
          <a:p>
            <a:pPr>
              <a:lnSpc>
                <a:spcPct val="130000"/>
              </a:lnSpc>
            </a:pPr>
            <a:r>
              <a:rPr lang="en-US" dirty="0"/>
              <a:t>What is NQPS? Preferred stock where:</a:t>
            </a:r>
          </a:p>
          <a:p>
            <a:pPr lvl="1">
              <a:lnSpc>
                <a:spcPct val="130000"/>
              </a:lnSpc>
            </a:pPr>
            <a:r>
              <a:rPr lang="en-US" dirty="0"/>
              <a:t>the holder of the stock has the right to require the issuer or a related person to redeem or purchase the stock;</a:t>
            </a:r>
          </a:p>
          <a:p>
            <a:pPr lvl="1">
              <a:lnSpc>
                <a:spcPct val="130000"/>
              </a:lnSpc>
            </a:pPr>
            <a:r>
              <a:rPr lang="en-US" dirty="0"/>
              <a:t>the issuer or a related person is required to redeem or purchase such stock;</a:t>
            </a:r>
          </a:p>
          <a:p>
            <a:pPr lvl="1">
              <a:lnSpc>
                <a:spcPct val="130000"/>
              </a:lnSpc>
            </a:pPr>
            <a:r>
              <a:rPr lang="en-US" dirty="0"/>
              <a:t>the issuer or a related person has the right to redeem or purchase the stock and, as of the issue date, it is more likely than not that such right will be exercised; or</a:t>
            </a:r>
          </a:p>
          <a:p>
            <a:pPr lvl="1">
              <a:lnSpc>
                <a:spcPct val="130000"/>
              </a:lnSpc>
            </a:pPr>
            <a:r>
              <a:rPr lang="en-US" dirty="0"/>
              <a:t>the dividend rate on the stock varies in whole or in part (directly or indirectly) with reference to interest rates, commodity prices, or other similar indices.</a:t>
            </a:r>
          </a:p>
        </p:txBody>
      </p:sp>
    </p:spTree>
    <p:extLst>
      <p:ext uri="{BB962C8B-B14F-4D97-AF65-F5344CB8AC3E}">
        <p14:creationId xmlns:p14="http://schemas.microsoft.com/office/powerpoint/2010/main" val="240962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31674</TotalTime>
  <Words>1862</Words>
  <Application>Microsoft Macintosh PowerPoint</Application>
  <PresentationFormat>Custom</PresentationFormat>
  <Paragraphs>254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M&amp;A Tax</vt:lpstr>
      <vt:lpstr>Section 351 Transactions</vt:lpstr>
      <vt:lpstr>Section 351</vt:lpstr>
      <vt:lpstr>Section 351: Requirements</vt:lpstr>
      <vt:lpstr>Section 351: Boot Rule </vt:lpstr>
      <vt:lpstr>Section 351: Control</vt:lpstr>
      <vt:lpstr>Section 351: Immediately after</vt:lpstr>
      <vt:lpstr>Section 351: Rev. Rul. 2003-51</vt:lpstr>
      <vt:lpstr>Section 351: NQPS</vt:lpstr>
      <vt:lpstr>Section 351: Assumed Liabilities</vt:lpstr>
      <vt:lpstr>Section 351: Tax Basis</vt:lpstr>
      <vt:lpstr>Section 351 in Acquisitions: Base Case</vt:lpstr>
      <vt:lpstr>Section 351 in Acquisitions: Double Dummy</vt:lpstr>
      <vt:lpstr>Section 351 in Acquisitions: Double Dummy</vt:lpstr>
      <vt:lpstr>Step Transaction Doctrine</vt:lpstr>
      <vt:lpstr>Overview</vt:lpstr>
      <vt:lpstr>Step Transaction Doctrine: Tests</vt:lpstr>
      <vt:lpstr>Step Transaction Doctrine: Tests</vt:lpstr>
      <vt:lpstr>Step Transaction Doctrine: 1.368-2(k)</vt:lpstr>
      <vt:lpstr>Step Transaction Doctrine: 1.368-2(k)</vt:lpstr>
      <vt:lpstr>Step Transaction Doctrine: 67-274</vt:lpstr>
      <vt:lpstr>Step Transaction Doctrine: 70-140</vt:lpstr>
      <vt:lpstr>Step Transaction Doctrine: 90-95</vt:lpstr>
      <vt:lpstr>Step Transaction Doctrine: 2001-46</vt:lpstr>
      <vt:lpstr>Step Transaction Doctrine: 2004-83</vt:lpstr>
      <vt:lpstr>Step Transaction Doctrine: 2008-25</vt:lpstr>
      <vt:lpstr>Step Transaction Doctrine: 2015-10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M&amp;A Tax</dc:title>
  <dc:creator>Cassidy Sung</dc:creator>
  <cp:lastModifiedBy>Fari Beyzavi</cp:lastModifiedBy>
  <cp:revision>30</cp:revision>
  <dcterms:created xsi:type="dcterms:W3CDTF">2022-03-19T04:27:13Z</dcterms:created>
  <dcterms:modified xsi:type="dcterms:W3CDTF">2023-04-14T20:30:20Z</dcterms:modified>
</cp:coreProperties>
</file>