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7"/>
  </p:notesMasterIdLst>
  <p:sldIdLst>
    <p:sldId id="256" r:id="rId2"/>
    <p:sldId id="413" r:id="rId3"/>
    <p:sldId id="459" r:id="rId4"/>
    <p:sldId id="460" r:id="rId5"/>
    <p:sldId id="472" r:id="rId6"/>
    <p:sldId id="376" r:id="rId7"/>
    <p:sldId id="471" r:id="rId8"/>
    <p:sldId id="461" r:id="rId9"/>
    <p:sldId id="463" r:id="rId10"/>
    <p:sldId id="462" r:id="rId11"/>
    <p:sldId id="466" r:id="rId12"/>
    <p:sldId id="470" r:id="rId13"/>
    <p:sldId id="468" r:id="rId14"/>
    <p:sldId id="469" r:id="rId15"/>
    <p:sldId id="467" r:id="rId16"/>
    <p:sldId id="465" r:id="rId17"/>
    <p:sldId id="476" r:id="rId18"/>
    <p:sldId id="477" r:id="rId19"/>
    <p:sldId id="480" r:id="rId20"/>
    <p:sldId id="464" r:id="rId21"/>
    <p:sldId id="481" r:id="rId22"/>
    <p:sldId id="474" r:id="rId23"/>
    <p:sldId id="482" r:id="rId24"/>
    <p:sldId id="451" r:id="rId25"/>
    <p:sldId id="455" r:id="rId26"/>
    <p:sldId id="456" r:id="rId27"/>
    <p:sldId id="494" r:id="rId28"/>
    <p:sldId id="483" r:id="rId29"/>
    <p:sldId id="486" r:id="rId30"/>
    <p:sldId id="377" r:id="rId31"/>
    <p:sldId id="452" r:id="rId32"/>
    <p:sldId id="485" r:id="rId33"/>
    <p:sldId id="484" r:id="rId34"/>
    <p:sldId id="488" r:id="rId35"/>
    <p:sldId id="487" r:id="rId36"/>
    <p:sldId id="495" r:id="rId37"/>
    <p:sldId id="501" r:id="rId38"/>
    <p:sldId id="496" r:id="rId39"/>
    <p:sldId id="502" r:id="rId40"/>
    <p:sldId id="497" r:id="rId41"/>
    <p:sldId id="498" r:id="rId42"/>
    <p:sldId id="500" r:id="rId43"/>
    <p:sldId id="453" r:id="rId44"/>
    <p:sldId id="503" r:id="rId45"/>
    <p:sldId id="508" r:id="rId46"/>
    <p:sldId id="454" r:id="rId47"/>
    <p:sldId id="458" r:id="rId48"/>
    <p:sldId id="490" r:id="rId49"/>
    <p:sldId id="491" r:id="rId50"/>
    <p:sldId id="492" r:id="rId51"/>
    <p:sldId id="489" r:id="rId52"/>
    <p:sldId id="504" r:id="rId53"/>
    <p:sldId id="505" r:id="rId54"/>
    <p:sldId id="506" r:id="rId55"/>
    <p:sldId id="507" r:id="rId5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34"/>
    <p:restoredTop sz="96327"/>
  </p:normalViewPr>
  <p:slideViewPr>
    <p:cSldViewPr snapToGrid="0" snapToObjects="1">
      <p:cViewPr varScale="1">
        <p:scale>
          <a:sx n="119" d="100"/>
          <a:sy n="119" d="100"/>
        </p:scale>
        <p:origin x="104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C03DF1-810E-4543-8AD2-15264597DFA8}" type="datetimeFigureOut">
              <a:rPr lang="en-US" smtClean="0"/>
              <a:t>4/22/22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F87B2A-71F7-FF4B-89FD-811F0357F24F}" type="slidenum">
              <a:rPr lang="en-US" smtClean="0"/>
              <a:t>‹#›</a:t>
            </a:fld>
            <a:endParaRPr lang="en-US"/>
          </a:p>
        </p:txBody>
      </p:sp>
    </p:spTree>
    <p:extLst>
      <p:ext uri="{BB962C8B-B14F-4D97-AF65-F5344CB8AC3E}">
        <p14:creationId xmlns:p14="http://schemas.microsoft.com/office/powerpoint/2010/main" val="3747777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FF87B2A-71F7-FF4B-89FD-811F0357F24F}" type="slidenum">
              <a:rPr lang="en-US" smtClean="0"/>
              <a:t>2</a:t>
            </a:fld>
            <a:endParaRPr lang="en-US"/>
          </a:p>
        </p:txBody>
      </p:sp>
    </p:spTree>
    <p:extLst>
      <p:ext uri="{BB962C8B-B14F-4D97-AF65-F5344CB8AC3E}">
        <p14:creationId xmlns:p14="http://schemas.microsoft.com/office/powerpoint/2010/main" val="3434959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FF87B2A-71F7-FF4B-89FD-811F0357F24F}" type="slidenum">
              <a:rPr lang="en-US" smtClean="0"/>
              <a:t>52</a:t>
            </a:fld>
            <a:endParaRPr lang="en-US"/>
          </a:p>
        </p:txBody>
      </p:sp>
    </p:spTree>
    <p:extLst>
      <p:ext uri="{BB962C8B-B14F-4D97-AF65-F5344CB8AC3E}">
        <p14:creationId xmlns:p14="http://schemas.microsoft.com/office/powerpoint/2010/main" val="1671835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194C5-05CD-3A47-916D-07CEF31267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5968E73-80B1-F146-874F-370E2415B8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805C599-3DFF-F243-ABB8-CB6483498FE5}"/>
              </a:ext>
            </a:extLst>
          </p:cNvPr>
          <p:cNvSpPr>
            <a:spLocks noGrp="1"/>
          </p:cNvSpPr>
          <p:nvPr>
            <p:ph type="dt" sz="half" idx="10"/>
          </p:nvPr>
        </p:nvSpPr>
        <p:spPr/>
        <p:txBody>
          <a:bodyPr/>
          <a:lstStyle/>
          <a:p>
            <a:fld id="{8EEA7F2A-0B9F-3C4B-B29B-EAE3ED8D7F01}" type="datetimeFigureOut">
              <a:rPr lang="en-US" smtClean="0"/>
              <a:t>4/22/22</a:t>
            </a:fld>
            <a:endParaRPr lang="en-US"/>
          </a:p>
        </p:txBody>
      </p:sp>
      <p:sp>
        <p:nvSpPr>
          <p:cNvPr id="5" name="Footer Placeholder 4">
            <a:extLst>
              <a:ext uri="{FF2B5EF4-FFF2-40B4-BE49-F238E27FC236}">
                <a16:creationId xmlns:a16="http://schemas.microsoft.com/office/drawing/2014/main" id="{BDB2649C-07FF-784D-9F83-314131640B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A62AC2-BF53-9241-B002-2CEF6A00BEE1}"/>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3622678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56E2E-7504-B64D-A317-3B98EBF8E7A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A3E52D9-5BAB-214A-BB65-355533A1CC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BC69CB-F227-0F47-A6C1-91E511D60B2C}"/>
              </a:ext>
            </a:extLst>
          </p:cNvPr>
          <p:cNvSpPr>
            <a:spLocks noGrp="1"/>
          </p:cNvSpPr>
          <p:nvPr>
            <p:ph type="dt" sz="half" idx="10"/>
          </p:nvPr>
        </p:nvSpPr>
        <p:spPr/>
        <p:txBody>
          <a:bodyPr/>
          <a:lstStyle/>
          <a:p>
            <a:fld id="{8EEA7F2A-0B9F-3C4B-B29B-EAE3ED8D7F01}" type="datetimeFigureOut">
              <a:rPr lang="en-US" smtClean="0"/>
              <a:t>4/22/22</a:t>
            </a:fld>
            <a:endParaRPr lang="en-US"/>
          </a:p>
        </p:txBody>
      </p:sp>
      <p:sp>
        <p:nvSpPr>
          <p:cNvPr id="5" name="Footer Placeholder 4">
            <a:extLst>
              <a:ext uri="{FF2B5EF4-FFF2-40B4-BE49-F238E27FC236}">
                <a16:creationId xmlns:a16="http://schemas.microsoft.com/office/drawing/2014/main" id="{FA618507-2D69-284A-BF01-BD75D56730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84F496-DD21-8948-BF22-7108CD1B0997}"/>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1606323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3B2AD3-8038-FA49-A460-5ED868A9363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BEA32F5-6F5A-794D-A3CF-8C1A416A9A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B894EA-00C2-5644-A316-5CA91C4773EB}"/>
              </a:ext>
            </a:extLst>
          </p:cNvPr>
          <p:cNvSpPr>
            <a:spLocks noGrp="1"/>
          </p:cNvSpPr>
          <p:nvPr>
            <p:ph type="dt" sz="half" idx="10"/>
          </p:nvPr>
        </p:nvSpPr>
        <p:spPr/>
        <p:txBody>
          <a:bodyPr/>
          <a:lstStyle/>
          <a:p>
            <a:fld id="{8EEA7F2A-0B9F-3C4B-B29B-EAE3ED8D7F01}" type="datetimeFigureOut">
              <a:rPr lang="en-US" smtClean="0"/>
              <a:t>4/22/22</a:t>
            </a:fld>
            <a:endParaRPr lang="en-US"/>
          </a:p>
        </p:txBody>
      </p:sp>
      <p:sp>
        <p:nvSpPr>
          <p:cNvPr id="5" name="Footer Placeholder 4">
            <a:extLst>
              <a:ext uri="{FF2B5EF4-FFF2-40B4-BE49-F238E27FC236}">
                <a16:creationId xmlns:a16="http://schemas.microsoft.com/office/drawing/2014/main" id="{31F0C156-43F9-814A-AFA7-296CF4F610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2CFA9A-C2C1-4049-9818-5F0C8D9325DD}"/>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2171486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02598-243A-7F41-8CE7-28E2187091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CD6438-3132-DD48-83E5-D241BC965A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7880B-070E-D24F-B988-8ED177683AE1}"/>
              </a:ext>
            </a:extLst>
          </p:cNvPr>
          <p:cNvSpPr>
            <a:spLocks noGrp="1"/>
          </p:cNvSpPr>
          <p:nvPr>
            <p:ph type="dt" sz="half" idx="10"/>
          </p:nvPr>
        </p:nvSpPr>
        <p:spPr/>
        <p:txBody>
          <a:bodyPr/>
          <a:lstStyle/>
          <a:p>
            <a:fld id="{8EEA7F2A-0B9F-3C4B-B29B-EAE3ED8D7F01}" type="datetimeFigureOut">
              <a:rPr lang="en-US" smtClean="0"/>
              <a:t>4/22/22</a:t>
            </a:fld>
            <a:endParaRPr lang="en-US"/>
          </a:p>
        </p:txBody>
      </p:sp>
      <p:sp>
        <p:nvSpPr>
          <p:cNvPr id="5" name="Footer Placeholder 4">
            <a:extLst>
              <a:ext uri="{FF2B5EF4-FFF2-40B4-BE49-F238E27FC236}">
                <a16:creationId xmlns:a16="http://schemas.microsoft.com/office/drawing/2014/main" id="{C401EFAE-F04D-3842-9255-F89F958939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5E6F89-C54A-6D42-B26D-F98AD2584BA6}"/>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3096551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CDAF1-38A2-B947-804F-201C4B74EAE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040BA0B-46DD-E949-ADFE-DF159B73BB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E2DA5E-56BD-4C41-940F-D6ADF5D76578}"/>
              </a:ext>
            </a:extLst>
          </p:cNvPr>
          <p:cNvSpPr>
            <a:spLocks noGrp="1"/>
          </p:cNvSpPr>
          <p:nvPr>
            <p:ph type="dt" sz="half" idx="10"/>
          </p:nvPr>
        </p:nvSpPr>
        <p:spPr/>
        <p:txBody>
          <a:bodyPr/>
          <a:lstStyle/>
          <a:p>
            <a:fld id="{8EEA7F2A-0B9F-3C4B-B29B-EAE3ED8D7F01}" type="datetimeFigureOut">
              <a:rPr lang="en-US" smtClean="0"/>
              <a:t>4/22/22</a:t>
            </a:fld>
            <a:endParaRPr lang="en-US"/>
          </a:p>
        </p:txBody>
      </p:sp>
      <p:sp>
        <p:nvSpPr>
          <p:cNvPr id="5" name="Footer Placeholder 4">
            <a:extLst>
              <a:ext uri="{FF2B5EF4-FFF2-40B4-BE49-F238E27FC236}">
                <a16:creationId xmlns:a16="http://schemas.microsoft.com/office/drawing/2014/main" id="{E9BDFAE7-D289-4841-AB2C-2FE6E6CB15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30C7E-F366-7E42-93EE-AFA3A31999D4}"/>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642628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8669C-2D2B-6043-B912-CAAB435A0B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300318-AFFD-F14A-A634-7ABAAE7EB0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09185C-6BDF-AB46-9BE5-AD86EFEAFF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D498BB7-0511-6040-892E-BE12E05A9116}"/>
              </a:ext>
            </a:extLst>
          </p:cNvPr>
          <p:cNvSpPr>
            <a:spLocks noGrp="1"/>
          </p:cNvSpPr>
          <p:nvPr>
            <p:ph type="dt" sz="half" idx="10"/>
          </p:nvPr>
        </p:nvSpPr>
        <p:spPr/>
        <p:txBody>
          <a:bodyPr/>
          <a:lstStyle/>
          <a:p>
            <a:fld id="{8EEA7F2A-0B9F-3C4B-B29B-EAE3ED8D7F01}" type="datetimeFigureOut">
              <a:rPr lang="en-US" smtClean="0"/>
              <a:t>4/22/22</a:t>
            </a:fld>
            <a:endParaRPr lang="en-US"/>
          </a:p>
        </p:txBody>
      </p:sp>
      <p:sp>
        <p:nvSpPr>
          <p:cNvPr id="6" name="Footer Placeholder 5">
            <a:extLst>
              <a:ext uri="{FF2B5EF4-FFF2-40B4-BE49-F238E27FC236}">
                <a16:creationId xmlns:a16="http://schemas.microsoft.com/office/drawing/2014/main" id="{1F997FEB-F5CF-7F4C-8EDA-2206D5DACD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9FCDFD-E3B7-1D4D-90AE-ACE7A24730B2}"/>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1896838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6371C-A3B8-3844-96FB-D7B4F49B84B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2F775FF-8DB3-B64A-9821-B9D784FE94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B45FDC0-ECAE-4D45-BC45-B226D356666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BEDF944-230D-CA49-A488-E2EA351DC1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656F37-8C8C-4843-8729-052C51D20F5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C2AB60-B1B8-6E4F-BBA4-BA5C75438CC8}"/>
              </a:ext>
            </a:extLst>
          </p:cNvPr>
          <p:cNvSpPr>
            <a:spLocks noGrp="1"/>
          </p:cNvSpPr>
          <p:nvPr>
            <p:ph type="dt" sz="half" idx="10"/>
          </p:nvPr>
        </p:nvSpPr>
        <p:spPr/>
        <p:txBody>
          <a:bodyPr/>
          <a:lstStyle/>
          <a:p>
            <a:fld id="{8EEA7F2A-0B9F-3C4B-B29B-EAE3ED8D7F01}" type="datetimeFigureOut">
              <a:rPr lang="en-US" smtClean="0"/>
              <a:t>4/22/22</a:t>
            </a:fld>
            <a:endParaRPr lang="en-US"/>
          </a:p>
        </p:txBody>
      </p:sp>
      <p:sp>
        <p:nvSpPr>
          <p:cNvPr id="8" name="Footer Placeholder 7">
            <a:extLst>
              <a:ext uri="{FF2B5EF4-FFF2-40B4-BE49-F238E27FC236}">
                <a16:creationId xmlns:a16="http://schemas.microsoft.com/office/drawing/2014/main" id="{42B15358-32B0-3345-AB6B-E6B06612593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6B10C09-D3ED-224C-971B-512B74C2B55F}"/>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4016180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4A128-F5F0-BB4B-B2D5-9DAED548D00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D16C17-4E81-1041-853B-1F1950F8F58D}"/>
              </a:ext>
            </a:extLst>
          </p:cNvPr>
          <p:cNvSpPr>
            <a:spLocks noGrp="1"/>
          </p:cNvSpPr>
          <p:nvPr>
            <p:ph type="dt" sz="half" idx="10"/>
          </p:nvPr>
        </p:nvSpPr>
        <p:spPr/>
        <p:txBody>
          <a:bodyPr/>
          <a:lstStyle/>
          <a:p>
            <a:fld id="{8EEA7F2A-0B9F-3C4B-B29B-EAE3ED8D7F01}" type="datetimeFigureOut">
              <a:rPr lang="en-US" smtClean="0"/>
              <a:t>4/22/22</a:t>
            </a:fld>
            <a:endParaRPr lang="en-US"/>
          </a:p>
        </p:txBody>
      </p:sp>
      <p:sp>
        <p:nvSpPr>
          <p:cNvPr id="4" name="Footer Placeholder 3">
            <a:extLst>
              <a:ext uri="{FF2B5EF4-FFF2-40B4-BE49-F238E27FC236}">
                <a16:creationId xmlns:a16="http://schemas.microsoft.com/office/drawing/2014/main" id="{2184FC66-3E4B-8846-BB9F-9BE3C216E59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3993094-AB18-7E4A-A018-5B597411B20B}"/>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3622254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3DA27D-B71A-E94F-B40E-62967D9007D0}"/>
              </a:ext>
            </a:extLst>
          </p:cNvPr>
          <p:cNvSpPr>
            <a:spLocks noGrp="1"/>
          </p:cNvSpPr>
          <p:nvPr>
            <p:ph type="dt" sz="half" idx="10"/>
          </p:nvPr>
        </p:nvSpPr>
        <p:spPr/>
        <p:txBody>
          <a:bodyPr/>
          <a:lstStyle/>
          <a:p>
            <a:fld id="{8EEA7F2A-0B9F-3C4B-B29B-EAE3ED8D7F01}" type="datetimeFigureOut">
              <a:rPr lang="en-US" smtClean="0"/>
              <a:t>4/22/22</a:t>
            </a:fld>
            <a:endParaRPr lang="en-US"/>
          </a:p>
        </p:txBody>
      </p:sp>
      <p:sp>
        <p:nvSpPr>
          <p:cNvPr id="3" name="Footer Placeholder 2">
            <a:extLst>
              <a:ext uri="{FF2B5EF4-FFF2-40B4-BE49-F238E27FC236}">
                <a16:creationId xmlns:a16="http://schemas.microsoft.com/office/drawing/2014/main" id="{4BAAF645-48D6-D140-B1AA-1AC4E6E0987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A83DF6-A02D-4047-8657-39A28DFB9745}"/>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4241055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8F032-F87B-BD4F-938F-C428894F21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3C5BE31-5D76-EE40-AC03-27FDD067AF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6F1ADC9-30A9-BC42-9EAC-8A50CED454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030323-FBE6-EE44-9444-5D44A02E6E36}"/>
              </a:ext>
            </a:extLst>
          </p:cNvPr>
          <p:cNvSpPr>
            <a:spLocks noGrp="1"/>
          </p:cNvSpPr>
          <p:nvPr>
            <p:ph type="dt" sz="half" idx="10"/>
          </p:nvPr>
        </p:nvSpPr>
        <p:spPr/>
        <p:txBody>
          <a:bodyPr/>
          <a:lstStyle/>
          <a:p>
            <a:fld id="{8EEA7F2A-0B9F-3C4B-B29B-EAE3ED8D7F01}" type="datetimeFigureOut">
              <a:rPr lang="en-US" smtClean="0"/>
              <a:t>4/22/22</a:t>
            </a:fld>
            <a:endParaRPr lang="en-US"/>
          </a:p>
        </p:txBody>
      </p:sp>
      <p:sp>
        <p:nvSpPr>
          <p:cNvPr id="6" name="Footer Placeholder 5">
            <a:extLst>
              <a:ext uri="{FF2B5EF4-FFF2-40B4-BE49-F238E27FC236}">
                <a16:creationId xmlns:a16="http://schemas.microsoft.com/office/drawing/2014/main" id="{E880C295-C5D3-2745-8D24-6FEC14337D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82E559-EE8D-3C42-9FFE-5430409338D3}"/>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4252425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D075D-C2E0-674F-A3E6-0AE5B3010B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312AE1-E9CB-964F-BF12-69FC8CEB01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EAE1E28-A99F-8846-AD6D-B15DBF3D78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6324CD-21D8-B34C-AF88-365E0FEFD69F}"/>
              </a:ext>
            </a:extLst>
          </p:cNvPr>
          <p:cNvSpPr>
            <a:spLocks noGrp="1"/>
          </p:cNvSpPr>
          <p:nvPr>
            <p:ph type="dt" sz="half" idx="10"/>
          </p:nvPr>
        </p:nvSpPr>
        <p:spPr/>
        <p:txBody>
          <a:bodyPr/>
          <a:lstStyle/>
          <a:p>
            <a:fld id="{8EEA7F2A-0B9F-3C4B-B29B-EAE3ED8D7F01}" type="datetimeFigureOut">
              <a:rPr lang="en-US" smtClean="0"/>
              <a:t>4/22/22</a:t>
            </a:fld>
            <a:endParaRPr lang="en-US"/>
          </a:p>
        </p:txBody>
      </p:sp>
      <p:sp>
        <p:nvSpPr>
          <p:cNvPr id="6" name="Footer Placeholder 5">
            <a:extLst>
              <a:ext uri="{FF2B5EF4-FFF2-40B4-BE49-F238E27FC236}">
                <a16:creationId xmlns:a16="http://schemas.microsoft.com/office/drawing/2014/main" id="{38C88D4B-8CF0-1444-A432-2158FD5342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404346-A4FF-1D4F-8F42-28226E8CCB83}"/>
              </a:ext>
            </a:extLst>
          </p:cNvPr>
          <p:cNvSpPr>
            <a:spLocks noGrp="1"/>
          </p:cNvSpPr>
          <p:nvPr>
            <p:ph type="sldNum" sz="quarter" idx="12"/>
          </p:nvPr>
        </p:nvSpPr>
        <p:spPr/>
        <p:txBody>
          <a:bodyPr/>
          <a:lstStyle/>
          <a:p>
            <a:fld id="{CF539261-C6DB-7A4B-84BF-4E06CB593098}" type="slidenum">
              <a:rPr lang="en-US" smtClean="0"/>
              <a:t>‹#›</a:t>
            </a:fld>
            <a:endParaRPr lang="en-US"/>
          </a:p>
        </p:txBody>
      </p:sp>
    </p:spTree>
    <p:extLst>
      <p:ext uri="{BB962C8B-B14F-4D97-AF65-F5344CB8AC3E}">
        <p14:creationId xmlns:p14="http://schemas.microsoft.com/office/powerpoint/2010/main" val="1237033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795139-F21B-C046-8DA2-EEE32BF095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0B09FA-FABB-7F43-8774-C9124AAFC3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42AB13-11DC-0047-AEAD-8ACF48D1B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EA7F2A-0B9F-3C4B-B29B-EAE3ED8D7F01}" type="datetimeFigureOut">
              <a:rPr lang="en-US" smtClean="0"/>
              <a:t>4/22/22</a:t>
            </a:fld>
            <a:endParaRPr lang="en-US"/>
          </a:p>
        </p:txBody>
      </p:sp>
      <p:sp>
        <p:nvSpPr>
          <p:cNvPr id="5" name="Footer Placeholder 4">
            <a:extLst>
              <a:ext uri="{FF2B5EF4-FFF2-40B4-BE49-F238E27FC236}">
                <a16:creationId xmlns:a16="http://schemas.microsoft.com/office/drawing/2014/main" id="{12B8FDF8-2A11-804A-BEEF-70DCEF8710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AD16F23-450A-4442-AD17-B1F9BFC593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539261-C6DB-7A4B-84BF-4E06CB593098}" type="slidenum">
              <a:rPr lang="en-US" smtClean="0"/>
              <a:t>‹#›</a:t>
            </a:fld>
            <a:endParaRPr lang="en-US"/>
          </a:p>
        </p:txBody>
      </p:sp>
    </p:spTree>
    <p:extLst>
      <p:ext uri="{BB962C8B-B14F-4D97-AF65-F5344CB8AC3E}">
        <p14:creationId xmlns:p14="http://schemas.microsoft.com/office/powerpoint/2010/main" val="3036189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D1AF871-39CA-E941-A85A-E3ECCB57DCC8}"/>
              </a:ext>
            </a:extLst>
          </p:cNvPr>
          <p:cNvSpPr>
            <a:spLocks noGrp="1"/>
          </p:cNvSpPr>
          <p:nvPr>
            <p:ph type="ctrTitle"/>
          </p:nvPr>
        </p:nvSpPr>
        <p:spPr>
          <a:xfrm>
            <a:off x="1314824" y="735106"/>
            <a:ext cx="10053763" cy="2928470"/>
          </a:xfrm>
        </p:spPr>
        <p:txBody>
          <a:bodyPr anchor="b">
            <a:normAutofit/>
          </a:bodyPr>
          <a:lstStyle/>
          <a:p>
            <a:pPr algn="l"/>
            <a:r>
              <a:rPr lang="en-US" sz="4800">
                <a:solidFill>
                  <a:srgbClr val="FFFFFF"/>
                </a:solidFill>
              </a:rPr>
              <a:t>M&amp;A Tax</a:t>
            </a:r>
          </a:p>
        </p:txBody>
      </p:sp>
      <p:sp>
        <p:nvSpPr>
          <p:cNvPr id="3" name="Subtitle 2">
            <a:extLst>
              <a:ext uri="{FF2B5EF4-FFF2-40B4-BE49-F238E27FC236}">
                <a16:creationId xmlns:a16="http://schemas.microsoft.com/office/drawing/2014/main" id="{7F7770C7-C4A8-5848-9086-A298172A56F3}"/>
              </a:ext>
            </a:extLst>
          </p:cNvPr>
          <p:cNvSpPr>
            <a:spLocks noGrp="1"/>
          </p:cNvSpPr>
          <p:nvPr>
            <p:ph type="subTitle" idx="1"/>
          </p:nvPr>
        </p:nvSpPr>
        <p:spPr>
          <a:xfrm>
            <a:off x="1350682" y="4870824"/>
            <a:ext cx="10005951" cy="1458258"/>
          </a:xfrm>
        </p:spPr>
        <p:txBody>
          <a:bodyPr anchor="ctr">
            <a:normAutofit/>
          </a:bodyPr>
          <a:lstStyle/>
          <a:p>
            <a:pPr algn="l"/>
            <a:r>
              <a:rPr lang="en-US" dirty="0"/>
              <a:t>Class 4</a:t>
            </a:r>
          </a:p>
        </p:txBody>
      </p:sp>
    </p:spTree>
    <p:extLst>
      <p:ext uri="{BB962C8B-B14F-4D97-AF65-F5344CB8AC3E}">
        <p14:creationId xmlns:p14="http://schemas.microsoft.com/office/powerpoint/2010/main" val="1518353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latin typeface="Arial" panose="020B0604020202020204" pitchFamily="34" charset="0"/>
                <a:cs typeface="Arial" panose="020B0604020202020204" pitchFamily="34" charset="0"/>
              </a:rPr>
              <a:t>Determining 5% shareholders</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pPr marL="228600" lvl="1">
              <a:lnSpc>
                <a:spcPct val="100000"/>
              </a:lnSpc>
              <a:spcBef>
                <a:spcPts val="1000"/>
              </a:spcBef>
            </a:pPr>
            <a:r>
              <a:rPr lang="en-US" sz="2800" dirty="0"/>
              <a:t>A 5% shareholder is an individual shareholder (or group of individuals) that holds, directly or indirectly, at least 5% of the stock of the corporation at any time during the testing period. Treas. Reg. 1.382-2T(g)(1).</a:t>
            </a:r>
          </a:p>
          <a:p>
            <a:pPr marL="228600" lvl="1">
              <a:lnSpc>
                <a:spcPct val="100000"/>
              </a:lnSpc>
              <a:spcBef>
                <a:spcPts val="1000"/>
              </a:spcBef>
            </a:pPr>
            <a:r>
              <a:rPr lang="en-US" sz="2800" dirty="0"/>
              <a:t>You would need a stock ledger that has recorded all issuances and transfers of the company’s equity.</a:t>
            </a:r>
          </a:p>
          <a:p>
            <a:pPr marL="228600" lvl="1">
              <a:lnSpc>
                <a:spcPct val="100000"/>
              </a:lnSpc>
              <a:spcBef>
                <a:spcPts val="1000"/>
              </a:spcBef>
            </a:pPr>
            <a:r>
              <a:rPr lang="en-US" sz="2800" dirty="0"/>
              <a:t>Section 318 attribution rules apply: the stock ledger may not be enough to identify all 5% shareholders.</a:t>
            </a:r>
          </a:p>
          <a:p>
            <a:pPr marL="685800" lvl="2">
              <a:lnSpc>
                <a:spcPct val="100000"/>
              </a:lnSpc>
              <a:spcBef>
                <a:spcPts val="1000"/>
              </a:spcBef>
            </a:pPr>
            <a:r>
              <a:rPr lang="en-US" sz="2400" dirty="0"/>
              <a:t>There may be “higher tier” shifts for shareholders that are pass-through entities.</a:t>
            </a:r>
          </a:p>
          <a:p>
            <a:pPr marL="685800" lvl="2">
              <a:lnSpc>
                <a:spcPct val="100000"/>
              </a:lnSpc>
              <a:spcBef>
                <a:spcPts val="1000"/>
              </a:spcBef>
            </a:pPr>
            <a:r>
              <a:rPr lang="en-US" sz="2400" dirty="0"/>
              <a:t>Loss corporation has a duty to inquire about higher tier shareholders.</a:t>
            </a:r>
          </a:p>
          <a:p>
            <a:endParaRPr lang="en-US" dirty="0"/>
          </a:p>
        </p:txBody>
      </p:sp>
    </p:spTree>
    <p:extLst>
      <p:ext uri="{BB962C8B-B14F-4D97-AF65-F5344CB8AC3E}">
        <p14:creationId xmlns:p14="http://schemas.microsoft.com/office/powerpoint/2010/main" val="3397250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latin typeface="Arial" panose="020B0604020202020204" pitchFamily="34" charset="0"/>
                <a:cs typeface="Arial" panose="020B0604020202020204" pitchFamily="34" charset="0"/>
              </a:rPr>
              <a:t>Determining 5% shareholders</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pPr marL="228600" lvl="1">
              <a:lnSpc>
                <a:spcPct val="100000"/>
              </a:lnSpc>
              <a:spcBef>
                <a:spcPts val="1000"/>
              </a:spcBef>
            </a:pPr>
            <a:r>
              <a:rPr lang="en-US" sz="2800" dirty="0"/>
              <a:t>Actual knowledge trumps all. Best to have a stock ledger and cap tables directly from the company.</a:t>
            </a:r>
          </a:p>
          <a:p>
            <a:pPr marL="228600" lvl="1">
              <a:lnSpc>
                <a:spcPct val="100000"/>
              </a:lnSpc>
              <a:spcBef>
                <a:spcPts val="1000"/>
              </a:spcBef>
            </a:pPr>
            <a:r>
              <a:rPr lang="en-US" sz="2800" dirty="0"/>
              <a:t>For US public companies: taxpayers may rely on SEC Schedules 13D and 13G filings (and other similar public filings) to determine which shareholders are direct 5% shareholders on any date. Similarly, if the 5% shareholder is an SEC registered entity, taxpayer may rely on that shareholder’s SEC filings in determining if there are higher tier 5% shareholders. Treas. Reg. 1.382-2T(k)(1)(</a:t>
            </a:r>
            <a:r>
              <a:rPr lang="en-US" sz="2800" dirty="0" err="1"/>
              <a:t>i</a:t>
            </a:r>
            <a:r>
              <a:rPr lang="en-US" sz="2800" dirty="0"/>
              <a:t>).</a:t>
            </a:r>
          </a:p>
          <a:p>
            <a:pPr marL="228600" lvl="1">
              <a:lnSpc>
                <a:spcPct val="100000"/>
              </a:lnSpc>
              <a:spcBef>
                <a:spcPts val="1000"/>
              </a:spcBef>
            </a:pPr>
            <a:r>
              <a:rPr lang="en-US" sz="2800" dirty="0"/>
              <a:t>For private companies, taxpayers could rely on Section 409A valuations, which companies are required to obtain on an annual basis if they issue stock options.</a:t>
            </a:r>
          </a:p>
          <a:p>
            <a:pPr marL="228600" lvl="1">
              <a:lnSpc>
                <a:spcPct val="100000"/>
              </a:lnSpc>
              <a:spcBef>
                <a:spcPts val="1000"/>
              </a:spcBef>
            </a:pPr>
            <a:endParaRPr lang="en-US" dirty="0"/>
          </a:p>
          <a:p>
            <a:pPr marL="228600" lvl="1">
              <a:lnSpc>
                <a:spcPct val="100000"/>
              </a:lnSpc>
              <a:spcBef>
                <a:spcPts val="1000"/>
              </a:spcBef>
            </a:pPr>
            <a:endParaRPr lang="en-US" dirty="0"/>
          </a:p>
          <a:p>
            <a:endParaRPr lang="en-US" sz="2400" dirty="0"/>
          </a:p>
        </p:txBody>
      </p:sp>
    </p:spTree>
    <p:extLst>
      <p:ext uri="{BB962C8B-B14F-4D97-AF65-F5344CB8AC3E}">
        <p14:creationId xmlns:p14="http://schemas.microsoft.com/office/powerpoint/2010/main" val="1281388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latin typeface="Arial" panose="020B0604020202020204" pitchFamily="34" charset="0"/>
                <a:cs typeface="Arial" panose="020B0604020202020204" pitchFamily="34" charset="0"/>
              </a:rPr>
              <a:t>Determining 5% shareholders</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fontScale="92500"/>
          </a:bodyPr>
          <a:lstStyle/>
          <a:p>
            <a:pPr marL="228600" lvl="1">
              <a:lnSpc>
                <a:spcPct val="100000"/>
              </a:lnSpc>
              <a:spcBef>
                <a:spcPts val="1000"/>
              </a:spcBef>
            </a:pPr>
            <a:r>
              <a:rPr lang="en-US" dirty="0">
                <a:latin typeface="Arial" panose="020B0604020202020204" pitchFamily="34" charset="0"/>
                <a:cs typeface="Arial" panose="020B0604020202020204" pitchFamily="34" charset="0"/>
              </a:rPr>
              <a:t>A loss corporation can generally rely on a written statement made by a first tier or higher tier shareholder to establish the extent to which changes in ownership of the entity making the statement have occurred. Statement must be signed under penalty of perjury by an officer, director, or similar person on behalf of the entity. Treas. Reg. 1.382-2T(k)(1)(ii). </a:t>
            </a:r>
          </a:p>
          <a:p>
            <a:pPr marL="685800" lvl="2">
              <a:lnSpc>
                <a:spcPct val="100000"/>
              </a:lnSpc>
              <a:spcBef>
                <a:spcPts val="1000"/>
              </a:spcBef>
            </a:pPr>
            <a:r>
              <a:rPr lang="en-US" sz="2400" b="1" dirty="0">
                <a:latin typeface="Arial" panose="020B0604020202020204" pitchFamily="34" charset="0"/>
                <a:cs typeface="Arial" panose="020B0604020202020204" pitchFamily="34" charset="0"/>
              </a:rPr>
              <a:t>Note</a:t>
            </a:r>
            <a:r>
              <a:rPr lang="en-US" sz="2400" dirty="0">
                <a:latin typeface="Arial" panose="020B0604020202020204" pitchFamily="34" charset="0"/>
                <a:cs typeface="Arial" panose="020B0604020202020204" pitchFamily="34" charset="0"/>
              </a:rPr>
              <a:t>: the written statement cannot be relied upon if taxpayer knows it is false.</a:t>
            </a:r>
          </a:p>
          <a:p>
            <a:pPr marL="457200" lvl="2" indent="0">
              <a:lnSpc>
                <a:spcPct val="100000"/>
              </a:lnSpc>
              <a:spcBef>
                <a:spcPts val="1000"/>
              </a:spcBef>
              <a:buNone/>
            </a:pPr>
            <a:r>
              <a:rPr lang="en-US" sz="2400" dirty="0">
                <a:latin typeface="Arial" panose="020B0604020202020204" pitchFamily="34" charset="0"/>
                <a:cs typeface="Arial" panose="020B0604020202020204" pitchFamily="34" charset="0"/>
              </a:rPr>
              <a:t>If a 5% shareholder’s ownership percentage is reduced below 5%, the taxpayer can treat the shares owner immediately after the reduction as continuously owned by the 5% shareholder for the remainder of the testing period that includes the day the interest dropped below 5%. Treas. Reg. 1.382-2T(g)(5)(</a:t>
            </a:r>
            <a:r>
              <a:rPr lang="en-US" sz="2400" dirty="0" err="1">
                <a:latin typeface="Arial" panose="020B0604020202020204" pitchFamily="34" charset="0"/>
                <a:cs typeface="Arial" panose="020B0604020202020204" pitchFamily="34" charset="0"/>
              </a:rPr>
              <a:t>i</a:t>
            </a:r>
            <a:r>
              <a:rPr lang="en-US" sz="2400" dirty="0">
                <a:latin typeface="Arial" panose="020B0604020202020204" pitchFamily="34" charset="0"/>
                <a:cs typeface="Arial" panose="020B0604020202020204" pitchFamily="34" charset="0"/>
              </a:rPr>
              <a:t>)(B). This shareholder is treated as its own public group. Alternatively, the taxpayer can “tier down” the shareholder to join a lower tier public group.</a:t>
            </a:r>
          </a:p>
        </p:txBody>
      </p:sp>
    </p:spTree>
    <p:extLst>
      <p:ext uri="{BB962C8B-B14F-4D97-AF65-F5344CB8AC3E}">
        <p14:creationId xmlns:p14="http://schemas.microsoft.com/office/powerpoint/2010/main" val="1014707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latin typeface="Arial" panose="020B0604020202020204" pitchFamily="34" charset="0"/>
                <a:cs typeface="Arial" panose="020B0604020202020204" pitchFamily="34" charset="0"/>
              </a:rPr>
              <a:t>Who are the 5% shareholders?</a:t>
            </a:r>
          </a:p>
        </p:txBody>
      </p:sp>
      <p:pic>
        <p:nvPicPr>
          <p:cNvPr id="13" name="Graphic 12">
            <a:extLst>
              <a:ext uri="{FF2B5EF4-FFF2-40B4-BE49-F238E27FC236}">
                <a16:creationId xmlns:a16="http://schemas.microsoft.com/office/drawing/2014/main" id="{8702E95E-D4AE-B744-ABE8-369D02457F9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705306" y="1656811"/>
            <a:ext cx="4964376" cy="4906651"/>
          </a:xfrm>
          <a:prstGeom prst="rect">
            <a:avLst/>
          </a:prstGeom>
        </p:spPr>
      </p:pic>
    </p:spTree>
    <p:extLst>
      <p:ext uri="{BB962C8B-B14F-4D97-AF65-F5344CB8AC3E}">
        <p14:creationId xmlns:p14="http://schemas.microsoft.com/office/powerpoint/2010/main" val="4226972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latin typeface="Arial" panose="020B0604020202020204" pitchFamily="34" charset="0"/>
                <a:cs typeface="Arial" panose="020B0604020202020204" pitchFamily="34" charset="0"/>
              </a:rPr>
              <a:t>Who are the 5% shareholders?</a:t>
            </a:r>
          </a:p>
        </p:txBody>
      </p:sp>
      <p:sp>
        <p:nvSpPr>
          <p:cNvPr id="9" name="Content Placeholder 2">
            <a:extLst>
              <a:ext uri="{FF2B5EF4-FFF2-40B4-BE49-F238E27FC236}">
                <a16:creationId xmlns:a16="http://schemas.microsoft.com/office/drawing/2014/main" id="{BF548AEE-8B2B-4C40-9CBA-E7C2FD7E58CA}"/>
              </a:ext>
            </a:extLst>
          </p:cNvPr>
          <p:cNvSpPr>
            <a:spLocks noGrp="1"/>
          </p:cNvSpPr>
          <p:nvPr>
            <p:ph idx="1"/>
          </p:nvPr>
        </p:nvSpPr>
        <p:spPr>
          <a:xfrm>
            <a:off x="1000461" y="1590740"/>
            <a:ext cx="10095169" cy="5267259"/>
          </a:xfrm>
        </p:spPr>
        <p:txBody>
          <a:bodyPr anchor="t" anchorCtr="0">
            <a:normAutofit/>
          </a:bodyPr>
          <a:lstStyle/>
          <a:p>
            <a:pPr marL="228600" lvl="1">
              <a:lnSpc>
                <a:spcPct val="100000"/>
              </a:lnSpc>
              <a:spcBef>
                <a:spcPts val="1000"/>
              </a:spcBef>
            </a:pPr>
            <a:r>
              <a:rPr lang="en-US" dirty="0">
                <a:latin typeface="Arial" panose="020B0604020202020204" pitchFamily="34" charset="0"/>
                <a:cs typeface="Arial" panose="020B0604020202020204" pitchFamily="34" charset="0"/>
              </a:rPr>
              <a:t>Identify the 5% shareholders of P4. Are these shareholders 5% shareholders of P1 or L?</a:t>
            </a:r>
          </a:p>
          <a:p>
            <a:pPr marL="228600" lvl="1">
              <a:lnSpc>
                <a:spcPct val="100000"/>
              </a:lnSpc>
              <a:spcBef>
                <a:spcPts val="1000"/>
              </a:spcBef>
            </a:pPr>
            <a:r>
              <a:rPr lang="en-US" dirty="0">
                <a:latin typeface="Arial" panose="020B0604020202020204" pitchFamily="34" charset="0"/>
                <a:cs typeface="Arial" panose="020B0604020202020204" pitchFamily="34" charset="0"/>
              </a:rPr>
              <a:t>Identify the 5% shareholders of P1, P2, and P3. Are these shareholders 5% shareholders of L?</a:t>
            </a:r>
          </a:p>
          <a:p>
            <a:pPr marL="228600" lvl="1">
              <a:lnSpc>
                <a:spcPct val="100000"/>
              </a:lnSpc>
              <a:spcBef>
                <a:spcPts val="1000"/>
              </a:spcBef>
            </a:pPr>
            <a:r>
              <a:rPr lang="en-US" dirty="0">
                <a:latin typeface="Arial" panose="020B0604020202020204" pitchFamily="34" charset="0"/>
                <a:cs typeface="Arial" panose="020B0604020202020204" pitchFamily="34" charset="0"/>
              </a:rPr>
              <a:t>Identify the 5% shareholders of L.</a:t>
            </a:r>
          </a:p>
          <a:p>
            <a:pPr marL="228600" lvl="1">
              <a:lnSpc>
                <a:spcPct val="100000"/>
              </a:lnSpc>
              <a:spcBef>
                <a:spcPts val="1000"/>
              </a:spcBef>
            </a:pPr>
            <a:r>
              <a:rPr lang="en-US" dirty="0">
                <a:latin typeface="Arial" panose="020B0604020202020204" pitchFamily="34" charset="0"/>
                <a:cs typeface="Arial" panose="020B0604020202020204" pitchFamily="34" charset="0"/>
              </a:rPr>
              <a:t>How much of L does C actually own? Would L have actual knowledge of C’s higher tier ownership?</a:t>
            </a:r>
          </a:p>
          <a:p>
            <a:pPr marL="228600" lvl="1">
              <a:lnSpc>
                <a:spcPct val="100000"/>
              </a:lnSpc>
              <a:spcBef>
                <a:spcPts val="1000"/>
              </a:spcBef>
            </a:pPr>
            <a:endParaRPr lang="en-US" dirty="0">
              <a:latin typeface="Arial" panose="020B0604020202020204" pitchFamily="34" charset="0"/>
              <a:cs typeface="Arial" panose="020B0604020202020204" pitchFamily="34" charset="0"/>
            </a:endParaRPr>
          </a:p>
          <a:p>
            <a:pPr marL="228600" lvl="1">
              <a:lnSpc>
                <a:spcPct val="100000"/>
              </a:lnSpc>
              <a:spcBef>
                <a:spcPts val="1000"/>
              </a:spcBef>
            </a:pPr>
            <a:endParaRPr lang="en-US"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75717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latin typeface="Arial" panose="020B0604020202020204" pitchFamily="34" charset="0"/>
                <a:cs typeface="Arial" panose="020B0604020202020204" pitchFamily="34" charset="0"/>
              </a:rPr>
              <a:t>Determining 5% shareholders</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pPr marL="228600" lvl="1">
              <a:lnSpc>
                <a:spcPct val="100000"/>
              </a:lnSpc>
              <a:spcBef>
                <a:spcPts val="1000"/>
              </a:spcBef>
            </a:pPr>
            <a:r>
              <a:rPr lang="en-US" dirty="0">
                <a:latin typeface="Arial" panose="020B0604020202020204" pitchFamily="34" charset="0"/>
                <a:cs typeface="Arial" panose="020B0604020202020204" pitchFamily="34" charset="0"/>
              </a:rPr>
              <a:t>A loss corporation can generally rely on a written statement made by a first tier or higher tier shareholder to establish the extent to which changes in ownership of the entity making the statement have occurred. Statement must be signed under penalty of perjury by an officer, director, or similar person on behalf of the entity. Treas. Reg. 1.382-2T(k)(1)(ii). </a:t>
            </a:r>
          </a:p>
          <a:p>
            <a:pPr marL="685800" lvl="2">
              <a:lnSpc>
                <a:spcPct val="100000"/>
              </a:lnSpc>
              <a:spcBef>
                <a:spcPts val="1000"/>
              </a:spcBef>
            </a:pPr>
            <a:r>
              <a:rPr lang="en-US" sz="2400" b="1" dirty="0">
                <a:latin typeface="Arial" panose="020B0604020202020204" pitchFamily="34" charset="0"/>
                <a:cs typeface="Arial" panose="020B0604020202020204" pitchFamily="34" charset="0"/>
              </a:rPr>
              <a:t>Note</a:t>
            </a:r>
            <a:r>
              <a:rPr lang="en-US" sz="2400" dirty="0">
                <a:latin typeface="Arial" panose="020B0604020202020204" pitchFamily="34" charset="0"/>
                <a:cs typeface="Arial" panose="020B0604020202020204" pitchFamily="34" charset="0"/>
              </a:rPr>
              <a:t>: the written statement cannot be relied upon if taxpayer knows it is false.</a:t>
            </a:r>
            <a:endParaRPr lang="en-US" sz="2400" b="1" dirty="0">
              <a:latin typeface="Arial" panose="020B0604020202020204" pitchFamily="34" charset="0"/>
              <a:cs typeface="Arial" panose="020B0604020202020204" pitchFamily="34" charset="0"/>
            </a:endParaRPr>
          </a:p>
          <a:p>
            <a:pPr marL="228600" lvl="1">
              <a:lnSpc>
                <a:spcPct val="100000"/>
              </a:lnSpc>
              <a:spcBef>
                <a:spcPts val="1000"/>
              </a:spcBef>
            </a:pPr>
            <a:endParaRPr lang="en-US" dirty="0">
              <a:latin typeface="Arial" panose="020B0604020202020204" pitchFamily="34" charset="0"/>
              <a:cs typeface="Arial" panose="020B0604020202020204" pitchFamily="34" charset="0"/>
            </a:endParaRPr>
          </a:p>
          <a:p>
            <a:pPr marL="228600" lvl="1">
              <a:lnSpc>
                <a:spcPct val="100000"/>
              </a:lnSpc>
              <a:spcBef>
                <a:spcPts val="1000"/>
              </a:spcBef>
            </a:pPr>
            <a:endParaRPr lang="en-US"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3096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latin typeface="Arial" panose="020B0604020202020204" pitchFamily="34" charset="0"/>
                <a:cs typeface="Arial" panose="020B0604020202020204" pitchFamily="34" charset="0"/>
              </a:rPr>
              <a:t>Rules on public groups</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lnSpcReduction="10000"/>
          </a:bodyPr>
          <a:lstStyle/>
          <a:p>
            <a:r>
              <a:rPr lang="en-US" sz="3200" dirty="0"/>
              <a:t>Determine the company’s public shareholder groups. </a:t>
            </a:r>
          </a:p>
          <a:p>
            <a:pPr lvl="1"/>
            <a:r>
              <a:rPr lang="en-US" sz="2800" dirty="0"/>
              <a:t>Under the aggregation rules, all individuals owning less than 5% of </a:t>
            </a:r>
            <a:r>
              <a:rPr lang="en-US" sz="2800" dirty="0" err="1"/>
              <a:t>LossCo</a:t>
            </a:r>
            <a:r>
              <a:rPr lang="en-US" sz="2800" dirty="0"/>
              <a:t> during the entire testing period is assigned to a public group. </a:t>
            </a:r>
          </a:p>
          <a:p>
            <a:pPr lvl="1"/>
            <a:r>
              <a:rPr lang="en-US" sz="2800" dirty="0"/>
              <a:t>Public shareholder groups are treated as 5% shareholders for purposes of determining whether there is an ownership change. Section 382(g)(4)(A); Treas. Reg. 1.382-2T(j)(1)(</a:t>
            </a:r>
            <a:r>
              <a:rPr lang="en-US" sz="2800" dirty="0" err="1"/>
              <a:t>i</a:t>
            </a:r>
            <a:r>
              <a:rPr lang="en-US" sz="2800" dirty="0"/>
              <a:t>)</a:t>
            </a:r>
          </a:p>
          <a:p>
            <a:pPr lvl="1"/>
            <a:r>
              <a:rPr lang="en-US" sz="2800" dirty="0"/>
              <a:t>A public group consists of individual shareholders that are grouped together under either of the aggregation or segregation rules. Temp. Reg. § 1.382-2T(g)(1)(ii–iv).</a:t>
            </a:r>
          </a:p>
          <a:p>
            <a:pPr lvl="1"/>
            <a:r>
              <a:rPr lang="en-US" sz="2800" dirty="0"/>
              <a:t>Generally, we do not care if public group shareholders actually have an increase/decrease in their ownership percentage (e.g., you do not need to track transactions between public group shareholders.</a:t>
            </a:r>
          </a:p>
          <a:p>
            <a:endParaRPr lang="en-US" dirty="0"/>
          </a:p>
        </p:txBody>
      </p:sp>
    </p:spTree>
    <p:extLst>
      <p:ext uri="{BB962C8B-B14F-4D97-AF65-F5344CB8AC3E}">
        <p14:creationId xmlns:p14="http://schemas.microsoft.com/office/powerpoint/2010/main" val="25287467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latin typeface="Arial" panose="020B0604020202020204" pitchFamily="34" charset="0"/>
                <a:cs typeface="Arial" panose="020B0604020202020204" pitchFamily="34" charset="0"/>
              </a:rPr>
              <a:t>Rules around public groups</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r>
              <a:rPr lang="en-US" sz="3200" dirty="0"/>
              <a:t>Public group aggregation rules start at the highest tier entity. All &lt;5% direct shareholders of that entity are aggregated into a public group. </a:t>
            </a:r>
          </a:p>
          <a:p>
            <a:pPr lvl="1"/>
            <a:r>
              <a:rPr lang="en-US" dirty="0"/>
              <a:t>Example: Highest tier entity (</a:t>
            </a:r>
            <a:r>
              <a:rPr lang="en-US" dirty="0" err="1"/>
              <a:t>TopCo</a:t>
            </a:r>
            <a:r>
              <a:rPr lang="en-US" dirty="0"/>
              <a:t>) owns 50% of a loss corporation. </a:t>
            </a:r>
            <a:r>
              <a:rPr lang="en-US" dirty="0" err="1"/>
              <a:t>TopCo</a:t>
            </a:r>
            <a:r>
              <a:rPr lang="en-US" dirty="0"/>
              <a:t> has a 20% shareholder and a bunch of &lt;5% shareholders. The &lt;5% shareholders are aggregated into one 40% public group that is treated as a 5% shareholder.</a:t>
            </a:r>
          </a:p>
          <a:p>
            <a:pPr lvl="1"/>
            <a:r>
              <a:rPr lang="en-US" dirty="0"/>
              <a:t>If there is a higher tier public group that owns less than 5% of </a:t>
            </a:r>
            <a:r>
              <a:rPr lang="en-US" dirty="0" err="1"/>
              <a:t>LossCo</a:t>
            </a:r>
            <a:r>
              <a:rPr lang="en-US" dirty="0"/>
              <a:t>, then the public group is treated as a public group in the tier below. </a:t>
            </a:r>
          </a:p>
        </p:txBody>
      </p:sp>
    </p:spTree>
    <p:extLst>
      <p:ext uri="{BB962C8B-B14F-4D97-AF65-F5344CB8AC3E}">
        <p14:creationId xmlns:p14="http://schemas.microsoft.com/office/powerpoint/2010/main" val="3197261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fontScale="90000"/>
          </a:bodyPr>
          <a:lstStyle/>
          <a:p>
            <a:r>
              <a:rPr lang="en-US" sz="4000" dirty="0">
                <a:solidFill>
                  <a:srgbClr val="FFFFFF"/>
                </a:solidFill>
                <a:latin typeface="Arial" panose="020B0604020202020204" pitchFamily="34" charset="0"/>
                <a:cs typeface="Arial" panose="020B0604020202020204" pitchFamily="34" charset="0"/>
              </a:rPr>
              <a:t>Example Question: how should we classify each shareholder?</a:t>
            </a:r>
          </a:p>
        </p:txBody>
      </p:sp>
      <p:sp>
        <p:nvSpPr>
          <p:cNvPr id="11" name="Google Shape;284;p56">
            <a:extLst>
              <a:ext uri="{FF2B5EF4-FFF2-40B4-BE49-F238E27FC236}">
                <a16:creationId xmlns:a16="http://schemas.microsoft.com/office/drawing/2014/main" id="{2D389B85-1EB1-9A45-9FDA-8897FD4BA6C8}"/>
              </a:ext>
            </a:extLst>
          </p:cNvPr>
          <p:cNvSpPr/>
          <p:nvPr/>
        </p:nvSpPr>
        <p:spPr>
          <a:xfrm>
            <a:off x="5027144" y="6082771"/>
            <a:ext cx="1507788" cy="732447"/>
          </a:xfrm>
          <a:prstGeom prst="rect">
            <a:avLst/>
          </a:prstGeom>
          <a:solidFill>
            <a:srgbClr val="0070C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err="1">
                <a:solidFill>
                  <a:schemeClr val="bg1"/>
                </a:solidFill>
                <a:latin typeface="Arial" panose="020B0604020202020204" pitchFamily="34" charset="0"/>
                <a:cs typeface="Arial" panose="020B0604020202020204" pitchFamily="34" charset="0"/>
              </a:rPr>
              <a:t>LossCo</a:t>
            </a:r>
            <a:endParaRPr sz="1200" b="1" dirty="0">
              <a:solidFill>
                <a:schemeClr val="bg1"/>
              </a:solidFill>
              <a:latin typeface="Arial" panose="020B0604020202020204" pitchFamily="34" charset="0"/>
              <a:cs typeface="Arial" panose="020B0604020202020204" pitchFamily="34" charset="0"/>
            </a:endParaRPr>
          </a:p>
        </p:txBody>
      </p:sp>
      <p:sp>
        <p:nvSpPr>
          <p:cNvPr id="13" name="Google Shape;286;p56">
            <a:extLst>
              <a:ext uri="{FF2B5EF4-FFF2-40B4-BE49-F238E27FC236}">
                <a16:creationId xmlns:a16="http://schemas.microsoft.com/office/drawing/2014/main" id="{4E1EE986-90C2-0E4C-B4E8-A53E17F663DF}"/>
              </a:ext>
            </a:extLst>
          </p:cNvPr>
          <p:cNvSpPr/>
          <p:nvPr/>
        </p:nvSpPr>
        <p:spPr>
          <a:xfrm>
            <a:off x="743345" y="5040736"/>
            <a:ext cx="804694" cy="732447"/>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A</a:t>
            </a:r>
            <a:endParaRPr sz="1200" b="1" dirty="0">
              <a:solidFill>
                <a:schemeClr val="bg1"/>
              </a:solidFill>
              <a:latin typeface="Arial" panose="020B0604020202020204" pitchFamily="34" charset="0"/>
              <a:cs typeface="Arial" panose="020B0604020202020204" pitchFamily="34" charset="0"/>
            </a:endParaRPr>
          </a:p>
        </p:txBody>
      </p:sp>
      <p:sp>
        <p:nvSpPr>
          <p:cNvPr id="15" name="Google Shape;281;p56">
            <a:extLst>
              <a:ext uri="{FF2B5EF4-FFF2-40B4-BE49-F238E27FC236}">
                <a16:creationId xmlns:a16="http://schemas.microsoft.com/office/drawing/2014/main" id="{51664C17-CF55-8440-91DA-F33E884E0B58}"/>
              </a:ext>
            </a:extLst>
          </p:cNvPr>
          <p:cNvSpPr/>
          <p:nvPr/>
        </p:nvSpPr>
        <p:spPr>
          <a:xfrm>
            <a:off x="7579971" y="5040736"/>
            <a:ext cx="804694" cy="732447"/>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b="1">
              <a:latin typeface="Arial" panose="020B0604020202020204" pitchFamily="34" charset="0"/>
              <a:cs typeface="Arial" panose="020B0604020202020204" pitchFamily="34" charset="0"/>
            </a:endParaRPr>
          </a:p>
        </p:txBody>
      </p:sp>
      <p:sp>
        <p:nvSpPr>
          <p:cNvPr id="17" name="Google Shape;285;p56">
            <a:extLst>
              <a:ext uri="{FF2B5EF4-FFF2-40B4-BE49-F238E27FC236}">
                <a16:creationId xmlns:a16="http://schemas.microsoft.com/office/drawing/2014/main" id="{3A920DA6-8E1A-9F43-A08A-EA933DA781AD}"/>
              </a:ext>
            </a:extLst>
          </p:cNvPr>
          <p:cNvSpPr/>
          <p:nvPr/>
        </p:nvSpPr>
        <p:spPr>
          <a:xfrm>
            <a:off x="7455136" y="5040736"/>
            <a:ext cx="804694" cy="732447"/>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b="1">
              <a:latin typeface="Arial" panose="020B0604020202020204" pitchFamily="34" charset="0"/>
              <a:cs typeface="Arial" panose="020B0604020202020204" pitchFamily="34" charset="0"/>
            </a:endParaRPr>
          </a:p>
        </p:txBody>
      </p:sp>
      <p:sp>
        <p:nvSpPr>
          <p:cNvPr id="18" name="Google Shape;286;p56">
            <a:extLst>
              <a:ext uri="{FF2B5EF4-FFF2-40B4-BE49-F238E27FC236}">
                <a16:creationId xmlns:a16="http://schemas.microsoft.com/office/drawing/2014/main" id="{50F39D83-7670-F846-8F25-AE22647AC739}"/>
              </a:ext>
            </a:extLst>
          </p:cNvPr>
          <p:cNvSpPr/>
          <p:nvPr/>
        </p:nvSpPr>
        <p:spPr>
          <a:xfrm>
            <a:off x="7326727" y="5040736"/>
            <a:ext cx="804694" cy="732447"/>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dirty="0">
                <a:solidFill>
                  <a:schemeClr val="bg1"/>
                </a:solidFill>
                <a:latin typeface="Arial" panose="020B0604020202020204" pitchFamily="34" charset="0"/>
                <a:cs typeface="Arial" panose="020B0604020202020204" pitchFamily="34" charset="0"/>
              </a:rPr>
              <a:t>&lt;5% SH</a:t>
            </a:r>
            <a:endParaRPr sz="1000" b="1" dirty="0">
              <a:solidFill>
                <a:schemeClr val="bg1"/>
              </a:solidFill>
              <a:latin typeface="Arial" panose="020B0604020202020204" pitchFamily="34" charset="0"/>
              <a:cs typeface="Arial" panose="020B0604020202020204" pitchFamily="34" charset="0"/>
            </a:endParaRPr>
          </a:p>
        </p:txBody>
      </p:sp>
      <p:sp>
        <p:nvSpPr>
          <p:cNvPr id="19" name="Google Shape;282;p56">
            <a:extLst>
              <a:ext uri="{FF2B5EF4-FFF2-40B4-BE49-F238E27FC236}">
                <a16:creationId xmlns:a16="http://schemas.microsoft.com/office/drawing/2014/main" id="{F3485756-0304-944A-AD0F-3C43B8BAD9C8}"/>
              </a:ext>
            </a:extLst>
          </p:cNvPr>
          <p:cNvSpPr/>
          <p:nvPr/>
        </p:nvSpPr>
        <p:spPr>
          <a:xfrm>
            <a:off x="2014991" y="5040735"/>
            <a:ext cx="1447031" cy="732447"/>
          </a:xfrm>
          <a:prstGeom prst="rect">
            <a:avLst/>
          </a:prstGeom>
          <a:solidFill>
            <a:schemeClr val="bg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Corp B</a:t>
            </a:r>
            <a:endParaRPr sz="1200" b="1" dirty="0">
              <a:latin typeface="Arial" panose="020B0604020202020204" pitchFamily="34" charset="0"/>
              <a:cs typeface="Arial" panose="020B0604020202020204" pitchFamily="34" charset="0"/>
            </a:endParaRPr>
          </a:p>
        </p:txBody>
      </p:sp>
      <p:cxnSp>
        <p:nvCxnSpPr>
          <p:cNvPr id="20" name="Google Shape;287;p56">
            <a:extLst>
              <a:ext uri="{FF2B5EF4-FFF2-40B4-BE49-F238E27FC236}">
                <a16:creationId xmlns:a16="http://schemas.microsoft.com/office/drawing/2014/main" id="{925D5A6B-740B-314A-B112-F4EDC747464A}"/>
              </a:ext>
            </a:extLst>
          </p:cNvPr>
          <p:cNvCxnSpPr>
            <a:cxnSpLocks/>
            <a:stCxn id="13" idx="4"/>
            <a:endCxn id="11" idx="0"/>
          </p:cNvCxnSpPr>
          <p:nvPr/>
        </p:nvCxnSpPr>
        <p:spPr>
          <a:xfrm rot="16200000" flipH="1">
            <a:off x="3308571" y="3610304"/>
            <a:ext cx="309588" cy="4635346"/>
          </a:xfrm>
          <a:prstGeom prst="bentConnector3">
            <a:avLst>
              <a:gd name="adj1" fmla="val 50000"/>
            </a:avLst>
          </a:prstGeom>
          <a:noFill/>
          <a:ln w="9525" cap="flat" cmpd="sng">
            <a:solidFill>
              <a:schemeClr val="dk2"/>
            </a:solidFill>
            <a:prstDash val="solid"/>
            <a:round/>
            <a:headEnd type="none" w="med" len="med"/>
            <a:tailEnd type="none" w="med" len="med"/>
          </a:ln>
        </p:spPr>
      </p:cxnSp>
      <p:cxnSp>
        <p:nvCxnSpPr>
          <p:cNvPr id="23" name="Google Shape;287;p56">
            <a:extLst>
              <a:ext uri="{FF2B5EF4-FFF2-40B4-BE49-F238E27FC236}">
                <a16:creationId xmlns:a16="http://schemas.microsoft.com/office/drawing/2014/main" id="{2D188B6A-972F-D34B-BB40-94F1E05A379B}"/>
              </a:ext>
            </a:extLst>
          </p:cNvPr>
          <p:cNvCxnSpPr>
            <a:cxnSpLocks/>
            <a:stCxn id="18" idx="4"/>
            <a:endCxn id="11" idx="0"/>
          </p:cNvCxnSpPr>
          <p:nvPr/>
        </p:nvCxnSpPr>
        <p:spPr>
          <a:xfrm rot="5400000">
            <a:off x="6600262" y="4953959"/>
            <a:ext cx="309588" cy="1948036"/>
          </a:xfrm>
          <a:prstGeom prst="bentConnector3">
            <a:avLst>
              <a:gd name="adj1" fmla="val 50000"/>
            </a:avLst>
          </a:prstGeom>
          <a:noFill/>
          <a:ln w="9525" cap="flat" cmpd="sng">
            <a:solidFill>
              <a:schemeClr val="dk2"/>
            </a:solidFill>
            <a:prstDash val="solid"/>
            <a:round/>
            <a:headEnd type="none" w="med" len="med"/>
            <a:tailEnd type="none" w="med" len="med"/>
          </a:ln>
        </p:spPr>
      </p:cxnSp>
      <p:sp>
        <p:nvSpPr>
          <p:cNvPr id="27" name="Triangle 26">
            <a:extLst>
              <a:ext uri="{FF2B5EF4-FFF2-40B4-BE49-F238E27FC236}">
                <a16:creationId xmlns:a16="http://schemas.microsoft.com/office/drawing/2014/main" id="{4FA0E693-5202-AE40-8994-321C9D6C0D68}"/>
              </a:ext>
            </a:extLst>
          </p:cNvPr>
          <p:cNvSpPr/>
          <p:nvPr/>
        </p:nvSpPr>
        <p:spPr>
          <a:xfrm>
            <a:off x="5542295" y="5053425"/>
            <a:ext cx="1457485" cy="719754"/>
          </a:xfrm>
          <a:prstGeom prst="triangle">
            <a:avLst>
              <a:gd name="adj" fmla="val 4943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100" b="1" dirty="0">
                <a:solidFill>
                  <a:schemeClr val="tx1"/>
                </a:solidFill>
              </a:rPr>
              <a:t>Partnership C</a:t>
            </a:r>
          </a:p>
        </p:txBody>
      </p:sp>
      <p:cxnSp>
        <p:nvCxnSpPr>
          <p:cNvPr id="28" name="Google Shape;287;p56">
            <a:extLst>
              <a:ext uri="{FF2B5EF4-FFF2-40B4-BE49-F238E27FC236}">
                <a16:creationId xmlns:a16="http://schemas.microsoft.com/office/drawing/2014/main" id="{8A369ECD-1A9E-3544-A8D3-A1E2D8BBB243}"/>
              </a:ext>
            </a:extLst>
          </p:cNvPr>
          <p:cNvCxnSpPr>
            <a:cxnSpLocks/>
            <a:stCxn id="27" idx="3"/>
            <a:endCxn id="11" idx="0"/>
          </p:cNvCxnSpPr>
          <p:nvPr/>
        </p:nvCxnSpPr>
        <p:spPr>
          <a:xfrm rot="5400000">
            <a:off x="5867110" y="5687107"/>
            <a:ext cx="309592" cy="481736"/>
          </a:xfrm>
          <a:prstGeom prst="bentConnector3">
            <a:avLst>
              <a:gd name="adj1" fmla="val 50000"/>
            </a:avLst>
          </a:prstGeom>
          <a:noFill/>
          <a:ln w="9525" cap="flat" cmpd="sng">
            <a:solidFill>
              <a:schemeClr val="dk2"/>
            </a:solidFill>
            <a:prstDash val="solid"/>
            <a:round/>
            <a:headEnd type="none" w="med" len="med"/>
            <a:tailEnd type="none" w="med" len="med"/>
          </a:ln>
        </p:spPr>
      </p:cxnSp>
      <p:sp>
        <p:nvSpPr>
          <p:cNvPr id="32" name="Google Shape;282;p56">
            <a:extLst>
              <a:ext uri="{FF2B5EF4-FFF2-40B4-BE49-F238E27FC236}">
                <a16:creationId xmlns:a16="http://schemas.microsoft.com/office/drawing/2014/main" id="{DB00500B-C475-CB41-847B-8B06318EC467}"/>
              </a:ext>
            </a:extLst>
          </p:cNvPr>
          <p:cNvSpPr/>
          <p:nvPr/>
        </p:nvSpPr>
        <p:spPr>
          <a:xfrm>
            <a:off x="4315753" y="3925266"/>
            <a:ext cx="1447031" cy="732447"/>
          </a:xfrm>
          <a:prstGeom prst="rect">
            <a:avLst/>
          </a:prstGeom>
          <a:solidFill>
            <a:schemeClr val="bg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Corp E</a:t>
            </a:r>
            <a:endParaRPr sz="1200" b="1" dirty="0">
              <a:latin typeface="Arial" panose="020B0604020202020204" pitchFamily="34" charset="0"/>
              <a:cs typeface="Arial" panose="020B0604020202020204" pitchFamily="34" charset="0"/>
            </a:endParaRPr>
          </a:p>
        </p:txBody>
      </p:sp>
      <p:sp>
        <p:nvSpPr>
          <p:cNvPr id="33" name="Google Shape;282;p56">
            <a:extLst>
              <a:ext uri="{FF2B5EF4-FFF2-40B4-BE49-F238E27FC236}">
                <a16:creationId xmlns:a16="http://schemas.microsoft.com/office/drawing/2014/main" id="{A8E26BD8-BC24-9D40-9BB6-94FBB184330A}"/>
              </a:ext>
            </a:extLst>
          </p:cNvPr>
          <p:cNvSpPr/>
          <p:nvPr/>
        </p:nvSpPr>
        <p:spPr>
          <a:xfrm>
            <a:off x="6512264" y="3925265"/>
            <a:ext cx="1447031" cy="732447"/>
          </a:xfrm>
          <a:prstGeom prst="rect">
            <a:avLst/>
          </a:prstGeom>
          <a:solidFill>
            <a:schemeClr val="bg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Corp F</a:t>
            </a:r>
            <a:endParaRPr sz="1200" b="1" dirty="0">
              <a:latin typeface="Arial" panose="020B0604020202020204" pitchFamily="34" charset="0"/>
              <a:cs typeface="Arial" panose="020B0604020202020204" pitchFamily="34" charset="0"/>
            </a:endParaRPr>
          </a:p>
        </p:txBody>
      </p:sp>
      <p:cxnSp>
        <p:nvCxnSpPr>
          <p:cNvPr id="34" name="Google Shape;287;p56">
            <a:extLst>
              <a:ext uri="{FF2B5EF4-FFF2-40B4-BE49-F238E27FC236}">
                <a16:creationId xmlns:a16="http://schemas.microsoft.com/office/drawing/2014/main" id="{60B18852-D48A-1149-ABCF-EE1C59E9F5E5}"/>
              </a:ext>
            </a:extLst>
          </p:cNvPr>
          <p:cNvCxnSpPr>
            <a:cxnSpLocks/>
            <a:stCxn id="19" idx="2"/>
            <a:endCxn id="11" idx="0"/>
          </p:cNvCxnSpPr>
          <p:nvPr/>
        </p:nvCxnSpPr>
        <p:spPr>
          <a:xfrm rot="16200000" flipH="1">
            <a:off x="4104978" y="4406710"/>
            <a:ext cx="309589" cy="3042531"/>
          </a:xfrm>
          <a:prstGeom prst="bentConnector3">
            <a:avLst>
              <a:gd name="adj1" fmla="val 50000"/>
            </a:avLst>
          </a:prstGeom>
          <a:noFill/>
          <a:ln w="9525" cap="flat" cmpd="sng">
            <a:solidFill>
              <a:schemeClr val="dk2"/>
            </a:solidFill>
            <a:prstDash val="solid"/>
            <a:round/>
            <a:headEnd type="none" w="med" len="med"/>
            <a:tailEnd type="none" w="med" len="med"/>
          </a:ln>
        </p:spPr>
      </p:cxnSp>
      <p:cxnSp>
        <p:nvCxnSpPr>
          <p:cNvPr id="35" name="Google Shape;287;p56">
            <a:extLst>
              <a:ext uri="{FF2B5EF4-FFF2-40B4-BE49-F238E27FC236}">
                <a16:creationId xmlns:a16="http://schemas.microsoft.com/office/drawing/2014/main" id="{4A83D9B1-107E-9B43-9E58-D4604EC2F60A}"/>
              </a:ext>
            </a:extLst>
          </p:cNvPr>
          <p:cNvCxnSpPr>
            <a:cxnSpLocks/>
            <a:stCxn id="32" idx="2"/>
            <a:endCxn id="27" idx="0"/>
          </p:cNvCxnSpPr>
          <p:nvPr/>
        </p:nvCxnSpPr>
        <p:spPr>
          <a:xfrm rot="16200000" flipH="1">
            <a:off x="5453165" y="4243816"/>
            <a:ext cx="395712" cy="1223505"/>
          </a:xfrm>
          <a:prstGeom prst="bentConnector3">
            <a:avLst>
              <a:gd name="adj1" fmla="val 50000"/>
            </a:avLst>
          </a:prstGeom>
          <a:noFill/>
          <a:ln w="9525" cap="flat" cmpd="sng">
            <a:solidFill>
              <a:schemeClr val="dk2"/>
            </a:solidFill>
            <a:prstDash val="solid"/>
            <a:round/>
            <a:headEnd type="none" w="med" len="med"/>
            <a:tailEnd type="none" w="med" len="med"/>
          </a:ln>
        </p:spPr>
      </p:cxnSp>
      <p:cxnSp>
        <p:nvCxnSpPr>
          <p:cNvPr id="38" name="Google Shape;287;p56">
            <a:extLst>
              <a:ext uri="{FF2B5EF4-FFF2-40B4-BE49-F238E27FC236}">
                <a16:creationId xmlns:a16="http://schemas.microsoft.com/office/drawing/2014/main" id="{B0EB1C78-20E7-C942-8AA9-34A3692D64B4}"/>
              </a:ext>
            </a:extLst>
          </p:cNvPr>
          <p:cNvCxnSpPr>
            <a:cxnSpLocks/>
            <a:stCxn id="33" idx="2"/>
            <a:endCxn id="27" idx="0"/>
          </p:cNvCxnSpPr>
          <p:nvPr/>
        </p:nvCxnSpPr>
        <p:spPr>
          <a:xfrm rot="5400000">
            <a:off x="6551421" y="4369065"/>
            <a:ext cx="395713" cy="973006"/>
          </a:xfrm>
          <a:prstGeom prst="bentConnector3">
            <a:avLst>
              <a:gd name="adj1" fmla="val 50000"/>
            </a:avLst>
          </a:prstGeom>
          <a:noFill/>
          <a:ln w="9525" cap="flat" cmpd="sng">
            <a:solidFill>
              <a:schemeClr val="dk2"/>
            </a:solidFill>
            <a:prstDash val="solid"/>
            <a:round/>
            <a:headEnd type="none" w="med" len="med"/>
            <a:tailEnd type="none" w="med" len="med"/>
          </a:ln>
        </p:spPr>
      </p:cxnSp>
      <p:sp>
        <p:nvSpPr>
          <p:cNvPr id="41" name="Google Shape;281;p56">
            <a:extLst>
              <a:ext uri="{FF2B5EF4-FFF2-40B4-BE49-F238E27FC236}">
                <a16:creationId xmlns:a16="http://schemas.microsoft.com/office/drawing/2014/main" id="{4D527034-220E-3944-AD43-173B19B6B79E}"/>
              </a:ext>
            </a:extLst>
          </p:cNvPr>
          <p:cNvSpPr/>
          <p:nvPr/>
        </p:nvSpPr>
        <p:spPr>
          <a:xfrm>
            <a:off x="4765543" y="2710085"/>
            <a:ext cx="804694" cy="732447"/>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b="1">
              <a:latin typeface="Arial" panose="020B0604020202020204" pitchFamily="34" charset="0"/>
              <a:cs typeface="Arial" panose="020B0604020202020204" pitchFamily="34" charset="0"/>
            </a:endParaRPr>
          </a:p>
        </p:txBody>
      </p:sp>
      <p:sp>
        <p:nvSpPr>
          <p:cNvPr id="42" name="Google Shape;285;p56">
            <a:extLst>
              <a:ext uri="{FF2B5EF4-FFF2-40B4-BE49-F238E27FC236}">
                <a16:creationId xmlns:a16="http://schemas.microsoft.com/office/drawing/2014/main" id="{5ED509B1-ACE4-8D4D-9FE1-EDDDAE063052}"/>
              </a:ext>
            </a:extLst>
          </p:cNvPr>
          <p:cNvSpPr/>
          <p:nvPr/>
        </p:nvSpPr>
        <p:spPr>
          <a:xfrm>
            <a:off x="4640708" y="2710085"/>
            <a:ext cx="804694" cy="732447"/>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b="1">
              <a:latin typeface="Arial" panose="020B0604020202020204" pitchFamily="34" charset="0"/>
              <a:cs typeface="Arial" panose="020B0604020202020204" pitchFamily="34" charset="0"/>
            </a:endParaRPr>
          </a:p>
        </p:txBody>
      </p:sp>
      <p:sp>
        <p:nvSpPr>
          <p:cNvPr id="43" name="Google Shape;286;p56">
            <a:extLst>
              <a:ext uri="{FF2B5EF4-FFF2-40B4-BE49-F238E27FC236}">
                <a16:creationId xmlns:a16="http://schemas.microsoft.com/office/drawing/2014/main" id="{8E8199DA-4211-4148-9970-F819B3A6861E}"/>
              </a:ext>
            </a:extLst>
          </p:cNvPr>
          <p:cNvSpPr/>
          <p:nvPr/>
        </p:nvSpPr>
        <p:spPr>
          <a:xfrm>
            <a:off x="4512299" y="2710085"/>
            <a:ext cx="804694" cy="732447"/>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dirty="0">
                <a:solidFill>
                  <a:schemeClr val="bg1"/>
                </a:solidFill>
                <a:latin typeface="Arial" panose="020B0604020202020204" pitchFamily="34" charset="0"/>
                <a:cs typeface="Arial" panose="020B0604020202020204" pitchFamily="34" charset="0"/>
              </a:rPr>
              <a:t>&lt;5% SH</a:t>
            </a:r>
            <a:endParaRPr sz="1000" b="1" dirty="0">
              <a:solidFill>
                <a:schemeClr val="bg1"/>
              </a:solidFill>
              <a:latin typeface="Arial" panose="020B0604020202020204" pitchFamily="34" charset="0"/>
              <a:cs typeface="Arial" panose="020B0604020202020204" pitchFamily="34" charset="0"/>
            </a:endParaRPr>
          </a:p>
        </p:txBody>
      </p:sp>
      <p:cxnSp>
        <p:nvCxnSpPr>
          <p:cNvPr id="44" name="Google Shape;287;p56">
            <a:extLst>
              <a:ext uri="{FF2B5EF4-FFF2-40B4-BE49-F238E27FC236}">
                <a16:creationId xmlns:a16="http://schemas.microsoft.com/office/drawing/2014/main" id="{061A829E-68A5-F04F-9C4B-84492E1EB6B0}"/>
              </a:ext>
            </a:extLst>
          </p:cNvPr>
          <p:cNvCxnSpPr>
            <a:cxnSpLocks/>
            <a:stCxn id="42" idx="4"/>
            <a:endCxn id="32" idx="0"/>
          </p:cNvCxnSpPr>
          <p:nvPr/>
        </p:nvCxnSpPr>
        <p:spPr>
          <a:xfrm flipH="1">
            <a:off x="5039269" y="3442532"/>
            <a:ext cx="3786" cy="482734"/>
          </a:xfrm>
          <a:prstGeom prst="straightConnector1">
            <a:avLst/>
          </a:prstGeom>
          <a:noFill/>
          <a:ln w="9525" cap="flat" cmpd="sng">
            <a:solidFill>
              <a:schemeClr val="dk2"/>
            </a:solidFill>
            <a:prstDash val="solid"/>
            <a:round/>
            <a:headEnd type="none" w="med" len="med"/>
            <a:tailEnd type="none" w="med" len="med"/>
          </a:ln>
        </p:spPr>
      </p:cxnSp>
      <p:sp>
        <p:nvSpPr>
          <p:cNvPr id="49" name="Google Shape;291;p56">
            <a:extLst>
              <a:ext uri="{FF2B5EF4-FFF2-40B4-BE49-F238E27FC236}">
                <a16:creationId xmlns:a16="http://schemas.microsoft.com/office/drawing/2014/main" id="{9995737A-3054-0444-95B5-F4CA5BE24254}"/>
              </a:ext>
            </a:extLst>
          </p:cNvPr>
          <p:cNvSpPr txBox="1"/>
          <p:nvPr/>
        </p:nvSpPr>
        <p:spPr>
          <a:xfrm>
            <a:off x="6084663" y="4569723"/>
            <a:ext cx="1329230" cy="27315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100" dirty="0">
                <a:latin typeface="Arial" panose="020B0604020202020204" pitchFamily="34" charset="0"/>
                <a:cs typeface="Arial" panose="020B0604020202020204" pitchFamily="34" charset="0"/>
              </a:rPr>
              <a:t>70%</a:t>
            </a:r>
            <a:endParaRPr sz="1100" dirty="0">
              <a:latin typeface="Arial" panose="020B0604020202020204" pitchFamily="34" charset="0"/>
              <a:cs typeface="Arial" panose="020B0604020202020204" pitchFamily="34" charset="0"/>
            </a:endParaRPr>
          </a:p>
        </p:txBody>
      </p:sp>
      <p:sp>
        <p:nvSpPr>
          <p:cNvPr id="51" name="Google Shape;291;p56">
            <a:extLst>
              <a:ext uri="{FF2B5EF4-FFF2-40B4-BE49-F238E27FC236}">
                <a16:creationId xmlns:a16="http://schemas.microsoft.com/office/drawing/2014/main" id="{059F6B56-9AB7-2F4B-9F14-FBA024C8C027}"/>
              </a:ext>
            </a:extLst>
          </p:cNvPr>
          <p:cNvSpPr txBox="1"/>
          <p:nvPr/>
        </p:nvSpPr>
        <p:spPr>
          <a:xfrm>
            <a:off x="4703809" y="4577789"/>
            <a:ext cx="1329230" cy="27315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100" dirty="0">
                <a:latin typeface="Arial" panose="020B0604020202020204" pitchFamily="34" charset="0"/>
                <a:cs typeface="Arial" panose="020B0604020202020204" pitchFamily="34" charset="0"/>
              </a:rPr>
              <a:t>30%</a:t>
            </a:r>
            <a:endParaRPr sz="1100" dirty="0">
              <a:latin typeface="Arial" panose="020B0604020202020204" pitchFamily="34" charset="0"/>
              <a:cs typeface="Arial" panose="020B0604020202020204" pitchFamily="34" charset="0"/>
            </a:endParaRPr>
          </a:p>
        </p:txBody>
      </p:sp>
      <p:sp>
        <p:nvSpPr>
          <p:cNvPr id="52" name="Google Shape;286;p56">
            <a:extLst>
              <a:ext uri="{FF2B5EF4-FFF2-40B4-BE49-F238E27FC236}">
                <a16:creationId xmlns:a16="http://schemas.microsoft.com/office/drawing/2014/main" id="{D198BDD2-3081-AC4C-A55E-3EC8882215EF}"/>
              </a:ext>
            </a:extLst>
          </p:cNvPr>
          <p:cNvSpPr/>
          <p:nvPr/>
        </p:nvSpPr>
        <p:spPr>
          <a:xfrm>
            <a:off x="8655685" y="2628864"/>
            <a:ext cx="804694" cy="732447"/>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G</a:t>
            </a:r>
            <a:endParaRPr sz="1200" b="1" dirty="0">
              <a:solidFill>
                <a:schemeClr val="bg1"/>
              </a:solidFill>
              <a:latin typeface="Arial" panose="020B0604020202020204" pitchFamily="34" charset="0"/>
              <a:cs typeface="Arial" panose="020B0604020202020204" pitchFamily="34" charset="0"/>
            </a:endParaRPr>
          </a:p>
        </p:txBody>
      </p:sp>
      <p:sp>
        <p:nvSpPr>
          <p:cNvPr id="53" name="Google Shape;282;p56">
            <a:extLst>
              <a:ext uri="{FF2B5EF4-FFF2-40B4-BE49-F238E27FC236}">
                <a16:creationId xmlns:a16="http://schemas.microsoft.com/office/drawing/2014/main" id="{2C1B8D0D-2A43-2D49-94BE-8E7F5585EFE1}"/>
              </a:ext>
            </a:extLst>
          </p:cNvPr>
          <p:cNvSpPr/>
          <p:nvPr/>
        </p:nvSpPr>
        <p:spPr>
          <a:xfrm>
            <a:off x="6512264" y="2690574"/>
            <a:ext cx="1447031" cy="732447"/>
          </a:xfrm>
          <a:prstGeom prst="rect">
            <a:avLst/>
          </a:prstGeom>
          <a:solidFill>
            <a:schemeClr val="bg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latin typeface="Arial" panose="020B0604020202020204" pitchFamily="34" charset="0"/>
                <a:cs typeface="Arial" panose="020B0604020202020204" pitchFamily="34" charset="0"/>
              </a:rPr>
              <a:t>Corp H</a:t>
            </a:r>
            <a:endParaRPr sz="1200" b="1" dirty="0">
              <a:latin typeface="Arial" panose="020B0604020202020204" pitchFamily="34" charset="0"/>
              <a:cs typeface="Arial" panose="020B0604020202020204" pitchFamily="34" charset="0"/>
            </a:endParaRPr>
          </a:p>
        </p:txBody>
      </p:sp>
      <p:sp>
        <p:nvSpPr>
          <p:cNvPr id="54" name="Google Shape;281;p56">
            <a:extLst>
              <a:ext uri="{FF2B5EF4-FFF2-40B4-BE49-F238E27FC236}">
                <a16:creationId xmlns:a16="http://schemas.microsoft.com/office/drawing/2014/main" id="{FC106FD7-4A51-8D49-8D73-59D87355E403}"/>
              </a:ext>
            </a:extLst>
          </p:cNvPr>
          <p:cNvSpPr/>
          <p:nvPr/>
        </p:nvSpPr>
        <p:spPr>
          <a:xfrm>
            <a:off x="10170663" y="2628864"/>
            <a:ext cx="804694" cy="732447"/>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b="1">
              <a:latin typeface="Arial" panose="020B0604020202020204" pitchFamily="34" charset="0"/>
              <a:cs typeface="Arial" panose="020B0604020202020204" pitchFamily="34" charset="0"/>
            </a:endParaRPr>
          </a:p>
        </p:txBody>
      </p:sp>
      <p:sp>
        <p:nvSpPr>
          <p:cNvPr id="55" name="Google Shape;285;p56">
            <a:extLst>
              <a:ext uri="{FF2B5EF4-FFF2-40B4-BE49-F238E27FC236}">
                <a16:creationId xmlns:a16="http://schemas.microsoft.com/office/drawing/2014/main" id="{51F8C5BD-C6F1-BE40-BCFE-A44943D55806}"/>
              </a:ext>
            </a:extLst>
          </p:cNvPr>
          <p:cNvSpPr/>
          <p:nvPr/>
        </p:nvSpPr>
        <p:spPr>
          <a:xfrm>
            <a:off x="10045828" y="2628864"/>
            <a:ext cx="804694" cy="732447"/>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b="1">
              <a:latin typeface="Arial" panose="020B0604020202020204" pitchFamily="34" charset="0"/>
              <a:cs typeface="Arial" panose="020B0604020202020204" pitchFamily="34" charset="0"/>
            </a:endParaRPr>
          </a:p>
        </p:txBody>
      </p:sp>
      <p:sp>
        <p:nvSpPr>
          <p:cNvPr id="56" name="Google Shape;286;p56">
            <a:extLst>
              <a:ext uri="{FF2B5EF4-FFF2-40B4-BE49-F238E27FC236}">
                <a16:creationId xmlns:a16="http://schemas.microsoft.com/office/drawing/2014/main" id="{BCDC41E5-3546-654B-B554-101C42C7B062}"/>
              </a:ext>
            </a:extLst>
          </p:cNvPr>
          <p:cNvSpPr/>
          <p:nvPr/>
        </p:nvSpPr>
        <p:spPr>
          <a:xfrm>
            <a:off x="9917419" y="2628864"/>
            <a:ext cx="804694" cy="732447"/>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dirty="0">
                <a:solidFill>
                  <a:schemeClr val="bg1"/>
                </a:solidFill>
                <a:latin typeface="Arial" panose="020B0604020202020204" pitchFamily="34" charset="0"/>
                <a:cs typeface="Arial" panose="020B0604020202020204" pitchFamily="34" charset="0"/>
              </a:rPr>
              <a:t>&lt;5% SH</a:t>
            </a:r>
            <a:endParaRPr sz="1000" b="1" dirty="0">
              <a:solidFill>
                <a:schemeClr val="bg1"/>
              </a:solidFill>
              <a:latin typeface="Arial" panose="020B0604020202020204" pitchFamily="34" charset="0"/>
              <a:cs typeface="Arial" panose="020B0604020202020204" pitchFamily="34" charset="0"/>
            </a:endParaRPr>
          </a:p>
        </p:txBody>
      </p:sp>
      <p:cxnSp>
        <p:nvCxnSpPr>
          <p:cNvPr id="57" name="Google Shape;287;p56">
            <a:extLst>
              <a:ext uri="{FF2B5EF4-FFF2-40B4-BE49-F238E27FC236}">
                <a16:creationId xmlns:a16="http://schemas.microsoft.com/office/drawing/2014/main" id="{C4DEDCE0-F63C-AB41-B01A-B1F30D3BBAFD}"/>
              </a:ext>
            </a:extLst>
          </p:cNvPr>
          <p:cNvCxnSpPr>
            <a:cxnSpLocks/>
            <a:stCxn id="53" idx="2"/>
            <a:endCxn id="33" idx="0"/>
          </p:cNvCxnSpPr>
          <p:nvPr/>
        </p:nvCxnSpPr>
        <p:spPr>
          <a:xfrm>
            <a:off x="7235780" y="3423021"/>
            <a:ext cx="0" cy="502244"/>
          </a:xfrm>
          <a:prstGeom prst="straightConnector1">
            <a:avLst/>
          </a:prstGeom>
          <a:noFill/>
          <a:ln w="9525" cap="flat" cmpd="sng">
            <a:solidFill>
              <a:schemeClr val="dk2"/>
            </a:solidFill>
            <a:prstDash val="solid"/>
            <a:round/>
            <a:headEnd type="none" w="med" len="med"/>
            <a:tailEnd type="none" w="med" len="med"/>
          </a:ln>
        </p:spPr>
      </p:cxnSp>
      <p:cxnSp>
        <p:nvCxnSpPr>
          <p:cNvPr id="60" name="Google Shape;287;p56">
            <a:extLst>
              <a:ext uri="{FF2B5EF4-FFF2-40B4-BE49-F238E27FC236}">
                <a16:creationId xmlns:a16="http://schemas.microsoft.com/office/drawing/2014/main" id="{0ADC30B6-9212-3B4B-89B6-D6D17B79D04E}"/>
              </a:ext>
            </a:extLst>
          </p:cNvPr>
          <p:cNvCxnSpPr>
            <a:cxnSpLocks/>
            <a:stCxn id="52" idx="4"/>
            <a:endCxn id="33" idx="0"/>
          </p:cNvCxnSpPr>
          <p:nvPr/>
        </p:nvCxnSpPr>
        <p:spPr>
          <a:xfrm rot="5400000">
            <a:off x="7864929" y="2732162"/>
            <a:ext cx="563954" cy="1822252"/>
          </a:xfrm>
          <a:prstGeom prst="bentConnector3">
            <a:avLst>
              <a:gd name="adj1" fmla="val 50000"/>
            </a:avLst>
          </a:prstGeom>
          <a:noFill/>
          <a:ln w="9525" cap="flat" cmpd="sng">
            <a:solidFill>
              <a:schemeClr val="dk2"/>
            </a:solidFill>
            <a:prstDash val="solid"/>
            <a:round/>
            <a:headEnd type="none" w="med" len="med"/>
            <a:tailEnd type="none" w="med" len="med"/>
          </a:ln>
        </p:spPr>
      </p:cxnSp>
      <p:cxnSp>
        <p:nvCxnSpPr>
          <p:cNvPr id="63" name="Google Shape;287;p56">
            <a:extLst>
              <a:ext uri="{FF2B5EF4-FFF2-40B4-BE49-F238E27FC236}">
                <a16:creationId xmlns:a16="http://schemas.microsoft.com/office/drawing/2014/main" id="{B623CAC6-8963-B943-8520-ED7AEE9417D6}"/>
              </a:ext>
            </a:extLst>
          </p:cNvPr>
          <p:cNvCxnSpPr>
            <a:cxnSpLocks/>
            <a:stCxn id="55" idx="4"/>
            <a:endCxn id="33" idx="0"/>
          </p:cNvCxnSpPr>
          <p:nvPr/>
        </p:nvCxnSpPr>
        <p:spPr>
          <a:xfrm rot="5400000">
            <a:off x="8560001" y="2037091"/>
            <a:ext cx="563954" cy="3212395"/>
          </a:xfrm>
          <a:prstGeom prst="bentConnector3">
            <a:avLst>
              <a:gd name="adj1" fmla="val 50000"/>
            </a:avLst>
          </a:prstGeom>
          <a:noFill/>
          <a:ln w="9525" cap="flat" cmpd="sng">
            <a:solidFill>
              <a:schemeClr val="dk2"/>
            </a:solidFill>
            <a:prstDash val="solid"/>
            <a:round/>
            <a:headEnd type="none" w="med" len="med"/>
            <a:tailEnd type="none" w="med" len="med"/>
          </a:ln>
        </p:spPr>
      </p:cxnSp>
      <p:sp>
        <p:nvSpPr>
          <p:cNvPr id="66" name="Google Shape;291;p56">
            <a:extLst>
              <a:ext uri="{FF2B5EF4-FFF2-40B4-BE49-F238E27FC236}">
                <a16:creationId xmlns:a16="http://schemas.microsoft.com/office/drawing/2014/main" id="{0707E228-E400-5B45-9D46-ED0FE8C6C4FF}"/>
              </a:ext>
            </a:extLst>
          </p:cNvPr>
          <p:cNvSpPr txBox="1"/>
          <p:nvPr/>
        </p:nvSpPr>
        <p:spPr>
          <a:xfrm>
            <a:off x="6384984" y="3380667"/>
            <a:ext cx="1329230" cy="27315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100" dirty="0">
                <a:latin typeface="Arial" panose="020B0604020202020204" pitchFamily="34" charset="0"/>
                <a:cs typeface="Arial" panose="020B0604020202020204" pitchFamily="34" charset="0"/>
              </a:rPr>
              <a:t>30%</a:t>
            </a:r>
            <a:endParaRPr sz="1100" dirty="0">
              <a:latin typeface="Arial" panose="020B0604020202020204" pitchFamily="34" charset="0"/>
              <a:cs typeface="Arial" panose="020B0604020202020204" pitchFamily="34" charset="0"/>
            </a:endParaRPr>
          </a:p>
        </p:txBody>
      </p:sp>
      <p:sp>
        <p:nvSpPr>
          <p:cNvPr id="67" name="Google Shape;291;p56">
            <a:extLst>
              <a:ext uri="{FF2B5EF4-FFF2-40B4-BE49-F238E27FC236}">
                <a16:creationId xmlns:a16="http://schemas.microsoft.com/office/drawing/2014/main" id="{D14B09DC-7032-D44D-B8CF-3287CA2B1CE8}"/>
              </a:ext>
            </a:extLst>
          </p:cNvPr>
          <p:cNvSpPr txBox="1"/>
          <p:nvPr/>
        </p:nvSpPr>
        <p:spPr>
          <a:xfrm>
            <a:off x="9521292" y="3352770"/>
            <a:ext cx="1329230" cy="27315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100" dirty="0">
                <a:latin typeface="Arial" panose="020B0604020202020204" pitchFamily="34" charset="0"/>
                <a:cs typeface="Arial" panose="020B0604020202020204" pitchFamily="34" charset="0"/>
              </a:rPr>
              <a:t>10%</a:t>
            </a:r>
            <a:endParaRPr sz="1100" dirty="0">
              <a:latin typeface="Arial" panose="020B0604020202020204" pitchFamily="34" charset="0"/>
              <a:cs typeface="Arial" panose="020B0604020202020204" pitchFamily="34" charset="0"/>
            </a:endParaRPr>
          </a:p>
        </p:txBody>
      </p:sp>
      <p:sp>
        <p:nvSpPr>
          <p:cNvPr id="68" name="Google Shape;291;p56">
            <a:extLst>
              <a:ext uri="{FF2B5EF4-FFF2-40B4-BE49-F238E27FC236}">
                <a16:creationId xmlns:a16="http://schemas.microsoft.com/office/drawing/2014/main" id="{97E3951A-028E-3C4D-BBE1-06AC1E2B07B4}"/>
              </a:ext>
            </a:extLst>
          </p:cNvPr>
          <p:cNvSpPr txBox="1"/>
          <p:nvPr/>
        </p:nvSpPr>
        <p:spPr>
          <a:xfrm>
            <a:off x="8199322" y="3364505"/>
            <a:ext cx="1329230" cy="27315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100" dirty="0">
                <a:latin typeface="Arial" panose="020B0604020202020204" pitchFamily="34" charset="0"/>
                <a:cs typeface="Arial" panose="020B0604020202020204" pitchFamily="34" charset="0"/>
              </a:rPr>
              <a:t>60%</a:t>
            </a:r>
            <a:endParaRPr sz="1100" dirty="0">
              <a:latin typeface="Arial" panose="020B0604020202020204" pitchFamily="34" charset="0"/>
              <a:cs typeface="Arial" panose="020B0604020202020204" pitchFamily="34" charset="0"/>
            </a:endParaRPr>
          </a:p>
        </p:txBody>
      </p:sp>
      <p:sp>
        <p:nvSpPr>
          <p:cNvPr id="69" name="Google Shape;281;p56">
            <a:extLst>
              <a:ext uri="{FF2B5EF4-FFF2-40B4-BE49-F238E27FC236}">
                <a16:creationId xmlns:a16="http://schemas.microsoft.com/office/drawing/2014/main" id="{9D2BFD91-5188-DC4E-BDF3-47139657CBB5}"/>
              </a:ext>
            </a:extLst>
          </p:cNvPr>
          <p:cNvSpPr/>
          <p:nvPr/>
        </p:nvSpPr>
        <p:spPr>
          <a:xfrm>
            <a:off x="6964646" y="1611663"/>
            <a:ext cx="804694" cy="732447"/>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b="1">
              <a:latin typeface="Arial" panose="020B0604020202020204" pitchFamily="34" charset="0"/>
              <a:cs typeface="Arial" panose="020B0604020202020204" pitchFamily="34" charset="0"/>
            </a:endParaRPr>
          </a:p>
        </p:txBody>
      </p:sp>
      <p:sp>
        <p:nvSpPr>
          <p:cNvPr id="70" name="Google Shape;285;p56">
            <a:extLst>
              <a:ext uri="{FF2B5EF4-FFF2-40B4-BE49-F238E27FC236}">
                <a16:creationId xmlns:a16="http://schemas.microsoft.com/office/drawing/2014/main" id="{1A9E4F06-CF4A-7F4E-BBE8-0C51DCA54D3D}"/>
              </a:ext>
            </a:extLst>
          </p:cNvPr>
          <p:cNvSpPr/>
          <p:nvPr/>
        </p:nvSpPr>
        <p:spPr>
          <a:xfrm>
            <a:off x="6839811" y="1611663"/>
            <a:ext cx="804694" cy="732447"/>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b="1">
              <a:latin typeface="Arial" panose="020B0604020202020204" pitchFamily="34" charset="0"/>
              <a:cs typeface="Arial" panose="020B0604020202020204" pitchFamily="34" charset="0"/>
            </a:endParaRPr>
          </a:p>
        </p:txBody>
      </p:sp>
      <p:sp>
        <p:nvSpPr>
          <p:cNvPr id="71" name="Google Shape;286;p56">
            <a:extLst>
              <a:ext uri="{FF2B5EF4-FFF2-40B4-BE49-F238E27FC236}">
                <a16:creationId xmlns:a16="http://schemas.microsoft.com/office/drawing/2014/main" id="{FAD4EE14-575D-A242-9A78-521638582B72}"/>
              </a:ext>
            </a:extLst>
          </p:cNvPr>
          <p:cNvSpPr/>
          <p:nvPr/>
        </p:nvSpPr>
        <p:spPr>
          <a:xfrm>
            <a:off x="6711402" y="1611663"/>
            <a:ext cx="804694" cy="732447"/>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dirty="0">
                <a:solidFill>
                  <a:schemeClr val="bg1"/>
                </a:solidFill>
                <a:latin typeface="Arial" panose="020B0604020202020204" pitchFamily="34" charset="0"/>
                <a:cs typeface="Arial" panose="020B0604020202020204" pitchFamily="34" charset="0"/>
              </a:rPr>
              <a:t>&lt;5% SH</a:t>
            </a:r>
            <a:endParaRPr sz="1000" b="1" dirty="0">
              <a:solidFill>
                <a:schemeClr val="bg1"/>
              </a:solidFill>
              <a:latin typeface="Arial" panose="020B0604020202020204" pitchFamily="34" charset="0"/>
              <a:cs typeface="Arial" panose="020B0604020202020204" pitchFamily="34" charset="0"/>
            </a:endParaRPr>
          </a:p>
        </p:txBody>
      </p:sp>
      <p:cxnSp>
        <p:nvCxnSpPr>
          <p:cNvPr id="72" name="Google Shape;287;p56">
            <a:extLst>
              <a:ext uri="{FF2B5EF4-FFF2-40B4-BE49-F238E27FC236}">
                <a16:creationId xmlns:a16="http://schemas.microsoft.com/office/drawing/2014/main" id="{8268558F-9C5F-1F4D-9C32-99C988899DD0}"/>
              </a:ext>
            </a:extLst>
          </p:cNvPr>
          <p:cNvCxnSpPr>
            <a:cxnSpLocks/>
            <a:stCxn id="70" idx="4"/>
            <a:endCxn id="53" idx="0"/>
          </p:cNvCxnSpPr>
          <p:nvPr/>
        </p:nvCxnSpPr>
        <p:spPr>
          <a:xfrm flipH="1">
            <a:off x="7235780" y="2344110"/>
            <a:ext cx="6378" cy="346464"/>
          </a:xfrm>
          <a:prstGeom prst="straightConnector1">
            <a:avLst/>
          </a:prstGeom>
          <a:noFill/>
          <a:ln w="9525" cap="flat" cmpd="sng">
            <a:solidFill>
              <a:schemeClr val="dk2"/>
            </a:solidFill>
            <a:prstDash val="solid"/>
            <a:round/>
            <a:headEnd type="none" w="med" len="med"/>
            <a:tailEnd type="none" w="med" len="med"/>
          </a:ln>
        </p:spPr>
      </p:cxnSp>
      <p:sp>
        <p:nvSpPr>
          <p:cNvPr id="76" name="Google Shape;291;p56">
            <a:extLst>
              <a:ext uri="{FF2B5EF4-FFF2-40B4-BE49-F238E27FC236}">
                <a16:creationId xmlns:a16="http://schemas.microsoft.com/office/drawing/2014/main" id="{77ECDC79-BA96-EB45-A640-EE7F61521C54}"/>
              </a:ext>
            </a:extLst>
          </p:cNvPr>
          <p:cNvSpPr txBox="1"/>
          <p:nvPr/>
        </p:nvSpPr>
        <p:spPr>
          <a:xfrm>
            <a:off x="791032" y="5666492"/>
            <a:ext cx="1329230" cy="27315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100" dirty="0">
                <a:latin typeface="Arial" panose="020B0604020202020204" pitchFamily="34" charset="0"/>
                <a:cs typeface="Arial" panose="020B0604020202020204" pitchFamily="34" charset="0"/>
              </a:rPr>
              <a:t>20%</a:t>
            </a:r>
            <a:endParaRPr sz="1100" dirty="0">
              <a:latin typeface="Arial" panose="020B0604020202020204" pitchFamily="34" charset="0"/>
              <a:cs typeface="Arial" panose="020B0604020202020204" pitchFamily="34" charset="0"/>
            </a:endParaRPr>
          </a:p>
        </p:txBody>
      </p:sp>
      <p:sp>
        <p:nvSpPr>
          <p:cNvPr id="77" name="Google Shape;291;p56">
            <a:extLst>
              <a:ext uri="{FF2B5EF4-FFF2-40B4-BE49-F238E27FC236}">
                <a16:creationId xmlns:a16="http://schemas.microsoft.com/office/drawing/2014/main" id="{FF8CD9BC-E96D-E942-AE50-3BE713D56525}"/>
              </a:ext>
            </a:extLst>
          </p:cNvPr>
          <p:cNvSpPr txBox="1"/>
          <p:nvPr/>
        </p:nvSpPr>
        <p:spPr>
          <a:xfrm>
            <a:off x="2332656" y="5673037"/>
            <a:ext cx="1329230" cy="27315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100" dirty="0">
                <a:latin typeface="Arial" panose="020B0604020202020204" pitchFamily="34" charset="0"/>
                <a:cs typeface="Arial" panose="020B0604020202020204" pitchFamily="34" charset="0"/>
              </a:rPr>
              <a:t>10%</a:t>
            </a:r>
            <a:endParaRPr sz="1100" dirty="0">
              <a:latin typeface="Arial" panose="020B0604020202020204" pitchFamily="34" charset="0"/>
              <a:cs typeface="Arial" panose="020B0604020202020204" pitchFamily="34" charset="0"/>
            </a:endParaRPr>
          </a:p>
        </p:txBody>
      </p:sp>
      <p:sp>
        <p:nvSpPr>
          <p:cNvPr id="81" name="Google Shape;286;p56">
            <a:extLst>
              <a:ext uri="{FF2B5EF4-FFF2-40B4-BE49-F238E27FC236}">
                <a16:creationId xmlns:a16="http://schemas.microsoft.com/office/drawing/2014/main" id="{0E7A679D-FBF0-C64C-A204-3098323B4861}"/>
              </a:ext>
            </a:extLst>
          </p:cNvPr>
          <p:cNvSpPr/>
          <p:nvPr/>
        </p:nvSpPr>
        <p:spPr>
          <a:xfrm>
            <a:off x="1688808" y="3830497"/>
            <a:ext cx="804694" cy="732447"/>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dirty="0">
                <a:solidFill>
                  <a:schemeClr val="bg1"/>
                </a:solidFill>
                <a:latin typeface="Arial" panose="020B0604020202020204" pitchFamily="34" charset="0"/>
                <a:cs typeface="Arial" panose="020B0604020202020204" pitchFamily="34" charset="0"/>
              </a:rPr>
              <a:t>D</a:t>
            </a:r>
            <a:endParaRPr sz="1200" b="1" dirty="0">
              <a:solidFill>
                <a:schemeClr val="bg1"/>
              </a:solidFill>
              <a:latin typeface="Arial" panose="020B0604020202020204" pitchFamily="34" charset="0"/>
              <a:cs typeface="Arial" panose="020B0604020202020204" pitchFamily="34" charset="0"/>
            </a:endParaRPr>
          </a:p>
        </p:txBody>
      </p:sp>
      <p:sp>
        <p:nvSpPr>
          <p:cNvPr id="82" name="Google Shape;281;p56">
            <a:extLst>
              <a:ext uri="{FF2B5EF4-FFF2-40B4-BE49-F238E27FC236}">
                <a16:creationId xmlns:a16="http://schemas.microsoft.com/office/drawing/2014/main" id="{12AB9178-3805-1145-B35B-844736C30C5B}"/>
              </a:ext>
            </a:extLst>
          </p:cNvPr>
          <p:cNvSpPr/>
          <p:nvPr/>
        </p:nvSpPr>
        <p:spPr>
          <a:xfrm>
            <a:off x="3202015" y="3830498"/>
            <a:ext cx="804694" cy="732447"/>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b="1">
              <a:latin typeface="Arial" panose="020B0604020202020204" pitchFamily="34" charset="0"/>
              <a:cs typeface="Arial" panose="020B0604020202020204" pitchFamily="34" charset="0"/>
            </a:endParaRPr>
          </a:p>
        </p:txBody>
      </p:sp>
      <p:sp>
        <p:nvSpPr>
          <p:cNvPr id="83" name="Google Shape;285;p56">
            <a:extLst>
              <a:ext uri="{FF2B5EF4-FFF2-40B4-BE49-F238E27FC236}">
                <a16:creationId xmlns:a16="http://schemas.microsoft.com/office/drawing/2014/main" id="{41AA31F2-36D4-3248-92E8-5F84FB606029}"/>
              </a:ext>
            </a:extLst>
          </p:cNvPr>
          <p:cNvSpPr/>
          <p:nvPr/>
        </p:nvSpPr>
        <p:spPr>
          <a:xfrm>
            <a:off x="3077180" y="3830498"/>
            <a:ext cx="804694" cy="732447"/>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200" b="1">
              <a:latin typeface="Arial" panose="020B0604020202020204" pitchFamily="34" charset="0"/>
              <a:cs typeface="Arial" panose="020B0604020202020204" pitchFamily="34" charset="0"/>
            </a:endParaRPr>
          </a:p>
        </p:txBody>
      </p:sp>
      <p:sp>
        <p:nvSpPr>
          <p:cNvPr id="84" name="Google Shape;286;p56">
            <a:extLst>
              <a:ext uri="{FF2B5EF4-FFF2-40B4-BE49-F238E27FC236}">
                <a16:creationId xmlns:a16="http://schemas.microsoft.com/office/drawing/2014/main" id="{017901EB-23B0-0B48-9CD8-38D549A80335}"/>
              </a:ext>
            </a:extLst>
          </p:cNvPr>
          <p:cNvSpPr/>
          <p:nvPr/>
        </p:nvSpPr>
        <p:spPr>
          <a:xfrm>
            <a:off x="2948771" y="3830498"/>
            <a:ext cx="804694" cy="732447"/>
          </a:xfrm>
          <a:prstGeom prst="flowChartConnector">
            <a:avLst/>
          </a:prstGeom>
          <a:solidFill>
            <a:srgbClr val="FFC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000" b="1" dirty="0">
                <a:solidFill>
                  <a:schemeClr val="bg1"/>
                </a:solidFill>
                <a:latin typeface="Arial" panose="020B0604020202020204" pitchFamily="34" charset="0"/>
                <a:cs typeface="Arial" panose="020B0604020202020204" pitchFamily="34" charset="0"/>
              </a:rPr>
              <a:t>&lt;5% SH</a:t>
            </a:r>
            <a:endParaRPr sz="1000" b="1" dirty="0">
              <a:solidFill>
                <a:schemeClr val="bg1"/>
              </a:solidFill>
              <a:latin typeface="Arial" panose="020B0604020202020204" pitchFamily="34" charset="0"/>
              <a:cs typeface="Arial" panose="020B0604020202020204" pitchFamily="34" charset="0"/>
            </a:endParaRPr>
          </a:p>
        </p:txBody>
      </p:sp>
      <p:cxnSp>
        <p:nvCxnSpPr>
          <p:cNvPr id="85" name="Google Shape;287;p56">
            <a:extLst>
              <a:ext uri="{FF2B5EF4-FFF2-40B4-BE49-F238E27FC236}">
                <a16:creationId xmlns:a16="http://schemas.microsoft.com/office/drawing/2014/main" id="{AEA7F18F-3D1C-AE43-8B08-F64DB67D43FD}"/>
              </a:ext>
            </a:extLst>
          </p:cNvPr>
          <p:cNvCxnSpPr>
            <a:cxnSpLocks/>
            <a:stCxn id="84" idx="4"/>
            <a:endCxn id="19" idx="0"/>
          </p:cNvCxnSpPr>
          <p:nvPr/>
        </p:nvCxnSpPr>
        <p:spPr>
          <a:xfrm rot="5400000">
            <a:off x="2805918" y="4495535"/>
            <a:ext cx="477790" cy="612611"/>
          </a:xfrm>
          <a:prstGeom prst="bentConnector3">
            <a:avLst>
              <a:gd name="adj1" fmla="val 50000"/>
            </a:avLst>
          </a:prstGeom>
          <a:noFill/>
          <a:ln w="9525" cap="flat" cmpd="sng">
            <a:solidFill>
              <a:schemeClr val="dk2"/>
            </a:solidFill>
            <a:prstDash val="solid"/>
            <a:round/>
            <a:headEnd type="none" w="med" len="med"/>
            <a:tailEnd type="none" w="med" len="med"/>
          </a:ln>
        </p:spPr>
      </p:cxnSp>
      <p:cxnSp>
        <p:nvCxnSpPr>
          <p:cNvPr id="88" name="Google Shape;287;p56">
            <a:extLst>
              <a:ext uri="{FF2B5EF4-FFF2-40B4-BE49-F238E27FC236}">
                <a16:creationId xmlns:a16="http://schemas.microsoft.com/office/drawing/2014/main" id="{88F00F27-F773-C146-AA30-17E39D9E87EE}"/>
              </a:ext>
            </a:extLst>
          </p:cNvPr>
          <p:cNvCxnSpPr>
            <a:cxnSpLocks/>
            <a:stCxn id="81" idx="4"/>
            <a:endCxn id="19" idx="0"/>
          </p:cNvCxnSpPr>
          <p:nvPr/>
        </p:nvCxnSpPr>
        <p:spPr>
          <a:xfrm rot="16200000" flipH="1">
            <a:off x="2175936" y="4478163"/>
            <a:ext cx="477791" cy="647352"/>
          </a:xfrm>
          <a:prstGeom prst="bentConnector3">
            <a:avLst>
              <a:gd name="adj1" fmla="val 50000"/>
            </a:avLst>
          </a:prstGeom>
          <a:noFill/>
          <a:ln w="9525" cap="flat" cmpd="sng">
            <a:solidFill>
              <a:schemeClr val="dk2"/>
            </a:solidFill>
            <a:prstDash val="solid"/>
            <a:round/>
            <a:headEnd type="none" w="med" len="med"/>
            <a:tailEnd type="none" w="med" len="med"/>
          </a:ln>
        </p:spPr>
      </p:cxnSp>
      <p:sp>
        <p:nvSpPr>
          <p:cNvPr id="92" name="Google Shape;291;p56">
            <a:extLst>
              <a:ext uri="{FF2B5EF4-FFF2-40B4-BE49-F238E27FC236}">
                <a16:creationId xmlns:a16="http://schemas.microsoft.com/office/drawing/2014/main" id="{4A8BBCC7-5EED-294E-840F-54DD09874B9C}"/>
              </a:ext>
            </a:extLst>
          </p:cNvPr>
          <p:cNvSpPr txBox="1"/>
          <p:nvPr/>
        </p:nvSpPr>
        <p:spPr>
          <a:xfrm>
            <a:off x="5352665" y="5673037"/>
            <a:ext cx="1329230" cy="27315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100" dirty="0">
                <a:latin typeface="Arial" panose="020B0604020202020204" pitchFamily="34" charset="0"/>
                <a:cs typeface="Arial" panose="020B0604020202020204" pitchFamily="34" charset="0"/>
              </a:rPr>
              <a:t>20%</a:t>
            </a:r>
            <a:endParaRPr sz="1100" dirty="0">
              <a:latin typeface="Arial" panose="020B0604020202020204" pitchFamily="34" charset="0"/>
              <a:cs typeface="Arial" panose="020B0604020202020204" pitchFamily="34" charset="0"/>
            </a:endParaRPr>
          </a:p>
        </p:txBody>
      </p:sp>
      <p:sp>
        <p:nvSpPr>
          <p:cNvPr id="93" name="Google Shape;291;p56">
            <a:extLst>
              <a:ext uri="{FF2B5EF4-FFF2-40B4-BE49-F238E27FC236}">
                <a16:creationId xmlns:a16="http://schemas.microsoft.com/office/drawing/2014/main" id="{20249DB1-6EAC-DD40-A6D8-E21CB4B7D178}"/>
              </a:ext>
            </a:extLst>
          </p:cNvPr>
          <p:cNvSpPr txBox="1"/>
          <p:nvPr/>
        </p:nvSpPr>
        <p:spPr>
          <a:xfrm>
            <a:off x="6826584" y="5662865"/>
            <a:ext cx="1329230" cy="27315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100" dirty="0">
                <a:latin typeface="Arial" panose="020B0604020202020204" pitchFamily="34" charset="0"/>
                <a:cs typeface="Arial" panose="020B0604020202020204" pitchFamily="34" charset="0"/>
              </a:rPr>
              <a:t>50%</a:t>
            </a:r>
            <a:endParaRPr sz="1100" dirty="0">
              <a:latin typeface="Arial" panose="020B0604020202020204" pitchFamily="34" charset="0"/>
              <a:cs typeface="Arial" panose="020B0604020202020204" pitchFamily="34" charset="0"/>
            </a:endParaRPr>
          </a:p>
        </p:txBody>
      </p:sp>
      <p:sp>
        <p:nvSpPr>
          <p:cNvPr id="94" name="Google Shape;291;p56">
            <a:extLst>
              <a:ext uri="{FF2B5EF4-FFF2-40B4-BE49-F238E27FC236}">
                <a16:creationId xmlns:a16="http://schemas.microsoft.com/office/drawing/2014/main" id="{1DA01490-ADAC-4447-9D9B-0849B5DCE74C}"/>
              </a:ext>
            </a:extLst>
          </p:cNvPr>
          <p:cNvSpPr txBox="1"/>
          <p:nvPr/>
        </p:nvSpPr>
        <p:spPr>
          <a:xfrm>
            <a:off x="1694673" y="4510863"/>
            <a:ext cx="1329230" cy="27315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100" dirty="0">
                <a:latin typeface="Arial" panose="020B0604020202020204" pitchFamily="34" charset="0"/>
                <a:cs typeface="Arial" panose="020B0604020202020204" pitchFamily="34" charset="0"/>
              </a:rPr>
              <a:t>15%</a:t>
            </a:r>
            <a:endParaRPr sz="1100" dirty="0">
              <a:latin typeface="Arial" panose="020B0604020202020204" pitchFamily="34" charset="0"/>
              <a:cs typeface="Arial" panose="020B0604020202020204" pitchFamily="34" charset="0"/>
            </a:endParaRPr>
          </a:p>
        </p:txBody>
      </p:sp>
      <p:sp>
        <p:nvSpPr>
          <p:cNvPr id="95" name="Google Shape;291;p56">
            <a:extLst>
              <a:ext uri="{FF2B5EF4-FFF2-40B4-BE49-F238E27FC236}">
                <a16:creationId xmlns:a16="http://schemas.microsoft.com/office/drawing/2014/main" id="{724D558A-E919-9141-8630-4A7E6C0533EA}"/>
              </a:ext>
            </a:extLst>
          </p:cNvPr>
          <p:cNvSpPr txBox="1"/>
          <p:nvPr/>
        </p:nvSpPr>
        <p:spPr>
          <a:xfrm>
            <a:off x="2488298" y="4499840"/>
            <a:ext cx="1329230" cy="273156"/>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100" dirty="0">
                <a:latin typeface="Arial" panose="020B0604020202020204" pitchFamily="34" charset="0"/>
                <a:cs typeface="Arial" panose="020B0604020202020204" pitchFamily="34" charset="0"/>
              </a:rPr>
              <a:t>85%</a:t>
            </a:r>
            <a:endParaRPr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55471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fontScale="90000"/>
          </a:bodyPr>
          <a:lstStyle/>
          <a:p>
            <a:r>
              <a:rPr lang="en-US" sz="4000" dirty="0">
                <a:solidFill>
                  <a:srgbClr val="FFFFFF"/>
                </a:solidFill>
                <a:latin typeface="Arial" panose="020B0604020202020204" pitchFamily="34" charset="0"/>
                <a:cs typeface="Arial" panose="020B0604020202020204" pitchFamily="34" charset="0"/>
              </a:rPr>
              <a:t>Example Question: how should we classify each shareholder?</a:t>
            </a:r>
          </a:p>
        </p:txBody>
      </p:sp>
      <p:sp>
        <p:nvSpPr>
          <p:cNvPr id="58" name="Content Placeholder 2">
            <a:extLst>
              <a:ext uri="{FF2B5EF4-FFF2-40B4-BE49-F238E27FC236}">
                <a16:creationId xmlns:a16="http://schemas.microsoft.com/office/drawing/2014/main" id="{95C98E55-24EB-8D46-B74B-C365CC2AF026}"/>
              </a:ext>
            </a:extLst>
          </p:cNvPr>
          <p:cNvSpPr>
            <a:spLocks noGrp="1"/>
          </p:cNvSpPr>
          <p:nvPr>
            <p:ph idx="1"/>
          </p:nvPr>
        </p:nvSpPr>
        <p:spPr>
          <a:xfrm>
            <a:off x="1000461" y="1590740"/>
            <a:ext cx="10095169" cy="5267259"/>
          </a:xfrm>
        </p:spPr>
        <p:txBody>
          <a:bodyPr anchor="t" anchorCtr="0">
            <a:normAutofit/>
          </a:bodyPr>
          <a:lstStyle/>
          <a:p>
            <a:pPr>
              <a:lnSpc>
                <a:spcPct val="120000"/>
              </a:lnSpc>
            </a:pPr>
            <a:r>
              <a:rPr lang="en-US" sz="3200" dirty="0"/>
              <a:t>A: 20.0% </a:t>
            </a:r>
          </a:p>
          <a:p>
            <a:pPr>
              <a:lnSpc>
                <a:spcPct val="120000"/>
              </a:lnSpc>
            </a:pPr>
            <a:r>
              <a:rPr lang="en-US" sz="3200" dirty="0"/>
              <a:t>B Shareholder Group: 10.0% </a:t>
            </a:r>
          </a:p>
          <a:p>
            <a:pPr>
              <a:lnSpc>
                <a:spcPct val="120000"/>
              </a:lnSpc>
            </a:pPr>
            <a:r>
              <a:rPr lang="en-US" sz="3200" dirty="0"/>
              <a:t>E Shareholder Group: 6.0% </a:t>
            </a:r>
          </a:p>
          <a:p>
            <a:pPr>
              <a:lnSpc>
                <a:spcPct val="120000"/>
              </a:lnSpc>
            </a:pPr>
            <a:r>
              <a:rPr lang="en-US" sz="3200" dirty="0"/>
              <a:t>G: 8.4% </a:t>
            </a:r>
          </a:p>
          <a:p>
            <a:pPr>
              <a:lnSpc>
                <a:spcPct val="120000"/>
              </a:lnSpc>
            </a:pPr>
            <a:r>
              <a:rPr lang="en-US" sz="3200" dirty="0"/>
              <a:t>F Shareholder Group: 5.6% </a:t>
            </a:r>
          </a:p>
          <a:p>
            <a:pPr>
              <a:lnSpc>
                <a:spcPct val="120000"/>
              </a:lnSpc>
            </a:pPr>
            <a:r>
              <a:rPr lang="en-US" sz="3200" dirty="0" err="1"/>
              <a:t>Lossco</a:t>
            </a:r>
            <a:r>
              <a:rPr lang="en-US" sz="3200" dirty="0"/>
              <a:t> Shareholder Group: 50.0% </a:t>
            </a:r>
          </a:p>
          <a:p>
            <a:pPr>
              <a:lnSpc>
                <a:spcPct val="120000"/>
              </a:lnSpc>
            </a:pPr>
            <a:r>
              <a:rPr lang="en-US" sz="3200" dirty="0"/>
              <a:t>Total 100.0%</a:t>
            </a:r>
            <a:endParaRPr lang="en-US" dirty="0"/>
          </a:p>
        </p:txBody>
      </p:sp>
    </p:spTree>
    <p:extLst>
      <p:ext uri="{BB962C8B-B14F-4D97-AF65-F5344CB8AC3E}">
        <p14:creationId xmlns:p14="http://schemas.microsoft.com/office/powerpoint/2010/main" val="1034210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14824" y="735106"/>
            <a:ext cx="10053763" cy="2928470"/>
          </a:xfrm>
        </p:spPr>
        <p:txBody>
          <a:bodyPr vert="horz" lIns="91440" tIns="45720" rIns="91440" bIns="45720" rtlCol="0" anchor="b">
            <a:normAutofit/>
          </a:bodyPr>
          <a:lstStyle/>
          <a:p>
            <a:r>
              <a:rPr lang="en-US" sz="4800" kern="1200" dirty="0">
                <a:solidFill>
                  <a:srgbClr val="FFFFFF"/>
                </a:solidFill>
                <a:latin typeface="Arial" panose="020B0604020202020204" pitchFamily="34" charset="0"/>
                <a:cs typeface="Arial" panose="020B0604020202020204" pitchFamily="34" charset="0"/>
              </a:rPr>
              <a:t>Limitation on Tax Attributes</a:t>
            </a:r>
          </a:p>
        </p:txBody>
      </p:sp>
    </p:spTree>
    <p:extLst>
      <p:ext uri="{BB962C8B-B14F-4D97-AF65-F5344CB8AC3E}">
        <p14:creationId xmlns:p14="http://schemas.microsoft.com/office/powerpoint/2010/main" val="11394154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latin typeface="Arial" panose="020B0604020202020204" pitchFamily="34" charset="0"/>
                <a:cs typeface="Arial" panose="020B0604020202020204" pitchFamily="34" charset="0"/>
              </a:rPr>
              <a:t>Segregation rules for public groups</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81115"/>
            <a:ext cx="10095169" cy="5267259"/>
          </a:xfrm>
        </p:spPr>
        <p:txBody>
          <a:bodyPr anchor="t" anchorCtr="0">
            <a:normAutofit/>
          </a:bodyPr>
          <a:lstStyle/>
          <a:p>
            <a:r>
              <a:rPr lang="en-US" sz="3200" dirty="0"/>
              <a:t>Certain transactions require you split existing public groups, thus effectively creating a new 5% shareholder.</a:t>
            </a:r>
          </a:p>
          <a:p>
            <a:pPr lvl="1"/>
            <a:r>
              <a:rPr lang="en-US" sz="2800" dirty="0"/>
              <a:t>Equity structure shifts</a:t>
            </a:r>
          </a:p>
          <a:p>
            <a:pPr lvl="1"/>
            <a:r>
              <a:rPr lang="en-US" sz="2800" dirty="0"/>
              <a:t>Section 1032 transactions</a:t>
            </a:r>
          </a:p>
          <a:p>
            <a:pPr lvl="2"/>
            <a:r>
              <a:rPr lang="en-US" sz="2400" dirty="0"/>
              <a:t>What is a 1032 transaction?</a:t>
            </a:r>
          </a:p>
          <a:p>
            <a:pPr lvl="1"/>
            <a:r>
              <a:rPr lang="en-US" sz="2800" dirty="0"/>
              <a:t>Redemptions and similar transactions</a:t>
            </a:r>
          </a:p>
          <a:p>
            <a:pPr lvl="1"/>
            <a:r>
              <a:rPr lang="en-US" sz="2800" dirty="0"/>
              <a:t>Deemed acquisition of stock under the option attribution rule</a:t>
            </a:r>
          </a:p>
          <a:p>
            <a:pPr lvl="1"/>
            <a:r>
              <a:rPr lang="en-US" sz="2800" dirty="0"/>
              <a:t>Issuance of stock rights.</a:t>
            </a:r>
          </a:p>
          <a:p>
            <a:pPr lvl="1"/>
            <a:endParaRPr lang="en-US" sz="2800" dirty="0"/>
          </a:p>
          <a:p>
            <a:endParaRPr lang="en-US" dirty="0"/>
          </a:p>
        </p:txBody>
      </p:sp>
    </p:spTree>
    <p:extLst>
      <p:ext uri="{BB962C8B-B14F-4D97-AF65-F5344CB8AC3E}">
        <p14:creationId xmlns:p14="http://schemas.microsoft.com/office/powerpoint/2010/main" val="21483765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latin typeface="Arial" panose="020B0604020202020204" pitchFamily="34" charset="0"/>
                <a:cs typeface="Arial" panose="020B0604020202020204" pitchFamily="34" charset="0"/>
              </a:rPr>
              <a:t>Segregation rules for public groups</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81115"/>
            <a:ext cx="10095169" cy="5267259"/>
          </a:xfrm>
        </p:spPr>
        <p:txBody>
          <a:bodyPr anchor="t" anchorCtr="0">
            <a:normAutofit/>
          </a:bodyPr>
          <a:lstStyle/>
          <a:p>
            <a:r>
              <a:rPr lang="en-US" sz="3200" dirty="0"/>
              <a:t>Exceptions to the segregation rules for 1032 transactions:</a:t>
            </a:r>
          </a:p>
          <a:p>
            <a:pPr lvl="1"/>
            <a:r>
              <a:rPr lang="en-US" dirty="0"/>
              <a:t>Small issuance exception:</a:t>
            </a:r>
          </a:p>
          <a:p>
            <a:pPr lvl="2"/>
            <a:r>
              <a:rPr lang="en-US" dirty="0"/>
              <a:t>Under this exception, each class of stock may issue up to 10% of the aggregate number or value of that class of stock at the beginning of the calendar year. Alternatively, the taxpayer may apply the small issuance exception on a corporation wide basis based on the company’s total equity value. This includes stock issued to 5% shareholders in the same issuance.</a:t>
            </a:r>
          </a:p>
          <a:p>
            <a:pPr lvl="2"/>
            <a:r>
              <a:rPr lang="en-US" dirty="0"/>
              <a:t>If the small issuance exception applies, the entire issuance is aggregated with the existing public groups.</a:t>
            </a:r>
          </a:p>
          <a:p>
            <a:pPr lvl="1"/>
            <a:r>
              <a:rPr lang="en-US" dirty="0"/>
              <a:t>Cash issuance exception:</a:t>
            </a:r>
          </a:p>
          <a:p>
            <a:pPr lvl="2"/>
            <a:r>
              <a:rPr lang="en-US" dirty="0"/>
              <a:t>If the stock issuance does not fall under the small issuance exception, it may fall under the cash issuance exception if the stock is issued solely for cash. </a:t>
            </a:r>
          </a:p>
          <a:p>
            <a:pPr lvl="2"/>
            <a:r>
              <a:rPr lang="en-US" dirty="0"/>
              <a:t>If the cash issuance exception applies, half of the issuance is aggregated with the existing public groups.</a:t>
            </a:r>
          </a:p>
          <a:p>
            <a:pPr lvl="2"/>
            <a:endParaRPr lang="en-US" dirty="0"/>
          </a:p>
          <a:p>
            <a:pPr lvl="1"/>
            <a:endParaRPr lang="en-US" sz="2800" dirty="0"/>
          </a:p>
          <a:p>
            <a:endParaRPr lang="en-US" dirty="0"/>
          </a:p>
        </p:txBody>
      </p:sp>
    </p:spTree>
    <p:extLst>
      <p:ext uri="{BB962C8B-B14F-4D97-AF65-F5344CB8AC3E}">
        <p14:creationId xmlns:p14="http://schemas.microsoft.com/office/powerpoint/2010/main" val="33334118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latin typeface="Arial" panose="020B0604020202020204" pitchFamily="34" charset="0"/>
                <a:cs typeface="Arial" panose="020B0604020202020204" pitchFamily="34" charset="0"/>
              </a:rPr>
              <a:t>Example: Ownership Shift Analysis</a:t>
            </a:r>
          </a:p>
        </p:txBody>
      </p:sp>
      <p:pic>
        <p:nvPicPr>
          <p:cNvPr id="17" name="Picture 16">
            <a:extLst>
              <a:ext uri="{FF2B5EF4-FFF2-40B4-BE49-F238E27FC236}">
                <a16:creationId xmlns:a16="http://schemas.microsoft.com/office/drawing/2014/main" id="{6B35263A-A3CF-0244-AED2-7B59332405B2}"/>
              </a:ext>
            </a:extLst>
          </p:cNvPr>
          <p:cNvPicPr>
            <a:picLocks noChangeAspect="1"/>
          </p:cNvPicPr>
          <p:nvPr/>
        </p:nvPicPr>
        <p:blipFill>
          <a:blip r:embed="rId2"/>
          <a:stretch>
            <a:fillRect/>
          </a:stretch>
        </p:blipFill>
        <p:spPr>
          <a:xfrm>
            <a:off x="346509" y="1891970"/>
            <a:ext cx="11498981" cy="2883683"/>
          </a:xfrm>
          <a:prstGeom prst="rect">
            <a:avLst/>
          </a:prstGeom>
        </p:spPr>
      </p:pic>
    </p:spTree>
    <p:extLst>
      <p:ext uri="{BB962C8B-B14F-4D97-AF65-F5344CB8AC3E}">
        <p14:creationId xmlns:p14="http://schemas.microsoft.com/office/powerpoint/2010/main" val="40085147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Section 382 limitation Ordering Rules</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r>
              <a:rPr lang="en-US" dirty="0"/>
              <a:t>The annual Section 382 limitation ”frees-up” tax attributes that are otherwise restricted under Section 382 and 383. The Section 382 limitation is cumulative and carries over to subsequent tax years.</a:t>
            </a:r>
          </a:p>
          <a:p>
            <a:r>
              <a:rPr lang="en-US" dirty="0"/>
              <a:t>If there are tax attributes subject to multiple ownership changes, the most restrictive annual Section 382 limitation applies.</a:t>
            </a:r>
          </a:p>
          <a:p>
            <a:r>
              <a:rPr lang="en-US" dirty="0"/>
              <a:t>Order in which tax attributes free-up:</a:t>
            </a:r>
          </a:p>
          <a:p>
            <a:pPr lvl="1"/>
            <a:r>
              <a:rPr lang="en-US" dirty="0"/>
              <a:t>Capital losses</a:t>
            </a:r>
          </a:p>
          <a:p>
            <a:pPr lvl="1"/>
            <a:r>
              <a:rPr lang="en-US" dirty="0"/>
              <a:t>Section 163(j) limitation (proposed regulations)</a:t>
            </a:r>
          </a:p>
          <a:p>
            <a:pPr lvl="1"/>
            <a:r>
              <a:rPr lang="en-US" dirty="0"/>
              <a:t>NOL carryforwards</a:t>
            </a:r>
          </a:p>
          <a:p>
            <a:pPr lvl="1"/>
            <a:r>
              <a:rPr lang="en-US" dirty="0"/>
              <a:t>Tax credits</a:t>
            </a:r>
          </a:p>
        </p:txBody>
      </p:sp>
    </p:spTree>
    <p:extLst>
      <p:ext uri="{BB962C8B-B14F-4D97-AF65-F5344CB8AC3E}">
        <p14:creationId xmlns:p14="http://schemas.microsoft.com/office/powerpoint/2010/main" val="17501550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Determining Annual 382 Limitation</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r>
              <a:rPr lang="en-US" dirty="0"/>
              <a:t>A Section 382 limitation generally equals the sum of: </a:t>
            </a:r>
          </a:p>
          <a:p>
            <a:pPr lvl="1"/>
            <a:r>
              <a:rPr lang="en-US" b="1" dirty="0"/>
              <a:t>The FMV of the loss corporation multiplied by the applicable federal long-term tax exempt rate</a:t>
            </a:r>
            <a:r>
              <a:rPr lang="en-US" dirty="0"/>
              <a:t>, plus </a:t>
            </a:r>
          </a:p>
          <a:p>
            <a:pPr lvl="1"/>
            <a:r>
              <a:rPr lang="en-US" dirty="0"/>
              <a:t>Recognized built-in gains in the first five years post ownership change, plus</a:t>
            </a:r>
          </a:p>
          <a:p>
            <a:pPr lvl="1"/>
            <a:r>
              <a:rPr lang="en-US" dirty="0"/>
              <a:t>Any unused limitation from the prior tax year, less </a:t>
            </a:r>
          </a:p>
          <a:p>
            <a:pPr lvl="1"/>
            <a:r>
              <a:rPr lang="en-US" dirty="0"/>
              <a:t>Redemptions and other corporate contractions, less</a:t>
            </a:r>
          </a:p>
          <a:p>
            <a:pPr lvl="1"/>
            <a:r>
              <a:rPr lang="en-US" dirty="0"/>
              <a:t>Disqualified capital contributions, less</a:t>
            </a:r>
          </a:p>
          <a:p>
            <a:pPr lvl="1"/>
            <a:r>
              <a:rPr lang="en-US" dirty="0"/>
              <a:t>Substantial non-business assets.</a:t>
            </a:r>
          </a:p>
          <a:p>
            <a:pPr marL="228600" lvl="1">
              <a:spcBef>
                <a:spcPts val="1000"/>
              </a:spcBef>
            </a:pPr>
            <a:r>
              <a:rPr lang="en-US" sz="2800" dirty="0"/>
              <a:t>COBE Rule: if the loss corporation does not continue the business enterprise of the old loss corporation at all times during the two-year period beginning on the ownership change date, then the 382 limitation for post change years is $0.</a:t>
            </a:r>
          </a:p>
          <a:p>
            <a:pPr lvl="1"/>
            <a:endParaRPr lang="en-US" dirty="0"/>
          </a:p>
        </p:txBody>
      </p:sp>
    </p:spTree>
    <p:extLst>
      <p:ext uri="{BB962C8B-B14F-4D97-AF65-F5344CB8AC3E}">
        <p14:creationId xmlns:p14="http://schemas.microsoft.com/office/powerpoint/2010/main" val="32911949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Applicable Federal Rate</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r>
              <a:rPr lang="en-US" dirty="0"/>
              <a:t>April 2022 AFR: 1.71%</a:t>
            </a:r>
          </a:p>
        </p:txBody>
      </p:sp>
      <p:pic>
        <p:nvPicPr>
          <p:cNvPr id="5" name="Picture 4">
            <a:extLst>
              <a:ext uri="{FF2B5EF4-FFF2-40B4-BE49-F238E27FC236}">
                <a16:creationId xmlns:a16="http://schemas.microsoft.com/office/drawing/2014/main" id="{A37828D7-FF77-8C44-BB7B-E014F5FFC0CD}"/>
              </a:ext>
            </a:extLst>
          </p:cNvPr>
          <p:cNvPicPr>
            <a:picLocks noChangeAspect="1"/>
          </p:cNvPicPr>
          <p:nvPr/>
        </p:nvPicPr>
        <p:blipFill>
          <a:blip r:embed="rId2"/>
          <a:stretch>
            <a:fillRect/>
          </a:stretch>
        </p:blipFill>
        <p:spPr>
          <a:xfrm>
            <a:off x="3295391" y="1999924"/>
            <a:ext cx="6048365" cy="4563538"/>
          </a:xfrm>
          <a:prstGeom prst="rect">
            <a:avLst/>
          </a:prstGeom>
        </p:spPr>
      </p:pic>
    </p:spTree>
    <p:extLst>
      <p:ext uri="{BB962C8B-B14F-4D97-AF65-F5344CB8AC3E}">
        <p14:creationId xmlns:p14="http://schemas.microsoft.com/office/powerpoint/2010/main" val="35899252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Annual Base Limitation</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r>
              <a:rPr lang="en-US" dirty="0">
                <a:latin typeface="Arial" panose="020B0604020202020204" pitchFamily="34" charset="0"/>
                <a:cs typeface="Arial" panose="020B0604020202020204" pitchFamily="34" charset="0"/>
              </a:rPr>
              <a:t>A Corp had an ownership change on 4/30/2022. A Corp has $200,000 of NOL carryovers from pre-2018 tax years and $200,000 of NOL carryovers from post-2018 tax years. In 2022, A Corp generated $300,000 of NOLs. A Corp’s FMV is $1M at the time of the ownership change.</a:t>
            </a:r>
          </a:p>
          <a:p>
            <a:r>
              <a:rPr lang="en-US" dirty="0">
                <a:latin typeface="Arial" panose="020B0604020202020204" pitchFamily="34" charset="0"/>
                <a:cs typeface="Arial" panose="020B0604020202020204" pitchFamily="34" charset="0"/>
              </a:rPr>
              <a:t>What is the base 382 limitation of A Corp (annual limitation without considering adjustments)?</a:t>
            </a:r>
          </a:p>
          <a:p>
            <a:r>
              <a:rPr lang="en-US" dirty="0">
                <a:latin typeface="Arial" panose="020B0604020202020204" pitchFamily="34" charset="0"/>
                <a:cs typeface="Arial" panose="020B0604020202020204" pitchFamily="34" charset="0"/>
              </a:rPr>
              <a:t>Will any of A Corp’s NOLs expire unutilized?</a:t>
            </a:r>
          </a:p>
        </p:txBody>
      </p:sp>
    </p:spTree>
    <p:extLst>
      <p:ext uri="{BB962C8B-B14F-4D97-AF65-F5344CB8AC3E}">
        <p14:creationId xmlns:p14="http://schemas.microsoft.com/office/powerpoint/2010/main" val="42843052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Determining Annual 382 Limitation</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r>
              <a:rPr lang="en-US" dirty="0"/>
              <a:t>A Section 382 limitation generally equals the sum of: </a:t>
            </a:r>
          </a:p>
          <a:p>
            <a:pPr lvl="1"/>
            <a:r>
              <a:rPr lang="en-US" dirty="0"/>
              <a:t>The FMV of the loss corporation multiplied by the applicable federal long-term tax exempt rate, plus </a:t>
            </a:r>
          </a:p>
          <a:p>
            <a:pPr lvl="1"/>
            <a:r>
              <a:rPr lang="en-US" b="1" dirty="0"/>
              <a:t>Recognized built-in gains in the first five years post ownership change</a:t>
            </a:r>
            <a:r>
              <a:rPr lang="en-US" dirty="0"/>
              <a:t>, plus</a:t>
            </a:r>
          </a:p>
          <a:p>
            <a:pPr lvl="1"/>
            <a:r>
              <a:rPr lang="en-US" dirty="0"/>
              <a:t>Any unused limitation from the prior tax year, less </a:t>
            </a:r>
          </a:p>
          <a:p>
            <a:pPr lvl="1"/>
            <a:r>
              <a:rPr lang="en-US" dirty="0"/>
              <a:t>Redemptions and other corporate contractions, less</a:t>
            </a:r>
          </a:p>
          <a:p>
            <a:pPr lvl="1"/>
            <a:r>
              <a:rPr lang="en-US" dirty="0"/>
              <a:t>Disqualified capital contributions, less</a:t>
            </a:r>
          </a:p>
          <a:p>
            <a:pPr lvl="1"/>
            <a:r>
              <a:rPr lang="en-US" dirty="0"/>
              <a:t>Substantial non-business assets.</a:t>
            </a:r>
          </a:p>
          <a:p>
            <a:pPr lvl="1"/>
            <a:endParaRPr lang="en-US" dirty="0"/>
          </a:p>
        </p:txBody>
      </p:sp>
    </p:spTree>
    <p:extLst>
      <p:ext uri="{BB962C8B-B14F-4D97-AF65-F5344CB8AC3E}">
        <p14:creationId xmlns:p14="http://schemas.microsoft.com/office/powerpoint/2010/main" val="8156932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RBIG/RBIL Adjustment</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r>
              <a:rPr lang="en-US" sz="2400" dirty="0">
                <a:latin typeface="Arial" panose="020B0604020202020204" pitchFamily="34" charset="0"/>
                <a:cs typeface="Arial" panose="020B0604020202020204" pitchFamily="34" charset="0"/>
              </a:rPr>
              <a:t>If </a:t>
            </a:r>
            <a:r>
              <a:rPr lang="en-US" sz="2400" dirty="0" err="1">
                <a:latin typeface="Arial" panose="020B0604020202020204" pitchFamily="34" charset="0"/>
                <a:cs typeface="Arial" panose="020B0604020202020204" pitchFamily="34" charset="0"/>
              </a:rPr>
              <a:t>LossCo</a:t>
            </a:r>
            <a:r>
              <a:rPr lang="en-US" sz="2400" dirty="0">
                <a:latin typeface="Arial" panose="020B0604020202020204" pitchFamily="34" charset="0"/>
                <a:cs typeface="Arial" panose="020B0604020202020204" pitchFamily="34" charset="0"/>
              </a:rPr>
              <a:t> has a net unrealized built-in gain (NUBIG) at the time of the ownership change, the Section 382 limitation generally can be increased to the extent of any recognized built-in gains (RBIGs). Section 382(h)(1)(A)</a:t>
            </a:r>
          </a:p>
          <a:p>
            <a:r>
              <a:rPr lang="en-US" sz="2400" dirty="0">
                <a:latin typeface="Arial" panose="020B0604020202020204" pitchFamily="34" charset="0"/>
                <a:cs typeface="Arial" panose="020B0604020202020204" pitchFamily="34" charset="0"/>
              </a:rPr>
              <a:t>Conversely, if </a:t>
            </a:r>
            <a:r>
              <a:rPr lang="en-US" sz="2400" dirty="0" err="1">
                <a:latin typeface="Arial" panose="020B0604020202020204" pitchFamily="34" charset="0"/>
                <a:cs typeface="Arial" panose="020B0604020202020204" pitchFamily="34" charset="0"/>
              </a:rPr>
              <a:t>LossCo</a:t>
            </a:r>
            <a:r>
              <a:rPr lang="en-US" sz="2400" dirty="0">
                <a:latin typeface="Arial" panose="020B0604020202020204" pitchFamily="34" charset="0"/>
                <a:cs typeface="Arial" panose="020B0604020202020204" pitchFamily="34" charset="0"/>
              </a:rPr>
              <a:t> has a net unrealized built-in loss (NUBIL) at the time of the ownership change, any RBILs are treated as pre-change losses subject to Section 382 limitation. Section 382(h)(1)(B).</a:t>
            </a:r>
          </a:p>
          <a:p>
            <a:r>
              <a:rPr lang="en-US" sz="2400" dirty="0">
                <a:latin typeface="Arial" panose="020B0604020202020204" pitchFamily="34" charset="0"/>
                <a:cs typeface="Arial" panose="020B0604020202020204" pitchFamily="34" charset="0"/>
              </a:rPr>
              <a:t>Why do we have the RBIG/RBIL rules?</a:t>
            </a: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35412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What is an RBIG/RBIL?</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pPr>
              <a:lnSpc>
                <a:spcPct val="100000"/>
              </a:lnSpc>
            </a:pPr>
            <a:r>
              <a:rPr lang="en-US" sz="2400" dirty="0">
                <a:latin typeface="Arial" panose="020B0604020202020204" pitchFamily="34" charset="0"/>
                <a:cs typeface="Arial" panose="020B0604020202020204" pitchFamily="34" charset="0"/>
              </a:rPr>
              <a:t>RBIGs and RBILs are generally income, gains, deductions, and losses that are ”built-in” as of the change date and taken into account by </a:t>
            </a:r>
            <a:r>
              <a:rPr lang="en-US" sz="2400" dirty="0" err="1">
                <a:latin typeface="Arial" panose="020B0604020202020204" pitchFamily="34" charset="0"/>
                <a:cs typeface="Arial" panose="020B0604020202020204" pitchFamily="34" charset="0"/>
              </a:rPr>
              <a:t>LossCo</a:t>
            </a:r>
            <a:r>
              <a:rPr lang="en-US" sz="2400" dirty="0">
                <a:latin typeface="Arial" panose="020B0604020202020204" pitchFamily="34" charset="0"/>
                <a:cs typeface="Arial" panose="020B0604020202020204" pitchFamily="34" charset="0"/>
              </a:rPr>
              <a:t> during the 5 year period beginning on the change date (recognition period). Section 382(h)(7)(A).</a:t>
            </a:r>
          </a:p>
          <a:p>
            <a:pPr lvl="1">
              <a:lnSpc>
                <a:spcPct val="100000"/>
              </a:lnSpc>
            </a:pPr>
            <a:r>
              <a:rPr lang="en-US" dirty="0">
                <a:latin typeface="Arial" panose="020B0604020202020204" pitchFamily="34" charset="0"/>
                <a:cs typeface="Arial" panose="020B0604020202020204" pitchFamily="34" charset="0"/>
              </a:rPr>
              <a:t>Gain or loss recognized during the recognition period on the disposition of any asset held by </a:t>
            </a:r>
            <a:r>
              <a:rPr lang="en-US" dirty="0" err="1">
                <a:latin typeface="Arial" panose="020B0604020202020204" pitchFamily="34" charset="0"/>
                <a:cs typeface="Arial" panose="020B0604020202020204" pitchFamily="34" charset="0"/>
              </a:rPr>
              <a:t>LossCo</a:t>
            </a:r>
            <a:r>
              <a:rPr lang="en-US" dirty="0">
                <a:latin typeface="Arial" panose="020B0604020202020204" pitchFamily="34" charset="0"/>
                <a:cs typeface="Arial" panose="020B0604020202020204" pitchFamily="34" charset="0"/>
              </a:rPr>
              <a:t> before the change date (FMV over basis).</a:t>
            </a:r>
          </a:p>
          <a:p>
            <a:pPr>
              <a:lnSpc>
                <a:spcPct val="100000"/>
              </a:lnSpc>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0884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latin typeface="Arial" panose="020B0604020202020204" pitchFamily="34" charset="0"/>
                <a:cs typeface="Arial" panose="020B0604020202020204" pitchFamily="34" charset="0"/>
              </a:rPr>
              <a:t>C Corporation tax attributes</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r>
              <a:rPr lang="en-US" dirty="0">
                <a:latin typeface="Arial" panose="020B0604020202020204" pitchFamily="34" charset="0"/>
                <a:cs typeface="Arial" panose="020B0604020202020204" pitchFamily="34" charset="0"/>
              </a:rPr>
              <a:t>Net operating losses (“NOLs”) </a:t>
            </a:r>
          </a:p>
          <a:p>
            <a:r>
              <a:rPr lang="en-US" dirty="0">
                <a:latin typeface="Arial" panose="020B0604020202020204" pitchFamily="34" charset="0"/>
                <a:cs typeface="Arial" panose="020B0604020202020204" pitchFamily="34" charset="0"/>
              </a:rPr>
              <a:t>R&amp;D credits</a:t>
            </a:r>
          </a:p>
          <a:p>
            <a:r>
              <a:rPr lang="en-US" dirty="0">
                <a:latin typeface="Arial" panose="020B0604020202020204" pitchFamily="34" charset="0"/>
                <a:cs typeface="Arial" panose="020B0604020202020204" pitchFamily="34" charset="0"/>
              </a:rPr>
              <a:t>Foreign tax credits</a:t>
            </a:r>
          </a:p>
          <a:p>
            <a:r>
              <a:rPr lang="en-US" dirty="0">
                <a:latin typeface="Arial" panose="020B0604020202020204" pitchFamily="34" charset="0"/>
                <a:cs typeface="Arial" panose="020B0604020202020204" pitchFamily="34" charset="0"/>
              </a:rPr>
              <a:t>Other tax credits</a:t>
            </a:r>
          </a:p>
        </p:txBody>
      </p:sp>
    </p:spTree>
    <p:extLst>
      <p:ext uri="{BB962C8B-B14F-4D97-AF65-F5344CB8AC3E}">
        <p14:creationId xmlns:p14="http://schemas.microsoft.com/office/powerpoint/2010/main" val="29994169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NUBIG/NUBIL Threshold</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pPr marL="228600" lvl="1">
              <a:lnSpc>
                <a:spcPct val="100000"/>
              </a:lnSpc>
              <a:spcBef>
                <a:spcPts val="1000"/>
              </a:spcBef>
            </a:pPr>
            <a:r>
              <a:rPr lang="en-US" dirty="0">
                <a:latin typeface="Arial" panose="020B0604020202020204" pitchFamily="34" charset="0"/>
                <a:cs typeface="Arial" panose="020B0604020202020204" pitchFamily="34" charset="0"/>
              </a:rPr>
              <a:t>NUBIG/NUBIL generally equals the difference between aggregate FMV of assets and adjusted basis immediately before an ownership change, with adjustments for pre-change built-in items. </a:t>
            </a:r>
          </a:p>
          <a:p>
            <a:pPr marL="685800" lvl="3">
              <a:lnSpc>
                <a:spcPct val="100000"/>
              </a:lnSpc>
              <a:spcBef>
                <a:spcPts val="1000"/>
              </a:spcBef>
            </a:pPr>
            <a:r>
              <a:rPr lang="en-US" sz="2200" dirty="0">
                <a:latin typeface="Arial" panose="020B0604020202020204" pitchFamily="34" charset="0"/>
                <a:cs typeface="Arial" panose="020B0604020202020204" pitchFamily="34" charset="0"/>
              </a:rPr>
              <a:t>Threshold: Lesser of 15% of FMV of corporation’s assets or $10,000,000.</a:t>
            </a:r>
          </a:p>
          <a:p>
            <a:pPr marL="685800" lvl="3">
              <a:lnSpc>
                <a:spcPct val="100000"/>
              </a:lnSpc>
              <a:spcBef>
                <a:spcPts val="1000"/>
              </a:spcBef>
            </a:pPr>
            <a:r>
              <a:rPr lang="en-US" sz="2200" dirty="0">
                <a:latin typeface="Arial" panose="020B0604020202020204" pitchFamily="34" charset="0"/>
                <a:cs typeface="Arial" panose="020B0604020202020204" pitchFamily="34" charset="0"/>
              </a:rPr>
              <a:t>If the NUBIG/NUBIL does not meet this threshold, then the amount is $0.</a:t>
            </a:r>
          </a:p>
          <a:p>
            <a:pPr marL="685800" lvl="3">
              <a:lnSpc>
                <a:spcPct val="100000"/>
              </a:lnSpc>
              <a:spcBef>
                <a:spcPts val="1000"/>
              </a:spcBef>
            </a:pPr>
            <a:r>
              <a:rPr lang="en-US" sz="2200" dirty="0">
                <a:latin typeface="Arial" panose="020B0604020202020204" pitchFamily="34" charset="0"/>
                <a:cs typeface="Arial" panose="020B0604020202020204" pitchFamily="34" charset="0"/>
              </a:rPr>
              <a:t>In determining the threshold, cash, cash-like items, and marketable securities generally don’t count (basis and FMV do not substantially differ).</a:t>
            </a:r>
          </a:p>
        </p:txBody>
      </p:sp>
    </p:spTree>
    <p:extLst>
      <p:ext uri="{BB962C8B-B14F-4D97-AF65-F5344CB8AC3E}">
        <p14:creationId xmlns:p14="http://schemas.microsoft.com/office/powerpoint/2010/main" val="31269116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Notice 2003-65</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pPr>
              <a:lnSpc>
                <a:spcPct val="100000"/>
              </a:lnSpc>
            </a:pPr>
            <a:r>
              <a:rPr lang="en-US" dirty="0">
                <a:latin typeface="Arial" panose="020B0604020202020204" pitchFamily="34" charset="0"/>
                <a:cs typeface="Arial" panose="020B0604020202020204" pitchFamily="34" charset="0"/>
              </a:rPr>
              <a:t>Pending the issuance of final regulations, taxpayers can continue to rely on the two safe harbors in Notice 2003-65 to identify recognized built-in items.</a:t>
            </a:r>
          </a:p>
          <a:p>
            <a:pPr lvl="1">
              <a:lnSpc>
                <a:spcPct val="100000"/>
              </a:lnSpc>
            </a:pPr>
            <a:r>
              <a:rPr lang="en-US" sz="2800" dirty="0">
                <a:latin typeface="Arial" panose="020B0604020202020204" pitchFamily="34" charset="0"/>
                <a:cs typeface="Arial" panose="020B0604020202020204" pitchFamily="34" charset="0"/>
              </a:rPr>
              <a:t>Section 338 Approach</a:t>
            </a:r>
          </a:p>
          <a:p>
            <a:pPr lvl="2">
              <a:lnSpc>
                <a:spcPct val="100000"/>
              </a:lnSpc>
            </a:pPr>
            <a:r>
              <a:rPr lang="en-US" sz="2800" dirty="0">
                <a:latin typeface="Arial" panose="020B0604020202020204" pitchFamily="34" charset="0"/>
                <a:cs typeface="Arial" panose="020B0604020202020204" pitchFamily="34" charset="0"/>
              </a:rPr>
              <a:t>Increases Section 382 limitation by recognized built-in gains from “deemed” amortization of certain assets.</a:t>
            </a:r>
          </a:p>
          <a:p>
            <a:pPr lvl="1">
              <a:lnSpc>
                <a:spcPct val="100000"/>
              </a:lnSpc>
            </a:pPr>
            <a:r>
              <a:rPr lang="en-US" sz="2800" dirty="0">
                <a:latin typeface="Arial" panose="020B0604020202020204" pitchFamily="34" charset="0"/>
                <a:cs typeface="Arial" panose="020B0604020202020204" pitchFamily="34" charset="0"/>
              </a:rPr>
              <a:t>Section 1374 approach</a:t>
            </a:r>
          </a:p>
          <a:p>
            <a:pPr lvl="2">
              <a:lnSpc>
                <a:spcPct val="100000"/>
              </a:lnSpc>
            </a:pPr>
            <a:r>
              <a:rPr lang="en-US" sz="2800" dirty="0">
                <a:latin typeface="Arial" panose="020B0604020202020204" pitchFamily="34" charset="0"/>
                <a:cs typeface="Arial" panose="020B0604020202020204" pitchFamily="34" charset="0"/>
              </a:rPr>
              <a:t>Narrower approach with limited items of RBIG and RBIL</a:t>
            </a:r>
          </a:p>
          <a:p>
            <a:pPr lvl="1"/>
            <a:endParaRPr lang="en-US" dirty="0"/>
          </a:p>
        </p:txBody>
      </p:sp>
    </p:spTree>
    <p:extLst>
      <p:ext uri="{BB962C8B-B14F-4D97-AF65-F5344CB8AC3E}">
        <p14:creationId xmlns:p14="http://schemas.microsoft.com/office/powerpoint/2010/main" val="34783191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Section 338 Approach</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pPr>
              <a:lnSpc>
                <a:spcPct val="100000"/>
              </a:lnSpc>
            </a:pPr>
            <a:r>
              <a:rPr lang="en-US" dirty="0">
                <a:latin typeface="Arial" panose="020B0604020202020204" pitchFamily="34" charset="0"/>
                <a:cs typeface="Arial" panose="020B0604020202020204" pitchFamily="34" charset="0"/>
              </a:rPr>
              <a:t>Preferred approach by most taxpayers in a NUBIG position.</a:t>
            </a:r>
          </a:p>
          <a:p>
            <a:pPr>
              <a:lnSpc>
                <a:spcPct val="100000"/>
              </a:lnSpc>
            </a:pPr>
            <a:r>
              <a:rPr lang="en-US" dirty="0">
                <a:latin typeface="Arial" panose="020B0604020202020204" pitchFamily="34" charset="0"/>
                <a:cs typeface="Arial" panose="020B0604020202020204" pitchFamily="34" charset="0"/>
              </a:rPr>
              <a:t>This approach treats RBIG/RBIL items as if there was a hypothetical Section 338 election to purchase 100% of </a:t>
            </a:r>
            <a:r>
              <a:rPr lang="en-US" dirty="0" err="1">
                <a:latin typeface="Arial" panose="020B0604020202020204" pitchFamily="34" charset="0"/>
                <a:cs typeface="Arial" panose="020B0604020202020204" pitchFamily="34" charset="0"/>
              </a:rPr>
              <a:t>LossCo’s</a:t>
            </a:r>
            <a:r>
              <a:rPr lang="en-US" dirty="0">
                <a:latin typeface="Arial" panose="020B0604020202020204" pitchFamily="34" charset="0"/>
                <a:cs typeface="Arial" panose="020B0604020202020204" pitchFamily="34" charset="0"/>
              </a:rPr>
              <a:t> stock.</a:t>
            </a:r>
          </a:p>
          <a:p>
            <a:pPr lvl="1">
              <a:lnSpc>
                <a:spcPct val="100000"/>
              </a:lnSpc>
            </a:pPr>
            <a:r>
              <a:rPr lang="en-US" sz="2800" dirty="0">
                <a:latin typeface="Arial" panose="020B0604020202020204" pitchFamily="34" charset="0"/>
                <a:cs typeface="Arial" panose="020B0604020202020204" pitchFamily="34" charset="0"/>
              </a:rPr>
              <a:t>Recall Section 338 election fiction:</a:t>
            </a:r>
          </a:p>
          <a:p>
            <a:pPr lvl="2">
              <a:lnSpc>
                <a:spcPct val="100000"/>
              </a:lnSpc>
            </a:pPr>
            <a:r>
              <a:rPr lang="en-US" sz="2400" dirty="0">
                <a:latin typeface="Arial" panose="020B0604020202020204" pitchFamily="34" charset="0"/>
                <a:cs typeface="Arial" panose="020B0604020202020204" pitchFamily="34" charset="0"/>
              </a:rPr>
              <a:t>New </a:t>
            </a:r>
            <a:r>
              <a:rPr lang="en-US" sz="2400" dirty="0" err="1">
                <a:latin typeface="Arial" panose="020B0604020202020204" pitchFamily="34" charset="0"/>
                <a:cs typeface="Arial" panose="020B0604020202020204" pitchFamily="34" charset="0"/>
              </a:rPr>
              <a:t>LossCo</a:t>
            </a:r>
            <a:r>
              <a:rPr lang="en-US" sz="2400" dirty="0">
                <a:latin typeface="Arial" panose="020B0604020202020204" pitchFamily="34" charset="0"/>
                <a:cs typeface="Arial" panose="020B0604020202020204" pitchFamily="34" charset="0"/>
              </a:rPr>
              <a:t> acquires all of the assets of Old </a:t>
            </a:r>
            <a:r>
              <a:rPr lang="en-US" sz="2400" dirty="0" err="1">
                <a:latin typeface="Arial" panose="020B0604020202020204" pitchFamily="34" charset="0"/>
                <a:cs typeface="Arial" panose="020B0604020202020204" pitchFamily="34" charset="0"/>
              </a:rPr>
              <a:t>LossCo</a:t>
            </a:r>
            <a:r>
              <a:rPr lang="en-US" sz="2400" dirty="0">
                <a:latin typeface="Arial" panose="020B0604020202020204" pitchFamily="34" charset="0"/>
                <a:cs typeface="Arial" panose="020B0604020202020204" pitchFamily="34" charset="0"/>
              </a:rPr>
              <a:t> in a taxable transaction (FMV basis in assets).</a:t>
            </a:r>
          </a:p>
          <a:p>
            <a:pPr lvl="2">
              <a:lnSpc>
                <a:spcPct val="100000"/>
              </a:lnSpc>
            </a:pPr>
            <a:r>
              <a:rPr lang="en-US" sz="2400" dirty="0">
                <a:latin typeface="Arial" panose="020B0604020202020204" pitchFamily="34" charset="0"/>
                <a:cs typeface="Arial" panose="020B0604020202020204" pitchFamily="34" charset="0"/>
              </a:rPr>
              <a:t>If </a:t>
            </a:r>
            <a:r>
              <a:rPr lang="en-US" sz="2400" dirty="0" err="1">
                <a:latin typeface="Arial" panose="020B0604020202020204" pitchFamily="34" charset="0"/>
                <a:cs typeface="Arial" panose="020B0604020202020204" pitchFamily="34" charset="0"/>
              </a:rPr>
              <a:t>LossCo</a:t>
            </a:r>
            <a:r>
              <a:rPr lang="en-US" sz="2400" dirty="0">
                <a:latin typeface="Arial" panose="020B0604020202020204" pitchFamily="34" charset="0"/>
                <a:cs typeface="Arial" panose="020B0604020202020204" pitchFamily="34" charset="0"/>
              </a:rPr>
              <a:t> has increased in value, there may be additional amortization deductions you could take.</a:t>
            </a:r>
          </a:p>
          <a:p>
            <a:pPr lvl="1"/>
            <a:endParaRPr lang="en-US" dirty="0"/>
          </a:p>
        </p:txBody>
      </p:sp>
    </p:spTree>
    <p:extLst>
      <p:ext uri="{BB962C8B-B14F-4D97-AF65-F5344CB8AC3E}">
        <p14:creationId xmlns:p14="http://schemas.microsoft.com/office/powerpoint/2010/main" val="30707309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Section 338 Approach</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pPr>
              <a:lnSpc>
                <a:spcPct val="100000"/>
              </a:lnSpc>
            </a:pPr>
            <a:r>
              <a:rPr lang="en-US" sz="2400" dirty="0">
                <a:latin typeface="Arial" panose="020B0604020202020204" pitchFamily="34" charset="0"/>
                <a:cs typeface="Arial" panose="020B0604020202020204" pitchFamily="34" charset="0"/>
              </a:rPr>
              <a:t>This approach treats RBIG/RBIL items as if there was a hypothetical Section 338 election to purchase 100% of </a:t>
            </a:r>
            <a:r>
              <a:rPr lang="en-US" sz="2400" dirty="0" err="1">
                <a:latin typeface="Arial" panose="020B0604020202020204" pitchFamily="34" charset="0"/>
                <a:cs typeface="Arial" panose="020B0604020202020204" pitchFamily="34" charset="0"/>
              </a:rPr>
              <a:t>LossCo’s</a:t>
            </a:r>
            <a:r>
              <a:rPr lang="en-US" sz="2400" dirty="0">
                <a:latin typeface="Arial" panose="020B0604020202020204" pitchFamily="34" charset="0"/>
                <a:cs typeface="Arial" panose="020B0604020202020204" pitchFamily="34" charset="0"/>
              </a:rPr>
              <a:t> stock.</a:t>
            </a:r>
          </a:p>
          <a:p>
            <a:pPr lvl="1">
              <a:lnSpc>
                <a:spcPct val="100000"/>
              </a:lnSpc>
            </a:pPr>
            <a:r>
              <a:rPr lang="en-US" dirty="0">
                <a:latin typeface="Arial" panose="020B0604020202020204" pitchFamily="34" charset="0"/>
                <a:cs typeface="Arial" panose="020B0604020202020204" pitchFamily="34" charset="0"/>
              </a:rPr>
              <a:t>Recall Section 338 election fiction:</a:t>
            </a:r>
          </a:p>
          <a:p>
            <a:pPr lvl="2">
              <a:lnSpc>
                <a:spcPct val="100000"/>
              </a:lnSpc>
            </a:pPr>
            <a:r>
              <a:rPr lang="en-US" sz="2400" dirty="0">
                <a:latin typeface="Arial" panose="020B0604020202020204" pitchFamily="34" charset="0"/>
                <a:cs typeface="Arial" panose="020B0604020202020204" pitchFamily="34" charset="0"/>
              </a:rPr>
              <a:t>New </a:t>
            </a:r>
            <a:r>
              <a:rPr lang="en-US" sz="2400" dirty="0" err="1">
                <a:latin typeface="Arial" panose="020B0604020202020204" pitchFamily="34" charset="0"/>
                <a:cs typeface="Arial" panose="020B0604020202020204" pitchFamily="34" charset="0"/>
              </a:rPr>
              <a:t>LossCo</a:t>
            </a:r>
            <a:r>
              <a:rPr lang="en-US" sz="2400" dirty="0">
                <a:latin typeface="Arial" panose="020B0604020202020204" pitchFamily="34" charset="0"/>
                <a:cs typeface="Arial" panose="020B0604020202020204" pitchFamily="34" charset="0"/>
              </a:rPr>
              <a:t> acquires all of the assets of Old </a:t>
            </a:r>
            <a:r>
              <a:rPr lang="en-US" sz="2400" dirty="0" err="1">
                <a:latin typeface="Arial" panose="020B0604020202020204" pitchFamily="34" charset="0"/>
                <a:cs typeface="Arial" panose="020B0604020202020204" pitchFamily="34" charset="0"/>
              </a:rPr>
              <a:t>LossCo</a:t>
            </a:r>
            <a:r>
              <a:rPr lang="en-US" sz="2400" dirty="0">
                <a:latin typeface="Arial" panose="020B0604020202020204" pitchFamily="34" charset="0"/>
                <a:cs typeface="Arial" panose="020B0604020202020204" pitchFamily="34" charset="0"/>
              </a:rPr>
              <a:t> in a taxable transaction (FMV basis in assets).</a:t>
            </a:r>
          </a:p>
          <a:p>
            <a:pPr lvl="2">
              <a:lnSpc>
                <a:spcPct val="100000"/>
              </a:lnSpc>
            </a:pPr>
            <a:r>
              <a:rPr lang="en-US" sz="2400" dirty="0">
                <a:latin typeface="Arial" panose="020B0604020202020204" pitchFamily="34" charset="0"/>
                <a:cs typeface="Arial" panose="020B0604020202020204" pitchFamily="34" charset="0"/>
              </a:rPr>
              <a:t>If </a:t>
            </a:r>
            <a:r>
              <a:rPr lang="en-US" sz="2400" dirty="0" err="1">
                <a:latin typeface="Arial" panose="020B0604020202020204" pitchFamily="34" charset="0"/>
                <a:cs typeface="Arial" panose="020B0604020202020204" pitchFamily="34" charset="0"/>
              </a:rPr>
              <a:t>LossCo</a:t>
            </a:r>
            <a:r>
              <a:rPr lang="en-US" sz="2400" dirty="0">
                <a:latin typeface="Arial" panose="020B0604020202020204" pitchFamily="34" charset="0"/>
                <a:cs typeface="Arial" panose="020B0604020202020204" pitchFamily="34" charset="0"/>
              </a:rPr>
              <a:t> has increased in value, there may be additional amortization deductions you could take.</a:t>
            </a:r>
          </a:p>
          <a:p>
            <a:pPr marL="228600" lvl="2">
              <a:lnSpc>
                <a:spcPct val="100000"/>
              </a:lnSpc>
              <a:spcBef>
                <a:spcPts val="1000"/>
              </a:spcBef>
            </a:pPr>
            <a:r>
              <a:rPr lang="en-US" sz="2400" dirty="0">
                <a:latin typeface="Arial" panose="020B0604020202020204" pitchFamily="34" charset="0"/>
                <a:cs typeface="Arial" panose="020B0604020202020204" pitchFamily="34" charset="0"/>
              </a:rPr>
              <a:t>This approach allows taxpayer to treat any “forgone” depreciation or amortization deduction on assets during the recognition period is treated as RBIG/RBIL. In other words, taxpayer may get the RBIG/RBIL even if no assets are disposed of. </a:t>
            </a:r>
          </a:p>
          <a:p>
            <a:pPr lvl="1"/>
            <a:endParaRPr lang="en-US" dirty="0"/>
          </a:p>
        </p:txBody>
      </p:sp>
    </p:spTree>
    <p:extLst>
      <p:ext uri="{BB962C8B-B14F-4D97-AF65-F5344CB8AC3E}">
        <p14:creationId xmlns:p14="http://schemas.microsoft.com/office/powerpoint/2010/main" val="4981924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Section 338 Approach</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pPr>
              <a:lnSpc>
                <a:spcPct val="100000"/>
              </a:lnSpc>
            </a:pPr>
            <a:r>
              <a:rPr lang="en-US" dirty="0">
                <a:latin typeface="Arial" panose="020B0604020202020204" pitchFamily="34" charset="0"/>
                <a:cs typeface="Arial" panose="020B0604020202020204" pitchFamily="34" charset="0"/>
              </a:rPr>
              <a:t>Taxpayer only get the “forgone” depreciation and amortization deductions.</a:t>
            </a:r>
          </a:p>
          <a:p>
            <a:pPr>
              <a:lnSpc>
                <a:spcPct val="100000"/>
              </a:lnSpc>
            </a:pPr>
            <a:r>
              <a:rPr lang="en-US" dirty="0" err="1">
                <a:latin typeface="Arial" panose="020B0604020202020204" pitchFamily="34" charset="0"/>
                <a:cs typeface="Arial" panose="020B0604020202020204" pitchFamily="34" charset="0"/>
              </a:rPr>
              <a:t>LossCo</a:t>
            </a:r>
            <a:r>
              <a:rPr lang="en-US" dirty="0">
                <a:latin typeface="Arial" panose="020B0604020202020204" pitchFamily="34" charset="0"/>
                <a:cs typeface="Arial" panose="020B0604020202020204" pitchFamily="34" charset="0"/>
              </a:rPr>
              <a:t> had an ownership change while holding intangible property with basis of $100 and FMV of $300. </a:t>
            </a:r>
            <a:r>
              <a:rPr lang="en-US" dirty="0" err="1">
                <a:latin typeface="Arial" panose="020B0604020202020204" pitchFamily="34" charset="0"/>
                <a:cs typeface="Arial" panose="020B0604020202020204" pitchFamily="34" charset="0"/>
              </a:rPr>
              <a:t>LossCo’s</a:t>
            </a:r>
            <a:r>
              <a:rPr lang="en-US" dirty="0">
                <a:latin typeface="Arial" panose="020B0604020202020204" pitchFamily="34" charset="0"/>
                <a:cs typeface="Arial" panose="020B0604020202020204" pitchFamily="34" charset="0"/>
              </a:rPr>
              <a:t> original basis in the intangible property was $200, but it had already taken $100 of amortization deductions.</a:t>
            </a:r>
          </a:p>
          <a:p>
            <a:pPr>
              <a:lnSpc>
                <a:spcPct val="100000"/>
              </a:lnSpc>
            </a:pPr>
            <a:r>
              <a:rPr lang="en-US" dirty="0">
                <a:latin typeface="Arial" panose="020B0604020202020204" pitchFamily="34" charset="0"/>
                <a:cs typeface="Arial" panose="020B0604020202020204" pitchFamily="34" charset="0"/>
              </a:rPr>
              <a:t>How much RBIG would </a:t>
            </a:r>
            <a:r>
              <a:rPr lang="en-US" dirty="0" err="1">
                <a:latin typeface="Arial" panose="020B0604020202020204" pitchFamily="34" charset="0"/>
                <a:cs typeface="Arial" panose="020B0604020202020204" pitchFamily="34" charset="0"/>
              </a:rPr>
              <a:t>LossCo</a:t>
            </a:r>
            <a:r>
              <a:rPr lang="en-US" dirty="0">
                <a:latin typeface="Arial" panose="020B0604020202020204" pitchFamily="34" charset="0"/>
                <a:cs typeface="Arial" panose="020B0604020202020204" pitchFamily="34" charset="0"/>
              </a:rPr>
              <a:t> get on the intangible asset (assuming they meet the NUBIG threshold).</a:t>
            </a:r>
            <a:endParaRPr lang="en-US" dirty="0"/>
          </a:p>
        </p:txBody>
      </p:sp>
    </p:spTree>
    <p:extLst>
      <p:ext uri="{BB962C8B-B14F-4D97-AF65-F5344CB8AC3E}">
        <p14:creationId xmlns:p14="http://schemas.microsoft.com/office/powerpoint/2010/main" val="25617407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Section 338 Approach: Example</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pPr>
              <a:lnSpc>
                <a:spcPct val="100000"/>
              </a:lnSpc>
            </a:pPr>
            <a:r>
              <a:rPr lang="en-US" dirty="0" err="1">
                <a:latin typeface="Arial" panose="020B0604020202020204" pitchFamily="34" charset="0"/>
                <a:cs typeface="Arial" panose="020B0604020202020204" pitchFamily="34" charset="0"/>
              </a:rPr>
              <a:t>LossCo</a:t>
            </a:r>
            <a:r>
              <a:rPr lang="en-US" dirty="0">
                <a:latin typeface="Arial" panose="020B0604020202020204" pitchFamily="34" charset="0"/>
                <a:cs typeface="Arial" panose="020B0604020202020204" pitchFamily="34" charset="0"/>
              </a:rPr>
              <a:t> was purchased by Buyer for $10 million in April 2022. </a:t>
            </a:r>
            <a:r>
              <a:rPr lang="en-US" dirty="0" err="1">
                <a:latin typeface="Arial" panose="020B0604020202020204" pitchFamily="34" charset="0"/>
                <a:cs typeface="Arial" panose="020B0604020202020204" pitchFamily="34" charset="0"/>
              </a:rPr>
              <a:t>LossCo</a:t>
            </a:r>
            <a:r>
              <a:rPr lang="en-US" dirty="0">
                <a:latin typeface="Arial" panose="020B0604020202020204" pitchFamily="34" charset="0"/>
                <a:cs typeface="Arial" panose="020B0604020202020204" pitchFamily="34" charset="0"/>
              </a:rPr>
              <a:t> has the following assets: $1M cash, $3M in inventory, $3M in fixed assets ($5M tax basis). What is the annual limitation of </a:t>
            </a:r>
            <a:r>
              <a:rPr lang="en-US" dirty="0" err="1">
                <a:latin typeface="Arial" panose="020B0604020202020204" pitchFamily="34" charset="0"/>
                <a:cs typeface="Arial" panose="020B0604020202020204" pitchFamily="34" charset="0"/>
              </a:rPr>
              <a:t>LossCo</a:t>
            </a:r>
            <a:r>
              <a:rPr lang="en-US" dirty="0">
                <a:latin typeface="Arial" panose="020B0604020202020204" pitchFamily="34" charset="0"/>
                <a:cs typeface="Arial" panose="020B0604020202020204" pitchFamily="34" charset="0"/>
              </a:rPr>
              <a:t> after taking into account RBIG?</a:t>
            </a:r>
          </a:p>
          <a:p>
            <a:pPr>
              <a:lnSpc>
                <a:spcPct val="100000"/>
              </a:lnSpc>
            </a:pPr>
            <a:r>
              <a:rPr lang="en-US" dirty="0">
                <a:latin typeface="Arial" panose="020B0604020202020204" pitchFamily="34" charset="0"/>
                <a:cs typeface="Arial" panose="020B0604020202020204" pitchFamily="34" charset="0"/>
              </a:rPr>
              <a:t>Would this answer change if tax basis in fixed assets was $4M?</a:t>
            </a:r>
            <a:endParaRPr lang="en-US" dirty="0"/>
          </a:p>
        </p:txBody>
      </p:sp>
    </p:spTree>
    <p:extLst>
      <p:ext uri="{BB962C8B-B14F-4D97-AF65-F5344CB8AC3E}">
        <p14:creationId xmlns:p14="http://schemas.microsoft.com/office/powerpoint/2010/main" val="41680324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Determining Annual 382 Limitation</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r>
              <a:rPr lang="en-US" dirty="0"/>
              <a:t>A Section 382 limitation generally equals the sum of: </a:t>
            </a:r>
          </a:p>
          <a:p>
            <a:pPr lvl="1"/>
            <a:r>
              <a:rPr lang="en-US" dirty="0"/>
              <a:t>The FMV of the loss corporation multiplied by the applicable federal long-term tax exempt rate, plus </a:t>
            </a:r>
          </a:p>
          <a:p>
            <a:pPr lvl="1"/>
            <a:r>
              <a:rPr lang="en-US" dirty="0"/>
              <a:t>Recognized built-in gains in the first five years post ownership change, plus</a:t>
            </a:r>
          </a:p>
          <a:p>
            <a:pPr lvl="1"/>
            <a:r>
              <a:rPr lang="en-US" dirty="0"/>
              <a:t>Any unused limitation from the prior tax year, less </a:t>
            </a:r>
          </a:p>
          <a:p>
            <a:pPr lvl="1"/>
            <a:r>
              <a:rPr lang="en-US" b="1" dirty="0"/>
              <a:t>Redemptions and other corporate contractions</a:t>
            </a:r>
            <a:r>
              <a:rPr lang="en-US" dirty="0"/>
              <a:t>, less</a:t>
            </a:r>
          </a:p>
          <a:p>
            <a:pPr lvl="1"/>
            <a:r>
              <a:rPr lang="en-US" dirty="0"/>
              <a:t>Disqualified capital contributions, less</a:t>
            </a:r>
          </a:p>
          <a:p>
            <a:pPr lvl="1"/>
            <a:r>
              <a:rPr lang="en-US" dirty="0"/>
              <a:t>Substantial non-business assets.</a:t>
            </a:r>
          </a:p>
          <a:p>
            <a:pPr lvl="1"/>
            <a:endParaRPr lang="en-US" dirty="0"/>
          </a:p>
        </p:txBody>
      </p:sp>
    </p:spTree>
    <p:extLst>
      <p:ext uri="{BB962C8B-B14F-4D97-AF65-F5344CB8AC3E}">
        <p14:creationId xmlns:p14="http://schemas.microsoft.com/office/powerpoint/2010/main" val="4759323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Corporate contractions</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r>
              <a:rPr lang="en-US" dirty="0"/>
              <a:t>The value of </a:t>
            </a:r>
            <a:r>
              <a:rPr lang="en-US" dirty="0" err="1"/>
              <a:t>LossCo</a:t>
            </a:r>
            <a:r>
              <a:rPr lang="en-US" dirty="0"/>
              <a:t> is reduced if a redemption or other corporate contraction occurs in connection with the ownership change. Section 382(e)(2).</a:t>
            </a:r>
          </a:p>
          <a:p>
            <a:pPr lvl="1"/>
            <a:r>
              <a:rPr lang="en-US" dirty="0"/>
              <a:t>In connection with an acquisition </a:t>
            </a:r>
            <a:r>
              <a:rPr lang="en-US" dirty="0" err="1"/>
              <a:t>LossCo</a:t>
            </a:r>
            <a:r>
              <a:rPr lang="en-US" dirty="0"/>
              <a:t> redeems out a minority shareholder. The value of </a:t>
            </a:r>
            <a:r>
              <a:rPr lang="en-US" dirty="0" err="1"/>
              <a:t>LossCo</a:t>
            </a:r>
            <a:r>
              <a:rPr lang="en-US" dirty="0"/>
              <a:t> must be reduced by the value of the minority shareholder’s equity for Section 382 purposes.</a:t>
            </a:r>
          </a:p>
          <a:p>
            <a:pPr lvl="1"/>
            <a:r>
              <a:rPr lang="en-US" dirty="0"/>
              <a:t>Corporate contraction is not defined. An example would be a “bootstrap acquisition”:</a:t>
            </a:r>
          </a:p>
          <a:p>
            <a:pPr lvl="2"/>
            <a:r>
              <a:rPr lang="en-US" dirty="0"/>
              <a:t>Acquisition is financed by indebtedness incurred by Target. Note, this may apply if Target is a guarantor (particularly if it is the sole guarantor) of the debt or if Target is expected to be the source of repayment of the debt. Facts and circumstances.</a:t>
            </a:r>
          </a:p>
        </p:txBody>
      </p:sp>
    </p:spTree>
    <p:extLst>
      <p:ext uri="{BB962C8B-B14F-4D97-AF65-F5344CB8AC3E}">
        <p14:creationId xmlns:p14="http://schemas.microsoft.com/office/powerpoint/2010/main" val="27966569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Determining Annual 382 Limitation</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r>
              <a:rPr lang="en-US" dirty="0"/>
              <a:t>A Section 382 limitation generally equals the sum of: </a:t>
            </a:r>
          </a:p>
          <a:p>
            <a:pPr lvl="1"/>
            <a:r>
              <a:rPr lang="en-US" dirty="0"/>
              <a:t>The FMV of the loss corporation multiplied by the applicable federal long-term tax exempt rate, plus </a:t>
            </a:r>
          </a:p>
          <a:p>
            <a:pPr lvl="1"/>
            <a:r>
              <a:rPr lang="en-US" dirty="0"/>
              <a:t>Recognized built-in gains in the first five years post ownership change, plus</a:t>
            </a:r>
          </a:p>
          <a:p>
            <a:pPr lvl="1"/>
            <a:r>
              <a:rPr lang="en-US" dirty="0"/>
              <a:t>Any unused limitation from the prior tax year, less </a:t>
            </a:r>
          </a:p>
          <a:p>
            <a:pPr lvl="1"/>
            <a:r>
              <a:rPr lang="en-US" dirty="0"/>
              <a:t>Redemptions and other corporate contractions, less</a:t>
            </a:r>
          </a:p>
          <a:p>
            <a:pPr lvl="1"/>
            <a:r>
              <a:rPr lang="en-US" b="1" dirty="0"/>
              <a:t>Disqualified capital contributions</a:t>
            </a:r>
            <a:r>
              <a:rPr lang="en-US" dirty="0"/>
              <a:t>, less</a:t>
            </a:r>
          </a:p>
          <a:p>
            <a:pPr lvl="1"/>
            <a:r>
              <a:rPr lang="en-US" dirty="0"/>
              <a:t>Substantial non-business assets.</a:t>
            </a:r>
          </a:p>
          <a:p>
            <a:pPr lvl="1"/>
            <a:endParaRPr lang="en-US" dirty="0"/>
          </a:p>
        </p:txBody>
      </p:sp>
    </p:spTree>
    <p:extLst>
      <p:ext uri="{BB962C8B-B14F-4D97-AF65-F5344CB8AC3E}">
        <p14:creationId xmlns:p14="http://schemas.microsoft.com/office/powerpoint/2010/main" val="4774632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Capital Contributions</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r>
              <a:rPr lang="en-US" dirty="0"/>
              <a:t>Capital contributions are not taken into account if it was received as part of a plan of which the principal purpose is to avoid or increase a 382 limitation. Section 382(l)(1)(A).</a:t>
            </a:r>
          </a:p>
          <a:p>
            <a:r>
              <a:rPr lang="en-US" dirty="0"/>
              <a:t>Capital contributions made within 2 years prior to the ownership change date is presumed to be as part of a plan to avoid or increase 382 limitation. This presumption is rebuttable. Section 382(l)(1)(B).</a:t>
            </a:r>
          </a:p>
          <a:p>
            <a:r>
              <a:rPr lang="en-US" b="1" dirty="0"/>
              <a:t>Notice 2008-78: </a:t>
            </a:r>
            <a:r>
              <a:rPr lang="en-US" dirty="0"/>
              <a:t>IRS issued guidance stating that starting in 2008 the 2 year presumption essentially no longer applies. The presumption is reversed.</a:t>
            </a:r>
            <a:endParaRPr lang="en-US" b="1" dirty="0"/>
          </a:p>
          <a:p>
            <a:pPr lvl="1"/>
            <a:endParaRPr lang="en-US" dirty="0"/>
          </a:p>
        </p:txBody>
      </p:sp>
    </p:spTree>
    <p:extLst>
      <p:ext uri="{BB962C8B-B14F-4D97-AF65-F5344CB8AC3E}">
        <p14:creationId xmlns:p14="http://schemas.microsoft.com/office/powerpoint/2010/main" val="3346632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latin typeface="Arial" panose="020B0604020202020204" pitchFamily="34" charset="0"/>
                <a:cs typeface="Arial" panose="020B0604020202020204" pitchFamily="34" charset="0"/>
              </a:rPr>
              <a:t>Section 172 Limitation</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r>
              <a:rPr lang="en-US" dirty="0">
                <a:latin typeface="Arial" panose="020B0604020202020204" pitchFamily="34" charset="0"/>
                <a:cs typeface="Arial" panose="020B0604020202020204" pitchFamily="34" charset="0"/>
              </a:rPr>
              <a:t>Pre-2018 NOLs: May be carried forward up to 20 tax. May not be carried back. </a:t>
            </a:r>
          </a:p>
          <a:p>
            <a:r>
              <a:rPr lang="en-US" dirty="0">
                <a:latin typeface="Arial" panose="020B0604020202020204" pitchFamily="34" charset="0"/>
                <a:cs typeface="Arial" panose="020B0604020202020204" pitchFamily="34" charset="0"/>
              </a:rPr>
              <a:t>Post-2017 NOLs: May be carried forward indefinitely. May not be carried back. May only be used to offset up to 80% of taxable income.</a:t>
            </a:r>
          </a:p>
          <a:p>
            <a:r>
              <a:rPr lang="en-US" dirty="0">
                <a:latin typeface="Arial" panose="020B0604020202020204" pitchFamily="34" charset="0"/>
                <a:cs typeface="Arial" panose="020B0604020202020204" pitchFamily="34" charset="0"/>
              </a:rPr>
              <a:t>Post-2018 Pre-2021 NOLs: may be carried back 5 tax years.</a:t>
            </a:r>
          </a:p>
          <a:p>
            <a:r>
              <a:rPr lang="en-US" dirty="0">
                <a:latin typeface="Arial" panose="020B0604020202020204" pitchFamily="34" charset="0"/>
                <a:cs typeface="Arial" panose="020B0604020202020204" pitchFamily="34" charset="0"/>
              </a:rPr>
              <a:t>Tax credits may be carried back 1 year and carried forward 20 years.</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38179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Determining Annual 382 Limitation</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r>
              <a:rPr lang="en-US" dirty="0"/>
              <a:t>A Section 382 limitation generally equals the sum of: </a:t>
            </a:r>
          </a:p>
          <a:p>
            <a:pPr lvl="1"/>
            <a:r>
              <a:rPr lang="en-US" dirty="0"/>
              <a:t>The FMV of the loss corporation multiplied by the applicable federal long-term tax exempt rate, plus </a:t>
            </a:r>
          </a:p>
          <a:p>
            <a:pPr lvl="1"/>
            <a:r>
              <a:rPr lang="en-US" dirty="0"/>
              <a:t>Recognized built-in gains in the first five years post ownership change, plus</a:t>
            </a:r>
          </a:p>
          <a:p>
            <a:pPr lvl="1"/>
            <a:r>
              <a:rPr lang="en-US" dirty="0"/>
              <a:t>Any unused limitation from the prior tax year, less </a:t>
            </a:r>
          </a:p>
          <a:p>
            <a:pPr lvl="1"/>
            <a:r>
              <a:rPr lang="en-US" dirty="0"/>
              <a:t>Redemptions and other corporate contractions, less</a:t>
            </a:r>
          </a:p>
          <a:p>
            <a:pPr lvl="1"/>
            <a:r>
              <a:rPr lang="en-US" dirty="0"/>
              <a:t>Disqualified capital contributions, less</a:t>
            </a:r>
          </a:p>
          <a:p>
            <a:pPr lvl="1"/>
            <a:r>
              <a:rPr lang="en-US" b="1" dirty="0"/>
              <a:t>Substantial non-business assets.</a:t>
            </a:r>
          </a:p>
          <a:p>
            <a:pPr lvl="1"/>
            <a:endParaRPr lang="en-US" dirty="0"/>
          </a:p>
        </p:txBody>
      </p:sp>
    </p:spTree>
    <p:extLst>
      <p:ext uri="{BB962C8B-B14F-4D97-AF65-F5344CB8AC3E}">
        <p14:creationId xmlns:p14="http://schemas.microsoft.com/office/powerpoint/2010/main" val="27380938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Substantial non-business assets</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r>
              <a:rPr lang="en-US" dirty="0" err="1"/>
              <a:t>LossCo</a:t>
            </a:r>
            <a:r>
              <a:rPr lang="en-US" dirty="0"/>
              <a:t> is required to reduce the value of its stock if it has “substantial” nonbusiness assets immediately after an ownership change. Section 382(l)(4)(A).</a:t>
            </a:r>
          </a:p>
          <a:p>
            <a:r>
              <a:rPr lang="en-US" dirty="0"/>
              <a:t>Nonbusiness assets = assets held for investment (e.g., cash, marketable stock or securities, etc.)</a:t>
            </a:r>
          </a:p>
          <a:p>
            <a:r>
              <a:rPr lang="en-US" dirty="0"/>
              <a:t>Assets that are held as an ”integral part of the conduct of a trade or business” are not treated as nonbusiness assets. For examples, investment assets or cash for bank reserve requirements.</a:t>
            </a:r>
          </a:p>
          <a:p>
            <a:r>
              <a:rPr lang="en-US" dirty="0"/>
              <a:t>Note: subsidiary stock is not counted in determining nonbusiness assets, instead the parent is deemed to own its proportional share of subsidiary assets.</a:t>
            </a:r>
          </a:p>
          <a:p>
            <a:pPr lvl="1"/>
            <a:endParaRPr lang="en-US" dirty="0"/>
          </a:p>
        </p:txBody>
      </p:sp>
    </p:spTree>
    <p:extLst>
      <p:ext uri="{BB962C8B-B14F-4D97-AF65-F5344CB8AC3E}">
        <p14:creationId xmlns:p14="http://schemas.microsoft.com/office/powerpoint/2010/main" val="39170372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Substantial non-business assets</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r>
              <a:rPr lang="en-US" sz="2400" dirty="0">
                <a:latin typeface="Arial" panose="020B0604020202020204" pitchFamily="34" charset="0"/>
                <a:cs typeface="Arial" panose="020B0604020202020204" pitchFamily="34" charset="0"/>
              </a:rPr>
              <a:t>“Substantial” nonbusiness assets = at least 1/3 of your assets are nonbusiness assets. The amount of nonbusiness assets is measured immediately </a:t>
            </a:r>
            <a:r>
              <a:rPr lang="en-US" sz="2400" b="1" dirty="0">
                <a:latin typeface="Arial" panose="020B0604020202020204" pitchFamily="34" charset="0"/>
                <a:cs typeface="Arial" panose="020B0604020202020204" pitchFamily="34" charset="0"/>
              </a:rPr>
              <a:t>after</a:t>
            </a:r>
            <a:r>
              <a:rPr lang="en-US" sz="2400" dirty="0">
                <a:latin typeface="Arial" panose="020B0604020202020204" pitchFamily="34" charset="0"/>
                <a:cs typeface="Arial" panose="020B0604020202020204" pitchFamily="34" charset="0"/>
              </a:rPr>
              <a:t> the ownership change.</a:t>
            </a:r>
          </a:p>
          <a:p>
            <a:r>
              <a:rPr lang="en-US" sz="2400" dirty="0">
                <a:latin typeface="Arial" panose="020B0604020202020204" pitchFamily="34" charset="0"/>
                <a:cs typeface="Arial" panose="020B0604020202020204" pitchFamily="34" charset="0"/>
              </a:rPr>
              <a:t>If </a:t>
            </a:r>
            <a:r>
              <a:rPr lang="en-US" sz="2400" dirty="0" err="1">
                <a:latin typeface="Arial" panose="020B0604020202020204" pitchFamily="34" charset="0"/>
                <a:cs typeface="Arial" panose="020B0604020202020204" pitchFamily="34" charset="0"/>
              </a:rPr>
              <a:t>LossCo</a:t>
            </a:r>
            <a:r>
              <a:rPr lang="en-US" sz="2400" dirty="0">
                <a:latin typeface="Arial" panose="020B0604020202020204" pitchFamily="34" charset="0"/>
                <a:cs typeface="Arial" panose="020B0604020202020204" pitchFamily="34" charset="0"/>
              </a:rPr>
              <a:t> has substantial non-business assets, then the value of </a:t>
            </a:r>
            <a:r>
              <a:rPr lang="en-US" sz="2400" dirty="0" err="1">
                <a:latin typeface="Arial" panose="020B0604020202020204" pitchFamily="34" charset="0"/>
                <a:cs typeface="Arial" panose="020B0604020202020204" pitchFamily="34" charset="0"/>
              </a:rPr>
              <a:t>LossCo’s</a:t>
            </a:r>
            <a:r>
              <a:rPr lang="en-US" sz="2400" dirty="0">
                <a:latin typeface="Arial" panose="020B0604020202020204" pitchFamily="34" charset="0"/>
                <a:cs typeface="Arial" panose="020B0604020202020204" pitchFamily="34" charset="0"/>
              </a:rPr>
              <a:t> stock is reduced by the </a:t>
            </a:r>
            <a:r>
              <a:rPr lang="en-US" sz="2400" dirty="0" err="1">
                <a:latin typeface="Arial" panose="020B0604020202020204" pitchFamily="34" charset="0"/>
                <a:cs typeface="Arial" panose="020B0604020202020204" pitchFamily="34" charset="0"/>
              </a:rPr>
              <a:t>exess</a:t>
            </a:r>
            <a:r>
              <a:rPr lang="en-US" sz="2400" dirty="0">
                <a:latin typeface="Arial" panose="020B0604020202020204" pitchFamily="34" charset="0"/>
                <a:cs typeface="Arial" panose="020B0604020202020204" pitchFamily="34" charset="0"/>
              </a:rPr>
              <a:t> of:</a:t>
            </a:r>
          </a:p>
          <a:p>
            <a:pPr lvl="1"/>
            <a:r>
              <a:rPr lang="en-US" dirty="0">
                <a:latin typeface="Arial" panose="020B0604020202020204" pitchFamily="34" charset="0"/>
                <a:cs typeface="Arial" panose="020B0604020202020204" pitchFamily="34" charset="0"/>
              </a:rPr>
              <a:t>The FMV of the nonbusiness assets divided by</a:t>
            </a:r>
          </a:p>
          <a:p>
            <a:pPr lvl="1"/>
            <a:r>
              <a:rPr lang="en-US" dirty="0">
                <a:latin typeface="Arial" panose="020B0604020202020204" pitchFamily="34" charset="0"/>
                <a:cs typeface="Arial" panose="020B0604020202020204" pitchFamily="34" charset="0"/>
              </a:rPr>
              <a:t>The amount of liabilities allocable to the nonbusiness assets. (Section 382(l)(4)(A).</a:t>
            </a:r>
          </a:p>
          <a:p>
            <a:pPr lvl="2"/>
            <a:r>
              <a:rPr lang="en-US" dirty="0">
                <a:latin typeface="Arial" panose="020B0604020202020204" pitchFamily="34" charset="0"/>
                <a:cs typeface="Arial" panose="020B0604020202020204" pitchFamily="34" charset="0"/>
              </a:rPr>
              <a:t>The amount of allocable liabilities is based on the ratio of the FMV of the nonbusiness assets to the FMV of all the asset of </a:t>
            </a:r>
            <a:r>
              <a:rPr lang="en-US" dirty="0" err="1">
                <a:latin typeface="Arial" panose="020B0604020202020204" pitchFamily="34" charset="0"/>
                <a:cs typeface="Arial" panose="020B0604020202020204" pitchFamily="34" charset="0"/>
              </a:rPr>
              <a:t>LossCo</a:t>
            </a:r>
            <a:r>
              <a:rPr lang="en-US" dirty="0">
                <a:latin typeface="Arial" panose="020B0604020202020204" pitchFamily="34" charset="0"/>
                <a:cs typeface="Arial" panose="020B0604020202020204" pitchFamily="34" charset="0"/>
              </a:rPr>
              <a:t>.</a:t>
            </a:r>
          </a:p>
          <a:p>
            <a:pPr lvl="2"/>
            <a:r>
              <a:rPr lang="en-US" dirty="0">
                <a:latin typeface="Arial" panose="020B0604020202020204" pitchFamily="34" charset="0"/>
                <a:cs typeface="Arial" panose="020B0604020202020204" pitchFamily="34" charset="0"/>
              </a:rPr>
              <a:t>The amount of substantial nonbusiness assets reduction is determined immediately </a:t>
            </a:r>
            <a:r>
              <a:rPr lang="en-US" b="1" dirty="0">
                <a:latin typeface="Arial" panose="020B0604020202020204" pitchFamily="34" charset="0"/>
                <a:cs typeface="Arial" panose="020B0604020202020204" pitchFamily="34" charset="0"/>
              </a:rPr>
              <a:t>before</a:t>
            </a:r>
            <a:r>
              <a:rPr lang="en-US" dirty="0">
                <a:latin typeface="Arial" panose="020B0604020202020204" pitchFamily="34" charset="0"/>
                <a:cs typeface="Arial" panose="020B0604020202020204" pitchFamily="34" charset="0"/>
              </a:rPr>
              <a:t> the ownership change.</a:t>
            </a:r>
          </a:p>
          <a:p>
            <a:pPr lvl="1"/>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83033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Treas. Reg. 1.382-7</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r>
              <a:rPr lang="en-US" dirty="0"/>
              <a:t>On September 9, 2019 the Treasury and IRS issued Proposed Regulations regarding items of income and deduction that are treated as built-in gains and losses under Section 382 </a:t>
            </a:r>
          </a:p>
          <a:p>
            <a:r>
              <a:rPr lang="en-US" dirty="0"/>
              <a:t>The proposed regulations are prospective and would apply to determinations of NUBIG or NUBIL and of RBIG or RBIL for section 382 ownership changes occurring after the date the Proposed Regulations are adopted as final regulations.</a:t>
            </a:r>
          </a:p>
          <a:p>
            <a:r>
              <a:rPr lang="en-US" dirty="0"/>
              <a:t>The Proposed Regulations reject the 338 approach from Notice 2003-65 and would adopt a modified version of the 1374 approach from that notice.</a:t>
            </a:r>
          </a:p>
        </p:txBody>
      </p:sp>
    </p:spTree>
    <p:extLst>
      <p:ext uri="{BB962C8B-B14F-4D97-AF65-F5344CB8AC3E}">
        <p14:creationId xmlns:p14="http://schemas.microsoft.com/office/powerpoint/2010/main" val="34271478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fontScale="90000"/>
          </a:bodyPr>
          <a:lstStyle/>
          <a:p>
            <a:r>
              <a:rPr lang="en-US" sz="4000" dirty="0">
                <a:solidFill>
                  <a:schemeClr val="bg1"/>
                </a:solidFill>
                <a:latin typeface="Arial" panose="020B0604020202020204" pitchFamily="34" charset="0"/>
                <a:cs typeface="Arial" panose="020B0604020202020204" pitchFamily="34" charset="0"/>
              </a:rPr>
              <a:t>Calculation of Section 382 limitation: Example</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fontScale="92500" lnSpcReduction="20000"/>
          </a:bodyPr>
          <a:lstStyle/>
          <a:p>
            <a:r>
              <a:rPr lang="en-US" dirty="0"/>
              <a:t>On 6/15/2021, Buyer purchases Target for $100M. Target was formed on 3/31/2016 and tax attribute schedule is as follows:</a:t>
            </a:r>
          </a:p>
          <a:p>
            <a:r>
              <a:rPr lang="en-US" dirty="0"/>
              <a:t>2016: $2M NOLs</a:t>
            </a:r>
          </a:p>
          <a:p>
            <a:r>
              <a:rPr lang="en-US" dirty="0"/>
              <a:t>2017: $5M NOLs</a:t>
            </a:r>
          </a:p>
          <a:p>
            <a:r>
              <a:rPr lang="en-US" dirty="0"/>
              <a:t>2018: $10M NOLs, $300k R&amp;D credits</a:t>
            </a:r>
          </a:p>
          <a:p>
            <a:r>
              <a:rPr lang="en-US" dirty="0"/>
              <a:t>2019: $15M NOLs, $500K R&amp;D credits</a:t>
            </a:r>
          </a:p>
          <a:p>
            <a:r>
              <a:rPr lang="en-US" dirty="0"/>
              <a:t>2020: $30M NOLs, $1M R&amp;D credits</a:t>
            </a:r>
          </a:p>
          <a:p>
            <a:r>
              <a:rPr lang="en-US" dirty="0"/>
              <a:t>6/15/2021: $20M NOLs, $200K R&amp;D credits</a:t>
            </a:r>
          </a:p>
          <a:p>
            <a:r>
              <a:rPr lang="en-US" dirty="0"/>
              <a:t>Target’s balance sheet: $20M of cash, $10M accounts receivable, $10M inventory, $5M patent, $10M of liabilities. Assume tax basis = FMV.</a:t>
            </a:r>
          </a:p>
          <a:p>
            <a:r>
              <a:rPr lang="en-US" dirty="0"/>
              <a:t>Target’s original tax basis in the patent was $10.8M.</a:t>
            </a:r>
          </a:p>
          <a:p>
            <a:r>
              <a:rPr lang="en-US" dirty="0"/>
              <a:t>What is the annual limitation? Will any of the tax attributes expire unused?</a:t>
            </a:r>
          </a:p>
        </p:txBody>
      </p:sp>
    </p:spTree>
    <p:extLst>
      <p:ext uri="{BB962C8B-B14F-4D97-AF65-F5344CB8AC3E}">
        <p14:creationId xmlns:p14="http://schemas.microsoft.com/office/powerpoint/2010/main" val="32351173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fontScale="90000"/>
          </a:bodyPr>
          <a:lstStyle/>
          <a:p>
            <a:r>
              <a:rPr lang="en-US" sz="4000" dirty="0">
                <a:solidFill>
                  <a:schemeClr val="bg1"/>
                </a:solidFill>
                <a:latin typeface="Arial" panose="020B0604020202020204" pitchFamily="34" charset="0"/>
                <a:cs typeface="Arial" panose="020B0604020202020204" pitchFamily="34" charset="0"/>
              </a:rPr>
              <a:t>Calculation of Section 382 limitation: Example</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r>
              <a:rPr lang="en-US" dirty="0"/>
              <a:t>Note: A Section 382 analysis should be performed prior to making a Section 338 election to understand the cost-benefit of making the election.</a:t>
            </a:r>
          </a:p>
          <a:p>
            <a:r>
              <a:rPr lang="en-US" dirty="0"/>
              <a:t>Note: State NOLs generally follow the same Section 382 rules. Nonetheless, there are some deviations, and you should always check to see how states apply the rules.</a:t>
            </a:r>
          </a:p>
        </p:txBody>
      </p:sp>
    </p:spTree>
    <p:extLst>
      <p:ext uri="{BB962C8B-B14F-4D97-AF65-F5344CB8AC3E}">
        <p14:creationId xmlns:p14="http://schemas.microsoft.com/office/powerpoint/2010/main" val="4121848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Section 382 in Consolidated Group context</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r>
              <a:rPr lang="en-US" dirty="0">
                <a:latin typeface="Arial" panose="020B0604020202020204" pitchFamily="34" charset="0"/>
                <a:cs typeface="Arial" panose="020B0604020202020204" pitchFamily="34" charset="0"/>
              </a:rPr>
              <a:t>A consolidated group generally determines its taxable income or loss on a consolidated basis.</a:t>
            </a:r>
          </a:p>
          <a:p>
            <a:r>
              <a:rPr lang="en-US" dirty="0">
                <a:latin typeface="Arial" panose="020B0604020202020204" pitchFamily="34" charset="0"/>
                <a:cs typeface="Arial" panose="020B0604020202020204" pitchFamily="34" charset="0"/>
              </a:rPr>
              <a:t>A consolidated net operating loss refers to the consolidated group’s excess of deductions over gross income. Treas. Reg. 1.1502-21(e).</a:t>
            </a:r>
          </a:p>
          <a:p>
            <a:r>
              <a:rPr lang="en-US" dirty="0">
                <a:latin typeface="Arial" panose="020B0604020202020204" pitchFamily="34" charset="0"/>
                <a:cs typeface="Arial" panose="020B0604020202020204" pitchFamily="34" charset="0"/>
              </a:rPr>
              <a:t>This is usually calculated by aggregating the members’ separate taxable income or loss items. Treas. Reg. 1.1502-11.</a:t>
            </a:r>
          </a:p>
          <a:p>
            <a:r>
              <a:rPr lang="en-US" dirty="0">
                <a:latin typeface="Arial" panose="020B0604020202020204" pitchFamily="34" charset="0"/>
                <a:cs typeface="Arial" panose="020B0604020202020204" pitchFamily="34" charset="0"/>
              </a:rPr>
              <a:t>In addition to Section 382, consolidated NOL deductions are subject to the separate return limitation year (SRLY) limitation.</a:t>
            </a:r>
          </a:p>
        </p:txBody>
      </p:sp>
    </p:spTree>
    <p:extLst>
      <p:ext uri="{BB962C8B-B14F-4D97-AF65-F5344CB8AC3E}">
        <p14:creationId xmlns:p14="http://schemas.microsoft.com/office/powerpoint/2010/main" val="214696410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SRLY Limitation: Overview</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lnSpcReduction="10000"/>
          </a:bodyPr>
          <a:lstStyle/>
          <a:p>
            <a:pPr>
              <a:lnSpc>
                <a:spcPct val="120000"/>
              </a:lnSpc>
            </a:pPr>
            <a:r>
              <a:rPr lang="en-US" dirty="0"/>
              <a:t>The SRLY rules limit the use of a member's NOLs that arise in a separate return limitation year (SRLY) of that member. See Treas. Reg. § 1.1502-1(f) (definition of SRLY)</a:t>
            </a:r>
          </a:p>
          <a:p>
            <a:pPr>
              <a:lnSpc>
                <a:spcPct val="120000"/>
              </a:lnSpc>
            </a:pPr>
            <a:r>
              <a:rPr lang="en-US" dirty="0"/>
              <a:t>The SRLY rules can apply to carryforwards and carrybacks of NOLs, capital losses, Section 163(j) carryovers, certain credits, and other attributes (e.g., built-in losses). See e.g., Treas. Reg. §§ 1.1502-3(c), -4(f), -15 and -22.</a:t>
            </a:r>
          </a:p>
          <a:p>
            <a:pPr>
              <a:lnSpc>
                <a:spcPct val="120000"/>
              </a:lnSpc>
            </a:pPr>
            <a:r>
              <a:rPr lang="en-US" dirty="0"/>
              <a:t>In general, the SRLY limitation is the corporation's cumulative contribution to consolidated taxable income of the group. See Treas. Reg. § 1.1502- 21(c)(1)(</a:t>
            </a:r>
            <a:r>
              <a:rPr lang="en-US" dirty="0" err="1"/>
              <a:t>i</a:t>
            </a:r>
            <a:r>
              <a:rPr lang="en-US" dirty="0"/>
              <a:t>). </a:t>
            </a:r>
          </a:p>
        </p:txBody>
      </p:sp>
    </p:spTree>
    <p:extLst>
      <p:ext uri="{BB962C8B-B14F-4D97-AF65-F5344CB8AC3E}">
        <p14:creationId xmlns:p14="http://schemas.microsoft.com/office/powerpoint/2010/main" val="14757865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SRLY Limitation: Overview</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pPr>
              <a:lnSpc>
                <a:spcPct val="120000"/>
              </a:lnSpc>
            </a:pPr>
            <a:r>
              <a:rPr lang="en-US" dirty="0"/>
              <a:t>The SRLY limitation applies in addition to other limitations, including those imposed by Sections 269, 382, 383, and 384, subject to the “overlap rule” in Treas. Reg. §1.1502-21(g) (discussed below).</a:t>
            </a:r>
          </a:p>
          <a:p>
            <a:pPr>
              <a:lnSpc>
                <a:spcPct val="120000"/>
              </a:lnSpc>
            </a:pPr>
            <a:r>
              <a:rPr lang="en-US" dirty="0"/>
              <a:t>The SRLY and Consolidated Section 382 limitations must be calculated independently, and the lower limitation applies.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5032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SRLY Limitation: Overview</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lnSpcReduction="10000"/>
          </a:bodyPr>
          <a:lstStyle/>
          <a:p>
            <a:pPr>
              <a:lnSpc>
                <a:spcPct val="120000"/>
              </a:lnSpc>
            </a:pPr>
            <a:r>
              <a:rPr lang="en-US" dirty="0"/>
              <a:t>The SRLY rules only limit the use of a member's NOLs that arise in a "SRLY" of that member. </a:t>
            </a:r>
          </a:p>
          <a:p>
            <a:pPr>
              <a:lnSpc>
                <a:spcPct val="120000"/>
              </a:lnSpc>
            </a:pPr>
            <a:r>
              <a:rPr lang="en-US" dirty="0"/>
              <a:t>Definition of “SRLY” (Treas. Reg. §1.1502-1(f)(1) and (e))</a:t>
            </a:r>
          </a:p>
          <a:p>
            <a:pPr lvl="1">
              <a:lnSpc>
                <a:spcPct val="120000"/>
              </a:lnSpc>
            </a:pPr>
            <a:r>
              <a:rPr lang="en-US" dirty="0"/>
              <a:t>In general, a SRLY is any taxable year for which a member corporation (or predecessor) either filed a separate return or filed with another group (i.e., a separate return year, or SRY) </a:t>
            </a:r>
          </a:p>
          <a:p>
            <a:pPr lvl="1">
              <a:lnSpc>
                <a:spcPct val="120000"/>
              </a:lnSpc>
            </a:pPr>
            <a:r>
              <a:rPr lang="en-US" dirty="0"/>
              <a:t>A member includes a successor corporation if the predecessor transferred its assets in (1) a transaction to which Section 381 applies (e.g., Section 332 liquidation, tax-free merger) or (2) in certain carryover basis transactions which occur after January 1, 1997. See Treas. Reg. § 1.1502-1(f)(4)</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4502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latin typeface="Arial" panose="020B0604020202020204" pitchFamily="34" charset="0"/>
                <a:cs typeface="Arial" panose="020B0604020202020204" pitchFamily="34" charset="0"/>
              </a:rPr>
              <a:t>Section 382: Overview</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pPr>
              <a:lnSpc>
                <a:spcPct val="100000"/>
              </a:lnSpc>
            </a:pPr>
            <a:r>
              <a:rPr lang="en-US" sz="2200" dirty="0">
                <a:latin typeface="Arial" panose="020B0604020202020204" pitchFamily="34" charset="0"/>
                <a:cs typeface="Arial" panose="020B0604020202020204" pitchFamily="34" charset="0"/>
              </a:rPr>
              <a:t>Section 382 generally provides that, after an ”</a:t>
            </a:r>
            <a:r>
              <a:rPr lang="en-US" sz="2200" b="1" dirty="0">
                <a:latin typeface="Arial" panose="020B0604020202020204" pitchFamily="34" charset="0"/>
                <a:cs typeface="Arial" panose="020B0604020202020204" pitchFamily="34" charset="0"/>
              </a:rPr>
              <a:t>ownership change</a:t>
            </a:r>
            <a:r>
              <a:rPr lang="en-US" sz="2200" dirty="0">
                <a:latin typeface="Arial" panose="020B0604020202020204" pitchFamily="34" charset="0"/>
                <a:cs typeface="Arial" panose="020B0604020202020204" pitchFamily="34" charset="0"/>
              </a:rPr>
              <a:t>,” the amount of a “loss corporation’s” taxable income for any post-change year that may be offset by pre- change losses cannot exceed the “Section 382 limitation” for that year. </a:t>
            </a:r>
          </a:p>
          <a:p>
            <a:pPr lvl="1">
              <a:lnSpc>
                <a:spcPct val="100000"/>
              </a:lnSpc>
            </a:pPr>
            <a:r>
              <a:rPr lang="en-US" sz="2200" dirty="0">
                <a:latin typeface="Arial" panose="020B0604020202020204" pitchFamily="34" charset="0"/>
                <a:cs typeface="Arial" panose="020B0604020202020204" pitchFamily="34" charset="0"/>
              </a:rPr>
              <a:t>An ownership change is a greater than 50% increase in ownership by “5% shareholders” during a “testing period,” which is generally three years. A change in ownership % by a shareholder is called an </a:t>
            </a:r>
            <a:r>
              <a:rPr lang="en-US" sz="2200" b="1" dirty="0">
                <a:latin typeface="Arial" panose="020B0604020202020204" pitchFamily="34" charset="0"/>
                <a:cs typeface="Arial" panose="020B0604020202020204" pitchFamily="34" charset="0"/>
              </a:rPr>
              <a:t>“ownership shift</a:t>
            </a:r>
            <a:r>
              <a:rPr lang="en-US" sz="2200" dirty="0">
                <a:latin typeface="Arial" panose="020B0604020202020204" pitchFamily="34" charset="0"/>
                <a:cs typeface="Arial" panose="020B0604020202020204" pitchFamily="34" charset="0"/>
              </a:rPr>
              <a:t>”</a:t>
            </a:r>
          </a:p>
          <a:p>
            <a:pPr lvl="1">
              <a:lnSpc>
                <a:spcPct val="100000"/>
              </a:lnSpc>
            </a:pPr>
            <a:r>
              <a:rPr lang="en-US" sz="2200" dirty="0">
                <a:latin typeface="Arial" panose="020B0604020202020204" pitchFamily="34" charset="0"/>
                <a:cs typeface="Arial" panose="020B0604020202020204" pitchFamily="34" charset="0"/>
              </a:rPr>
              <a:t>Ownership is tracked by </a:t>
            </a:r>
            <a:r>
              <a:rPr lang="en-US" sz="2200" b="1" dirty="0">
                <a:latin typeface="Arial" panose="020B0604020202020204" pitchFamily="34" charset="0"/>
                <a:cs typeface="Arial" panose="020B0604020202020204" pitchFamily="34" charset="0"/>
              </a:rPr>
              <a:t>value not vote</a:t>
            </a:r>
            <a:r>
              <a:rPr lang="en-US" sz="2200" dirty="0">
                <a:latin typeface="Arial" panose="020B0604020202020204" pitchFamily="34" charset="0"/>
                <a:cs typeface="Arial" panose="020B0604020202020204" pitchFamily="34" charset="0"/>
              </a:rPr>
              <a:t>.</a:t>
            </a:r>
            <a:r>
              <a:rPr lang="en-US" sz="2200" b="1" dirty="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Thus, the analysis must consider the differing values between different classes of stock. </a:t>
            </a:r>
          </a:p>
          <a:p>
            <a:pPr lvl="1">
              <a:lnSpc>
                <a:spcPct val="100000"/>
              </a:lnSpc>
            </a:pPr>
            <a:r>
              <a:rPr lang="en-US" sz="2200" dirty="0">
                <a:latin typeface="Arial" panose="020B0604020202020204" pitchFamily="34" charset="0"/>
                <a:cs typeface="Arial" panose="020B0604020202020204" pitchFamily="34" charset="0"/>
              </a:rPr>
              <a:t>In determining the 50% increase, you compare the lowest percentage owned at any time over the testing period for each 5% shareholder and groups of public shareholders with their ownership on the testing date.</a:t>
            </a:r>
          </a:p>
        </p:txBody>
      </p:sp>
    </p:spTree>
    <p:extLst>
      <p:ext uri="{BB962C8B-B14F-4D97-AF65-F5344CB8AC3E}">
        <p14:creationId xmlns:p14="http://schemas.microsoft.com/office/powerpoint/2010/main" val="9525945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SRLY Limitation Amount</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pPr>
              <a:lnSpc>
                <a:spcPct val="120000"/>
              </a:lnSpc>
            </a:pPr>
            <a:r>
              <a:rPr lang="en-US" dirty="0"/>
              <a:t>SRLY NOLs attributable to a SRLY member may be used by the group only to the extent of the cumulative contribution to consolidated taxable income of the SRLY member (or SRLY subgroup)</a:t>
            </a:r>
          </a:p>
          <a:p>
            <a:pPr lvl="1">
              <a:lnSpc>
                <a:spcPct val="120000"/>
              </a:lnSpc>
            </a:pPr>
            <a:r>
              <a:rPr lang="en-US" dirty="0"/>
              <a:t>The SRLY member’s losses and deductions while in the consolidated group are taken into account if actually absorbed by the group.</a:t>
            </a:r>
          </a:p>
          <a:p>
            <a:pPr lvl="1">
              <a:lnSpc>
                <a:spcPct val="120000"/>
              </a:lnSpc>
            </a:pPr>
            <a:r>
              <a:rPr lang="en-US" dirty="0"/>
              <a:t>Contribution to consolidated taxable income determined by taking into account only items of income, gain, deduction and loss of the SRLY member.</a:t>
            </a:r>
          </a:p>
        </p:txBody>
      </p:sp>
    </p:spTree>
    <p:extLst>
      <p:ext uri="{BB962C8B-B14F-4D97-AF65-F5344CB8AC3E}">
        <p14:creationId xmlns:p14="http://schemas.microsoft.com/office/powerpoint/2010/main" val="18517480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Overlap Rule</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r>
              <a:rPr lang="en-US" dirty="0">
                <a:latin typeface="Arial" panose="020B0604020202020204" pitchFamily="34" charset="0"/>
                <a:cs typeface="Arial" panose="020B0604020202020204" pitchFamily="34" charset="0"/>
              </a:rPr>
              <a:t>If a corporation has an ownership change that occurs within 6 months before becoming the member of a USFIT consolidated group, then Section 382 limitation trumps. If not, then both SRLY and 382 applies.</a:t>
            </a:r>
          </a:p>
        </p:txBody>
      </p:sp>
    </p:spTree>
    <p:extLst>
      <p:ext uri="{BB962C8B-B14F-4D97-AF65-F5344CB8AC3E}">
        <p14:creationId xmlns:p14="http://schemas.microsoft.com/office/powerpoint/2010/main" val="11106827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14824" y="735106"/>
            <a:ext cx="10053763" cy="2928470"/>
          </a:xfrm>
        </p:spPr>
        <p:txBody>
          <a:bodyPr vert="horz" lIns="91440" tIns="45720" rIns="91440" bIns="45720" rtlCol="0" anchor="b">
            <a:normAutofit/>
          </a:bodyPr>
          <a:lstStyle/>
          <a:p>
            <a:r>
              <a:rPr lang="en-US" sz="4800" kern="1200" dirty="0">
                <a:solidFill>
                  <a:srgbClr val="FFFFFF"/>
                </a:solidFill>
                <a:latin typeface="Arial" panose="020B0604020202020204" pitchFamily="34" charset="0"/>
                <a:cs typeface="Arial" panose="020B0604020202020204" pitchFamily="34" charset="0"/>
              </a:rPr>
              <a:t>Reading Purchase Agreements</a:t>
            </a:r>
          </a:p>
        </p:txBody>
      </p:sp>
    </p:spTree>
    <p:extLst>
      <p:ext uri="{BB962C8B-B14F-4D97-AF65-F5344CB8AC3E}">
        <p14:creationId xmlns:p14="http://schemas.microsoft.com/office/powerpoint/2010/main" val="395534069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What to review in a purchase agreement</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r>
              <a:rPr lang="en-US" dirty="0">
                <a:latin typeface="Arial" panose="020B0604020202020204" pitchFamily="34" charset="0"/>
                <a:cs typeface="Arial" panose="020B0604020202020204" pitchFamily="34" charset="0"/>
              </a:rPr>
              <a:t>Preamble: understand stated Buyer and Seller intentions. Are there other parties involved?</a:t>
            </a:r>
          </a:p>
          <a:p>
            <a:pPr lvl="1"/>
            <a:r>
              <a:rPr lang="en-US" dirty="0">
                <a:latin typeface="Arial" panose="020B0604020202020204" pitchFamily="34" charset="0"/>
                <a:cs typeface="Arial" panose="020B0604020202020204" pitchFamily="34" charset="0"/>
              </a:rPr>
              <a:t>Sometimes the preamble may state the intended tax treatment of the transaction. It also may state that the purchase agreement should be treated as a plan of reorganization.</a:t>
            </a:r>
          </a:p>
          <a:p>
            <a:pPr marL="228600" lvl="1">
              <a:spcBef>
                <a:spcPts val="1000"/>
              </a:spcBef>
            </a:pPr>
            <a:r>
              <a:rPr lang="en-US" sz="2800" dirty="0">
                <a:latin typeface="Arial" panose="020B0604020202020204" pitchFamily="34" charset="0"/>
                <a:cs typeface="Arial" panose="020B0604020202020204" pitchFamily="34" charset="0"/>
              </a:rPr>
              <a:t>Definitions: Tax, Tax Return, Tax Benefits, Holdbacks and escrows, etc.</a:t>
            </a:r>
          </a:p>
          <a:p>
            <a:pPr marL="228600" lvl="1">
              <a:spcBef>
                <a:spcPts val="1000"/>
              </a:spcBef>
            </a:pPr>
            <a:r>
              <a:rPr lang="en-US" sz="2800" dirty="0">
                <a:latin typeface="Arial" panose="020B0604020202020204" pitchFamily="34" charset="0"/>
                <a:cs typeface="Arial" panose="020B0604020202020204" pitchFamily="34" charset="0"/>
              </a:rPr>
              <a:t>Transaction Language / Closing: helps to understand the basis mechanics of the transaction, how purchase price is calculated, what the adjustments would be to purchase price, holdbacks, etc. Also helps to </a:t>
            </a:r>
          </a:p>
        </p:txBody>
      </p:sp>
    </p:spTree>
    <p:extLst>
      <p:ext uri="{BB962C8B-B14F-4D97-AF65-F5344CB8AC3E}">
        <p14:creationId xmlns:p14="http://schemas.microsoft.com/office/powerpoint/2010/main" val="410294471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What to review in a purchase agreement</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r>
              <a:rPr lang="en-US" dirty="0">
                <a:latin typeface="Arial" panose="020B0604020202020204" pitchFamily="34" charset="0"/>
                <a:cs typeface="Arial" panose="020B0604020202020204" pitchFamily="34" charset="0"/>
              </a:rPr>
              <a:t>Representations and warranties: Tax matters</a:t>
            </a:r>
          </a:p>
          <a:p>
            <a:pPr lvl="1"/>
            <a:r>
              <a:rPr lang="en-US" dirty="0">
                <a:latin typeface="Arial" panose="020B0604020202020204" pitchFamily="34" charset="0"/>
                <a:cs typeface="Arial" panose="020B0604020202020204" pitchFamily="34" charset="0"/>
              </a:rPr>
              <a:t>Ensure that the reps and warranties are catered towards the business and structure of Target.</a:t>
            </a:r>
          </a:p>
          <a:p>
            <a:pPr lvl="1"/>
            <a:r>
              <a:rPr lang="en-US" dirty="0">
                <a:latin typeface="Arial" panose="020B0604020202020204" pitchFamily="34" charset="0"/>
                <a:cs typeface="Arial" panose="020B0604020202020204" pitchFamily="34" charset="0"/>
              </a:rPr>
              <a:t>Ensure that issues discovered during due diligence are covered under this section.</a:t>
            </a:r>
          </a:p>
          <a:p>
            <a:pPr lvl="1"/>
            <a:r>
              <a:rPr lang="en-US" dirty="0">
                <a:latin typeface="Arial" panose="020B0604020202020204" pitchFamily="34" charset="0"/>
                <a:cs typeface="Arial" panose="020B0604020202020204" pitchFamily="34" charset="0"/>
              </a:rPr>
              <a:t>Review disclosure schedules to understand what Seller is “carving out.”</a:t>
            </a:r>
          </a:p>
          <a:p>
            <a:pPr marL="228600" lvl="1">
              <a:spcBef>
                <a:spcPts val="1000"/>
              </a:spcBef>
            </a:pPr>
            <a:r>
              <a:rPr lang="en-US" sz="2800" dirty="0">
                <a:latin typeface="Arial" panose="020B0604020202020204" pitchFamily="34" charset="0"/>
                <a:cs typeface="Arial" panose="020B0604020202020204" pitchFamily="34" charset="0"/>
              </a:rPr>
              <a:t>Tax Matters:</a:t>
            </a:r>
          </a:p>
          <a:p>
            <a:pPr marL="685800" lvl="2">
              <a:spcBef>
                <a:spcPts val="1000"/>
              </a:spcBef>
            </a:pPr>
            <a:r>
              <a:rPr lang="en-US" sz="2400" dirty="0">
                <a:latin typeface="Arial" panose="020B0604020202020204" pitchFamily="34" charset="0"/>
                <a:cs typeface="Arial" panose="020B0604020202020204" pitchFamily="34" charset="0"/>
              </a:rPr>
              <a:t>There should be separate section that just covers who is responsible for tax returns, tax contests, amendments to tax returns, VDAs, etc.</a:t>
            </a:r>
          </a:p>
          <a:p>
            <a:pPr marL="685800" lvl="2">
              <a:spcBef>
                <a:spcPts val="1000"/>
              </a:spcBef>
            </a:pPr>
            <a:r>
              <a:rPr lang="en-US" sz="2400" dirty="0">
                <a:latin typeface="Arial" panose="020B0604020202020204" pitchFamily="34" charset="0"/>
                <a:cs typeface="Arial" panose="020B0604020202020204" pitchFamily="34" charset="0"/>
              </a:rPr>
              <a:t>It may also contain unique tax terms, such as payment for tax attributes, gross-ups, Section 338 election, etc.</a:t>
            </a:r>
          </a:p>
          <a:p>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987213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latin typeface="Arial" panose="020B0604020202020204" pitchFamily="34" charset="0"/>
                <a:cs typeface="Arial" panose="020B0604020202020204" pitchFamily="34" charset="0"/>
              </a:rPr>
              <a:t>What to review in a purchase agreement</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r>
              <a:rPr lang="en-US" dirty="0">
                <a:latin typeface="Arial" panose="020B0604020202020204" pitchFamily="34" charset="0"/>
                <a:cs typeface="Arial" panose="020B0604020202020204" pitchFamily="34" charset="0"/>
              </a:rPr>
              <a:t>Conditions to close</a:t>
            </a:r>
          </a:p>
          <a:p>
            <a:pPr lvl="1"/>
            <a:r>
              <a:rPr lang="en-US" dirty="0">
                <a:latin typeface="Arial" panose="020B0604020202020204" pitchFamily="34" charset="0"/>
                <a:cs typeface="Arial" panose="020B0604020202020204" pitchFamily="34" charset="0"/>
              </a:rPr>
              <a:t>Scan to see if there are any tax conditions to close. Usually it would be withholding related (e.g., FIRPTA certification).</a:t>
            </a:r>
          </a:p>
          <a:p>
            <a:pPr marL="228600" lvl="1">
              <a:spcBef>
                <a:spcPts val="1000"/>
              </a:spcBef>
            </a:pPr>
            <a:r>
              <a:rPr lang="en-US" sz="2800" dirty="0">
                <a:latin typeface="Arial" panose="020B0604020202020204" pitchFamily="34" charset="0"/>
                <a:cs typeface="Arial" panose="020B0604020202020204" pitchFamily="34" charset="0"/>
              </a:rPr>
              <a:t>Indemnification:</a:t>
            </a:r>
          </a:p>
          <a:p>
            <a:pPr marL="685800" lvl="2">
              <a:spcBef>
                <a:spcPts val="1000"/>
              </a:spcBef>
            </a:pPr>
            <a:r>
              <a:rPr lang="en-US" sz="2400" dirty="0">
                <a:latin typeface="Arial" panose="020B0604020202020204" pitchFamily="34" charset="0"/>
                <a:cs typeface="Arial" panose="020B0604020202020204" pitchFamily="34" charset="0"/>
              </a:rPr>
              <a:t>Usually tax representations are warranties are “fundamental” and/or have a different set of rules governing the indemnification mechanism.</a:t>
            </a:r>
          </a:p>
          <a:p>
            <a:pPr marL="685800" lvl="2">
              <a:spcBef>
                <a:spcPts val="1000"/>
              </a:spcBef>
            </a:pPr>
            <a:r>
              <a:rPr lang="en-US" sz="2400" dirty="0">
                <a:latin typeface="Arial" panose="020B0604020202020204" pitchFamily="34" charset="0"/>
                <a:cs typeface="Arial" panose="020B0604020202020204" pitchFamily="34" charset="0"/>
              </a:rPr>
              <a:t>Typically survival should extent to expiration of SOLs.</a:t>
            </a:r>
          </a:p>
          <a:p>
            <a:pPr marL="685800" lvl="2">
              <a:spcBef>
                <a:spcPts val="1000"/>
              </a:spcBef>
            </a:pPr>
            <a:r>
              <a:rPr lang="en-US" sz="2400" dirty="0">
                <a:latin typeface="Arial" panose="020B0604020202020204" pitchFamily="34" charset="0"/>
                <a:cs typeface="Arial" panose="020B0604020202020204" pitchFamily="34" charset="0"/>
              </a:rPr>
              <a:t>No basket or cap.</a:t>
            </a:r>
          </a:p>
          <a:p>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7101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latin typeface="Arial" panose="020B0604020202020204" pitchFamily="34" charset="0"/>
                <a:cs typeface="Arial" panose="020B0604020202020204" pitchFamily="34" charset="0"/>
              </a:rPr>
              <a:t>Section 382: Overview</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pPr marL="228600" lvl="1">
              <a:spcBef>
                <a:spcPts val="1000"/>
              </a:spcBef>
            </a:pPr>
            <a:r>
              <a:rPr lang="en-US" dirty="0">
                <a:latin typeface="Arial" panose="020B0604020202020204" pitchFamily="34" charset="0"/>
                <a:cs typeface="Arial" panose="020B0604020202020204" pitchFamily="34" charset="0"/>
              </a:rPr>
              <a:t>A loss corporation is any corporation that has certain tax attributes, including NOL or capital loss carryforwards and net built-in losses.</a:t>
            </a:r>
          </a:p>
          <a:p>
            <a:pPr marL="228600" lvl="1">
              <a:spcBef>
                <a:spcPts val="1000"/>
              </a:spcBef>
            </a:pPr>
            <a:r>
              <a:rPr lang="en-US" dirty="0">
                <a:latin typeface="Arial" panose="020B0604020202020204" pitchFamily="34" charset="0"/>
                <a:cs typeface="Arial" panose="020B0604020202020204" pitchFamily="34" charset="0"/>
              </a:rPr>
              <a:t>The Section 382 limitation also applies to Section 163(j) interest deductions carryforward.</a:t>
            </a:r>
          </a:p>
          <a:p>
            <a:pPr marL="228600" lvl="1">
              <a:spcBef>
                <a:spcPts val="1000"/>
              </a:spcBef>
            </a:pPr>
            <a:r>
              <a:rPr lang="en-US" dirty="0">
                <a:latin typeface="Arial" panose="020B0604020202020204" pitchFamily="34" charset="0"/>
                <a:cs typeface="Arial" panose="020B0604020202020204" pitchFamily="34" charset="0"/>
              </a:rPr>
              <a:t>Section 383 has similar rules limiting utilization of tax credits</a:t>
            </a:r>
          </a:p>
          <a:p>
            <a:pPr marL="228600" lvl="1">
              <a:spcBef>
                <a:spcPts val="1000"/>
              </a:spcBef>
            </a:pPr>
            <a:r>
              <a:rPr lang="en-US" dirty="0">
                <a:latin typeface="Arial" panose="020B0604020202020204" pitchFamily="34" charset="0"/>
                <a:cs typeface="Arial" panose="020B0604020202020204" pitchFamily="34" charset="0"/>
              </a:rPr>
              <a:t>Most states follow Section 382 rules with some variation.</a:t>
            </a:r>
          </a:p>
          <a:p>
            <a:pPr marL="228600" lvl="1">
              <a:spcBef>
                <a:spcPts val="1000"/>
              </a:spcBef>
            </a:pPr>
            <a:r>
              <a:rPr lang="en-US" dirty="0">
                <a:latin typeface="Arial" panose="020B0604020202020204" pitchFamily="34" charset="0"/>
                <a:cs typeface="Arial" panose="020B0604020202020204" pitchFamily="34" charset="0"/>
              </a:rPr>
              <a:t>What tax attributes are subject to a Section 382 and 383 limitations?</a:t>
            </a:r>
          </a:p>
          <a:p>
            <a:pPr marL="685800" lvl="2">
              <a:spcBef>
                <a:spcPts val="1000"/>
              </a:spcBef>
            </a:pPr>
            <a:r>
              <a:rPr lang="en-US" dirty="0">
                <a:latin typeface="Arial" panose="020B0604020202020204" pitchFamily="34" charset="0"/>
                <a:cs typeface="Arial" panose="020B0604020202020204" pitchFamily="34" charset="0"/>
              </a:rPr>
              <a:t>Pre-ownership change tax attributes. If the ownership change occurs during a tax year, pro-rate the tax attributes generated in the tax year.</a:t>
            </a:r>
          </a:p>
        </p:txBody>
      </p:sp>
    </p:spTree>
    <p:extLst>
      <p:ext uri="{BB962C8B-B14F-4D97-AF65-F5344CB8AC3E}">
        <p14:creationId xmlns:p14="http://schemas.microsoft.com/office/powerpoint/2010/main" val="1315947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latin typeface="Arial" panose="020B0604020202020204" pitchFamily="34" charset="0"/>
                <a:cs typeface="Arial" panose="020B0604020202020204" pitchFamily="34" charset="0"/>
              </a:rPr>
              <a:t>Purpose of Section 382</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r>
              <a:rPr lang="en-US" dirty="0">
                <a:latin typeface="Arial" panose="020B0604020202020204" pitchFamily="34" charset="0"/>
                <a:cs typeface="Arial" panose="020B0604020202020204" pitchFamily="34" charset="0"/>
              </a:rPr>
              <a:t>To provide an objective standard governing the availability of NOLs which can be abused through trafficking of losses, allowing taxpayers that did not incur the loss to utilize the loss.</a:t>
            </a:r>
          </a:p>
        </p:txBody>
      </p:sp>
    </p:spTree>
    <p:extLst>
      <p:ext uri="{BB962C8B-B14F-4D97-AF65-F5344CB8AC3E}">
        <p14:creationId xmlns:p14="http://schemas.microsoft.com/office/powerpoint/2010/main" val="1500168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fontScale="90000"/>
          </a:bodyPr>
          <a:lstStyle/>
          <a:p>
            <a:r>
              <a:rPr lang="en-US" sz="4000" dirty="0">
                <a:solidFill>
                  <a:srgbClr val="FFFFFF"/>
                </a:solidFill>
                <a:latin typeface="Arial" panose="020B0604020202020204" pitchFamily="34" charset="0"/>
                <a:cs typeface="Arial" panose="020B0604020202020204" pitchFamily="34" charset="0"/>
              </a:rPr>
              <a:t>Determining if there is a Section 382 limitation</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r>
              <a:rPr lang="en-US" sz="3200" dirty="0"/>
              <a:t>Is the corporation a loss corporation?</a:t>
            </a:r>
          </a:p>
          <a:p>
            <a:pPr lvl="1"/>
            <a:r>
              <a:rPr lang="en-US" sz="3200" dirty="0"/>
              <a:t>Loss corporation is a corporation that is entitled to use an NOL carryforward or one of the tax attributes in Section 383.</a:t>
            </a:r>
          </a:p>
          <a:p>
            <a:pPr marL="228600" lvl="1">
              <a:spcBef>
                <a:spcPts val="1000"/>
              </a:spcBef>
            </a:pPr>
            <a:r>
              <a:rPr lang="en-US" sz="3200" dirty="0"/>
              <a:t>Determine the testing date:</a:t>
            </a:r>
          </a:p>
          <a:p>
            <a:pPr marL="685800" lvl="2">
              <a:spcBef>
                <a:spcPts val="1000"/>
              </a:spcBef>
            </a:pPr>
            <a:r>
              <a:rPr lang="en-US" sz="3200" dirty="0"/>
              <a:t>A date on which an “ownership shift” occurs.</a:t>
            </a:r>
          </a:p>
          <a:p>
            <a:pPr marL="228600" lvl="1">
              <a:spcBef>
                <a:spcPts val="1000"/>
              </a:spcBef>
            </a:pPr>
            <a:r>
              <a:rPr lang="en-US" sz="3200" dirty="0"/>
              <a:t>Determine testing period:</a:t>
            </a:r>
          </a:p>
          <a:p>
            <a:pPr marL="685800" lvl="2">
              <a:spcBef>
                <a:spcPts val="1000"/>
              </a:spcBef>
            </a:pPr>
            <a:r>
              <a:rPr lang="en-US" sz="3200" dirty="0"/>
              <a:t>A three-year rolling period (look back three years from the testing date).</a:t>
            </a:r>
          </a:p>
          <a:p>
            <a:endParaRPr lang="en-US" dirty="0"/>
          </a:p>
          <a:p>
            <a:endParaRPr lang="en-US" dirty="0"/>
          </a:p>
        </p:txBody>
      </p:sp>
    </p:spTree>
    <p:extLst>
      <p:ext uri="{BB962C8B-B14F-4D97-AF65-F5344CB8AC3E}">
        <p14:creationId xmlns:p14="http://schemas.microsoft.com/office/powerpoint/2010/main" val="475813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9567D33-2D64-7F48-B669-7120ADAF0BBC}"/>
              </a:ext>
            </a:extLst>
          </p:cNvPr>
          <p:cNvSpPr>
            <a:spLocks noGrp="1"/>
          </p:cNvSpPr>
          <p:nvPr>
            <p:ph type="title"/>
          </p:nvPr>
        </p:nvSpPr>
        <p:spPr>
          <a:xfrm>
            <a:off x="1371599" y="294538"/>
            <a:ext cx="9895951" cy="1033669"/>
          </a:xfrm>
        </p:spPr>
        <p:txBody>
          <a:bodyPr>
            <a:normAutofit fontScale="90000"/>
          </a:bodyPr>
          <a:lstStyle/>
          <a:p>
            <a:r>
              <a:rPr lang="en-US" sz="4000" dirty="0">
                <a:solidFill>
                  <a:srgbClr val="FFFFFF"/>
                </a:solidFill>
                <a:latin typeface="Arial" panose="020B0604020202020204" pitchFamily="34" charset="0"/>
                <a:cs typeface="Arial" panose="020B0604020202020204" pitchFamily="34" charset="0"/>
              </a:rPr>
              <a:t>Determining if there is a Section 382 limitation</a:t>
            </a:r>
          </a:p>
        </p:txBody>
      </p:sp>
      <p:sp>
        <p:nvSpPr>
          <p:cNvPr id="3" name="Content Placeholder 2">
            <a:extLst>
              <a:ext uri="{FF2B5EF4-FFF2-40B4-BE49-F238E27FC236}">
                <a16:creationId xmlns:a16="http://schemas.microsoft.com/office/drawing/2014/main" id="{20BDA4C7-90AF-484A-802C-AB5B3ACD85E9}"/>
              </a:ext>
            </a:extLst>
          </p:cNvPr>
          <p:cNvSpPr>
            <a:spLocks noGrp="1"/>
          </p:cNvSpPr>
          <p:nvPr>
            <p:ph idx="1"/>
          </p:nvPr>
        </p:nvSpPr>
        <p:spPr>
          <a:xfrm>
            <a:off x="1000461" y="1590740"/>
            <a:ext cx="10095169" cy="5267259"/>
          </a:xfrm>
        </p:spPr>
        <p:txBody>
          <a:bodyPr anchor="t" anchorCtr="0">
            <a:normAutofit/>
          </a:bodyPr>
          <a:lstStyle/>
          <a:p>
            <a:r>
              <a:rPr lang="en-US" sz="3200" dirty="0"/>
              <a:t>Determine the company’s 5% shareholders</a:t>
            </a:r>
          </a:p>
          <a:p>
            <a:r>
              <a:rPr lang="en-US" sz="3200" dirty="0"/>
              <a:t>Determine the company’s public shareholder groups.</a:t>
            </a:r>
          </a:p>
          <a:p>
            <a:r>
              <a:rPr lang="en-US" sz="3200" dirty="0"/>
              <a:t>Determine the % ownership interest change by each 5% shareholder at the close of the testing date throughout the testing period.</a:t>
            </a:r>
          </a:p>
          <a:p>
            <a:r>
              <a:rPr lang="en-US" sz="3200" dirty="0"/>
              <a:t>Determine the % ownership interest change by each “public group” of non-5% shareholders.</a:t>
            </a:r>
          </a:p>
          <a:p>
            <a:r>
              <a:rPr lang="en-US" sz="3200" dirty="0"/>
              <a:t>The aggregate % change in ownership interest of each 5% shareholder and each public group during the testing period is the ownership shift % on the testing date.</a:t>
            </a:r>
          </a:p>
          <a:p>
            <a:endParaRPr lang="en-US" sz="3200" dirty="0"/>
          </a:p>
          <a:p>
            <a:endParaRPr lang="en-US" dirty="0"/>
          </a:p>
          <a:p>
            <a:endParaRPr lang="en-US" dirty="0"/>
          </a:p>
        </p:txBody>
      </p:sp>
    </p:spTree>
    <p:extLst>
      <p:ext uri="{BB962C8B-B14F-4D97-AF65-F5344CB8AC3E}">
        <p14:creationId xmlns:p14="http://schemas.microsoft.com/office/powerpoint/2010/main" val="5835226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46169</TotalTime>
  <Words>4658</Words>
  <Application>Microsoft Macintosh PowerPoint</Application>
  <PresentationFormat>Widescreen</PresentationFormat>
  <Paragraphs>306</Paragraphs>
  <Slides>55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55</vt:i4>
      </vt:variant>
    </vt:vector>
  </HeadingPairs>
  <TitlesOfParts>
    <vt:vector size="59" baseType="lpstr">
      <vt:lpstr>Arial</vt:lpstr>
      <vt:lpstr>Calibri</vt:lpstr>
      <vt:lpstr>Calibri Light</vt:lpstr>
      <vt:lpstr>Office Theme</vt:lpstr>
      <vt:lpstr>M&amp;A Tax</vt:lpstr>
      <vt:lpstr>Limitation on Tax Attributes</vt:lpstr>
      <vt:lpstr>C Corporation tax attributes</vt:lpstr>
      <vt:lpstr>Section 172 Limitation</vt:lpstr>
      <vt:lpstr>Section 382: Overview</vt:lpstr>
      <vt:lpstr>Section 382: Overview</vt:lpstr>
      <vt:lpstr>Purpose of Section 382</vt:lpstr>
      <vt:lpstr>Determining if there is a Section 382 limitation</vt:lpstr>
      <vt:lpstr>Determining if there is a Section 382 limitation</vt:lpstr>
      <vt:lpstr>Determining 5% shareholders</vt:lpstr>
      <vt:lpstr>Determining 5% shareholders</vt:lpstr>
      <vt:lpstr>Determining 5% shareholders</vt:lpstr>
      <vt:lpstr>Who are the 5% shareholders?</vt:lpstr>
      <vt:lpstr>Who are the 5% shareholders?</vt:lpstr>
      <vt:lpstr>Determining 5% shareholders</vt:lpstr>
      <vt:lpstr>Rules on public groups</vt:lpstr>
      <vt:lpstr>Rules around public groups</vt:lpstr>
      <vt:lpstr>Example Question: how should we classify each shareholder?</vt:lpstr>
      <vt:lpstr>Example Question: how should we classify each shareholder?</vt:lpstr>
      <vt:lpstr>Segregation rules for public groups</vt:lpstr>
      <vt:lpstr>Segregation rules for public groups</vt:lpstr>
      <vt:lpstr>Example: Ownership Shift Analysis</vt:lpstr>
      <vt:lpstr>Section 382 limitation Ordering Rules</vt:lpstr>
      <vt:lpstr>Determining Annual 382 Limitation</vt:lpstr>
      <vt:lpstr>Applicable Federal Rate</vt:lpstr>
      <vt:lpstr>Annual Base Limitation</vt:lpstr>
      <vt:lpstr>Determining Annual 382 Limitation</vt:lpstr>
      <vt:lpstr>RBIG/RBIL Adjustment</vt:lpstr>
      <vt:lpstr>What is an RBIG/RBIL?</vt:lpstr>
      <vt:lpstr>NUBIG/NUBIL Threshold</vt:lpstr>
      <vt:lpstr>Notice 2003-65</vt:lpstr>
      <vt:lpstr>Section 338 Approach</vt:lpstr>
      <vt:lpstr>Section 338 Approach</vt:lpstr>
      <vt:lpstr>Section 338 Approach</vt:lpstr>
      <vt:lpstr>Section 338 Approach: Example</vt:lpstr>
      <vt:lpstr>Determining Annual 382 Limitation</vt:lpstr>
      <vt:lpstr>Corporate contractions</vt:lpstr>
      <vt:lpstr>Determining Annual 382 Limitation</vt:lpstr>
      <vt:lpstr>Capital Contributions</vt:lpstr>
      <vt:lpstr>Determining Annual 382 Limitation</vt:lpstr>
      <vt:lpstr>Substantial non-business assets</vt:lpstr>
      <vt:lpstr>Substantial non-business assets</vt:lpstr>
      <vt:lpstr>Treas. Reg. 1.382-7</vt:lpstr>
      <vt:lpstr>Calculation of Section 382 limitation: Example</vt:lpstr>
      <vt:lpstr>Calculation of Section 382 limitation: Example</vt:lpstr>
      <vt:lpstr>Section 382 in Consolidated Group context</vt:lpstr>
      <vt:lpstr>SRLY Limitation: Overview</vt:lpstr>
      <vt:lpstr>SRLY Limitation: Overview</vt:lpstr>
      <vt:lpstr>SRLY Limitation: Overview</vt:lpstr>
      <vt:lpstr>SRLY Limitation Amount</vt:lpstr>
      <vt:lpstr>Overlap Rule</vt:lpstr>
      <vt:lpstr>Reading Purchase Agreements</vt:lpstr>
      <vt:lpstr>What to review in a purchase agreement</vt:lpstr>
      <vt:lpstr>What to review in a purchase agreement</vt:lpstr>
      <vt:lpstr>What to review in a purchase agreement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M&amp;A Tax</dc:title>
  <dc:creator>Cassidy Sung</dc:creator>
  <cp:lastModifiedBy>Cassidy Sung</cp:lastModifiedBy>
  <cp:revision>38</cp:revision>
  <dcterms:created xsi:type="dcterms:W3CDTF">2022-03-19T04:27:13Z</dcterms:created>
  <dcterms:modified xsi:type="dcterms:W3CDTF">2022-04-24T16:49:46Z</dcterms:modified>
</cp:coreProperties>
</file>