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79" r:id="rId7"/>
    <p:sldId id="269" r:id="rId8"/>
    <p:sldId id="261" r:id="rId9"/>
    <p:sldId id="268" r:id="rId10"/>
    <p:sldId id="270" r:id="rId11"/>
    <p:sldId id="262" r:id="rId12"/>
    <p:sldId id="271" r:id="rId13"/>
    <p:sldId id="272" r:id="rId14"/>
    <p:sldId id="273" r:id="rId15"/>
    <p:sldId id="280" r:id="rId16"/>
    <p:sldId id="274" r:id="rId17"/>
    <p:sldId id="275" r:id="rId18"/>
    <p:sldId id="278" r:id="rId19"/>
    <p:sldId id="276" r:id="rId20"/>
    <p:sldId id="277" r:id="rId21"/>
    <p:sldId id="281"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175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45840E8-CC1F-C34D-85D0-77DAB8F77C83}" type="datetimeFigureOut">
              <a:rPr lang="en-US" smtClean="0"/>
              <a:t>4/20/23</a:t>
            </a:fld>
            <a:endParaRPr lang="en-US"/>
          </a:p>
        </p:txBody>
      </p:sp>
      <p:sp>
        <p:nvSpPr>
          <p:cNvPr id="8" name="Slide Number Placeholder 7"/>
          <p:cNvSpPr>
            <a:spLocks noGrp="1"/>
          </p:cNvSpPr>
          <p:nvPr>
            <p:ph type="sldNum" sz="quarter" idx="11"/>
          </p:nvPr>
        </p:nvSpPr>
        <p:spPr/>
        <p:txBody>
          <a:bodyPr/>
          <a:lstStyle/>
          <a:p>
            <a:fld id="{26BEB98B-4E51-EA49-A2B8-8B7A48CAFCEA}"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5840E8-CC1F-C34D-85D0-77DAB8F77C83}" type="datetimeFigureOut">
              <a:rPr lang="en-US" smtClean="0"/>
              <a:t>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BEB98B-4E51-EA49-A2B8-8B7A48CAFCE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5840E8-CC1F-C34D-85D0-77DAB8F77C83}" type="datetimeFigureOut">
              <a:rPr lang="en-US" smtClean="0"/>
              <a:t>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BEB98B-4E51-EA49-A2B8-8B7A48CAFCE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445840E8-CC1F-C34D-85D0-77DAB8F77C83}" type="datetimeFigureOut">
              <a:rPr lang="en-US" smtClean="0"/>
              <a:t>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BEB98B-4E51-EA49-A2B8-8B7A48CAFCE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5840E8-CC1F-C34D-85D0-77DAB8F77C83}" type="datetimeFigureOut">
              <a:rPr lang="en-US" smtClean="0"/>
              <a:t>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BEB98B-4E51-EA49-A2B8-8B7A48CAFCEA}"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445840E8-CC1F-C34D-85D0-77DAB8F77C83}" type="datetimeFigureOut">
              <a:rPr lang="en-US" smtClean="0"/>
              <a:t>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BEB98B-4E51-EA49-A2B8-8B7A48CAFCEA}"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45840E8-CC1F-C34D-85D0-77DAB8F77C83}" type="datetimeFigureOut">
              <a:rPr lang="en-US" smtClean="0"/>
              <a:t>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BEB98B-4E51-EA49-A2B8-8B7A48CAFCEA}"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45840E8-CC1F-C34D-85D0-77DAB8F77C83}" type="datetimeFigureOut">
              <a:rPr lang="en-US" smtClean="0"/>
              <a:t>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BEB98B-4E51-EA49-A2B8-8B7A48CAFCE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5840E8-CC1F-C34D-85D0-77DAB8F77C83}" type="datetimeFigureOut">
              <a:rPr lang="en-US" smtClean="0"/>
              <a:t>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BEB98B-4E51-EA49-A2B8-8B7A48CAFCE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5840E8-CC1F-C34D-85D0-77DAB8F77C83}" type="datetimeFigureOut">
              <a:rPr lang="en-US" smtClean="0"/>
              <a:t>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BEB98B-4E51-EA49-A2B8-8B7A48CAFCE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5840E8-CC1F-C34D-85D0-77DAB8F77C83}" type="datetimeFigureOut">
              <a:rPr lang="en-US" smtClean="0"/>
              <a:t>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BEB98B-4E51-EA49-A2B8-8B7A48CAFCE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445840E8-CC1F-C34D-85D0-77DAB8F77C83}" type="datetimeFigureOut">
              <a:rPr lang="en-US" smtClean="0"/>
              <a:t>4/20/23</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26BEB98B-4E51-EA49-A2B8-8B7A48CAFCEA}"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Cambria"/>
                <a:cs typeface="Cambria"/>
              </a:rPr>
              <a:t>M&amp;A Tax	</a:t>
            </a:r>
            <a:br>
              <a:rPr lang="en-US" dirty="0" smtClean="0">
                <a:latin typeface="Cambria"/>
                <a:cs typeface="Cambria"/>
              </a:rPr>
            </a:br>
            <a:r>
              <a:rPr lang="en-US" dirty="0" smtClean="0">
                <a:latin typeface="Cambria"/>
                <a:cs typeface="Cambria"/>
              </a:rPr>
              <a:t>Week 4</a:t>
            </a:r>
            <a:endParaRPr lang="en-US" dirty="0">
              <a:latin typeface="Cambria"/>
              <a:cs typeface="Cambria"/>
            </a:endParaRPr>
          </a:p>
        </p:txBody>
      </p:sp>
    </p:spTree>
    <p:extLst>
      <p:ext uri="{BB962C8B-B14F-4D97-AF65-F5344CB8AC3E}">
        <p14:creationId xmlns:p14="http://schemas.microsoft.com/office/powerpoint/2010/main" val="1311825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a:cs typeface="Cambria"/>
              </a:rPr>
              <a:t>A reorg study questions</a:t>
            </a:r>
            <a:endParaRPr lang="en-US" dirty="0">
              <a:latin typeface="Cambria"/>
              <a:cs typeface="Cambria"/>
            </a:endParaRPr>
          </a:p>
        </p:txBody>
      </p:sp>
      <p:sp>
        <p:nvSpPr>
          <p:cNvPr id="3" name="Content Placeholder 2"/>
          <p:cNvSpPr>
            <a:spLocks noGrp="1"/>
          </p:cNvSpPr>
          <p:nvPr>
            <p:ph idx="1"/>
          </p:nvPr>
        </p:nvSpPr>
        <p:spPr/>
        <p:txBody>
          <a:bodyPr>
            <a:normAutofit lnSpcReduction="10000"/>
          </a:bodyPr>
          <a:lstStyle/>
          <a:p>
            <a:pPr marL="0" indent="0">
              <a:lnSpc>
                <a:spcPct val="120000"/>
              </a:lnSpc>
              <a:buNone/>
            </a:pPr>
            <a:r>
              <a:rPr lang="en-US" sz="1400" dirty="0" smtClean="0">
                <a:latin typeface="Cambria"/>
                <a:cs typeface="Cambria"/>
              </a:rPr>
              <a:t>4. 	Same as #1 but the Sellers receive the following consideration from Buyer:</a:t>
            </a:r>
          </a:p>
          <a:p>
            <a:pPr lvl="1">
              <a:lnSpc>
                <a:spcPct val="120000"/>
              </a:lnSpc>
            </a:pPr>
            <a:r>
              <a:rPr lang="en-US" sz="1400" dirty="0" smtClean="0">
                <a:latin typeface="Cambria"/>
                <a:cs typeface="Cambria"/>
              </a:rPr>
              <a:t>$200 of Buyer 2 year notes</a:t>
            </a:r>
          </a:p>
          <a:p>
            <a:pPr lvl="1">
              <a:lnSpc>
                <a:spcPct val="120000"/>
              </a:lnSpc>
            </a:pPr>
            <a:r>
              <a:rPr lang="en-US" sz="1400" dirty="0" smtClean="0">
                <a:latin typeface="Cambria"/>
                <a:cs typeface="Cambria"/>
              </a:rPr>
              <a:t>$400 of Buyer 25 year bonds</a:t>
            </a:r>
          </a:p>
          <a:p>
            <a:pPr lvl="1">
              <a:lnSpc>
                <a:spcPct val="120000"/>
              </a:lnSpc>
            </a:pPr>
            <a:r>
              <a:rPr lang="en-US" sz="1400" dirty="0" smtClean="0">
                <a:latin typeface="Cambria"/>
                <a:cs typeface="Cambria"/>
              </a:rPr>
              <a:t>$400 of Buyer voting common stock</a:t>
            </a:r>
          </a:p>
          <a:p>
            <a:pPr lvl="2">
              <a:lnSpc>
                <a:spcPct val="120000"/>
              </a:lnSpc>
            </a:pPr>
            <a:r>
              <a:rPr lang="en-US" sz="1400" dirty="0" smtClean="0">
                <a:latin typeface="Cambria"/>
                <a:cs typeface="Cambria"/>
              </a:rPr>
              <a:t>40% of the consideration is in voting common stock </a:t>
            </a:r>
            <a:r>
              <a:rPr lang="mr-IN" sz="1400" dirty="0" smtClean="0">
                <a:latin typeface="Cambria"/>
                <a:cs typeface="Cambria"/>
              </a:rPr>
              <a:t>–</a:t>
            </a:r>
            <a:r>
              <a:rPr lang="en-US" sz="1400" dirty="0" smtClean="0">
                <a:latin typeface="Cambria"/>
                <a:cs typeface="Cambria"/>
              </a:rPr>
              <a:t> satisfies the COI requirement. Should qualify as an A reorganization. </a:t>
            </a:r>
            <a:endParaRPr lang="en-US" sz="1400" dirty="0" smtClean="0">
              <a:latin typeface="Cambria"/>
              <a:cs typeface="Cambria"/>
            </a:endParaRPr>
          </a:p>
          <a:p>
            <a:pPr marL="457200" lvl="1" indent="-457200">
              <a:lnSpc>
                <a:spcPct val="120000"/>
              </a:lnSpc>
              <a:spcBef>
                <a:spcPts val="1000"/>
              </a:spcBef>
              <a:buFont typeface="+mj-lt"/>
              <a:buAutoNum type="arabicPeriod" startAt="5"/>
            </a:pPr>
            <a:r>
              <a:rPr lang="en-US" sz="1400" dirty="0" smtClean="0">
                <a:latin typeface="Cambria"/>
                <a:cs typeface="Cambria"/>
              </a:rPr>
              <a:t>Target merges into Buyer solely for Buyer voting stock. B, however, dissents and is cashed out with Target’s non-operating assets.</a:t>
            </a:r>
          </a:p>
          <a:p>
            <a:pPr lvl="1">
              <a:lnSpc>
                <a:spcPct val="120000"/>
              </a:lnSpc>
            </a:pPr>
            <a:r>
              <a:rPr lang="en-US" sz="1400" dirty="0" smtClean="0">
                <a:latin typeface="Cambria"/>
                <a:cs typeface="Cambria"/>
              </a:rPr>
              <a:t>COI </a:t>
            </a:r>
            <a:r>
              <a:rPr lang="en-US" sz="1400" dirty="0">
                <a:latin typeface="Cambria"/>
                <a:cs typeface="Cambria"/>
              </a:rPr>
              <a:t>should still be satisfied here as A and C together exceed the 40% COI threshold</a:t>
            </a:r>
          </a:p>
          <a:p>
            <a:pPr lvl="1">
              <a:lnSpc>
                <a:spcPct val="120000"/>
              </a:lnSpc>
            </a:pPr>
            <a:r>
              <a:rPr lang="en-US" sz="1400" dirty="0">
                <a:latin typeface="Cambria"/>
                <a:cs typeface="Cambria"/>
              </a:rPr>
              <a:t>As B is cashed </a:t>
            </a:r>
            <a:r>
              <a:rPr lang="en-US" sz="1400" dirty="0" smtClean="0">
                <a:latin typeface="Cambria"/>
                <a:cs typeface="Cambria"/>
              </a:rPr>
              <a:t>out with </a:t>
            </a:r>
            <a:r>
              <a:rPr lang="en-US" sz="1400" b="1" dirty="0" smtClean="0">
                <a:latin typeface="Cambria"/>
                <a:cs typeface="Cambria"/>
              </a:rPr>
              <a:t>non-operating assets</a:t>
            </a:r>
            <a:r>
              <a:rPr lang="en-US" sz="1400" dirty="0" smtClean="0">
                <a:latin typeface="Cambria"/>
                <a:cs typeface="Cambria"/>
              </a:rPr>
              <a:t>, assume that COBE will be satisfied. </a:t>
            </a:r>
          </a:p>
          <a:p>
            <a:pPr lvl="1">
              <a:lnSpc>
                <a:spcPct val="120000"/>
              </a:lnSpc>
            </a:pPr>
            <a:r>
              <a:rPr lang="en-US" sz="1400" dirty="0" smtClean="0">
                <a:latin typeface="Cambria"/>
                <a:cs typeface="Cambria"/>
              </a:rPr>
              <a:t>B should be treated as redeeming their entire interest in Target pursuant to Section 302. </a:t>
            </a:r>
          </a:p>
          <a:p>
            <a:pPr lvl="1">
              <a:lnSpc>
                <a:spcPct val="120000"/>
              </a:lnSpc>
            </a:pPr>
            <a:r>
              <a:rPr lang="en-US" sz="1400" dirty="0" smtClean="0">
                <a:latin typeface="Cambria"/>
                <a:cs typeface="Cambria"/>
              </a:rPr>
              <a:t>Target will recognize the BIG on the non-operating assets distribute. </a:t>
            </a:r>
            <a:endParaRPr lang="en-US" sz="1400" dirty="0" smtClean="0">
              <a:latin typeface="Cambria"/>
              <a:cs typeface="Cambria"/>
            </a:endParaRPr>
          </a:p>
          <a:p>
            <a:pPr marL="457200" lvl="1" indent="-457200">
              <a:lnSpc>
                <a:spcPct val="120000"/>
              </a:lnSpc>
              <a:spcBef>
                <a:spcPts val="1000"/>
              </a:spcBef>
              <a:buFont typeface="+mj-lt"/>
              <a:buAutoNum type="arabicPeriod" startAt="5"/>
            </a:pPr>
            <a:r>
              <a:rPr lang="en-US" sz="1400" dirty="0" smtClean="0">
                <a:latin typeface="Cambria"/>
                <a:cs typeface="Cambria"/>
              </a:rPr>
              <a:t>Target merges into Buyer solely for Buyer voting stock. Within 6 months, A, B, and C have sold their interests pursuant to a plan entered into at the time of the merger.</a:t>
            </a:r>
          </a:p>
          <a:p>
            <a:pPr lvl="1">
              <a:lnSpc>
                <a:spcPct val="120000"/>
              </a:lnSpc>
            </a:pPr>
            <a:r>
              <a:rPr lang="en-US" sz="1400" dirty="0" smtClean="0">
                <a:latin typeface="Cambria"/>
                <a:cs typeface="Cambria"/>
              </a:rPr>
              <a:t>A</a:t>
            </a:r>
            <a:r>
              <a:rPr lang="en-US" sz="1400" dirty="0">
                <a:latin typeface="Cambria"/>
                <a:cs typeface="Cambria"/>
              </a:rPr>
              <a:t>, B, and C will recognize gain when they sell the stock. </a:t>
            </a:r>
            <a:r>
              <a:rPr lang="en-US" sz="1400" dirty="0">
                <a:latin typeface="Cambria"/>
                <a:cs typeface="Cambria"/>
              </a:rPr>
              <a:t>Permissible so long as the stock is not sold to Buyer. </a:t>
            </a:r>
          </a:p>
          <a:p>
            <a:endParaRPr lang="en-US" dirty="0"/>
          </a:p>
        </p:txBody>
      </p:sp>
    </p:spTree>
    <p:extLst>
      <p:ext uri="{BB962C8B-B14F-4D97-AF65-F5344CB8AC3E}">
        <p14:creationId xmlns:p14="http://schemas.microsoft.com/office/powerpoint/2010/main" val="3159720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a:cs typeface="Cambria"/>
              </a:rPr>
              <a:t>B reorganizations</a:t>
            </a:r>
            <a:endParaRPr lang="en-US" dirty="0">
              <a:latin typeface="Cambria"/>
              <a:cs typeface="Cambria"/>
            </a:endParaRPr>
          </a:p>
        </p:txBody>
      </p:sp>
      <p:sp>
        <p:nvSpPr>
          <p:cNvPr id="4" name="Content Placeholder 2"/>
          <p:cNvSpPr txBox="1">
            <a:spLocks/>
          </p:cNvSpPr>
          <p:nvPr/>
        </p:nvSpPr>
        <p:spPr>
          <a:xfrm>
            <a:off x="-103364" y="4118834"/>
            <a:ext cx="6484685" cy="252880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r>
              <a:rPr lang="en-US" sz="1800" dirty="0" smtClean="0">
                <a:latin typeface="Cambria"/>
                <a:cs typeface="Cambria"/>
              </a:rPr>
              <a:t>Stock </a:t>
            </a:r>
            <a:r>
              <a:rPr lang="en-US" sz="1800" dirty="0">
                <a:latin typeface="Cambria"/>
                <a:cs typeface="Cambria"/>
              </a:rPr>
              <a:t>for stock reorganization. </a:t>
            </a:r>
          </a:p>
          <a:p>
            <a:pPr lvl="1"/>
            <a:r>
              <a:rPr lang="en-US" sz="1800" dirty="0" smtClean="0">
                <a:latin typeface="Cambria"/>
                <a:cs typeface="Cambria"/>
              </a:rPr>
              <a:t>Buyer acquires controlling interest in Target solely in exchange for Buyer stock</a:t>
            </a:r>
            <a:endParaRPr lang="en-US" sz="1600" dirty="0" smtClean="0">
              <a:latin typeface="Cambria"/>
              <a:cs typeface="Cambria"/>
            </a:endParaRPr>
          </a:p>
          <a:p>
            <a:pPr lvl="1"/>
            <a:r>
              <a:rPr lang="en-US" sz="1800" dirty="0" smtClean="0">
                <a:latin typeface="Cambria"/>
                <a:cs typeface="Cambria"/>
              </a:rPr>
              <a:t>No cash consideration allowed on a B reorganization. Pre-acquisition redemption of SHs may be allowable, as well as certain payments of </a:t>
            </a:r>
            <a:r>
              <a:rPr lang="en-US" sz="1800" b="1" dirty="0" smtClean="0">
                <a:latin typeface="Cambria"/>
                <a:cs typeface="Cambria"/>
              </a:rPr>
              <a:t>Target</a:t>
            </a:r>
            <a:r>
              <a:rPr lang="en-US" sz="1800" dirty="0" smtClean="0">
                <a:latin typeface="Cambria"/>
                <a:cs typeface="Cambria"/>
              </a:rPr>
              <a:t> transaction expenses. </a:t>
            </a:r>
            <a:endParaRPr lang="en-US" sz="1800" dirty="0">
              <a:latin typeface="Cambria"/>
              <a:cs typeface="Cambria"/>
            </a:endParaRPr>
          </a:p>
        </p:txBody>
      </p:sp>
      <p:sp>
        <p:nvSpPr>
          <p:cNvPr id="5" name="Rectangle 4"/>
          <p:cNvSpPr/>
          <p:nvPr/>
        </p:nvSpPr>
        <p:spPr>
          <a:xfrm>
            <a:off x="464352" y="2996877"/>
            <a:ext cx="1559504" cy="729982"/>
          </a:xfrm>
          <a:prstGeom prst="rect">
            <a:avLst/>
          </a:prstGeom>
          <a:solidFill>
            <a:schemeClr val="accent1"/>
          </a:solidFill>
          <a:ln/>
        </p:spPr>
        <p:style>
          <a:lnRef idx="1">
            <a:schemeClr val="dk1"/>
          </a:lnRef>
          <a:fillRef idx="3">
            <a:schemeClr val="dk1"/>
          </a:fillRef>
          <a:effectRef idx="2">
            <a:schemeClr val="dk1"/>
          </a:effectRef>
          <a:fontRef idx="minor">
            <a:schemeClr val="lt1"/>
          </a:fontRef>
        </p:style>
        <p:txBody>
          <a:bodyPr rtlCol="0" anchor="ctr"/>
          <a:lstStyle/>
          <a:p>
            <a:pPr algn="ctr"/>
            <a:r>
              <a:rPr lang="en-US" dirty="0" smtClean="0"/>
              <a:t>Buyer</a:t>
            </a:r>
            <a:endParaRPr lang="en-US" dirty="0"/>
          </a:p>
        </p:txBody>
      </p:sp>
      <p:sp>
        <p:nvSpPr>
          <p:cNvPr id="6" name="Rectangle 5"/>
          <p:cNvSpPr/>
          <p:nvPr/>
        </p:nvSpPr>
        <p:spPr>
          <a:xfrm>
            <a:off x="3414545" y="3184943"/>
            <a:ext cx="1486821" cy="729982"/>
          </a:xfrm>
          <a:prstGeom prst="rect">
            <a:avLst/>
          </a:prstGeom>
          <a:solidFill>
            <a:schemeClr val="accent1"/>
          </a:solidFill>
          <a:ln>
            <a:prstDash val="dash"/>
          </a:ln>
        </p:spPr>
        <p:style>
          <a:lnRef idx="1">
            <a:schemeClr val="dk1"/>
          </a:lnRef>
          <a:fillRef idx="3">
            <a:schemeClr val="dk1"/>
          </a:fillRef>
          <a:effectRef idx="2">
            <a:schemeClr val="dk1"/>
          </a:effectRef>
          <a:fontRef idx="minor">
            <a:schemeClr val="lt1"/>
          </a:fontRef>
        </p:style>
        <p:txBody>
          <a:bodyPr rtlCol="0" anchor="ctr"/>
          <a:lstStyle/>
          <a:p>
            <a:pPr algn="ctr"/>
            <a:r>
              <a:rPr lang="en-US" dirty="0" smtClean="0"/>
              <a:t>Target</a:t>
            </a:r>
            <a:endParaRPr lang="en-US" dirty="0"/>
          </a:p>
        </p:txBody>
      </p:sp>
      <p:cxnSp>
        <p:nvCxnSpPr>
          <p:cNvPr id="7" name="Straight Arrow Connector 6"/>
          <p:cNvCxnSpPr>
            <a:stCxn id="8" idx="3"/>
            <a:endCxn id="5" idx="3"/>
          </p:cNvCxnSpPr>
          <p:nvPr/>
        </p:nvCxnSpPr>
        <p:spPr>
          <a:xfrm flipH="1">
            <a:off x="2023856" y="2491897"/>
            <a:ext cx="1780231" cy="86997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 name="Oval 7"/>
          <p:cNvSpPr/>
          <p:nvPr/>
        </p:nvSpPr>
        <p:spPr>
          <a:xfrm>
            <a:off x="3658110" y="1703576"/>
            <a:ext cx="996796" cy="923576"/>
          </a:xfrm>
          <a:prstGeom prst="ellipse">
            <a:avLst/>
          </a:prstGeom>
          <a:solidFill>
            <a:srgbClr val="4F81BD"/>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SHs</a:t>
            </a:r>
            <a:endParaRPr lang="en-US" dirty="0"/>
          </a:p>
        </p:txBody>
      </p:sp>
      <p:cxnSp>
        <p:nvCxnSpPr>
          <p:cNvPr id="9" name="Straight Arrow Connector 8"/>
          <p:cNvCxnSpPr>
            <a:endCxn id="8" idx="1"/>
          </p:cNvCxnSpPr>
          <p:nvPr/>
        </p:nvCxnSpPr>
        <p:spPr>
          <a:xfrm flipV="1">
            <a:off x="1403426" y="1838831"/>
            <a:ext cx="2400661" cy="115804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1403426" y="1838831"/>
            <a:ext cx="1420793" cy="461665"/>
          </a:xfrm>
          <a:prstGeom prst="rect">
            <a:avLst/>
          </a:prstGeom>
          <a:noFill/>
        </p:spPr>
        <p:txBody>
          <a:bodyPr wrap="square" rtlCol="0">
            <a:spAutoFit/>
          </a:bodyPr>
          <a:lstStyle/>
          <a:p>
            <a:pPr algn="ctr"/>
            <a:r>
              <a:rPr lang="en-US" sz="1200" dirty="0" smtClean="0">
                <a:latin typeface="Cambria"/>
                <a:cs typeface="Cambria"/>
              </a:rPr>
              <a:t>Consideration (Buyer stock)</a:t>
            </a:r>
            <a:endParaRPr lang="en-US" sz="1200" dirty="0">
              <a:latin typeface="Cambria"/>
              <a:cs typeface="Cambria"/>
            </a:endParaRPr>
          </a:p>
        </p:txBody>
      </p:sp>
      <p:cxnSp>
        <p:nvCxnSpPr>
          <p:cNvPr id="11" name="Straight Connector 10"/>
          <p:cNvCxnSpPr>
            <a:stCxn id="8" idx="4"/>
            <a:endCxn id="6" idx="0"/>
          </p:cNvCxnSpPr>
          <p:nvPr/>
        </p:nvCxnSpPr>
        <p:spPr>
          <a:xfrm>
            <a:off x="4156508" y="2627152"/>
            <a:ext cx="1448" cy="557791"/>
          </a:xfrm>
          <a:prstGeom prst="line">
            <a:avLst/>
          </a:prstGeom>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299923" y="3003870"/>
            <a:ext cx="1420793" cy="461665"/>
          </a:xfrm>
          <a:prstGeom prst="rect">
            <a:avLst/>
          </a:prstGeom>
          <a:noFill/>
        </p:spPr>
        <p:txBody>
          <a:bodyPr wrap="square" rtlCol="0">
            <a:spAutoFit/>
          </a:bodyPr>
          <a:lstStyle/>
          <a:p>
            <a:pPr algn="ctr"/>
            <a:r>
              <a:rPr lang="en-US" sz="1200" dirty="0" smtClean="0">
                <a:latin typeface="Cambria"/>
                <a:cs typeface="Cambria"/>
              </a:rPr>
              <a:t>Target </a:t>
            </a:r>
          </a:p>
          <a:p>
            <a:pPr algn="ctr"/>
            <a:r>
              <a:rPr lang="en-US" sz="1200" dirty="0" smtClean="0">
                <a:latin typeface="Cambria"/>
                <a:cs typeface="Cambria"/>
              </a:rPr>
              <a:t>stock</a:t>
            </a:r>
            <a:endParaRPr lang="en-US" sz="1200" dirty="0">
              <a:latin typeface="Cambria"/>
              <a:cs typeface="Cambria"/>
            </a:endParaRPr>
          </a:p>
        </p:txBody>
      </p:sp>
      <p:sp>
        <p:nvSpPr>
          <p:cNvPr id="17" name="Rectangle 16"/>
          <p:cNvSpPr/>
          <p:nvPr/>
        </p:nvSpPr>
        <p:spPr>
          <a:xfrm>
            <a:off x="6852609" y="3096335"/>
            <a:ext cx="1461295" cy="654770"/>
          </a:xfrm>
          <a:prstGeom prst="rect">
            <a:avLst/>
          </a:prstGeom>
          <a:solidFill>
            <a:schemeClr val="accent1"/>
          </a:solidFill>
          <a:ln/>
        </p:spPr>
        <p:style>
          <a:lnRef idx="1">
            <a:schemeClr val="dk1"/>
          </a:lnRef>
          <a:fillRef idx="3">
            <a:schemeClr val="dk1"/>
          </a:fillRef>
          <a:effectRef idx="2">
            <a:schemeClr val="dk1"/>
          </a:effectRef>
          <a:fontRef idx="minor">
            <a:schemeClr val="lt1"/>
          </a:fontRef>
        </p:style>
        <p:txBody>
          <a:bodyPr rtlCol="0" anchor="ctr"/>
          <a:lstStyle/>
          <a:p>
            <a:pPr algn="ctr"/>
            <a:r>
              <a:rPr lang="en-US" dirty="0" smtClean="0"/>
              <a:t>Buyer</a:t>
            </a:r>
            <a:endParaRPr lang="en-US" dirty="0"/>
          </a:p>
        </p:txBody>
      </p:sp>
      <p:sp>
        <p:nvSpPr>
          <p:cNvPr id="18" name="Rectangle 17"/>
          <p:cNvSpPr/>
          <p:nvPr/>
        </p:nvSpPr>
        <p:spPr>
          <a:xfrm>
            <a:off x="6841849" y="4038359"/>
            <a:ext cx="1486821" cy="729982"/>
          </a:xfrm>
          <a:prstGeom prst="rect">
            <a:avLst/>
          </a:prstGeom>
          <a:solidFill>
            <a:schemeClr val="accent1"/>
          </a:solidFill>
          <a:ln>
            <a:prstDash val="solid"/>
          </a:ln>
        </p:spPr>
        <p:style>
          <a:lnRef idx="1">
            <a:schemeClr val="dk1"/>
          </a:lnRef>
          <a:fillRef idx="3">
            <a:schemeClr val="dk1"/>
          </a:fillRef>
          <a:effectRef idx="2">
            <a:schemeClr val="dk1"/>
          </a:effectRef>
          <a:fontRef idx="minor">
            <a:schemeClr val="lt1"/>
          </a:fontRef>
        </p:style>
        <p:txBody>
          <a:bodyPr rtlCol="0" anchor="ctr"/>
          <a:lstStyle/>
          <a:p>
            <a:pPr algn="ctr"/>
            <a:r>
              <a:rPr lang="en-US" dirty="0" smtClean="0"/>
              <a:t>Target</a:t>
            </a:r>
            <a:endParaRPr lang="en-US" dirty="0"/>
          </a:p>
        </p:txBody>
      </p:sp>
      <p:sp>
        <p:nvSpPr>
          <p:cNvPr id="20" name="Oval 19"/>
          <p:cNvSpPr/>
          <p:nvPr/>
        </p:nvSpPr>
        <p:spPr>
          <a:xfrm>
            <a:off x="7079374" y="1799768"/>
            <a:ext cx="996796" cy="923576"/>
          </a:xfrm>
          <a:prstGeom prst="ellipse">
            <a:avLst/>
          </a:prstGeom>
          <a:solidFill>
            <a:srgbClr val="4F81BD"/>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SHs</a:t>
            </a:r>
            <a:endParaRPr lang="en-US" dirty="0"/>
          </a:p>
        </p:txBody>
      </p:sp>
      <p:cxnSp>
        <p:nvCxnSpPr>
          <p:cNvPr id="22" name="Straight Connector 21"/>
          <p:cNvCxnSpPr>
            <a:stCxn id="20" idx="4"/>
            <a:endCxn id="17" idx="0"/>
          </p:cNvCxnSpPr>
          <p:nvPr/>
        </p:nvCxnSpPr>
        <p:spPr>
          <a:xfrm>
            <a:off x="7577772" y="2723344"/>
            <a:ext cx="5485" cy="372991"/>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Connector 26"/>
          <p:cNvCxnSpPr>
            <a:stCxn id="17" idx="2"/>
            <a:endCxn id="18" idx="0"/>
          </p:cNvCxnSpPr>
          <p:nvPr/>
        </p:nvCxnSpPr>
        <p:spPr>
          <a:xfrm>
            <a:off x="7583257" y="3751105"/>
            <a:ext cx="2003" cy="287254"/>
          </a:xfrm>
          <a:prstGeom prst="line">
            <a:avLst/>
          </a:prstGeom>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6841849" y="1461700"/>
            <a:ext cx="1420793" cy="276999"/>
          </a:xfrm>
          <a:prstGeom prst="rect">
            <a:avLst/>
          </a:prstGeom>
          <a:noFill/>
        </p:spPr>
        <p:txBody>
          <a:bodyPr wrap="square" rtlCol="0">
            <a:spAutoFit/>
          </a:bodyPr>
          <a:lstStyle/>
          <a:p>
            <a:pPr algn="ctr"/>
            <a:r>
              <a:rPr lang="en-US" sz="1200" dirty="0" smtClean="0">
                <a:latin typeface="Cambria"/>
                <a:cs typeface="Cambria"/>
              </a:rPr>
              <a:t>End state</a:t>
            </a:r>
          </a:p>
        </p:txBody>
      </p:sp>
    </p:spTree>
    <p:extLst>
      <p:ext uri="{BB962C8B-B14F-4D97-AF65-F5344CB8AC3E}">
        <p14:creationId xmlns:p14="http://schemas.microsoft.com/office/powerpoint/2010/main" val="2932553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mbria"/>
                <a:cs typeface="Cambria"/>
              </a:rPr>
              <a:t>B</a:t>
            </a:r>
            <a:r>
              <a:rPr lang="en-US" dirty="0" smtClean="0">
                <a:latin typeface="Cambria"/>
                <a:cs typeface="Cambria"/>
              </a:rPr>
              <a:t> reorg study questions</a:t>
            </a:r>
            <a:endParaRPr lang="en-US" dirty="0">
              <a:latin typeface="Cambria"/>
              <a:cs typeface="Cambria"/>
            </a:endParaRPr>
          </a:p>
        </p:txBody>
      </p:sp>
      <p:sp>
        <p:nvSpPr>
          <p:cNvPr id="3" name="Content Placeholder 2"/>
          <p:cNvSpPr>
            <a:spLocks noGrp="1"/>
          </p:cNvSpPr>
          <p:nvPr>
            <p:ph idx="1"/>
          </p:nvPr>
        </p:nvSpPr>
        <p:spPr/>
        <p:txBody>
          <a:bodyPr>
            <a:normAutofit fontScale="55000" lnSpcReduction="20000"/>
          </a:bodyPr>
          <a:lstStyle/>
          <a:p>
            <a:pPr marL="457200" indent="-457200">
              <a:lnSpc>
                <a:spcPct val="120000"/>
              </a:lnSpc>
              <a:buFont typeface="+mj-lt"/>
              <a:buAutoNum type="arabicPeriod"/>
            </a:pPr>
            <a:r>
              <a:rPr lang="en-US" sz="2500" dirty="0">
                <a:latin typeface="Cambria"/>
                <a:cs typeface="Cambria"/>
              </a:rPr>
              <a:t>On January 2, P acquires all of the T common stock from Mr. A, Ms. B and Ms. C as a result of separate negotiations with each shareholder—solely in exchange for P voting preferred stock.</a:t>
            </a:r>
          </a:p>
          <a:p>
            <a:pPr lvl="1">
              <a:lnSpc>
                <a:spcPct val="120000"/>
              </a:lnSpc>
            </a:pPr>
            <a:r>
              <a:rPr lang="en-US" sz="2600" dirty="0" smtClean="0">
                <a:latin typeface="Cambria"/>
                <a:cs typeface="Cambria"/>
              </a:rPr>
              <a:t>This qualifies as a B reorg. </a:t>
            </a:r>
          </a:p>
          <a:p>
            <a:pPr lvl="1">
              <a:lnSpc>
                <a:spcPct val="120000"/>
              </a:lnSpc>
            </a:pPr>
            <a:r>
              <a:rPr lang="en-US" sz="2600" dirty="0" smtClean="0">
                <a:latin typeface="Cambria"/>
                <a:cs typeface="Cambria"/>
              </a:rPr>
              <a:t>Separate negotiations with the shareholders are irrelevant unless the timing is too far apart. </a:t>
            </a:r>
            <a:endParaRPr lang="en-US" sz="2600" dirty="0" smtClean="0">
              <a:latin typeface="Cambria"/>
              <a:cs typeface="Cambria"/>
            </a:endParaRPr>
          </a:p>
          <a:p>
            <a:pPr lvl="1">
              <a:lnSpc>
                <a:spcPct val="120000"/>
              </a:lnSpc>
            </a:pPr>
            <a:r>
              <a:rPr lang="en-US" sz="2600" dirty="0" smtClean="0">
                <a:latin typeface="Cambria"/>
                <a:cs typeface="Cambria"/>
              </a:rPr>
              <a:t>P does not recognize gain (Section 1032), and takes basis in T stock equal to A, B, and C’s basis (Section 362(b)).</a:t>
            </a:r>
          </a:p>
          <a:p>
            <a:pPr lvl="1">
              <a:lnSpc>
                <a:spcPct val="120000"/>
              </a:lnSpc>
            </a:pPr>
            <a:r>
              <a:rPr lang="en-US" sz="2600" dirty="0" smtClean="0">
                <a:latin typeface="Cambria"/>
                <a:cs typeface="Cambria"/>
              </a:rPr>
              <a:t>A, B, and C will not recognize gain (Section 354) and will retain their historical basis in the new P stock. </a:t>
            </a:r>
          </a:p>
          <a:p>
            <a:pPr marL="457200" lvl="1" indent="0">
              <a:lnSpc>
                <a:spcPct val="120000"/>
              </a:lnSpc>
              <a:buNone/>
            </a:pPr>
            <a:endParaRPr lang="en-US" sz="2600" dirty="0" smtClean="0">
              <a:latin typeface="Cambria"/>
              <a:cs typeface="Cambria"/>
            </a:endParaRPr>
          </a:p>
          <a:p>
            <a:pPr marL="457200" indent="-457200">
              <a:lnSpc>
                <a:spcPct val="120000"/>
              </a:lnSpc>
              <a:buFont typeface="+mj-lt"/>
              <a:buAutoNum type="arabicPeriod" startAt="2"/>
            </a:pPr>
            <a:r>
              <a:rPr lang="en-US" sz="2500" dirty="0">
                <a:latin typeface="Cambria"/>
                <a:cs typeface="Cambria"/>
              </a:rPr>
              <a:t>Same facts as #1, but P also purchases T bonds from 3rd Party Lender for $200 cash.</a:t>
            </a:r>
          </a:p>
          <a:p>
            <a:pPr lvl="1">
              <a:lnSpc>
                <a:spcPct val="120000"/>
              </a:lnSpc>
            </a:pPr>
            <a:r>
              <a:rPr lang="en-US" sz="2600" dirty="0" smtClean="0">
                <a:latin typeface="Cambria"/>
                <a:cs typeface="Cambria"/>
              </a:rPr>
              <a:t>A payment to a third party lender is not consideration to a shareholder as part of the acquisition, so generally should not be considered “boot” that would disqualify the transaction as a B reorganization.  </a:t>
            </a:r>
          </a:p>
          <a:p>
            <a:pPr marL="457200" lvl="1" indent="0">
              <a:lnSpc>
                <a:spcPct val="120000"/>
              </a:lnSpc>
              <a:buNone/>
            </a:pPr>
            <a:endParaRPr lang="en-US" sz="2600" dirty="0">
              <a:latin typeface="Cambria"/>
              <a:cs typeface="Cambria"/>
            </a:endParaRPr>
          </a:p>
          <a:p>
            <a:pPr marL="457200" indent="-457200">
              <a:lnSpc>
                <a:spcPct val="120000"/>
              </a:lnSpc>
              <a:buFont typeface="+mj-lt"/>
              <a:buAutoNum type="arabicPeriod" startAt="3"/>
            </a:pPr>
            <a:r>
              <a:rPr lang="en-US" sz="2500" dirty="0">
                <a:latin typeface="Cambria"/>
                <a:cs typeface="Cambria"/>
              </a:rPr>
              <a:t>Same facts as #1, but P also swaps its own bonds for 3rd Party Lender’s bond in T.</a:t>
            </a:r>
          </a:p>
          <a:p>
            <a:pPr lvl="1">
              <a:lnSpc>
                <a:spcPct val="120000"/>
              </a:lnSpc>
            </a:pPr>
            <a:r>
              <a:rPr lang="en-US" sz="2500" dirty="0">
                <a:latin typeface="Cambria"/>
                <a:cs typeface="Cambria"/>
              </a:rPr>
              <a:t>Debt for debt transaction. B reorg still valid for the same reason: the payment is to a third party and not to T’s shareholders.</a:t>
            </a:r>
          </a:p>
          <a:p>
            <a:pPr marL="0" indent="0">
              <a:buNone/>
            </a:pPr>
            <a:endParaRPr lang="en-US" dirty="0"/>
          </a:p>
        </p:txBody>
      </p:sp>
    </p:spTree>
    <p:extLst>
      <p:ext uri="{BB962C8B-B14F-4D97-AF65-F5344CB8AC3E}">
        <p14:creationId xmlns:p14="http://schemas.microsoft.com/office/powerpoint/2010/main" val="16167305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mbria"/>
                <a:cs typeface="Cambria"/>
              </a:rPr>
              <a:t>B</a:t>
            </a:r>
            <a:r>
              <a:rPr lang="en-US" dirty="0" smtClean="0">
                <a:latin typeface="Cambria"/>
                <a:cs typeface="Cambria"/>
              </a:rPr>
              <a:t> reorg study questions</a:t>
            </a:r>
            <a:endParaRPr lang="en-US" dirty="0">
              <a:latin typeface="Cambria"/>
              <a:cs typeface="Cambria"/>
            </a:endParaRPr>
          </a:p>
        </p:txBody>
      </p:sp>
      <p:sp>
        <p:nvSpPr>
          <p:cNvPr id="3" name="Content Placeholder 2"/>
          <p:cNvSpPr>
            <a:spLocks noGrp="1"/>
          </p:cNvSpPr>
          <p:nvPr>
            <p:ph idx="1"/>
          </p:nvPr>
        </p:nvSpPr>
        <p:spPr/>
        <p:txBody>
          <a:bodyPr>
            <a:normAutofit fontScale="62500" lnSpcReduction="20000"/>
          </a:bodyPr>
          <a:lstStyle/>
          <a:p>
            <a:pPr marL="457200" indent="-457200">
              <a:lnSpc>
                <a:spcPct val="120000"/>
              </a:lnSpc>
              <a:buFont typeface="+mj-lt"/>
              <a:buAutoNum type="arabicPeriod" startAt="4"/>
            </a:pPr>
            <a:r>
              <a:rPr lang="en-US" sz="2600" dirty="0">
                <a:latin typeface="Cambria"/>
                <a:cs typeface="Cambria"/>
              </a:rPr>
              <a:t>Same facts as #1, but P also agrees to advance $100 in cash to T to pay T expenses. </a:t>
            </a:r>
          </a:p>
          <a:p>
            <a:pPr lvl="1">
              <a:lnSpc>
                <a:spcPct val="120000"/>
              </a:lnSpc>
            </a:pPr>
            <a:r>
              <a:rPr lang="en-US" sz="2600" dirty="0" smtClean="0">
                <a:latin typeface="Cambria"/>
                <a:cs typeface="Cambria"/>
              </a:rPr>
              <a:t>Payment </a:t>
            </a:r>
            <a:r>
              <a:rPr lang="en-US" sz="2600" dirty="0">
                <a:latin typeface="Cambria"/>
                <a:cs typeface="Cambria"/>
              </a:rPr>
              <a:t>is to Target not to shareholders. </a:t>
            </a:r>
            <a:r>
              <a:rPr lang="en-US" sz="2600" dirty="0">
                <a:latin typeface="Cambria"/>
                <a:cs typeface="Cambria"/>
              </a:rPr>
              <a:t>As long as the cash is not paid out to shareholders it is permissible.</a:t>
            </a:r>
          </a:p>
          <a:p>
            <a:pPr marL="457200" lvl="1" indent="0">
              <a:lnSpc>
                <a:spcPct val="120000"/>
              </a:lnSpc>
              <a:buNone/>
            </a:pPr>
            <a:endParaRPr lang="en-US" sz="2600" dirty="0" smtClean="0">
              <a:latin typeface="Cambria"/>
              <a:cs typeface="Cambria"/>
            </a:endParaRPr>
          </a:p>
          <a:p>
            <a:pPr marL="457200" indent="-457200">
              <a:lnSpc>
                <a:spcPct val="120000"/>
              </a:lnSpc>
              <a:buFont typeface="+mj-lt"/>
              <a:buAutoNum type="arabicPeriod" startAt="4"/>
            </a:pPr>
            <a:r>
              <a:rPr lang="en-US" sz="2500" dirty="0">
                <a:latin typeface="Cambria"/>
                <a:cs typeface="Cambria"/>
              </a:rPr>
              <a:t>Consider the impact on reorganization characterization if the following transactions occur:</a:t>
            </a:r>
          </a:p>
          <a:p>
            <a:pPr marL="0" indent="0">
              <a:lnSpc>
                <a:spcPct val="120000"/>
              </a:lnSpc>
              <a:buNone/>
            </a:pPr>
            <a:r>
              <a:rPr lang="en-US" sz="1900" dirty="0" smtClean="0">
                <a:latin typeface="Arial" panose="020B0604020202020204" pitchFamily="34" charset="0"/>
                <a:cs typeface="Arial" panose="020B0604020202020204" pitchFamily="34" charset="0"/>
              </a:rPr>
              <a:t>	JANUARY 2:  		P acquires Ms. C’s T stock for cash [20%]</a:t>
            </a:r>
          </a:p>
          <a:p>
            <a:pPr marL="0" indent="0">
              <a:buNone/>
            </a:pPr>
            <a:r>
              <a:rPr lang="en-US" sz="1900" dirty="0" smtClean="0">
                <a:latin typeface="Arial" panose="020B0604020202020204" pitchFamily="34" charset="0"/>
                <a:cs typeface="Arial" panose="020B0604020202020204" pitchFamily="34" charset="0"/>
              </a:rPr>
              <a:t>	JULY 1:           		P acquires Ms. B’s T stock for P voting stock [30%]</a:t>
            </a:r>
          </a:p>
          <a:p>
            <a:pPr marL="0" indent="0">
              <a:buNone/>
            </a:pPr>
            <a:r>
              <a:rPr lang="en-US" sz="1900" dirty="0" smtClean="0">
                <a:latin typeface="Arial" panose="020B0604020202020204" pitchFamily="34" charset="0"/>
                <a:cs typeface="Arial" panose="020B0604020202020204" pitchFamily="34" charset="0"/>
              </a:rPr>
              <a:t>	DECEMBER 1:  		P acquires all of Mr. A’s T stock for P voting stock [50%] </a:t>
            </a:r>
          </a:p>
          <a:p>
            <a:pPr marL="922338" indent="-288925"/>
            <a:r>
              <a:rPr lang="en-US" sz="1900" dirty="0" smtClean="0">
                <a:latin typeface="Arial" panose="020B0604020202020204" pitchFamily="34" charset="0"/>
                <a:cs typeface="Arial" panose="020B0604020202020204" pitchFamily="34" charset="0"/>
              </a:rPr>
              <a:t>Each transaction is separate;</a:t>
            </a:r>
          </a:p>
          <a:p>
            <a:pPr marL="922338" lvl="2" indent="-288925"/>
            <a:r>
              <a:rPr lang="en-US" sz="1900" dirty="0" smtClean="0">
                <a:latin typeface="Arial" panose="020B0604020202020204" pitchFamily="34" charset="0"/>
                <a:cs typeface="Arial" panose="020B0604020202020204" pitchFamily="34" charset="0"/>
              </a:rPr>
              <a:t>Each transaction is part of a single plan;</a:t>
            </a:r>
          </a:p>
          <a:p>
            <a:pPr marL="922338" lvl="2" indent="-288925"/>
            <a:r>
              <a:rPr lang="en-US" sz="1900" dirty="0" smtClean="0">
                <a:latin typeface="Arial" panose="020B0604020202020204" pitchFamily="34" charset="0"/>
                <a:cs typeface="Arial" panose="020B0604020202020204" pitchFamily="34" charset="0"/>
              </a:rPr>
              <a:t>The first transaction is separate and the last two are part of a single plan; </a:t>
            </a:r>
          </a:p>
          <a:p>
            <a:pPr marL="922338" lvl="2" indent="-288925"/>
            <a:r>
              <a:rPr lang="en-US" sz="1900" dirty="0" smtClean="0">
                <a:latin typeface="Arial" panose="020B0604020202020204" pitchFamily="34" charset="0"/>
                <a:cs typeface="Arial" panose="020B0604020202020204" pitchFamily="34" charset="0"/>
              </a:rPr>
              <a:t>The first two are part of a plan and the last one is separate.</a:t>
            </a:r>
          </a:p>
          <a:p>
            <a:pPr marL="9525" lvl="2" indent="0">
              <a:buNone/>
            </a:pPr>
            <a:endParaRPr lang="en-US" sz="1900" dirty="0" smtClean="0">
              <a:latin typeface="Arial" panose="020B0604020202020204" pitchFamily="34" charset="0"/>
              <a:cs typeface="Arial" panose="020B0604020202020204" pitchFamily="34" charset="0"/>
            </a:endParaRPr>
          </a:p>
          <a:p>
            <a:pPr lvl="1">
              <a:lnSpc>
                <a:spcPct val="120000"/>
              </a:lnSpc>
            </a:pPr>
            <a:r>
              <a:rPr lang="en-US" sz="2200" dirty="0" smtClean="0">
                <a:latin typeface="Cambria"/>
                <a:cs typeface="Cambria"/>
              </a:rPr>
              <a:t>A B reorg does not need to be completed in a single transaction. </a:t>
            </a:r>
            <a:r>
              <a:rPr lang="en-US" sz="2200" dirty="0" smtClean="0">
                <a:latin typeface="Cambria"/>
                <a:cs typeface="Cambria"/>
              </a:rPr>
              <a:t>Potential that all transactions are stepped together if initial acquisition is not old and cold. </a:t>
            </a:r>
            <a:r>
              <a:rPr lang="en-US" sz="2200" dirty="0" smtClean="0">
                <a:latin typeface="Cambria"/>
                <a:cs typeface="Cambria"/>
              </a:rPr>
              <a:t>If the first cash transaction is view as part of a single transaction with the second two stock for stock transaction, no B reorg. </a:t>
            </a:r>
            <a:endParaRPr lang="en-US" sz="2600" dirty="0">
              <a:latin typeface="Cambria"/>
              <a:cs typeface="Cambria"/>
            </a:endParaRPr>
          </a:p>
          <a:p>
            <a:pPr marL="0" indent="0">
              <a:buNone/>
            </a:pPr>
            <a:endParaRPr lang="en-US" dirty="0"/>
          </a:p>
        </p:txBody>
      </p:sp>
    </p:spTree>
    <p:extLst>
      <p:ext uri="{BB962C8B-B14F-4D97-AF65-F5344CB8AC3E}">
        <p14:creationId xmlns:p14="http://schemas.microsoft.com/office/powerpoint/2010/main" val="3732641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mbria"/>
                <a:cs typeface="Cambria"/>
              </a:rPr>
              <a:t>B</a:t>
            </a:r>
            <a:r>
              <a:rPr lang="en-US" dirty="0" smtClean="0">
                <a:latin typeface="Cambria"/>
                <a:cs typeface="Cambria"/>
              </a:rPr>
              <a:t> reorg study questions</a:t>
            </a:r>
            <a:endParaRPr lang="en-US" dirty="0">
              <a:latin typeface="Cambria"/>
              <a:cs typeface="Cambria"/>
            </a:endParaRPr>
          </a:p>
        </p:txBody>
      </p:sp>
      <p:sp>
        <p:nvSpPr>
          <p:cNvPr id="3" name="Content Placeholder 2"/>
          <p:cNvSpPr>
            <a:spLocks noGrp="1"/>
          </p:cNvSpPr>
          <p:nvPr>
            <p:ph idx="1"/>
          </p:nvPr>
        </p:nvSpPr>
        <p:spPr/>
        <p:txBody>
          <a:bodyPr>
            <a:normAutofit/>
          </a:bodyPr>
          <a:lstStyle/>
          <a:p>
            <a:pPr marL="457200" lvl="0" indent="-457200">
              <a:lnSpc>
                <a:spcPct val="120000"/>
              </a:lnSpc>
              <a:buFont typeface="+mj-lt"/>
              <a:buAutoNum type="arabicPeriod" startAt="6"/>
            </a:pPr>
            <a:r>
              <a:rPr lang="en-US" sz="1600" dirty="0">
                <a:latin typeface="Cambria"/>
                <a:cs typeface="Cambria"/>
              </a:rPr>
              <a:t>On January 2, T redeems Ms. B and Ms. C’s T stock for cash and notes.  P then acquires all of Mr. A’s T stock solely in exchange for P voting stock worth $500. </a:t>
            </a:r>
          </a:p>
          <a:p>
            <a:pPr lvl="1"/>
            <a:r>
              <a:rPr lang="en-US" sz="1400" dirty="0" smtClean="0">
                <a:latin typeface="Cambria"/>
                <a:cs typeface="Cambria"/>
              </a:rPr>
              <a:t>1.368</a:t>
            </a:r>
            <a:r>
              <a:rPr lang="en-US" sz="1400" dirty="0">
                <a:latin typeface="Cambria"/>
                <a:cs typeface="Cambria"/>
              </a:rPr>
              <a:t>-1(e)(8) Ex. </a:t>
            </a:r>
            <a:r>
              <a:rPr lang="en-US" sz="1400" dirty="0">
                <a:latin typeface="Cambria"/>
                <a:cs typeface="Cambria"/>
              </a:rPr>
              <a:t>9 appears to allow pre-acquisition redemptions. Would there be a COI issue here?</a:t>
            </a:r>
          </a:p>
          <a:p>
            <a:pPr marL="0" indent="0">
              <a:buNone/>
            </a:pPr>
            <a:endParaRPr lang="en-US" dirty="0"/>
          </a:p>
        </p:txBody>
      </p:sp>
    </p:spTree>
    <p:extLst>
      <p:ext uri="{BB962C8B-B14F-4D97-AF65-F5344CB8AC3E}">
        <p14:creationId xmlns:p14="http://schemas.microsoft.com/office/powerpoint/2010/main" val="101418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mbria"/>
                <a:cs typeface="Cambria"/>
              </a:rPr>
              <a:t>C</a:t>
            </a:r>
            <a:r>
              <a:rPr lang="en-US" dirty="0" smtClean="0">
                <a:latin typeface="Cambria"/>
                <a:cs typeface="Cambria"/>
              </a:rPr>
              <a:t> reorganizations</a:t>
            </a:r>
            <a:endParaRPr lang="en-US" dirty="0">
              <a:latin typeface="Cambria"/>
              <a:cs typeface="Cambria"/>
            </a:endParaRPr>
          </a:p>
        </p:txBody>
      </p:sp>
      <p:sp>
        <p:nvSpPr>
          <p:cNvPr id="4" name="Content Placeholder 2"/>
          <p:cNvSpPr txBox="1">
            <a:spLocks/>
          </p:cNvSpPr>
          <p:nvPr/>
        </p:nvSpPr>
        <p:spPr>
          <a:xfrm>
            <a:off x="-37107" y="4312923"/>
            <a:ext cx="8723907" cy="252880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r>
              <a:rPr lang="en-US" sz="1800" dirty="0" smtClean="0">
                <a:latin typeface="Cambria"/>
                <a:cs typeface="Cambria"/>
              </a:rPr>
              <a:t>Asset reorganization</a:t>
            </a:r>
            <a:r>
              <a:rPr lang="en-US" sz="1800" dirty="0">
                <a:latin typeface="Cambria"/>
                <a:cs typeface="Cambria"/>
              </a:rPr>
              <a:t>. </a:t>
            </a:r>
          </a:p>
          <a:p>
            <a:pPr lvl="1"/>
            <a:r>
              <a:rPr lang="en-US" sz="1800" dirty="0" smtClean="0">
                <a:latin typeface="Cambria"/>
                <a:cs typeface="Cambria"/>
              </a:rPr>
              <a:t>Buyer acquires substantially all of Target assets in exchange for Buyer stock. Target then liquidates and distributes consideration to its shareholders. </a:t>
            </a:r>
          </a:p>
          <a:p>
            <a:pPr lvl="1"/>
            <a:r>
              <a:rPr lang="en-US" sz="1800" dirty="0" smtClean="0">
                <a:latin typeface="Cambria"/>
                <a:cs typeface="Cambria"/>
              </a:rPr>
              <a:t>Boot relaxation rule allows for 20% cash consideration.</a:t>
            </a:r>
            <a:endParaRPr lang="en-US" sz="1600" dirty="0" smtClean="0">
              <a:latin typeface="Cambria"/>
              <a:cs typeface="Cambria"/>
            </a:endParaRPr>
          </a:p>
          <a:p>
            <a:pPr lvl="1"/>
            <a:r>
              <a:rPr lang="en-US" sz="1800" dirty="0" smtClean="0">
                <a:latin typeface="Cambria"/>
                <a:cs typeface="Cambria"/>
              </a:rPr>
              <a:t>Keep in mind that liabilities become relevant as boot if there is cash consideration. </a:t>
            </a:r>
            <a:endParaRPr lang="en-US" sz="1800" dirty="0">
              <a:latin typeface="Cambria"/>
              <a:cs typeface="Cambria"/>
            </a:endParaRPr>
          </a:p>
        </p:txBody>
      </p:sp>
      <p:sp>
        <p:nvSpPr>
          <p:cNvPr id="5" name="Rectangle 4"/>
          <p:cNvSpPr/>
          <p:nvPr/>
        </p:nvSpPr>
        <p:spPr>
          <a:xfrm>
            <a:off x="464352" y="3204976"/>
            <a:ext cx="1559504" cy="729982"/>
          </a:xfrm>
          <a:prstGeom prst="rect">
            <a:avLst/>
          </a:prstGeom>
          <a:solidFill>
            <a:schemeClr val="accent1"/>
          </a:solidFill>
          <a:ln/>
        </p:spPr>
        <p:style>
          <a:lnRef idx="1">
            <a:schemeClr val="dk1"/>
          </a:lnRef>
          <a:fillRef idx="3">
            <a:schemeClr val="dk1"/>
          </a:fillRef>
          <a:effectRef idx="2">
            <a:schemeClr val="dk1"/>
          </a:effectRef>
          <a:fontRef idx="minor">
            <a:schemeClr val="lt1"/>
          </a:fontRef>
        </p:style>
        <p:txBody>
          <a:bodyPr rtlCol="0" anchor="ctr"/>
          <a:lstStyle/>
          <a:p>
            <a:pPr algn="ctr"/>
            <a:r>
              <a:rPr lang="en-US" dirty="0" smtClean="0">
                <a:latin typeface="Cambria"/>
                <a:cs typeface="Cambria"/>
              </a:rPr>
              <a:t>Buyer</a:t>
            </a:r>
            <a:endParaRPr lang="en-US" dirty="0">
              <a:latin typeface="Cambria"/>
              <a:cs typeface="Cambria"/>
            </a:endParaRPr>
          </a:p>
        </p:txBody>
      </p:sp>
      <p:sp>
        <p:nvSpPr>
          <p:cNvPr id="6" name="Rectangle 5"/>
          <p:cNvSpPr/>
          <p:nvPr/>
        </p:nvSpPr>
        <p:spPr>
          <a:xfrm>
            <a:off x="3414545" y="3214479"/>
            <a:ext cx="1486821" cy="729982"/>
          </a:xfrm>
          <a:prstGeom prst="rect">
            <a:avLst/>
          </a:prstGeom>
          <a:solidFill>
            <a:schemeClr val="accent1"/>
          </a:solidFill>
          <a:ln>
            <a:prstDash val="dash"/>
          </a:ln>
        </p:spPr>
        <p:style>
          <a:lnRef idx="1">
            <a:schemeClr val="dk1"/>
          </a:lnRef>
          <a:fillRef idx="3">
            <a:schemeClr val="dk1"/>
          </a:fillRef>
          <a:effectRef idx="2">
            <a:schemeClr val="dk1"/>
          </a:effectRef>
          <a:fontRef idx="minor">
            <a:schemeClr val="lt1"/>
          </a:fontRef>
        </p:style>
        <p:txBody>
          <a:bodyPr rtlCol="0" anchor="ctr"/>
          <a:lstStyle/>
          <a:p>
            <a:pPr algn="ctr"/>
            <a:r>
              <a:rPr lang="en-US" dirty="0" smtClean="0">
                <a:latin typeface="Cambria"/>
                <a:cs typeface="Cambria"/>
              </a:rPr>
              <a:t>Target</a:t>
            </a:r>
            <a:endParaRPr lang="en-US" dirty="0">
              <a:latin typeface="Cambria"/>
              <a:cs typeface="Cambria"/>
            </a:endParaRPr>
          </a:p>
        </p:txBody>
      </p:sp>
      <p:cxnSp>
        <p:nvCxnSpPr>
          <p:cNvPr id="7" name="Straight Arrow Connector 6"/>
          <p:cNvCxnSpPr/>
          <p:nvPr/>
        </p:nvCxnSpPr>
        <p:spPr>
          <a:xfrm flipH="1" flipV="1">
            <a:off x="2023856" y="3684092"/>
            <a:ext cx="1390690" cy="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 name="Oval 7"/>
          <p:cNvSpPr/>
          <p:nvPr/>
        </p:nvSpPr>
        <p:spPr>
          <a:xfrm>
            <a:off x="3658110" y="1688808"/>
            <a:ext cx="996796" cy="923576"/>
          </a:xfrm>
          <a:prstGeom prst="ellipse">
            <a:avLst/>
          </a:prstGeom>
          <a:solidFill>
            <a:srgbClr val="4F81BD"/>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atin typeface="Cambria"/>
                <a:cs typeface="Cambria"/>
              </a:rPr>
              <a:t>SHs</a:t>
            </a:r>
            <a:endParaRPr lang="en-US" dirty="0">
              <a:latin typeface="Cambria"/>
              <a:cs typeface="Cambria"/>
            </a:endParaRPr>
          </a:p>
        </p:txBody>
      </p:sp>
      <p:cxnSp>
        <p:nvCxnSpPr>
          <p:cNvPr id="9" name="Straight Arrow Connector 8"/>
          <p:cNvCxnSpPr/>
          <p:nvPr/>
        </p:nvCxnSpPr>
        <p:spPr>
          <a:xfrm>
            <a:off x="2023856" y="3515150"/>
            <a:ext cx="1390689"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2023856" y="2877640"/>
            <a:ext cx="1420793" cy="461665"/>
          </a:xfrm>
          <a:prstGeom prst="rect">
            <a:avLst/>
          </a:prstGeom>
          <a:noFill/>
        </p:spPr>
        <p:txBody>
          <a:bodyPr wrap="square" rtlCol="0">
            <a:spAutoFit/>
          </a:bodyPr>
          <a:lstStyle/>
          <a:p>
            <a:pPr algn="ctr"/>
            <a:r>
              <a:rPr lang="en-US" sz="1200" dirty="0" smtClean="0">
                <a:latin typeface="Cambria"/>
                <a:cs typeface="Cambria"/>
              </a:rPr>
              <a:t>Consideration (Buyer stock)</a:t>
            </a:r>
            <a:endParaRPr lang="en-US" sz="1200" dirty="0">
              <a:latin typeface="Cambria"/>
              <a:cs typeface="Cambria"/>
            </a:endParaRPr>
          </a:p>
        </p:txBody>
      </p:sp>
      <p:cxnSp>
        <p:nvCxnSpPr>
          <p:cNvPr id="11" name="Straight Connector 10"/>
          <p:cNvCxnSpPr>
            <a:stCxn id="8" idx="4"/>
            <a:endCxn id="6" idx="0"/>
          </p:cNvCxnSpPr>
          <p:nvPr/>
        </p:nvCxnSpPr>
        <p:spPr>
          <a:xfrm>
            <a:off x="4156508" y="2612384"/>
            <a:ext cx="1448" cy="602095"/>
          </a:xfrm>
          <a:prstGeom prst="line">
            <a:avLst/>
          </a:prstGeom>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023856" y="3669324"/>
            <a:ext cx="1420793" cy="461665"/>
          </a:xfrm>
          <a:prstGeom prst="rect">
            <a:avLst/>
          </a:prstGeom>
          <a:noFill/>
        </p:spPr>
        <p:txBody>
          <a:bodyPr wrap="square" rtlCol="0">
            <a:spAutoFit/>
          </a:bodyPr>
          <a:lstStyle/>
          <a:p>
            <a:pPr algn="ctr"/>
            <a:r>
              <a:rPr lang="en-US" sz="1200" dirty="0" smtClean="0">
                <a:latin typeface="Cambria"/>
                <a:cs typeface="Cambria"/>
              </a:rPr>
              <a:t>Target </a:t>
            </a:r>
          </a:p>
          <a:p>
            <a:pPr algn="ctr"/>
            <a:r>
              <a:rPr lang="en-US" sz="1200" dirty="0" smtClean="0">
                <a:latin typeface="Cambria"/>
                <a:cs typeface="Cambria"/>
              </a:rPr>
              <a:t>assets</a:t>
            </a:r>
            <a:endParaRPr lang="en-US" sz="1200" dirty="0">
              <a:latin typeface="Cambria"/>
              <a:cs typeface="Cambria"/>
            </a:endParaRPr>
          </a:p>
        </p:txBody>
      </p:sp>
      <p:sp>
        <p:nvSpPr>
          <p:cNvPr id="17" name="Rectangle 16"/>
          <p:cNvSpPr/>
          <p:nvPr/>
        </p:nvSpPr>
        <p:spPr>
          <a:xfrm>
            <a:off x="6769166" y="3331584"/>
            <a:ext cx="1559504" cy="729982"/>
          </a:xfrm>
          <a:prstGeom prst="rect">
            <a:avLst/>
          </a:prstGeom>
          <a:solidFill>
            <a:schemeClr val="accent1"/>
          </a:solidFill>
          <a:ln/>
        </p:spPr>
        <p:style>
          <a:lnRef idx="1">
            <a:schemeClr val="dk1"/>
          </a:lnRef>
          <a:fillRef idx="3">
            <a:schemeClr val="dk1"/>
          </a:fillRef>
          <a:effectRef idx="2">
            <a:schemeClr val="dk1"/>
          </a:effectRef>
          <a:fontRef idx="minor">
            <a:schemeClr val="lt1"/>
          </a:fontRef>
        </p:style>
        <p:txBody>
          <a:bodyPr rtlCol="0" anchor="ctr"/>
          <a:lstStyle/>
          <a:p>
            <a:pPr algn="ctr"/>
            <a:r>
              <a:rPr lang="en-US" dirty="0" smtClean="0">
                <a:latin typeface="Cambria"/>
                <a:cs typeface="Cambria"/>
              </a:rPr>
              <a:t>Buyer</a:t>
            </a:r>
            <a:endParaRPr lang="en-US" dirty="0">
              <a:latin typeface="Cambria"/>
              <a:cs typeface="Cambria"/>
            </a:endParaRPr>
          </a:p>
        </p:txBody>
      </p:sp>
      <p:sp>
        <p:nvSpPr>
          <p:cNvPr id="20" name="Oval 19"/>
          <p:cNvSpPr/>
          <p:nvPr/>
        </p:nvSpPr>
        <p:spPr>
          <a:xfrm>
            <a:off x="7049842" y="1991752"/>
            <a:ext cx="996796" cy="923576"/>
          </a:xfrm>
          <a:prstGeom prst="ellipse">
            <a:avLst/>
          </a:prstGeom>
          <a:solidFill>
            <a:srgbClr val="4F81BD"/>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atin typeface="Cambria"/>
                <a:cs typeface="Cambria"/>
              </a:rPr>
              <a:t>SHs</a:t>
            </a:r>
            <a:endParaRPr lang="en-US" dirty="0">
              <a:latin typeface="Cambria"/>
              <a:cs typeface="Cambria"/>
            </a:endParaRPr>
          </a:p>
        </p:txBody>
      </p:sp>
      <p:cxnSp>
        <p:nvCxnSpPr>
          <p:cNvPr id="22" name="Straight Connector 21"/>
          <p:cNvCxnSpPr>
            <a:stCxn id="20" idx="4"/>
            <a:endCxn id="17" idx="0"/>
          </p:cNvCxnSpPr>
          <p:nvPr/>
        </p:nvCxnSpPr>
        <p:spPr>
          <a:xfrm>
            <a:off x="7548240" y="2915328"/>
            <a:ext cx="678" cy="416256"/>
          </a:xfrm>
          <a:prstGeom prst="line">
            <a:avLst/>
          </a:prstGeom>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6838521" y="1537340"/>
            <a:ext cx="1420793" cy="276999"/>
          </a:xfrm>
          <a:prstGeom prst="rect">
            <a:avLst/>
          </a:prstGeom>
          <a:noFill/>
        </p:spPr>
        <p:txBody>
          <a:bodyPr wrap="square" rtlCol="0">
            <a:spAutoFit/>
          </a:bodyPr>
          <a:lstStyle/>
          <a:p>
            <a:pPr algn="ctr"/>
            <a:r>
              <a:rPr lang="en-US" sz="1200" dirty="0" smtClean="0">
                <a:latin typeface="Cambria"/>
                <a:cs typeface="Cambria"/>
              </a:rPr>
              <a:t>End state</a:t>
            </a:r>
          </a:p>
        </p:txBody>
      </p:sp>
      <p:cxnSp>
        <p:nvCxnSpPr>
          <p:cNvPr id="28" name="Straight Arrow Connector 27"/>
          <p:cNvCxnSpPr/>
          <p:nvPr/>
        </p:nvCxnSpPr>
        <p:spPr>
          <a:xfrm flipV="1">
            <a:off x="4405959" y="2612384"/>
            <a:ext cx="0" cy="59259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4654906" y="2629709"/>
            <a:ext cx="1420793" cy="646331"/>
          </a:xfrm>
          <a:prstGeom prst="rect">
            <a:avLst/>
          </a:prstGeom>
          <a:noFill/>
        </p:spPr>
        <p:txBody>
          <a:bodyPr wrap="square" rtlCol="0">
            <a:spAutoFit/>
          </a:bodyPr>
          <a:lstStyle/>
          <a:p>
            <a:pPr algn="ctr"/>
            <a:r>
              <a:rPr lang="en-US" sz="1200" dirty="0" smtClean="0">
                <a:latin typeface="Cambria"/>
                <a:cs typeface="Cambria"/>
              </a:rPr>
              <a:t>Consideration distributed to SHs in liquidation</a:t>
            </a:r>
            <a:endParaRPr lang="en-US" sz="1200" dirty="0">
              <a:latin typeface="Cambria"/>
              <a:cs typeface="Cambria"/>
            </a:endParaRPr>
          </a:p>
        </p:txBody>
      </p:sp>
      <p:sp>
        <p:nvSpPr>
          <p:cNvPr id="31" name="Oval 30"/>
          <p:cNvSpPr/>
          <p:nvPr/>
        </p:nvSpPr>
        <p:spPr>
          <a:xfrm>
            <a:off x="7830272" y="3634665"/>
            <a:ext cx="996796" cy="923576"/>
          </a:xfrm>
          <a:prstGeom prst="ellipse">
            <a:avLst/>
          </a:prstGeom>
          <a:solidFill>
            <a:srgbClr val="4F81BD"/>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latin typeface="Cambria"/>
                <a:cs typeface="Cambria"/>
              </a:rPr>
              <a:t>Target assets</a:t>
            </a:r>
            <a:endParaRPr lang="en-US" sz="1400" dirty="0">
              <a:latin typeface="Cambria"/>
              <a:cs typeface="Cambria"/>
            </a:endParaRPr>
          </a:p>
        </p:txBody>
      </p:sp>
    </p:spTree>
    <p:extLst>
      <p:ext uri="{BB962C8B-B14F-4D97-AF65-F5344CB8AC3E}">
        <p14:creationId xmlns:p14="http://schemas.microsoft.com/office/powerpoint/2010/main" val="8763102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a:cs typeface="Cambria"/>
              </a:rPr>
              <a:t>C reorg study questions</a:t>
            </a:r>
            <a:endParaRPr lang="en-US" dirty="0">
              <a:latin typeface="Cambria"/>
              <a:cs typeface="Cambria"/>
            </a:endParaRPr>
          </a:p>
        </p:txBody>
      </p:sp>
      <p:sp>
        <p:nvSpPr>
          <p:cNvPr id="3" name="Content Placeholder 2"/>
          <p:cNvSpPr>
            <a:spLocks noGrp="1"/>
          </p:cNvSpPr>
          <p:nvPr>
            <p:ph idx="1"/>
          </p:nvPr>
        </p:nvSpPr>
        <p:spPr/>
        <p:txBody>
          <a:bodyPr>
            <a:normAutofit fontScale="92500" lnSpcReduction="20000"/>
          </a:bodyPr>
          <a:lstStyle/>
          <a:p>
            <a:pPr marL="457200" indent="-457200">
              <a:lnSpc>
                <a:spcPct val="120000"/>
              </a:lnSpc>
              <a:buFont typeface="+mj-lt"/>
              <a:buAutoNum type="arabicPeriod"/>
            </a:pPr>
            <a:r>
              <a:rPr lang="en-US" sz="2200" dirty="0">
                <a:latin typeface="Cambria"/>
                <a:cs typeface="Cambria"/>
              </a:rPr>
              <a:t>Buyer is unwilling to assume Target’s debts.  Consequently, Buyer cannot acquire Target via a merger transaction.  Instead the transaction is structured whereby Target will transfer all of its assets to </a:t>
            </a:r>
            <a:r>
              <a:rPr lang="en-US" sz="2200" dirty="0" err="1">
                <a:latin typeface="Cambria"/>
                <a:cs typeface="Cambria"/>
              </a:rPr>
              <a:t>Buyerin</a:t>
            </a:r>
            <a:r>
              <a:rPr lang="en-US" sz="2200" dirty="0">
                <a:latin typeface="Cambria"/>
                <a:cs typeface="Cambria"/>
              </a:rPr>
              <a:t> exchange for Buyer’s non-voting preferred stock. Target then liquidates and distributes this stock to A, B, and C.  </a:t>
            </a:r>
          </a:p>
          <a:p>
            <a:pPr lvl="1">
              <a:lnSpc>
                <a:spcPct val="140000"/>
              </a:lnSpc>
            </a:pPr>
            <a:r>
              <a:rPr lang="en-US" sz="1800" dirty="0">
                <a:latin typeface="Cambria"/>
                <a:cs typeface="Cambria"/>
              </a:rPr>
              <a:t>Non-voting preferred stock is </a:t>
            </a:r>
            <a:r>
              <a:rPr lang="en-US" sz="1800" dirty="0" smtClean="0">
                <a:latin typeface="Cambria"/>
                <a:cs typeface="Cambria"/>
              </a:rPr>
              <a:t>used as consideration</a:t>
            </a:r>
            <a:r>
              <a:rPr lang="en-US" sz="1800" dirty="0">
                <a:latin typeface="Cambria"/>
                <a:cs typeface="Cambria"/>
              </a:rPr>
              <a:t>, so it would not work as a B or C reorg. </a:t>
            </a:r>
            <a:r>
              <a:rPr lang="en-US" sz="1800" dirty="0">
                <a:latin typeface="Cambria"/>
                <a:cs typeface="Cambria"/>
              </a:rPr>
              <a:t>Not a merger, so not an A reorg. Therefore, this is a taxable transaction (1001 transaction).</a:t>
            </a:r>
          </a:p>
          <a:p>
            <a:pPr lvl="1">
              <a:lnSpc>
                <a:spcPct val="140000"/>
              </a:lnSpc>
            </a:pPr>
            <a:r>
              <a:rPr lang="en-US" sz="1800" dirty="0">
                <a:latin typeface="Cambria"/>
                <a:cs typeface="Cambria"/>
              </a:rPr>
              <a:t>Target reports gain on the sale of assets under Section 1001.</a:t>
            </a:r>
          </a:p>
          <a:p>
            <a:pPr lvl="1">
              <a:lnSpc>
                <a:spcPct val="140000"/>
              </a:lnSpc>
            </a:pPr>
            <a:r>
              <a:rPr lang="en-US" sz="1800" dirty="0">
                <a:latin typeface="Cambria"/>
                <a:cs typeface="Cambria"/>
              </a:rPr>
              <a:t>Buyer would take cost basis in Target’s assets, which would be allocated using the residual method. Section 1060/1012</a:t>
            </a:r>
          </a:p>
          <a:p>
            <a:pPr lvl="1">
              <a:lnSpc>
                <a:spcPct val="140000"/>
              </a:lnSpc>
            </a:pPr>
            <a:r>
              <a:rPr lang="en-US" sz="1800" dirty="0">
                <a:latin typeface="Cambria"/>
                <a:cs typeface="Cambria"/>
              </a:rPr>
              <a:t>Buyer would not get Target’s tax attributes.</a:t>
            </a:r>
          </a:p>
          <a:p>
            <a:pPr lvl="1">
              <a:lnSpc>
                <a:spcPct val="140000"/>
              </a:lnSpc>
            </a:pPr>
            <a:r>
              <a:rPr lang="en-US" sz="1800" dirty="0">
                <a:latin typeface="Cambria"/>
                <a:cs typeface="Cambria"/>
              </a:rPr>
              <a:t>A, B, and C would report gain/loss based on the net FMV of the assets received.</a:t>
            </a:r>
          </a:p>
          <a:p>
            <a:pPr marL="0" indent="0">
              <a:buNone/>
            </a:pPr>
            <a:endParaRPr lang="en-US" dirty="0"/>
          </a:p>
        </p:txBody>
      </p:sp>
    </p:spTree>
    <p:extLst>
      <p:ext uri="{BB962C8B-B14F-4D97-AF65-F5344CB8AC3E}">
        <p14:creationId xmlns:p14="http://schemas.microsoft.com/office/powerpoint/2010/main" val="22450206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a:cs typeface="Cambria"/>
              </a:rPr>
              <a:t>C reorg study questions</a:t>
            </a:r>
            <a:endParaRPr lang="en-US" dirty="0">
              <a:latin typeface="Cambria"/>
              <a:cs typeface="Cambria"/>
            </a:endParaRPr>
          </a:p>
        </p:txBody>
      </p:sp>
      <p:sp>
        <p:nvSpPr>
          <p:cNvPr id="3" name="Content Placeholder 2"/>
          <p:cNvSpPr>
            <a:spLocks noGrp="1"/>
          </p:cNvSpPr>
          <p:nvPr>
            <p:ph idx="1"/>
          </p:nvPr>
        </p:nvSpPr>
        <p:spPr/>
        <p:txBody>
          <a:bodyPr>
            <a:normAutofit fontScale="55000" lnSpcReduction="20000"/>
          </a:bodyPr>
          <a:lstStyle/>
          <a:p>
            <a:pPr marL="457200" indent="-457200">
              <a:lnSpc>
                <a:spcPct val="130000"/>
              </a:lnSpc>
              <a:buFont typeface="+mj-lt"/>
              <a:buAutoNum type="arabicPeriod" startAt="2"/>
            </a:pPr>
            <a:r>
              <a:rPr lang="en-US" sz="2900" dirty="0">
                <a:latin typeface="Cambria"/>
                <a:cs typeface="Cambria"/>
              </a:rPr>
              <a:t>Same facts as above, except that instead of non-voting stock, Buyer issues voting stock to Target in exchange for Target’s assets.  However, the Buyer stock only represents 1% of the overall stock in Buyer. </a:t>
            </a:r>
          </a:p>
          <a:p>
            <a:pPr lvl="1">
              <a:lnSpc>
                <a:spcPct val="140000"/>
              </a:lnSpc>
            </a:pPr>
            <a:r>
              <a:rPr lang="en-US" sz="2700" dirty="0">
                <a:latin typeface="Cambria"/>
                <a:cs typeface="Cambria"/>
              </a:rPr>
              <a:t>Is this a valid reorg under Section 368(a)? Yes, C reorg. Acquired substantially all of Target’s assets in exchange for voting stock.</a:t>
            </a:r>
          </a:p>
          <a:p>
            <a:pPr lvl="1">
              <a:lnSpc>
                <a:spcPct val="140000"/>
              </a:lnSpc>
            </a:pPr>
            <a:r>
              <a:rPr lang="en-US" sz="2700" dirty="0">
                <a:latin typeface="Cambria"/>
                <a:cs typeface="Cambria"/>
              </a:rPr>
              <a:t>Are the non-statutory requirements met? Yes, COI is generally met in C reorgs. Facts do not indicate violation of COBE and BP.</a:t>
            </a:r>
          </a:p>
          <a:p>
            <a:pPr lvl="1">
              <a:lnSpc>
                <a:spcPct val="140000"/>
              </a:lnSpc>
            </a:pPr>
            <a:r>
              <a:rPr lang="en-US" sz="2700" dirty="0">
                <a:latin typeface="Cambria"/>
                <a:cs typeface="Cambria"/>
              </a:rPr>
              <a:t>Buyer recognizes no gain on the issuance of its own stock (Section 1032) and takes transferred basis in Target’s assets (Section 362). Tax attributes carryover (Section 381)</a:t>
            </a:r>
          </a:p>
          <a:p>
            <a:pPr lvl="1">
              <a:lnSpc>
                <a:spcPct val="140000"/>
              </a:lnSpc>
            </a:pPr>
            <a:r>
              <a:rPr lang="en-US" sz="2700" dirty="0">
                <a:latin typeface="Cambria"/>
                <a:cs typeface="Cambria"/>
              </a:rPr>
              <a:t>Target recognizes no gain or loss on the exchange or the distribution of the consideration to its shareholders (Section 361).</a:t>
            </a:r>
          </a:p>
          <a:p>
            <a:pPr lvl="1">
              <a:lnSpc>
                <a:spcPct val="140000"/>
              </a:lnSpc>
            </a:pPr>
            <a:r>
              <a:rPr lang="en-US" sz="2700" dirty="0">
                <a:latin typeface="Cambria"/>
                <a:cs typeface="Cambria"/>
              </a:rPr>
              <a:t>Shareholders do not recognize gain or loss under Section 354. They get basis in the stock received equal to their original basis in Target stock increased by debt assumed (Section 358).</a:t>
            </a:r>
          </a:p>
          <a:p>
            <a:pPr marL="0" indent="0">
              <a:buNone/>
            </a:pPr>
            <a:endParaRPr lang="en-US" dirty="0"/>
          </a:p>
        </p:txBody>
      </p:sp>
    </p:spTree>
    <p:extLst>
      <p:ext uri="{BB962C8B-B14F-4D97-AF65-F5344CB8AC3E}">
        <p14:creationId xmlns:p14="http://schemas.microsoft.com/office/powerpoint/2010/main" val="8218273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a:cs typeface="Cambria"/>
              </a:rPr>
              <a:t>C reorg study questions</a:t>
            </a:r>
            <a:endParaRPr lang="en-US" dirty="0">
              <a:latin typeface="Cambria"/>
              <a:cs typeface="Cambria"/>
            </a:endParaRPr>
          </a:p>
        </p:txBody>
      </p:sp>
      <p:sp>
        <p:nvSpPr>
          <p:cNvPr id="3" name="Content Placeholder 2"/>
          <p:cNvSpPr>
            <a:spLocks noGrp="1"/>
          </p:cNvSpPr>
          <p:nvPr>
            <p:ph idx="1"/>
          </p:nvPr>
        </p:nvSpPr>
        <p:spPr/>
        <p:txBody>
          <a:bodyPr>
            <a:normAutofit/>
          </a:bodyPr>
          <a:lstStyle/>
          <a:p>
            <a:pPr marL="457200" indent="-457200">
              <a:lnSpc>
                <a:spcPct val="110000"/>
              </a:lnSpc>
              <a:buFont typeface="+mj-lt"/>
              <a:buAutoNum type="arabicPeriod" startAt="2"/>
            </a:pPr>
            <a:r>
              <a:rPr lang="en-US" sz="1600" dirty="0">
                <a:latin typeface="Cambria"/>
                <a:cs typeface="Cambria"/>
              </a:rPr>
              <a:t>Instead of the facts above, assume that Buyer owns 70 percent of Target (old and cold) and B owns the other 30%.  Target transfers all of its assets to Buyer in exchange for Buyer voting stock.  Following this transfer, Target liquidates and distributes the Buyer stock to its two shareholders:  70% to Buyer and 30% to B.</a:t>
            </a:r>
          </a:p>
          <a:p>
            <a:pPr lvl="1">
              <a:lnSpc>
                <a:spcPct val="120000"/>
              </a:lnSpc>
            </a:pPr>
            <a:r>
              <a:rPr lang="en-US" sz="1500" dirty="0">
                <a:latin typeface="Cambria"/>
                <a:cs typeface="Cambria"/>
              </a:rPr>
              <a:t>Does prior ownership of Target cause this to not be a C reorganization? See Treas. Reg. 1.368-2(d)(4).</a:t>
            </a:r>
          </a:p>
          <a:p>
            <a:pPr lvl="1">
              <a:lnSpc>
                <a:spcPct val="120000"/>
              </a:lnSpc>
            </a:pPr>
            <a:r>
              <a:rPr lang="en-US" sz="1500" dirty="0">
                <a:latin typeface="Cambria"/>
                <a:cs typeface="Cambria"/>
              </a:rPr>
              <a:t>Outcome is similar to question 2.</a:t>
            </a:r>
          </a:p>
          <a:p>
            <a:pPr marL="0" indent="0">
              <a:buNone/>
            </a:pPr>
            <a:endParaRPr lang="en-US" dirty="0"/>
          </a:p>
        </p:txBody>
      </p:sp>
    </p:spTree>
    <p:extLst>
      <p:ext uri="{BB962C8B-B14F-4D97-AF65-F5344CB8AC3E}">
        <p14:creationId xmlns:p14="http://schemas.microsoft.com/office/powerpoint/2010/main" val="2159083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a:cs typeface="Cambria"/>
              </a:rPr>
              <a:t>C reorg study questions</a:t>
            </a:r>
            <a:endParaRPr lang="en-US" dirty="0">
              <a:latin typeface="Cambria"/>
              <a:cs typeface="Cambria"/>
            </a:endParaRPr>
          </a:p>
        </p:txBody>
      </p:sp>
      <p:sp>
        <p:nvSpPr>
          <p:cNvPr id="3" name="Content Placeholder 2"/>
          <p:cNvSpPr>
            <a:spLocks noGrp="1"/>
          </p:cNvSpPr>
          <p:nvPr>
            <p:ph idx="1"/>
          </p:nvPr>
        </p:nvSpPr>
        <p:spPr/>
        <p:txBody>
          <a:bodyPr>
            <a:normAutofit fontScale="92500" lnSpcReduction="10000"/>
          </a:bodyPr>
          <a:lstStyle/>
          <a:p>
            <a:pPr marL="457200" indent="-457200">
              <a:lnSpc>
                <a:spcPct val="130000"/>
              </a:lnSpc>
              <a:buFont typeface="+mj-lt"/>
              <a:buAutoNum type="arabicPeriod" startAt="4"/>
            </a:pPr>
            <a:r>
              <a:rPr lang="en-US" sz="1700" dirty="0">
                <a:latin typeface="Cambria"/>
                <a:cs typeface="Cambria"/>
              </a:rPr>
              <a:t>Same general facts as #1, except that Buyer issues $900 FMV of its voting stock to Target which is distributed to A, B and C in liquidation.  Target then sells $200 of its non-operating assets for cash and then uses the cash to pay off Third Party Lender.   </a:t>
            </a:r>
          </a:p>
          <a:p>
            <a:pPr lvl="1">
              <a:lnSpc>
                <a:spcPct val="130000"/>
              </a:lnSpc>
            </a:pPr>
            <a:r>
              <a:rPr lang="en-US" sz="1600" dirty="0">
                <a:latin typeface="Cambria"/>
                <a:cs typeface="Cambria"/>
              </a:rPr>
              <a:t>Does this violate the “substantially all” requirement? Rev. Proc. 77-37 states that substantially all is 90% of the FMV of the net assets and 70% of the FMV of the gross assets.</a:t>
            </a:r>
          </a:p>
          <a:p>
            <a:pPr lvl="1">
              <a:lnSpc>
                <a:spcPct val="130000"/>
              </a:lnSpc>
            </a:pPr>
            <a:r>
              <a:rPr lang="en-US" sz="1600" dirty="0">
                <a:latin typeface="Cambria"/>
                <a:cs typeface="Cambria"/>
              </a:rPr>
              <a:t>Gross asset value: $1,200 x 70%: $840; Net asset value: $1,000 x 90% = $900. Substantially all test should be satisfied. </a:t>
            </a:r>
          </a:p>
          <a:p>
            <a:pPr lvl="1">
              <a:lnSpc>
                <a:spcPct val="130000"/>
              </a:lnSpc>
            </a:pPr>
            <a:r>
              <a:rPr lang="en-US" sz="1600" dirty="0">
                <a:latin typeface="Cambria"/>
                <a:cs typeface="Cambria"/>
              </a:rPr>
              <a:t>Target must recognize gain on the sale of non-operating assets ($66.67 of the BIG) when sold. $33.33 of the BIG recognized upon distribution to shareholders</a:t>
            </a:r>
          </a:p>
          <a:p>
            <a:pPr lvl="1">
              <a:lnSpc>
                <a:spcPct val="130000"/>
              </a:lnSpc>
            </a:pPr>
            <a:r>
              <a:rPr lang="en-US" sz="1600" dirty="0">
                <a:latin typeface="Cambria"/>
                <a:cs typeface="Cambria"/>
              </a:rPr>
              <a:t>Target liquidates, so the remaining $100 of non-operating assets are distributed. This is boot for the shareholders. A and C must recognize gain on the boot received. B does not recognize gain as it has BIL on shares.</a:t>
            </a:r>
          </a:p>
          <a:p>
            <a:pPr lvl="1">
              <a:lnSpc>
                <a:spcPct val="130000"/>
              </a:lnSpc>
            </a:pPr>
            <a:r>
              <a:rPr lang="en-US" sz="1600" dirty="0">
                <a:latin typeface="Cambria"/>
                <a:cs typeface="Cambria"/>
              </a:rPr>
              <a:t>Shareholder basis = basis in property received less FMV of boot plus gain recognized.</a:t>
            </a:r>
          </a:p>
          <a:p>
            <a:pPr marL="0" indent="0">
              <a:buNone/>
            </a:pPr>
            <a:endParaRPr lang="en-US" dirty="0"/>
          </a:p>
        </p:txBody>
      </p:sp>
    </p:spTree>
    <p:extLst>
      <p:ext uri="{BB962C8B-B14F-4D97-AF65-F5344CB8AC3E}">
        <p14:creationId xmlns:p14="http://schemas.microsoft.com/office/powerpoint/2010/main" val="876877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a:cs typeface="Cambria"/>
              </a:rPr>
              <a:t>Midterm Review</a:t>
            </a:r>
            <a:endParaRPr lang="en-US" dirty="0">
              <a:latin typeface="Cambria"/>
              <a:cs typeface="Cambria"/>
            </a:endParaRPr>
          </a:p>
        </p:txBody>
      </p:sp>
      <p:sp>
        <p:nvSpPr>
          <p:cNvPr id="3" name="Content Placeholder 2"/>
          <p:cNvSpPr>
            <a:spLocks noGrp="1"/>
          </p:cNvSpPr>
          <p:nvPr>
            <p:ph idx="1"/>
          </p:nvPr>
        </p:nvSpPr>
        <p:spPr/>
        <p:txBody>
          <a:bodyPr/>
          <a:lstStyle/>
          <a:p>
            <a:pPr marL="0" indent="0">
              <a:buNone/>
            </a:pPr>
            <a:r>
              <a:rPr lang="en-US" dirty="0" smtClean="0">
                <a:latin typeface="Cambria"/>
                <a:cs typeface="Cambria"/>
              </a:rPr>
              <a:t>Taxable acquisitions</a:t>
            </a:r>
          </a:p>
          <a:p>
            <a:pPr lvl="1"/>
            <a:r>
              <a:rPr lang="en-US" dirty="0" smtClean="0">
                <a:latin typeface="Cambria"/>
                <a:cs typeface="Cambria"/>
              </a:rPr>
              <a:t>Stock sale</a:t>
            </a:r>
          </a:p>
          <a:p>
            <a:pPr lvl="1"/>
            <a:r>
              <a:rPr lang="en-US" dirty="0" smtClean="0">
                <a:latin typeface="Cambria"/>
                <a:cs typeface="Cambria"/>
              </a:rPr>
              <a:t>Asset sale</a:t>
            </a:r>
          </a:p>
          <a:p>
            <a:pPr lvl="1"/>
            <a:r>
              <a:rPr lang="en-US" dirty="0" smtClean="0">
                <a:latin typeface="Cambria"/>
                <a:cs typeface="Cambria"/>
              </a:rPr>
              <a:t>Deemed asset sale</a:t>
            </a:r>
          </a:p>
          <a:p>
            <a:pPr marL="0" indent="0">
              <a:buNone/>
            </a:pPr>
            <a:r>
              <a:rPr lang="en-US" dirty="0" smtClean="0">
                <a:latin typeface="Cambria"/>
                <a:cs typeface="Cambria"/>
              </a:rPr>
              <a:t>Non-taxable (tax deferred) transactions</a:t>
            </a:r>
          </a:p>
          <a:p>
            <a:pPr lvl="1"/>
            <a:r>
              <a:rPr lang="en-US" dirty="0" smtClean="0">
                <a:latin typeface="Cambria"/>
                <a:cs typeface="Cambria"/>
              </a:rPr>
              <a:t>Section 368 reorganizations</a:t>
            </a:r>
          </a:p>
          <a:p>
            <a:pPr lvl="1"/>
            <a:r>
              <a:rPr lang="en-US" dirty="0" smtClean="0">
                <a:latin typeface="Cambria"/>
                <a:cs typeface="Cambria"/>
              </a:rPr>
              <a:t>Section 351 contributions</a:t>
            </a:r>
            <a:endParaRPr lang="en-US" dirty="0">
              <a:latin typeface="Cambria"/>
              <a:cs typeface="Cambria"/>
            </a:endParaRPr>
          </a:p>
        </p:txBody>
      </p:sp>
    </p:spTree>
    <p:extLst>
      <p:ext uri="{BB962C8B-B14F-4D97-AF65-F5344CB8AC3E}">
        <p14:creationId xmlns:p14="http://schemas.microsoft.com/office/powerpoint/2010/main" val="34454714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a:cs typeface="Cambria"/>
              </a:rPr>
              <a:t>C reorg study questions</a:t>
            </a:r>
            <a:endParaRPr lang="en-US" dirty="0">
              <a:latin typeface="Cambria"/>
              <a:cs typeface="Cambria"/>
            </a:endParaRPr>
          </a:p>
        </p:txBody>
      </p:sp>
      <p:sp>
        <p:nvSpPr>
          <p:cNvPr id="3" name="Content Placeholder 2"/>
          <p:cNvSpPr>
            <a:spLocks noGrp="1"/>
          </p:cNvSpPr>
          <p:nvPr>
            <p:ph idx="1"/>
          </p:nvPr>
        </p:nvSpPr>
        <p:spPr/>
        <p:txBody>
          <a:bodyPr>
            <a:normAutofit/>
          </a:bodyPr>
          <a:lstStyle/>
          <a:p>
            <a:pPr marL="457200" indent="-457200">
              <a:lnSpc>
                <a:spcPct val="130000"/>
              </a:lnSpc>
              <a:buFont typeface="+mj-lt"/>
              <a:buAutoNum type="arabicPeriod" startAt="5"/>
            </a:pPr>
            <a:r>
              <a:rPr lang="en-US" sz="1600" dirty="0">
                <a:latin typeface="Cambria"/>
                <a:cs typeface="Cambria"/>
              </a:rPr>
              <a:t>Same general facts as #1, except that Buyer provides the following consideration to Target:  $960 FMV of its voting stock, $40 cash and the assumption of the $200 bond (without issuing a new bond).  Target promptly liquidates and distributes the Buyer stock and cash to A, B and C. </a:t>
            </a:r>
          </a:p>
          <a:p>
            <a:pPr lvl="1">
              <a:lnSpc>
                <a:spcPct val="120000"/>
              </a:lnSpc>
            </a:pPr>
            <a:r>
              <a:rPr lang="en-US" sz="1500" dirty="0">
                <a:latin typeface="Cambria"/>
                <a:cs typeface="Cambria"/>
              </a:rPr>
              <a:t>Is this a valid C reorganization? Will the boot relaxation rule save us?</a:t>
            </a:r>
          </a:p>
          <a:p>
            <a:pPr lvl="1">
              <a:lnSpc>
                <a:spcPct val="120000"/>
              </a:lnSpc>
            </a:pPr>
            <a:r>
              <a:rPr lang="en-US" sz="1500" dirty="0">
                <a:latin typeface="Cambria"/>
                <a:cs typeface="Cambria"/>
              </a:rPr>
              <a:t>Total consideration: $1,200</a:t>
            </a:r>
          </a:p>
          <a:p>
            <a:pPr lvl="1">
              <a:lnSpc>
                <a:spcPct val="120000"/>
              </a:lnSpc>
            </a:pPr>
            <a:r>
              <a:rPr lang="en-US" sz="1500" dirty="0">
                <a:latin typeface="Cambria"/>
                <a:cs typeface="Cambria"/>
              </a:rPr>
              <a:t>Total “boot”: $40 cash plus $200 liability assumption.</a:t>
            </a:r>
          </a:p>
          <a:p>
            <a:pPr marL="0" indent="0">
              <a:buNone/>
            </a:pPr>
            <a:endParaRPr lang="en-US" dirty="0"/>
          </a:p>
        </p:txBody>
      </p:sp>
    </p:spTree>
    <p:extLst>
      <p:ext uri="{BB962C8B-B14F-4D97-AF65-F5344CB8AC3E}">
        <p14:creationId xmlns:p14="http://schemas.microsoft.com/office/powerpoint/2010/main" val="25615114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a:cs typeface="Cambria"/>
              </a:rPr>
              <a:t>Section 351</a:t>
            </a:r>
            <a:endParaRPr lang="en-US" dirty="0">
              <a:latin typeface="Cambria"/>
              <a:cs typeface="Cambria"/>
            </a:endParaRPr>
          </a:p>
        </p:txBody>
      </p:sp>
      <p:sp>
        <p:nvSpPr>
          <p:cNvPr id="3" name="Content Placeholder 2"/>
          <p:cNvSpPr>
            <a:spLocks noGrp="1"/>
          </p:cNvSpPr>
          <p:nvPr>
            <p:ph idx="1"/>
          </p:nvPr>
        </p:nvSpPr>
        <p:spPr/>
        <p:txBody>
          <a:bodyPr>
            <a:normAutofit fontScale="85000" lnSpcReduction="10000"/>
          </a:bodyPr>
          <a:lstStyle/>
          <a:p>
            <a:pPr marL="0" indent="0">
              <a:lnSpc>
                <a:spcPct val="100000"/>
              </a:lnSpc>
              <a:buNone/>
            </a:pPr>
            <a:r>
              <a:rPr lang="en-US" altLang="en-US" sz="2400" dirty="0" smtClean="0">
                <a:latin typeface="Cambria"/>
                <a:cs typeface="Cambria"/>
              </a:rPr>
              <a:t>No gain or loss is recognized by the transferor on the transfer of property to a corporation in exchange for stock of the corporation if:</a:t>
            </a:r>
          </a:p>
          <a:p>
            <a:pPr lvl="1">
              <a:lnSpc>
                <a:spcPct val="100000"/>
              </a:lnSpc>
            </a:pPr>
            <a:r>
              <a:rPr lang="en-US" altLang="en-US" sz="2400" dirty="0" smtClean="0">
                <a:latin typeface="Cambria"/>
                <a:cs typeface="Cambria"/>
              </a:rPr>
              <a:t>Property is transferred;</a:t>
            </a:r>
          </a:p>
          <a:p>
            <a:pPr lvl="1">
              <a:lnSpc>
                <a:spcPct val="100000"/>
              </a:lnSpc>
            </a:pPr>
            <a:r>
              <a:rPr lang="en-US" altLang="en-US" sz="2400" dirty="0" smtClean="0">
                <a:latin typeface="Cambria"/>
                <a:cs typeface="Cambria"/>
              </a:rPr>
              <a:t>Solely in exchange for stock;</a:t>
            </a:r>
          </a:p>
          <a:p>
            <a:pPr lvl="1">
              <a:lnSpc>
                <a:spcPct val="100000"/>
              </a:lnSpc>
            </a:pPr>
            <a:r>
              <a:rPr lang="en-US" altLang="en-US" sz="2400" dirty="0" smtClean="0">
                <a:latin typeface="Cambria"/>
                <a:cs typeface="Cambria"/>
              </a:rPr>
              <a:t>And transferor(s) are in “control” “immediately after exchange.  Control for Section 351: 80% of all voting stock and 80% of total shares of all classes of stock. </a:t>
            </a:r>
          </a:p>
          <a:p>
            <a:pPr marL="0" indent="0">
              <a:lnSpc>
                <a:spcPct val="100000"/>
              </a:lnSpc>
              <a:buNone/>
            </a:pPr>
            <a:endParaRPr lang="en-US" altLang="en-US" sz="2400" dirty="0" smtClean="0">
              <a:latin typeface="Cambria"/>
              <a:cs typeface="Cambria"/>
            </a:endParaRPr>
          </a:p>
          <a:p>
            <a:pPr marL="0" indent="0">
              <a:lnSpc>
                <a:spcPct val="100000"/>
              </a:lnSpc>
              <a:buNone/>
            </a:pPr>
            <a:r>
              <a:rPr lang="en-US" altLang="en-US" sz="2400" dirty="0" smtClean="0">
                <a:latin typeface="Cambria"/>
                <a:cs typeface="Cambria"/>
              </a:rPr>
              <a:t>If 351 would apply except that corporation issues property in addition to stock (“boot”) to the shareholder,  then shareholder recognizes gain on the property transferred to corporation equal to the lesser of:</a:t>
            </a:r>
          </a:p>
          <a:p>
            <a:pPr lvl="1">
              <a:lnSpc>
                <a:spcPct val="100000"/>
              </a:lnSpc>
            </a:pPr>
            <a:r>
              <a:rPr lang="en-US" altLang="en-US" sz="2400" dirty="0" smtClean="0">
                <a:latin typeface="Cambria"/>
                <a:cs typeface="Cambria"/>
              </a:rPr>
              <a:t>The built-in gain on the property transferred – the excess of FMV over basis; and</a:t>
            </a:r>
          </a:p>
          <a:p>
            <a:pPr lvl="1">
              <a:lnSpc>
                <a:spcPct val="100000"/>
              </a:lnSpc>
            </a:pPr>
            <a:r>
              <a:rPr lang="en-US" altLang="en-US" sz="2400" dirty="0" smtClean="0">
                <a:latin typeface="Cambria"/>
                <a:cs typeface="Cambria"/>
              </a:rPr>
              <a:t>The FMV of boot received by the shareholder.</a:t>
            </a:r>
          </a:p>
          <a:p>
            <a:pPr lvl="1">
              <a:lnSpc>
                <a:spcPct val="100000"/>
              </a:lnSpc>
            </a:pPr>
            <a:endParaRPr lang="en-US" altLang="en-US" sz="2400" dirty="0" smtClean="0">
              <a:latin typeface="Cambria"/>
              <a:cs typeface="Cambria"/>
            </a:endParaRPr>
          </a:p>
          <a:p>
            <a:pPr marL="0" indent="0">
              <a:buNone/>
            </a:pPr>
            <a:endParaRPr lang="en-US" dirty="0"/>
          </a:p>
        </p:txBody>
      </p:sp>
    </p:spTree>
    <p:extLst>
      <p:ext uri="{BB962C8B-B14F-4D97-AF65-F5344CB8AC3E}">
        <p14:creationId xmlns:p14="http://schemas.microsoft.com/office/powerpoint/2010/main" val="343926739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a:cs typeface="Cambria"/>
              </a:rPr>
              <a:t>Stock acquisition</a:t>
            </a:r>
            <a:r>
              <a:rPr lang="en-US" dirty="0" smtClean="0"/>
              <a:t>	</a:t>
            </a:r>
            <a:endParaRPr lang="en-US" dirty="0"/>
          </a:p>
        </p:txBody>
      </p:sp>
      <p:sp>
        <p:nvSpPr>
          <p:cNvPr id="3" name="Content Placeholder 2"/>
          <p:cNvSpPr>
            <a:spLocks noGrp="1"/>
          </p:cNvSpPr>
          <p:nvPr>
            <p:ph idx="1"/>
          </p:nvPr>
        </p:nvSpPr>
        <p:spPr/>
        <p:txBody>
          <a:bodyPr>
            <a:normAutofit/>
          </a:bodyPr>
          <a:lstStyle/>
          <a:p>
            <a:pPr marL="0" indent="0">
              <a:lnSpc>
                <a:spcPct val="120000"/>
              </a:lnSpc>
              <a:buNone/>
            </a:pPr>
            <a:r>
              <a:rPr lang="en-US" dirty="0" smtClean="0">
                <a:latin typeface="Cambria"/>
                <a:cs typeface="Cambria"/>
              </a:rPr>
              <a:t>Buyer acquires Target stock from Seller in exchange for consideration (e.g., cash, stock, other property).</a:t>
            </a:r>
          </a:p>
          <a:p>
            <a:pPr lvl="1">
              <a:lnSpc>
                <a:spcPct val="140000"/>
              </a:lnSpc>
            </a:pPr>
            <a:r>
              <a:rPr lang="en-US" dirty="0" smtClean="0">
                <a:latin typeface="Cambria"/>
                <a:cs typeface="Cambria"/>
              </a:rPr>
              <a:t>Seller realizes capital gain or loss on the sale of Target stock equal to the difference between its adjusted basis in Target stock and the amount paid by Buyer.</a:t>
            </a:r>
          </a:p>
          <a:p>
            <a:pPr lvl="1">
              <a:lnSpc>
                <a:spcPct val="140000"/>
              </a:lnSpc>
            </a:pPr>
            <a:r>
              <a:rPr lang="en-US" dirty="0" smtClean="0">
                <a:latin typeface="Cambria"/>
                <a:cs typeface="Cambria"/>
              </a:rPr>
              <a:t>Buyer takes cost basis in the stock. Inside basis in the assets of Target does not change.</a:t>
            </a:r>
          </a:p>
          <a:p>
            <a:pPr lvl="1">
              <a:lnSpc>
                <a:spcPct val="140000"/>
              </a:lnSpc>
            </a:pPr>
            <a:r>
              <a:rPr lang="en-US" dirty="0" smtClean="0">
                <a:latin typeface="Cambria"/>
                <a:cs typeface="Cambria"/>
              </a:rPr>
              <a:t>Buyer inherits Target’s tax attributes and any historical liabilities</a:t>
            </a:r>
          </a:p>
          <a:p>
            <a:endParaRPr lang="en-US" dirty="0"/>
          </a:p>
        </p:txBody>
      </p:sp>
    </p:spTree>
    <p:extLst>
      <p:ext uri="{BB962C8B-B14F-4D97-AF65-F5344CB8AC3E}">
        <p14:creationId xmlns:p14="http://schemas.microsoft.com/office/powerpoint/2010/main" val="4110268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a:cs typeface="Cambria"/>
              </a:rPr>
              <a:t>Asset acquisitions</a:t>
            </a:r>
            <a:endParaRPr lang="en-US" dirty="0">
              <a:latin typeface="Cambria"/>
              <a:cs typeface="Cambria"/>
            </a:endParaRPr>
          </a:p>
        </p:txBody>
      </p:sp>
      <p:sp>
        <p:nvSpPr>
          <p:cNvPr id="3" name="Content Placeholder 2"/>
          <p:cNvSpPr>
            <a:spLocks noGrp="1"/>
          </p:cNvSpPr>
          <p:nvPr>
            <p:ph idx="1"/>
          </p:nvPr>
        </p:nvSpPr>
        <p:spPr/>
        <p:txBody>
          <a:bodyPr>
            <a:normAutofit fontScale="92500" lnSpcReduction="10000"/>
          </a:bodyPr>
          <a:lstStyle/>
          <a:p>
            <a:pPr marL="0" indent="0">
              <a:lnSpc>
                <a:spcPct val="100000"/>
              </a:lnSpc>
              <a:buNone/>
            </a:pPr>
            <a:r>
              <a:rPr lang="en-US" dirty="0" smtClean="0">
                <a:latin typeface="Cambria"/>
                <a:cs typeface="Cambria"/>
              </a:rPr>
              <a:t>Buyer acquires purchases assets directly from Target in exchange for consideration. Target then distributes the consideration to Seller.</a:t>
            </a:r>
          </a:p>
          <a:p>
            <a:pPr lvl="1">
              <a:lnSpc>
                <a:spcPct val="130000"/>
              </a:lnSpc>
            </a:pPr>
            <a:r>
              <a:rPr lang="en-US" dirty="0">
                <a:latin typeface="Cambria"/>
                <a:cs typeface="Cambria"/>
              </a:rPr>
              <a:t>Buyer </a:t>
            </a:r>
            <a:r>
              <a:rPr lang="en-US" dirty="0" smtClean="0">
                <a:latin typeface="Cambria"/>
                <a:cs typeface="Cambria"/>
              </a:rPr>
              <a:t>takes tax </a:t>
            </a:r>
            <a:r>
              <a:rPr lang="en-US" dirty="0">
                <a:latin typeface="Cambria"/>
                <a:cs typeface="Cambria"/>
              </a:rPr>
              <a:t>basis in Target’s assets equal to the consideration paid, which can be depreciated or amortized over the life of the asset</a:t>
            </a:r>
            <a:r>
              <a:rPr lang="en-US" dirty="0" smtClean="0">
                <a:latin typeface="Cambria"/>
                <a:cs typeface="Cambria"/>
              </a:rPr>
              <a:t>. Basis is allocated to assets in accordance with Section 1060. </a:t>
            </a:r>
            <a:endParaRPr lang="en-US" dirty="0">
              <a:latin typeface="Cambria"/>
              <a:cs typeface="Cambria"/>
            </a:endParaRPr>
          </a:p>
          <a:p>
            <a:pPr lvl="1">
              <a:lnSpc>
                <a:spcPct val="130000"/>
              </a:lnSpc>
            </a:pPr>
            <a:r>
              <a:rPr lang="en-US" dirty="0" smtClean="0">
                <a:latin typeface="Cambria"/>
                <a:cs typeface="Cambria"/>
              </a:rPr>
              <a:t>Seller recognized gain or loss on each asset sold in accordance with the FMV of the asset over its basis. </a:t>
            </a:r>
          </a:p>
          <a:p>
            <a:pPr lvl="1">
              <a:lnSpc>
                <a:spcPct val="130000"/>
              </a:lnSpc>
            </a:pPr>
            <a:endParaRPr lang="en-US" dirty="0">
              <a:latin typeface="Cambria"/>
              <a:cs typeface="Cambria"/>
            </a:endParaRPr>
          </a:p>
          <a:p>
            <a:pPr>
              <a:lnSpc>
                <a:spcPct val="100000"/>
              </a:lnSpc>
            </a:pPr>
            <a:endParaRPr lang="en-US" dirty="0" smtClean="0">
              <a:latin typeface="Cambria"/>
              <a:cs typeface="Cambria"/>
            </a:endParaRPr>
          </a:p>
          <a:p>
            <a:endParaRPr lang="en-US" dirty="0"/>
          </a:p>
        </p:txBody>
      </p:sp>
    </p:spTree>
    <p:extLst>
      <p:ext uri="{BB962C8B-B14F-4D97-AF65-F5344CB8AC3E}">
        <p14:creationId xmlns:p14="http://schemas.microsoft.com/office/powerpoint/2010/main" val="3421529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a:cs typeface="Cambria"/>
              </a:rPr>
              <a:t>Deemed asset sales</a:t>
            </a:r>
            <a:endParaRPr lang="en-US" dirty="0">
              <a:latin typeface="Cambria"/>
              <a:cs typeface="Cambria"/>
            </a:endParaRPr>
          </a:p>
        </p:txBody>
      </p:sp>
      <p:sp>
        <p:nvSpPr>
          <p:cNvPr id="3" name="Content Placeholder 2"/>
          <p:cNvSpPr>
            <a:spLocks noGrp="1"/>
          </p:cNvSpPr>
          <p:nvPr>
            <p:ph idx="1"/>
          </p:nvPr>
        </p:nvSpPr>
        <p:spPr/>
        <p:txBody>
          <a:bodyPr>
            <a:normAutofit lnSpcReduction="10000"/>
          </a:bodyPr>
          <a:lstStyle/>
          <a:p>
            <a:pPr marL="0" indent="0">
              <a:lnSpc>
                <a:spcPct val="100000"/>
              </a:lnSpc>
              <a:buNone/>
            </a:pPr>
            <a:r>
              <a:rPr lang="en-US" dirty="0" smtClean="0">
                <a:latin typeface="Cambria"/>
                <a:cs typeface="Cambria"/>
              </a:rPr>
              <a:t>Deemed asset acquisition are more common then true asset acquisitions.</a:t>
            </a:r>
          </a:p>
          <a:p>
            <a:pPr lvl="1">
              <a:lnSpc>
                <a:spcPct val="100000"/>
              </a:lnSpc>
            </a:pPr>
            <a:r>
              <a:rPr lang="en-US" dirty="0">
                <a:latin typeface="Cambria"/>
                <a:cs typeface="Cambria"/>
              </a:rPr>
              <a:t>If a single Buyer purchases 100% of the equity interest in a partnership, the transaction is treated as if the Buyer purchased all of the assets of the partnership.</a:t>
            </a:r>
          </a:p>
          <a:p>
            <a:pPr lvl="1">
              <a:lnSpc>
                <a:spcPct val="100000"/>
              </a:lnSpc>
            </a:pPr>
            <a:r>
              <a:rPr lang="en-US" dirty="0">
                <a:latin typeface="Cambria"/>
                <a:cs typeface="Cambria"/>
              </a:rPr>
              <a:t>If Buyer or Buyer and Seller make a Section 338 election with respect to the acquisition of Target, there is a fictitious sale and purchase of Target’s assets.</a:t>
            </a:r>
          </a:p>
          <a:p>
            <a:endParaRPr lang="en-US" dirty="0"/>
          </a:p>
        </p:txBody>
      </p:sp>
    </p:spTree>
    <p:extLst>
      <p:ext uri="{BB962C8B-B14F-4D97-AF65-F5344CB8AC3E}">
        <p14:creationId xmlns:p14="http://schemas.microsoft.com/office/powerpoint/2010/main" val="602369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a:cs typeface="Cambria"/>
              </a:rPr>
              <a:t>Section 338 elections</a:t>
            </a:r>
            <a:endParaRPr lang="en-US" dirty="0">
              <a:latin typeface="Cambria"/>
              <a:cs typeface="Cambria"/>
            </a:endParaRPr>
          </a:p>
        </p:txBody>
      </p:sp>
      <p:sp>
        <p:nvSpPr>
          <p:cNvPr id="3" name="Content Placeholder 2"/>
          <p:cNvSpPr>
            <a:spLocks noGrp="1"/>
          </p:cNvSpPr>
          <p:nvPr>
            <p:ph idx="1"/>
          </p:nvPr>
        </p:nvSpPr>
        <p:spPr/>
        <p:txBody>
          <a:bodyPr>
            <a:normAutofit lnSpcReduction="10000"/>
          </a:bodyPr>
          <a:lstStyle/>
          <a:p>
            <a:pPr>
              <a:lnSpc>
                <a:spcPct val="110000"/>
              </a:lnSpc>
              <a:spcAft>
                <a:spcPts val="200"/>
              </a:spcAft>
            </a:pPr>
            <a:r>
              <a:rPr lang="en-US" sz="2400" dirty="0" smtClean="0">
                <a:latin typeface="Cambria"/>
                <a:cs typeface="Cambria"/>
              </a:rPr>
              <a:t>Section 338 election treats a qualifying stock purchase (QSP) as a deemed asset acquisition for US tax purposes.</a:t>
            </a:r>
          </a:p>
          <a:p>
            <a:pPr lvl="1">
              <a:lnSpc>
                <a:spcPct val="110000"/>
              </a:lnSpc>
              <a:spcAft>
                <a:spcPts val="200"/>
              </a:spcAft>
            </a:pPr>
            <a:r>
              <a:rPr lang="en-US" sz="2200" dirty="0" smtClean="0">
                <a:latin typeface="Cambria"/>
                <a:cs typeface="Cambria"/>
              </a:rPr>
              <a:t>Target is deemed to have sold all of its assets in a single transaction at FMV to “New Target” at the close of the acquisition date.</a:t>
            </a:r>
          </a:p>
          <a:p>
            <a:pPr lvl="1">
              <a:lnSpc>
                <a:spcPct val="110000"/>
              </a:lnSpc>
              <a:spcAft>
                <a:spcPts val="200"/>
              </a:spcAft>
            </a:pPr>
            <a:r>
              <a:rPr lang="en-US" sz="2200" dirty="0" smtClean="0">
                <a:latin typeface="Cambria"/>
                <a:cs typeface="Cambria"/>
              </a:rPr>
              <a:t>New Target is deemed to have purchased all of Old Target’s assets at the beginning of the day after the acquisition date.</a:t>
            </a:r>
          </a:p>
          <a:p>
            <a:pPr lvl="1">
              <a:lnSpc>
                <a:spcPct val="120000"/>
              </a:lnSpc>
              <a:spcAft>
                <a:spcPts val="200"/>
              </a:spcAft>
            </a:pPr>
            <a:r>
              <a:rPr lang="en-US" sz="2200" dirty="0">
                <a:latin typeface="Cambria"/>
                <a:cs typeface="Cambria"/>
              </a:rPr>
              <a:t>New Target has stepped up basis in Old Target assets.</a:t>
            </a:r>
          </a:p>
          <a:p>
            <a:pPr lvl="1">
              <a:lnSpc>
                <a:spcPct val="120000"/>
              </a:lnSpc>
              <a:spcAft>
                <a:spcPts val="200"/>
              </a:spcAft>
            </a:pPr>
            <a:r>
              <a:rPr lang="en-US" sz="2200" dirty="0">
                <a:latin typeface="Cambria"/>
                <a:cs typeface="Cambria"/>
              </a:rPr>
              <a:t>Since “New Target” is a new entity, Old Target’s tax attributes are cleansed.</a:t>
            </a:r>
          </a:p>
          <a:p>
            <a:pPr lvl="1">
              <a:lnSpc>
                <a:spcPct val="120000"/>
              </a:lnSpc>
              <a:spcAft>
                <a:spcPts val="200"/>
              </a:spcAft>
            </a:pPr>
            <a:r>
              <a:rPr lang="en-US" sz="2200" dirty="0">
                <a:latin typeface="Cambria"/>
                <a:cs typeface="Cambria"/>
              </a:rPr>
              <a:t>Old Target recognizes gain on the deemed sale.</a:t>
            </a:r>
          </a:p>
          <a:p>
            <a:pPr lvl="1">
              <a:lnSpc>
                <a:spcPct val="110000"/>
              </a:lnSpc>
              <a:spcAft>
                <a:spcPts val="200"/>
              </a:spcAft>
            </a:pPr>
            <a:endParaRPr lang="en-US" sz="2200" dirty="0" smtClean="0">
              <a:latin typeface="Cambria"/>
              <a:cs typeface="Cambria"/>
            </a:endParaRPr>
          </a:p>
          <a:p>
            <a:endParaRPr lang="en-US" dirty="0"/>
          </a:p>
        </p:txBody>
      </p:sp>
    </p:spTree>
    <p:extLst>
      <p:ext uri="{BB962C8B-B14F-4D97-AF65-F5344CB8AC3E}">
        <p14:creationId xmlns:p14="http://schemas.microsoft.com/office/powerpoint/2010/main" val="657416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Tax-deferred reorganizations	</a:t>
            </a:r>
            <a:endParaRPr lang="en-US" dirty="0"/>
          </a:p>
        </p:txBody>
      </p:sp>
      <p:sp>
        <p:nvSpPr>
          <p:cNvPr id="3" name="Content Placeholder 2"/>
          <p:cNvSpPr>
            <a:spLocks noGrp="1"/>
          </p:cNvSpPr>
          <p:nvPr>
            <p:ph idx="1"/>
          </p:nvPr>
        </p:nvSpPr>
        <p:spPr/>
        <p:txBody>
          <a:bodyPr>
            <a:normAutofit fontScale="85000" lnSpcReduction="20000"/>
          </a:bodyPr>
          <a:lstStyle/>
          <a:p>
            <a:pPr lvl="1">
              <a:lnSpc>
                <a:spcPct val="110000"/>
              </a:lnSpc>
            </a:pPr>
            <a:r>
              <a:rPr lang="en-US" dirty="0">
                <a:latin typeface="Cambria"/>
                <a:cs typeface="Cambria"/>
              </a:rPr>
              <a:t>Buyer and Target must both be corporations.</a:t>
            </a:r>
          </a:p>
          <a:p>
            <a:pPr lvl="1">
              <a:lnSpc>
                <a:spcPct val="110000"/>
              </a:lnSpc>
            </a:pPr>
            <a:r>
              <a:rPr lang="en-US" dirty="0">
                <a:latin typeface="Cambria"/>
                <a:cs typeface="Cambria"/>
              </a:rPr>
              <a:t>Transaction must be described in one of the six categories under Section 368(a)(1)</a:t>
            </a:r>
          </a:p>
          <a:p>
            <a:pPr lvl="1">
              <a:lnSpc>
                <a:spcPct val="110000"/>
              </a:lnSpc>
            </a:pPr>
            <a:r>
              <a:rPr lang="en-US" dirty="0">
                <a:latin typeface="Cambria"/>
                <a:cs typeface="Cambria"/>
              </a:rPr>
              <a:t>Transaction must satisfy the non-statutory requirements of a reorganization found in Treas. Reg. 1.368-1:</a:t>
            </a:r>
          </a:p>
          <a:p>
            <a:pPr lvl="2">
              <a:lnSpc>
                <a:spcPct val="110000"/>
              </a:lnSpc>
            </a:pPr>
            <a:r>
              <a:rPr lang="en-US" sz="2800" dirty="0" smtClean="0">
                <a:latin typeface="Cambria"/>
                <a:cs typeface="Cambria"/>
              </a:rPr>
              <a:t>Business purpose test</a:t>
            </a:r>
          </a:p>
          <a:p>
            <a:pPr lvl="2">
              <a:lnSpc>
                <a:spcPct val="110000"/>
              </a:lnSpc>
            </a:pPr>
            <a:r>
              <a:rPr lang="en-US" sz="2800" dirty="0" smtClean="0">
                <a:latin typeface="Cambria"/>
                <a:cs typeface="Cambria"/>
              </a:rPr>
              <a:t>Continuity of interest (”COI”)</a:t>
            </a:r>
          </a:p>
          <a:p>
            <a:pPr lvl="2">
              <a:lnSpc>
                <a:spcPct val="110000"/>
              </a:lnSpc>
            </a:pPr>
            <a:r>
              <a:rPr lang="en-US" sz="2800" dirty="0" smtClean="0">
                <a:latin typeface="Cambria"/>
                <a:cs typeface="Cambria"/>
              </a:rPr>
              <a:t>Continuity of business enterprise (”COBE”)</a:t>
            </a:r>
          </a:p>
          <a:p>
            <a:pPr lvl="2">
              <a:lnSpc>
                <a:spcPct val="110000"/>
              </a:lnSpc>
            </a:pPr>
            <a:r>
              <a:rPr lang="en-US" sz="2800" dirty="0" smtClean="0">
                <a:latin typeface="Cambria"/>
                <a:cs typeface="Cambria"/>
              </a:rPr>
              <a:t>Transfer of net value</a:t>
            </a:r>
          </a:p>
          <a:p>
            <a:pPr lvl="2">
              <a:lnSpc>
                <a:spcPct val="110000"/>
              </a:lnSpc>
            </a:pPr>
            <a:r>
              <a:rPr lang="en-US" sz="2800" dirty="0" smtClean="0">
                <a:latin typeface="Cambria"/>
                <a:cs typeface="Cambria"/>
              </a:rPr>
              <a:t>Plan of reorganization </a:t>
            </a:r>
          </a:p>
          <a:p>
            <a:pPr marL="0" indent="0">
              <a:buNone/>
            </a:pPr>
            <a:endParaRPr lang="en-US" dirty="0">
              <a:latin typeface="Cambria"/>
              <a:cs typeface="Cambria"/>
            </a:endParaRPr>
          </a:p>
        </p:txBody>
      </p:sp>
    </p:spTree>
    <p:extLst>
      <p:ext uri="{BB962C8B-B14F-4D97-AF65-F5344CB8AC3E}">
        <p14:creationId xmlns:p14="http://schemas.microsoft.com/office/powerpoint/2010/main" val="687061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a:cs typeface="Cambria"/>
              </a:rPr>
              <a:t>“A” reorganization</a:t>
            </a:r>
            <a:endParaRPr lang="en-US" dirty="0">
              <a:latin typeface="Cambria"/>
              <a:cs typeface="Cambria"/>
            </a:endParaRPr>
          </a:p>
        </p:txBody>
      </p:sp>
      <p:sp>
        <p:nvSpPr>
          <p:cNvPr id="3" name="Content Placeholder 2"/>
          <p:cNvSpPr>
            <a:spLocks noGrp="1"/>
          </p:cNvSpPr>
          <p:nvPr>
            <p:ph idx="1"/>
          </p:nvPr>
        </p:nvSpPr>
        <p:spPr>
          <a:xfrm>
            <a:off x="457200" y="1949094"/>
            <a:ext cx="8229600" cy="4525963"/>
          </a:xfrm>
        </p:spPr>
        <p:txBody>
          <a:bodyPr>
            <a:normAutofit fontScale="92500"/>
          </a:bodyPr>
          <a:lstStyle/>
          <a:p>
            <a:pPr marL="0" indent="0">
              <a:buNone/>
            </a:pPr>
            <a:endParaRPr lang="en-US" sz="2400" dirty="0" smtClean="0">
              <a:latin typeface="Cambria"/>
              <a:cs typeface="Cambria"/>
            </a:endParaRPr>
          </a:p>
          <a:p>
            <a:pPr marL="0" indent="0">
              <a:buNone/>
            </a:pPr>
            <a:endParaRPr lang="en-US" sz="2400" dirty="0" smtClean="0">
              <a:latin typeface="Cambria"/>
              <a:cs typeface="Cambria"/>
            </a:endParaRPr>
          </a:p>
          <a:p>
            <a:pPr marL="0" indent="0">
              <a:buNone/>
            </a:pPr>
            <a:endParaRPr lang="en-US" sz="2400" dirty="0">
              <a:latin typeface="Cambria"/>
              <a:cs typeface="Cambria"/>
            </a:endParaRPr>
          </a:p>
          <a:p>
            <a:pPr marL="0" indent="0">
              <a:buNone/>
            </a:pPr>
            <a:endParaRPr lang="en-US" sz="2400" dirty="0" smtClean="0">
              <a:latin typeface="Cambria"/>
              <a:cs typeface="Cambria"/>
            </a:endParaRPr>
          </a:p>
          <a:p>
            <a:pPr marL="0" indent="0">
              <a:buNone/>
            </a:pPr>
            <a:endParaRPr lang="en-US" sz="2400" dirty="0" smtClean="0">
              <a:latin typeface="Cambria"/>
              <a:cs typeface="Cambria"/>
            </a:endParaRPr>
          </a:p>
          <a:p>
            <a:pPr marL="0" indent="0">
              <a:buNone/>
            </a:pPr>
            <a:endParaRPr lang="en-US" sz="2400" dirty="0" smtClean="0">
              <a:latin typeface="Cambria"/>
              <a:cs typeface="Cambria"/>
            </a:endParaRPr>
          </a:p>
          <a:p>
            <a:pPr lvl="1"/>
            <a:r>
              <a:rPr lang="en-US" sz="1800" dirty="0" smtClean="0">
                <a:latin typeface="Cambria"/>
                <a:cs typeface="Cambria"/>
              </a:rPr>
              <a:t>Target merges with and into Buyer, and ceases to exist by operation of the applicable jurisdiction’s law</a:t>
            </a:r>
          </a:p>
          <a:p>
            <a:pPr lvl="1"/>
            <a:r>
              <a:rPr lang="en-US" sz="1800" dirty="0" smtClean="0">
                <a:latin typeface="Cambria"/>
                <a:cs typeface="Cambria"/>
              </a:rPr>
              <a:t>All of Target’s assets and liabilities become the assets and liabilities of Buyer</a:t>
            </a:r>
          </a:p>
          <a:p>
            <a:pPr lvl="1"/>
            <a:r>
              <a:rPr lang="en-US" sz="1800" dirty="0" smtClean="0">
                <a:latin typeface="Cambria"/>
                <a:cs typeface="Cambria"/>
              </a:rPr>
              <a:t>Tax treatment: </a:t>
            </a:r>
          </a:p>
          <a:p>
            <a:pPr marL="1314450" lvl="2" indent="-400050">
              <a:buAutoNum type="romanLcParenBoth"/>
            </a:pPr>
            <a:r>
              <a:rPr lang="en-US" sz="1600" dirty="0" smtClean="0">
                <a:latin typeface="Cambria"/>
                <a:cs typeface="Cambria"/>
              </a:rPr>
              <a:t>Target transfers its assets to Buyer in exchange for consideration (stock and/or cash), and</a:t>
            </a:r>
          </a:p>
          <a:p>
            <a:pPr marL="1314450" lvl="2" indent="-400050">
              <a:buAutoNum type="romanLcParenBoth"/>
            </a:pPr>
            <a:r>
              <a:rPr lang="en-US" sz="1600" dirty="0" smtClean="0">
                <a:latin typeface="Cambria"/>
                <a:cs typeface="Cambria"/>
              </a:rPr>
              <a:t>Target liquidates and distributes the proceeds to its shareholders.</a:t>
            </a:r>
          </a:p>
          <a:p>
            <a:pPr lvl="1"/>
            <a:endParaRPr lang="en-US" dirty="0">
              <a:latin typeface="Cambria"/>
              <a:cs typeface="Cambria"/>
            </a:endParaRPr>
          </a:p>
        </p:txBody>
      </p:sp>
      <p:sp>
        <p:nvSpPr>
          <p:cNvPr id="4" name="Rectangle 3"/>
          <p:cNvSpPr/>
          <p:nvPr/>
        </p:nvSpPr>
        <p:spPr>
          <a:xfrm>
            <a:off x="744906" y="3070717"/>
            <a:ext cx="1559504" cy="729982"/>
          </a:xfrm>
          <a:prstGeom prst="rect">
            <a:avLst/>
          </a:prstGeom>
          <a:solidFill>
            <a:schemeClr val="accent1"/>
          </a:solidFill>
          <a:ln/>
        </p:spPr>
        <p:style>
          <a:lnRef idx="1">
            <a:schemeClr val="dk1"/>
          </a:lnRef>
          <a:fillRef idx="3">
            <a:schemeClr val="dk1"/>
          </a:fillRef>
          <a:effectRef idx="2">
            <a:schemeClr val="dk1"/>
          </a:effectRef>
          <a:fontRef idx="minor">
            <a:schemeClr val="lt1"/>
          </a:fontRef>
        </p:style>
        <p:txBody>
          <a:bodyPr rtlCol="0" anchor="ctr"/>
          <a:lstStyle/>
          <a:p>
            <a:pPr algn="ctr"/>
            <a:r>
              <a:rPr lang="en-US" dirty="0" smtClean="0">
                <a:latin typeface="Cambria"/>
                <a:cs typeface="Cambria"/>
              </a:rPr>
              <a:t>Buyer</a:t>
            </a:r>
            <a:endParaRPr lang="en-US" dirty="0">
              <a:latin typeface="Cambria"/>
              <a:cs typeface="Cambria"/>
            </a:endParaRPr>
          </a:p>
        </p:txBody>
      </p:sp>
      <p:sp>
        <p:nvSpPr>
          <p:cNvPr id="5" name="Rectangle 4"/>
          <p:cNvSpPr/>
          <p:nvPr/>
        </p:nvSpPr>
        <p:spPr>
          <a:xfrm>
            <a:off x="3695099" y="3070717"/>
            <a:ext cx="1486821" cy="729982"/>
          </a:xfrm>
          <a:prstGeom prst="rect">
            <a:avLst/>
          </a:prstGeom>
          <a:solidFill>
            <a:schemeClr val="accent1"/>
          </a:solidFill>
          <a:ln>
            <a:prstDash val="dash"/>
          </a:ln>
        </p:spPr>
        <p:style>
          <a:lnRef idx="1">
            <a:schemeClr val="dk1"/>
          </a:lnRef>
          <a:fillRef idx="3">
            <a:schemeClr val="dk1"/>
          </a:fillRef>
          <a:effectRef idx="2">
            <a:schemeClr val="dk1"/>
          </a:effectRef>
          <a:fontRef idx="minor">
            <a:schemeClr val="lt1"/>
          </a:fontRef>
        </p:style>
        <p:txBody>
          <a:bodyPr rtlCol="0" anchor="ctr"/>
          <a:lstStyle/>
          <a:p>
            <a:pPr algn="ctr"/>
            <a:r>
              <a:rPr lang="en-US" dirty="0" smtClean="0">
                <a:latin typeface="Cambria"/>
                <a:cs typeface="Cambria"/>
              </a:rPr>
              <a:t>Target</a:t>
            </a:r>
            <a:endParaRPr lang="en-US" dirty="0">
              <a:latin typeface="Cambria"/>
              <a:cs typeface="Cambria"/>
            </a:endParaRPr>
          </a:p>
        </p:txBody>
      </p:sp>
      <p:cxnSp>
        <p:nvCxnSpPr>
          <p:cNvPr id="7" name="Straight Arrow Connector 6"/>
          <p:cNvCxnSpPr>
            <a:stCxn id="5" idx="1"/>
          </p:cNvCxnSpPr>
          <p:nvPr/>
        </p:nvCxnSpPr>
        <p:spPr>
          <a:xfrm flipH="1">
            <a:off x="2304410" y="3435708"/>
            <a:ext cx="1390689"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Oval 14"/>
          <p:cNvSpPr/>
          <p:nvPr/>
        </p:nvSpPr>
        <p:spPr>
          <a:xfrm>
            <a:off x="3938664" y="1777416"/>
            <a:ext cx="996796" cy="923576"/>
          </a:xfrm>
          <a:prstGeom prst="ellipse">
            <a:avLst/>
          </a:prstGeom>
          <a:solidFill>
            <a:srgbClr val="4F81BD"/>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atin typeface="Cambria"/>
                <a:cs typeface="Cambria"/>
              </a:rPr>
              <a:t>SHs</a:t>
            </a:r>
            <a:endParaRPr lang="en-US" dirty="0">
              <a:latin typeface="Cambria"/>
              <a:cs typeface="Cambria"/>
            </a:endParaRPr>
          </a:p>
        </p:txBody>
      </p:sp>
      <p:cxnSp>
        <p:nvCxnSpPr>
          <p:cNvPr id="20" name="Straight Arrow Connector 19"/>
          <p:cNvCxnSpPr>
            <a:endCxn id="15" idx="2"/>
          </p:cNvCxnSpPr>
          <p:nvPr/>
        </p:nvCxnSpPr>
        <p:spPr>
          <a:xfrm flipV="1">
            <a:off x="1683980" y="2239204"/>
            <a:ext cx="2254684" cy="83151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1811135" y="2135848"/>
            <a:ext cx="1420793" cy="461665"/>
          </a:xfrm>
          <a:prstGeom prst="rect">
            <a:avLst/>
          </a:prstGeom>
          <a:noFill/>
        </p:spPr>
        <p:txBody>
          <a:bodyPr wrap="square" rtlCol="0">
            <a:spAutoFit/>
          </a:bodyPr>
          <a:lstStyle/>
          <a:p>
            <a:pPr algn="ctr"/>
            <a:r>
              <a:rPr lang="en-US" sz="1200" dirty="0" smtClean="0">
                <a:latin typeface="Cambria"/>
                <a:cs typeface="Cambria"/>
              </a:rPr>
              <a:t>Consideration (Buyer shares)</a:t>
            </a:r>
            <a:endParaRPr lang="en-US" sz="1200" dirty="0">
              <a:latin typeface="Cambria"/>
              <a:cs typeface="Cambria"/>
            </a:endParaRPr>
          </a:p>
        </p:txBody>
      </p:sp>
      <p:sp>
        <p:nvSpPr>
          <p:cNvPr id="26" name="TextBox 25"/>
          <p:cNvSpPr txBox="1"/>
          <p:nvPr/>
        </p:nvSpPr>
        <p:spPr>
          <a:xfrm>
            <a:off x="2665102" y="3084934"/>
            <a:ext cx="753612" cy="276999"/>
          </a:xfrm>
          <a:prstGeom prst="rect">
            <a:avLst/>
          </a:prstGeom>
          <a:noFill/>
        </p:spPr>
        <p:txBody>
          <a:bodyPr wrap="square" rtlCol="0">
            <a:spAutoFit/>
          </a:bodyPr>
          <a:lstStyle/>
          <a:p>
            <a:r>
              <a:rPr lang="en-US" sz="1200" dirty="0" smtClean="0">
                <a:latin typeface="Cambria"/>
                <a:cs typeface="Cambria"/>
              </a:rPr>
              <a:t>Merger</a:t>
            </a:r>
            <a:endParaRPr lang="en-US" sz="1200" dirty="0">
              <a:latin typeface="Cambria"/>
              <a:cs typeface="Cambria"/>
            </a:endParaRPr>
          </a:p>
        </p:txBody>
      </p:sp>
      <p:cxnSp>
        <p:nvCxnSpPr>
          <p:cNvPr id="28" name="Straight Connector 27"/>
          <p:cNvCxnSpPr>
            <a:stCxn id="15" idx="4"/>
            <a:endCxn id="5" idx="0"/>
          </p:cNvCxnSpPr>
          <p:nvPr/>
        </p:nvCxnSpPr>
        <p:spPr>
          <a:xfrm>
            <a:off x="4437062" y="2700992"/>
            <a:ext cx="1448" cy="369725"/>
          </a:xfrm>
          <a:prstGeom prst="line">
            <a:avLst/>
          </a:prstGeom>
        </p:spPr>
        <p:style>
          <a:lnRef idx="2">
            <a:schemeClr val="accent1"/>
          </a:lnRef>
          <a:fillRef idx="0">
            <a:schemeClr val="accent1"/>
          </a:fillRef>
          <a:effectRef idx="1">
            <a:schemeClr val="accent1"/>
          </a:effectRef>
          <a:fontRef idx="minor">
            <a:schemeClr val="tx1"/>
          </a:fontRef>
        </p:style>
      </p:cxnSp>
      <p:sp>
        <p:nvSpPr>
          <p:cNvPr id="29" name="Rectangle 28"/>
          <p:cNvSpPr/>
          <p:nvPr/>
        </p:nvSpPr>
        <p:spPr>
          <a:xfrm>
            <a:off x="6769166" y="3213440"/>
            <a:ext cx="1559504" cy="729982"/>
          </a:xfrm>
          <a:prstGeom prst="rect">
            <a:avLst/>
          </a:prstGeom>
          <a:solidFill>
            <a:schemeClr val="accent1"/>
          </a:solidFill>
          <a:ln/>
        </p:spPr>
        <p:style>
          <a:lnRef idx="1">
            <a:schemeClr val="dk1"/>
          </a:lnRef>
          <a:fillRef idx="3">
            <a:schemeClr val="dk1"/>
          </a:fillRef>
          <a:effectRef idx="2">
            <a:schemeClr val="dk1"/>
          </a:effectRef>
          <a:fontRef idx="minor">
            <a:schemeClr val="lt1"/>
          </a:fontRef>
        </p:style>
        <p:txBody>
          <a:bodyPr rtlCol="0" anchor="ctr"/>
          <a:lstStyle/>
          <a:p>
            <a:pPr algn="ctr"/>
            <a:r>
              <a:rPr lang="en-US" dirty="0" smtClean="0">
                <a:latin typeface="Cambria"/>
                <a:cs typeface="Cambria"/>
              </a:rPr>
              <a:t>Buyer</a:t>
            </a:r>
            <a:endParaRPr lang="en-US" dirty="0">
              <a:latin typeface="Cambria"/>
              <a:cs typeface="Cambria"/>
            </a:endParaRPr>
          </a:p>
        </p:txBody>
      </p:sp>
      <p:sp>
        <p:nvSpPr>
          <p:cNvPr id="30" name="Oval 29"/>
          <p:cNvSpPr/>
          <p:nvPr/>
        </p:nvSpPr>
        <p:spPr>
          <a:xfrm>
            <a:off x="7049842" y="1873608"/>
            <a:ext cx="996796" cy="923576"/>
          </a:xfrm>
          <a:prstGeom prst="ellipse">
            <a:avLst/>
          </a:prstGeom>
          <a:solidFill>
            <a:srgbClr val="4F81BD"/>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atin typeface="Cambria"/>
                <a:cs typeface="Cambria"/>
              </a:rPr>
              <a:t>SHs</a:t>
            </a:r>
            <a:endParaRPr lang="en-US" dirty="0">
              <a:latin typeface="Cambria"/>
              <a:cs typeface="Cambria"/>
            </a:endParaRPr>
          </a:p>
        </p:txBody>
      </p:sp>
      <p:cxnSp>
        <p:nvCxnSpPr>
          <p:cNvPr id="31" name="Straight Connector 30"/>
          <p:cNvCxnSpPr>
            <a:stCxn id="30" idx="4"/>
            <a:endCxn id="29" idx="0"/>
          </p:cNvCxnSpPr>
          <p:nvPr/>
        </p:nvCxnSpPr>
        <p:spPr>
          <a:xfrm>
            <a:off x="7548240" y="2797184"/>
            <a:ext cx="678" cy="416256"/>
          </a:xfrm>
          <a:prstGeom prst="line">
            <a:avLst/>
          </a:prstGeom>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6838521" y="1419196"/>
            <a:ext cx="1420793" cy="276999"/>
          </a:xfrm>
          <a:prstGeom prst="rect">
            <a:avLst/>
          </a:prstGeom>
          <a:noFill/>
        </p:spPr>
        <p:txBody>
          <a:bodyPr wrap="square" rtlCol="0">
            <a:spAutoFit/>
          </a:bodyPr>
          <a:lstStyle/>
          <a:p>
            <a:pPr algn="ctr"/>
            <a:r>
              <a:rPr lang="en-US" sz="1200" dirty="0" smtClean="0">
                <a:latin typeface="Cambria"/>
                <a:cs typeface="Cambria"/>
              </a:rPr>
              <a:t>End state</a:t>
            </a:r>
          </a:p>
        </p:txBody>
      </p:sp>
      <p:sp>
        <p:nvSpPr>
          <p:cNvPr id="33" name="Oval 32"/>
          <p:cNvSpPr/>
          <p:nvPr/>
        </p:nvSpPr>
        <p:spPr>
          <a:xfrm>
            <a:off x="7830272" y="3516521"/>
            <a:ext cx="996796" cy="923576"/>
          </a:xfrm>
          <a:prstGeom prst="ellipse">
            <a:avLst/>
          </a:prstGeom>
          <a:solidFill>
            <a:srgbClr val="4F81BD"/>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latin typeface="Cambria"/>
                <a:cs typeface="Cambria"/>
              </a:rPr>
              <a:t>Target assets</a:t>
            </a:r>
            <a:endParaRPr lang="en-US" sz="1400" dirty="0">
              <a:latin typeface="Cambria"/>
              <a:cs typeface="Cambria"/>
            </a:endParaRPr>
          </a:p>
        </p:txBody>
      </p:sp>
    </p:spTree>
    <p:extLst>
      <p:ext uri="{BB962C8B-B14F-4D97-AF65-F5344CB8AC3E}">
        <p14:creationId xmlns:p14="http://schemas.microsoft.com/office/powerpoint/2010/main" val="4097293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a:cs typeface="Cambria"/>
              </a:rPr>
              <a:t>A reorg study questions</a:t>
            </a:r>
            <a:endParaRPr lang="en-US" dirty="0">
              <a:latin typeface="Cambria"/>
              <a:cs typeface="Cambria"/>
            </a:endParaRPr>
          </a:p>
        </p:txBody>
      </p:sp>
      <p:sp>
        <p:nvSpPr>
          <p:cNvPr id="3" name="Content Placeholder 2"/>
          <p:cNvSpPr>
            <a:spLocks noGrp="1"/>
          </p:cNvSpPr>
          <p:nvPr>
            <p:ph idx="1"/>
          </p:nvPr>
        </p:nvSpPr>
        <p:spPr/>
        <p:txBody>
          <a:bodyPr>
            <a:normAutofit fontScale="55000" lnSpcReduction="20000"/>
          </a:bodyPr>
          <a:lstStyle/>
          <a:p>
            <a:pPr marL="457200" indent="-457200">
              <a:lnSpc>
                <a:spcPct val="120000"/>
              </a:lnSpc>
              <a:buFont typeface="+mj-lt"/>
              <a:buAutoNum type="arabicPeriod"/>
            </a:pPr>
            <a:r>
              <a:rPr lang="en-US" sz="2600" dirty="0" smtClean="0">
                <a:latin typeface="Cambria"/>
                <a:cs typeface="Cambria"/>
              </a:rPr>
              <a:t>Target merges into Buyer under state law with Buyer surviving. Target’s shareholders receive pro-rata $1,000 FMV of Buyer’s non-voting, nonparticipating, non-convertible 8% cumulative preferred stock.</a:t>
            </a:r>
          </a:p>
          <a:p>
            <a:pPr lvl="1">
              <a:lnSpc>
                <a:spcPct val="120000"/>
              </a:lnSpc>
            </a:pPr>
            <a:r>
              <a:rPr lang="en-US" sz="2600" dirty="0" smtClean="0">
                <a:latin typeface="Cambria"/>
                <a:cs typeface="Cambria"/>
              </a:rPr>
              <a:t>Does this transaction satisfy Section 368(a)(1)(A)? </a:t>
            </a:r>
            <a:r>
              <a:rPr lang="en-US" sz="2600" b="1" dirty="0" smtClean="0">
                <a:latin typeface="Cambria"/>
                <a:cs typeface="Cambria"/>
              </a:rPr>
              <a:t>Yes, state law merger.</a:t>
            </a:r>
          </a:p>
          <a:p>
            <a:pPr lvl="1">
              <a:lnSpc>
                <a:spcPct val="120000"/>
              </a:lnSpc>
            </a:pPr>
            <a:r>
              <a:rPr lang="en-US" sz="2600" dirty="0" smtClean="0">
                <a:latin typeface="Cambria"/>
                <a:cs typeface="Cambria"/>
              </a:rPr>
              <a:t>Does this transaction satisfy the non-statutory requirements (COI, COBE, BP, net value)? </a:t>
            </a:r>
          </a:p>
          <a:p>
            <a:pPr lvl="2">
              <a:lnSpc>
                <a:spcPct val="120000"/>
              </a:lnSpc>
            </a:pPr>
            <a:r>
              <a:rPr lang="en-US" sz="2600" dirty="0" smtClean="0">
                <a:latin typeface="Cambria"/>
                <a:cs typeface="Cambria"/>
              </a:rPr>
              <a:t>Generally assume that there is a valid business purpose.</a:t>
            </a:r>
          </a:p>
          <a:p>
            <a:pPr lvl="2">
              <a:lnSpc>
                <a:spcPct val="120000"/>
              </a:lnSpc>
            </a:pPr>
            <a:r>
              <a:rPr lang="en-US" sz="2600" dirty="0" smtClean="0">
                <a:latin typeface="Cambria"/>
                <a:cs typeface="Cambria"/>
              </a:rPr>
              <a:t>No indication that Target or Buyer are selling off operating assets, so assume COBE is satisfied.</a:t>
            </a:r>
          </a:p>
          <a:p>
            <a:pPr lvl="2">
              <a:lnSpc>
                <a:spcPct val="120000"/>
              </a:lnSpc>
            </a:pPr>
            <a:r>
              <a:rPr lang="en-US" sz="2600" dirty="0" smtClean="0">
                <a:latin typeface="Cambria"/>
                <a:cs typeface="Cambria"/>
              </a:rPr>
              <a:t>COI: Under </a:t>
            </a:r>
            <a:r>
              <a:rPr lang="en-US" sz="2600" dirty="0" err="1" smtClean="0">
                <a:latin typeface="Cambria"/>
                <a:cs typeface="Cambria"/>
              </a:rPr>
              <a:t>Helvering</a:t>
            </a:r>
            <a:r>
              <a:rPr lang="en-US" sz="2600" dirty="0" smtClean="0">
                <a:latin typeface="Cambria"/>
                <a:cs typeface="Cambria"/>
              </a:rPr>
              <a:t>, </a:t>
            </a:r>
            <a:r>
              <a:rPr lang="en-US" sz="2600" dirty="0" smtClean="0">
                <a:latin typeface="Cambria"/>
                <a:cs typeface="Cambria"/>
              </a:rPr>
              <a:t>voting </a:t>
            </a:r>
            <a:r>
              <a:rPr lang="en-US" sz="2600" dirty="0" smtClean="0">
                <a:latin typeface="Cambria"/>
                <a:cs typeface="Cambria"/>
              </a:rPr>
              <a:t>stock is not required in an A reorg. All stock consideration, so COI appears to be satisfied. </a:t>
            </a:r>
          </a:p>
          <a:p>
            <a:pPr marL="0" indent="0">
              <a:lnSpc>
                <a:spcPct val="120000"/>
              </a:lnSpc>
              <a:buNone/>
            </a:pPr>
            <a:r>
              <a:rPr lang="en-US" sz="2600" dirty="0" smtClean="0">
                <a:latin typeface="Cambria"/>
                <a:cs typeface="Cambria"/>
              </a:rPr>
              <a:t>Based on</a:t>
            </a:r>
            <a:r>
              <a:rPr lang="en-US" sz="2600" dirty="0" smtClean="0">
                <a:latin typeface="Cambria"/>
                <a:cs typeface="Cambria"/>
              </a:rPr>
              <a:t> analysis above, this should qualify as an A reorg.</a:t>
            </a:r>
          </a:p>
          <a:p>
            <a:pPr marL="457200" indent="-457200">
              <a:lnSpc>
                <a:spcPct val="120000"/>
              </a:lnSpc>
              <a:buFont typeface="+mj-lt"/>
              <a:buAutoNum type="arabicPeriod"/>
            </a:pPr>
            <a:endParaRPr lang="en-US" sz="2600" dirty="0" smtClean="0">
              <a:latin typeface="Cambria"/>
              <a:cs typeface="Cambria"/>
            </a:endParaRPr>
          </a:p>
          <a:p>
            <a:pPr marL="457200" indent="-457200">
              <a:lnSpc>
                <a:spcPct val="120000"/>
              </a:lnSpc>
              <a:buAutoNum type="arabicPeriod" startAt="2"/>
            </a:pPr>
            <a:r>
              <a:rPr lang="en-US" sz="2600" dirty="0" smtClean="0">
                <a:latin typeface="Cambria"/>
                <a:cs typeface="Cambria"/>
              </a:rPr>
              <a:t>Target’s debt to third party lender is $1,300 instead of $200.</a:t>
            </a:r>
          </a:p>
          <a:p>
            <a:pPr lvl="1">
              <a:lnSpc>
                <a:spcPct val="120000"/>
              </a:lnSpc>
            </a:pPr>
            <a:r>
              <a:rPr lang="en-US" sz="2600" dirty="0">
                <a:latin typeface="Cambria"/>
                <a:cs typeface="Cambria"/>
              </a:rPr>
              <a:t>Target must be solvent to qualify for reorganization treatment. </a:t>
            </a:r>
          </a:p>
          <a:p>
            <a:pPr marL="0" indent="0">
              <a:lnSpc>
                <a:spcPct val="120000"/>
              </a:lnSpc>
              <a:buNone/>
            </a:pPr>
            <a:endParaRPr lang="en-US" sz="2600" dirty="0">
              <a:latin typeface="Cambria"/>
              <a:cs typeface="Cambria"/>
            </a:endParaRPr>
          </a:p>
          <a:p>
            <a:pPr marL="457200" indent="-457200">
              <a:lnSpc>
                <a:spcPct val="120000"/>
              </a:lnSpc>
              <a:buAutoNum type="arabicPeriod" startAt="3"/>
            </a:pPr>
            <a:r>
              <a:rPr lang="en-US" sz="2600" dirty="0" smtClean="0">
                <a:latin typeface="Cambria"/>
                <a:cs typeface="Cambria"/>
              </a:rPr>
              <a:t>The </a:t>
            </a:r>
            <a:r>
              <a:rPr lang="en-US" sz="2600" dirty="0">
                <a:latin typeface="Cambria"/>
                <a:cs typeface="Cambria"/>
              </a:rPr>
              <a:t>merger occurs under the laws of Germany</a:t>
            </a:r>
            <a:r>
              <a:rPr lang="en-US" sz="2600" dirty="0" smtClean="0">
                <a:latin typeface="Cambria"/>
                <a:cs typeface="Cambria"/>
              </a:rPr>
              <a:t>.</a:t>
            </a:r>
          </a:p>
          <a:p>
            <a:pPr lvl="1">
              <a:lnSpc>
                <a:spcPct val="120000"/>
              </a:lnSpc>
            </a:pPr>
            <a:r>
              <a:rPr lang="en-US" sz="2500" dirty="0">
                <a:latin typeface="Cambria"/>
                <a:cs typeface="Cambria"/>
              </a:rPr>
              <a:t>- Qualifies as an A reorganization. Foreign mergers are eligible.</a:t>
            </a:r>
          </a:p>
          <a:p>
            <a:pPr marL="0" indent="0">
              <a:buNone/>
            </a:pPr>
            <a:endParaRPr lang="en-US" dirty="0"/>
          </a:p>
        </p:txBody>
      </p:sp>
    </p:spTree>
    <p:extLst>
      <p:ext uri="{BB962C8B-B14F-4D97-AF65-F5344CB8AC3E}">
        <p14:creationId xmlns:p14="http://schemas.microsoft.com/office/powerpoint/2010/main" val="12973486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1168</TotalTime>
  <Words>2191</Words>
  <Application>Microsoft Macintosh PowerPoint</Application>
  <PresentationFormat>On-screen Show (4:3)</PresentationFormat>
  <Paragraphs>185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Executive</vt:lpstr>
      <vt:lpstr>M&amp;A Tax  Week 4</vt:lpstr>
      <vt:lpstr>Midterm Review</vt:lpstr>
      <vt:lpstr>Stock acquisition </vt:lpstr>
      <vt:lpstr>Asset acquisitions</vt:lpstr>
      <vt:lpstr>Deemed asset sales</vt:lpstr>
      <vt:lpstr>Section 338 elections</vt:lpstr>
      <vt:lpstr>Tax-deferred reorganizations </vt:lpstr>
      <vt:lpstr>“A” reorganization</vt:lpstr>
      <vt:lpstr>A reorg study questions</vt:lpstr>
      <vt:lpstr>A reorg study questions</vt:lpstr>
      <vt:lpstr>B reorganizations</vt:lpstr>
      <vt:lpstr>B reorg study questions</vt:lpstr>
      <vt:lpstr>B reorg study questions</vt:lpstr>
      <vt:lpstr>B reorg study questions</vt:lpstr>
      <vt:lpstr>C reorganizations</vt:lpstr>
      <vt:lpstr>C reorg study questions</vt:lpstr>
      <vt:lpstr>C reorg study questions</vt:lpstr>
      <vt:lpstr>C reorg study questions</vt:lpstr>
      <vt:lpstr>C reorg study questions</vt:lpstr>
      <vt:lpstr>C reorg study questions</vt:lpstr>
      <vt:lpstr>Section 351</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M&amp;A Tax </dc:title>
  <dc:creator>Fari Beyzavi</dc:creator>
  <cp:lastModifiedBy>Fari Beyzavi</cp:lastModifiedBy>
  <cp:revision>18</cp:revision>
  <dcterms:created xsi:type="dcterms:W3CDTF">2023-04-21T00:59:20Z</dcterms:created>
  <dcterms:modified xsi:type="dcterms:W3CDTF">2023-04-21T20:28:20Z</dcterms:modified>
</cp:coreProperties>
</file>