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504" r:id="rId3"/>
    <p:sldId id="513" r:id="rId4"/>
    <p:sldId id="515" r:id="rId5"/>
    <p:sldId id="514" r:id="rId6"/>
    <p:sldId id="505" r:id="rId7"/>
    <p:sldId id="516" r:id="rId8"/>
    <p:sldId id="517" r:id="rId9"/>
    <p:sldId id="518" r:id="rId10"/>
    <p:sldId id="506" r:id="rId11"/>
    <p:sldId id="519" r:id="rId12"/>
    <p:sldId id="520" r:id="rId13"/>
    <p:sldId id="521" r:id="rId14"/>
    <p:sldId id="524" r:id="rId15"/>
    <p:sldId id="522" r:id="rId16"/>
    <p:sldId id="52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34"/>
    <p:restoredTop sz="96327"/>
  </p:normalViewPr>
  <p:slideViewPr>
    <p:cSldViewPr snapToGrid="0" snapToObjects="1">
      <p:cViewPr varScale="1">
        <p:scale>
          <a:sx n="104" d="100"/>
          <a:sy n="104" d="100"/>
        </p:scale>
        <p:origin x="-46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C03DF1-810E-4543-8AD2-15264597DFA8}" type="datetimeFigureOut">
              <a:rPr lang="en-US" smtClean="0"/>
              <a:t>4/28/23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87B2A-71F7-FF4B-89FD-811F0357F24F}" type="slidenum">
              <a:rPr lang="en-US" smtClean="0"/>
              <a:t>‹#›</a:t>
            </a:fld>
            <a:endParaRPr lang="en-US"/>
          </a:p>
        </p:txBody>
      </p:sp>
    </p:spTree>
    <p:extLst>
      <p:ext uri="{BB962C8B-B14F-4D97-AF65-F5344CB8AC3E}">
        <p14:creationId xmlns:p14="http://schemas.microsoft.com/office/powerpoint/2010/main" val="374777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87B2A-71F7-FF4B-89FD-811F0357F24F}" type="slidenum">
              <a:rPr lang="en-US" smtClean="0"/>
              <a:t>2</a:t>
            </a:fld>
            <a:endParaRPr lang="en-US"/>
          </a:p>
        </p:txBody>
      </p:sp>
    </p:spTree>
    <p:extLst>
      <p:ext uri="{BB962C8B-B14F-4D97-AF65-F5344CB8AC3E}">
        <p14:creationId xmlns:p14="http://schemas.microsoft.com/office/powerpoint/2010/main" val="1671835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F87B2A-71F7-FF4B-89FD-811F0357F24F}" type="slidenum">
              <a:rPr lang="en-US" smtClean="0"/>
              <a:t>7</a:t>
            </a:fld>
            <a:endParaRPr lang="en-US"/>
          </a:p>
        </p:txBody>
      </p:sp>
    </p:spTree>
    <p:extLst>
      <p:ext uri="{BB962C8B-B14F-4D97-AF65-F5344CB8AC3E}">
        <p14:creationId xmlns:p14="http://schemas.microsoft.com/office/powerpoint/2010/main" val="125054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C194C5-05CD-3A47-916D-07CEF31267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5968E73-80B1-F146-874F-370E2415B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805C599-3DFF-F243-ABB8-CB6483498FE5}"/>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5" name="Footer Placeholder 4">
            <a:extLst>
              <a:ext uri="{FF2B5EF4-FFF2-40B4-BE49-F238E27FC236}">
                <a16:creationId xmlns:a16="http://schemas.microsoft.com/office/drawing/2014/main" xmlns="" id="{BDB2649C-07FF-784D-9F83-314131640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3A62AC2-BF53-9241-B002-2CEF6A00BEE1}"/>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67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056E2E-7504-B64D-A317-3B98EBF8E7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A3E52D9-5BAB-214A-BB65-355533A1C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BC69CB-F227-0F47-A6C1-91E511D60B2C}"/>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5" name="Footer Placeholder 4">
            <a:extLst>
              <a:ext uri="{FF2B5EF4-FFF2-40B4-BE49-F238E27FC236}">
                <a16:creationId xmlns:a16="http://schemas.microsoft.com/office/drawing/2014/main" xmlns="" id="{FA618507-2D69-284A-BF01-BD75D56730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84F496-DD21-8948-BF22-7108CD1B0997}"/>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60632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73B2AD3-8038-FA49-A460-5ED868A936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BEA32F5-6F5A-794D-A3CF-8C1A416A9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B894EA-00C2-5644-A316-5CA91C4773EB}"/>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5" name="Footer Placeholder 4">
            <a:extLst>
              <a:ext uri="{FF2B5EF4-FFF2-40B4-BE49-F238E27FC236}">
                <a16:creationId xmlns:a16="http://schemas.microsoft.com/office/drawing/2014/main" xmlns="" id="{31F0C156-43F9-814A-AFA7-296CF4F61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52CFA9A-C2C1-4049-9818-5F0C8D9325DD}"/>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217148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602598-243A-7F41-8CE7-28E218709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9CD6438-3132-DD48-83E5-D241BC965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607880B-070E-D24F-B988-8ED177683AE1}"/>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5" name="Footer Placeholder 4">
            <a:extLst>
              <a:ext uri="{FF2B5EF4-FFF2-40B4-BE49-F238E27FC236}">
                <a16:creationId xmlns:a16="http://schemas.microsoft.com/office/drawing/2014/main" xmlns="" id="{C401EFAE-F04D-3842-9255-F89F95893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25E6F89-C54A-6D42-B26D-F98AD2584BA6}"/>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09655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CDAF1-38A2-B947-804F-201C4B74EA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40BA0B-46DD-E949-ADFE-DF159B73B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8E2DA5E-56BD-4C41-940F-D6ADF5D76578}"/>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5" name="Footer Placeholder 4">
            <a:extLst>
              <a:ext uri="{FF2B5EF4-FFF2-40B4-BE49-F238E27FC236}">
                <a16:creationId xmlns:a16="http://schemas.microsoft.com/office/drawing/2014/main" xmlns="" id="{E9BDFAE7-D289-4841-AB2C-2FE6E6CB1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330C7E-F366-7E42-93EE-AFA3A31999D4}"/>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64262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28669C-2D2B-6043-B912-CAAB435A0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1300318-AFFD-F14A-A634-7ABAAE7EB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A09185C-6BDF-AB46-9BE5-AD86EFEAFF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D498BB7-0511-6040-892E-BE12E05A9116}"/>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6" name="Footer Placeholder 5">
            <a:extLst>
              <a:ext uri="{FF2B5EF4-FFF2-40B4-BE49-F238E27FC236}">
                <a16:creationId xmlns:a16="http://schemas.microsoft.com/office/drawing/2014/main" xmlns="" id="{1F997FEB-F5CF-7F4C-8EDA-2206D5DAC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9FCDFD-E3B7-1D4D-90AE-ACE7A24730B2}"/>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89683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6371C-A3B8-3844-96FB-D7B4F49B84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2F775FF-8DB3-B64A-9821-B9D784FE9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B45FDC0-ECAE-4D45-BC45-B226D35666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BEDF944-230D-CA49-A488-E2EA351DC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656F37-8C8C-4843-8729-052C51D20F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9C2AB60-B1B8-6E4F-BBA4-BA5C75438CC8}"/>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8" name="Footer Placeholder 7">
            <a:extLst>
              <a:ext uri="{FF2B5EF4-FFF2-40B4-BE49-F238E27FC236}">
                <a16:creationId xmlns:a16="http://schemas.microsoft.com/office/drawing/2014/main" xmlns="" id="{42B15358-32B0-3345-AB6B-E6B0661259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6B10C09-D3ED-224C-971B-512B74C2B55F}"/>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01618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24A128-F5F0-BB4B-B2D5-9DAED548D0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FD16C17-4E81-1041-853B-1F1950F8F58D}"/>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4" name="Footer Placeholder 3">
            <a:extLst>
              <a:ext uri="{FF2B5EF4-FFF2-40B4-BE49-F238E27FC236}">
                <a16:creationId xmlns:a16="http://schemas.microsoft.com/office/drawing/2014/main" xmlns="" id="{2184FC66-3E4B-8846-BB9F-9BE3C216E5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3993094-AB18-7E4A-A018-5B597411B20B}"/>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25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73DA27D-B71A-E94F-B40E-62967D9007D0}"/>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3" name="Footer Placeholder 2">
            <a:extLst>
              <a:ext uri="{FF2B5EF4-FFF2-40B4-BE49-F238E27FC236}">
                <a16:creationId xmlns:a16="http://schemas.microsoft.com/office/drawing/2014/main" xmlns="" id="{4BAAF645-48D6-D140-B1AA-1AC4E6E098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CA83DF6-A02D-4047-8657-39A28DFB9745}"/>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4105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8F032-F87B-BD4F-938F-C428894F2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3C5BE31-5D76-EE40-AC03-27FDD067A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6F1ADC9-30A9-BC42-9EAC-8A50CED454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0030323-FBE6-EE44-9444-5D44A02E6E36}"/>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6" name="Footer Placeholder 5">
            <a:extLst>
              <a:ext uri="{FF2B5EF4-FFF2-40B4-BE49-F238E27FC236}">
                <a16:creationId xmlns:a16="http://schemas.microsoft.com/office/drawing/2014/main" xmlns="" id="{E880C295-C5D3-2745-8D24-6FEC14337D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682E559-EE8D-3C42-9FFE-5430409338D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5242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ED075D-C2E0-674F-A3E6-0AE5B3010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0312AE1-E9CB-964F-BF12-69FC8CEB0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EAE1E28-A99F-8846-AD6D-B15DBF3D7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6324CD-21D8-B34C-AF88-365E0FEFD69F}"/>
              </a:ext>
            </a:extLst>
          </p:cNvPr>
          <p:cNvSpPr>
            <a:spLocks noGrp="1"/>
          </p:cNvSpPr>
          <p:nvPr>
            <p:ph type="dt" sz="half" idx="10"/>
          </p:nvPr>
        </p:nvSpPr>
        <p:spPr/>
        <p:txBody>
          <a:bodyPr/>
          <a:lstStyle/>
          <a:p>
            <a:fld id="{8EEA7F2A-0B9F-3C4B-B29B-EAE3ED8D7F01}" type="datetimeFigureOut">
              <a:rPr lang="en-US" smtClean="0"/>
              <a:t>4/28/23</a:t>
            </a:fld>
            <a:endParaRPr lang="en-US"/>
          </a:p>
        </p:txBody>
      </p:sp>
      <p:sp>
        <p:nvSpPr>
          <p:cNvPr id="6" name="Footer Placeholder 5">
            <a:extLst>
              <a:ext uri="{FF2B5EF4-FFF2-40B4-BE49-F238E27FC236}">
                <a16:creationId xmlns:a16="http://schemas.microsoft.com/office/drawing/2014/main" xmlns="" id="{38C88D4B-8CF0-1444-A432-2158FD534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404346-A4FF-1D4F-8F42-28226E8CCB8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2370336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4795139-F21B-C046-8DA2-EEE32BF09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20B09FA-FABB-7F43-8774-C9124AAFC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42AB13-11DC-0047-AEAD-8ACF48D1B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A7F2A-0B9F-3C4B-B29B-EAE3ED8D7F01}" type="datetimeFigureOut">
              <a:rPr lang="en-US" smtClean="0"/>
              <a:t>4/28/23</a:t>
            </a:fld>
            <a:endParaRPr lang="en-US"/>
          </a:p>
        </p:txBody>
      </p:sp>
      <p:sp>
        <p:nvSpPr>
          <p:cNvPr id="5" name="Footer Placeholder 4">
            <a:extLst>
              <a:ext uri="{FF2B5EF4-FFF2-40B4-BE49-F238E27FC236}">
                <a16:creationId xmlns:a16="http://schemas.microsoft.com/office/drawing/2014/main" xmlns="" id="{12B8FDF8-2A11-804A-BEEF-70DCEF871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AD16F23-450A-4442-AD17-B1F9BFC59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39261-C6DB-7A4B-84BF-4E06CB593098}" type="slidenum">
              <a:rPr lang="en-US" smtClean="0"/>
              <a:t>‹#›</a:t>
            </a:fld>
            <a:endParaRPr lang="en-US"/>
          </a:p>
        </p:txBody>
      </p:sp>
    </p:spTree>
    <p:extLst>
      <p:ext uri="{BB962C8B-B14F-4D97-AF65-F5344CB8AC3E}">
        <p14:creationId xmlns:p14="http://schemas.microsoft.com/office/powerpoint/2010/main" val="3036189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4D1AF871-39CA-E941-A85A-E3ECCB57DCC8}"/>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latin typeface="Arial" panose="020B0604020202020204" pitchFamily="34" charset="0"/>
                <a:cs typeface="Arial" panose="020B0604020202020204" pitchFamily="34" charset="0"/>
              </a:rPr>
              <a:t>M&amp;A Tax</a:t>
            </a:r>
          </a:p>
        </p:txBody>
      </p:sp>
      <p:sp>
        <p:nvSpPr>
          <p:cNvPr id="3" name="Subtitle 2">
            <a:extLst>
              <a:ext uri="{FF2B5EF4-FFF2-40B4-BE49-F238E27FC236}">
                <a16:creationId xmlns:a16="http://schemas.microsoft.com/office/drawing/2014/main" xmlns="" id="{7F7770C7-C4A8-5848-9086-A298172A56F3}"/>
              </a:ext>
            </a:extLst>
          </p:cNvPr>
          <p:cNvSpPr>
            <a:spLocks noGrp="1"/>
          </p:cNvSpPr>
          <p:nvPr>
            <p:ph type="subTitle" idx="1"/>
          </p:nvPr>
        </p:nvSpPr>
        <p:spPr>
          <a:xfrm>
            <a:off x="1350682" y="4870824"/>
            <a:ext cx="10005951" cy="1458258"/>
          </a:xfrm>
        </p:spPr>
        <p:txBody>
          <a:bodyPr anchor="ctr">
            <a:normAutofit/>
          </a:bodyPr>
          <a:lstStyle/>
          <a:p>
            <a:pPr algn="l"/>
            <a:r>
              <a:rPr lang="en-US" dirty="0">
                <a:latin typeface="Arial" panose="020B0604020202020204" pitchFamily="34" charset="0"/>
                <a:cs typeface="Arial" panose="020B0604020202020204" pitchFamily="34" charset="0"/>
              </a:rPr>
              <a:t>Class 4</a:t>
            </a:r>
          </a:p>
        </p:txBody>
      </p:sp>
    </p:spTree>
    <p:extLst>
      <p:ext uri="{BB962C8B-B14F-4D97-AF65-F5344CB8AC3E}">
        <p14:creationId xmlns:p14="http://schemas.microsoft.com/office/powerpoint/2010/main" val="1518353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lnSpcReduction="10000"/>
          </a:bodyPr>
          <a:lstStyle/>
          <a:p>
            <a:pPr marL="228600" lvl="1">
              <a:lnSpc>
                <a:spcPct val="100000"/>
              </a:lnSpc>
              <a:spcBef>
                <a:spcPts val="1000"/>
              </a:spcBef>
            </a:pPr>
            <a:r>
              <a:rPr lang="en-US" sz="2800" dirty="0">
                <a:latin typeface="Arial" panose="020B0604020202020204" pitchFamily="34" charset="0"/>
                <a:cs typeface="Arial" panose="020B0604020202020204" pitchFamily="34" charset="0"/>
              </a:rPr>
              <a:t>Tax Matters:</a:t>
            </a:r>
          </a:p>
          <a:p>
            <a:pPr marL="685800" lvl="2">
              <a:lnSpc>
                <a:spcPct val="100000"/>
              </a:lnSpc>
              <a:spcBef>
                <a:spcPts val="1000"/>
              </a:spcBef>
            </a:pPr>
            <a:r>
              <a:rPr lang="en-US" sz="2400" dirty="0">
                <a:latin typeface="Arial" panose="020B0604020202020204" pitchFamily="34" charset="0"/>
                <a:cs typeface="Arial" panose="020B0604020202020204" pitchFamily="34" charset="0"/>
              </a:rPr>
              <a:t>There should be separate section that just covers who is responsible for tax returns, tax contests, amendments to tax returns, VDAs, etc.</a:t>
            </a:r>
          </a:p>
          <a:p>
            <a:pPr marL="1143000" lvl="3">
              <a:lnSpc>
                <a:spcPct val="100000"/>
              </a:lnSpc>
              <a:spcBef>
                <a:spcPts val="1000"/>
              </a:spcBef>
            </a:pPr>
            <a:r>
              <a:rPr lang="en-US" sz="2200" dirty="0">
                <a:latin typeface="Arial" panose="020B0604020202020204" pitchFamily="34" charset="0"/>
                <a:cs typeface="Arial" panose="020B0604020202020204" pitchFamily="34" charset="0"/>
              </a:rPr>
              <a:t>Income tax returns related to final pre-closing tax year will be filed by Target post-close.</a:t>
            </a:r>
          </a:p>
          <a:p>
            <a:pPr marL="1143000" lvl="3">
              <a:lnSpc>
                <a:spcPct val="100000"/>
              </a:lnSpc>
              <a:spcBef>
                <a:spcPts val="1000"/>
              </a:spcBef>
            </a:pPr>
            <a:r>
              <a:rPr lang="en-US" sz="2200" dirty="0">
                <a:latin typeface="Arial" panose="020B0604020202020204" pitchFamily="34" charset="0"/>
                <a:cs typeface="Arial" panose="020B0604020202020204" pitchFamily="34" charset="0"/>
              </a:rPr>
              <a:t>“Straddle period” are tax periods that include pre-close and post-close periods. Typically parties will want to allocate tax liability.</a:t>
            </a:r>
          </a:p>
          <a:p>
            <a:pPr marL="685800" lvl="2">
              <a:lnSpc>
                <a:spcPct val="100000"/>
              </a:lnSpc>
              <a:spcBef>
                <a:spcPts val="1000"/>
              </a:spcBef>
            </a:pPr>
            <a:r>
              <a:rPr lang="en-US" sz="2400" dirty="0">
                <a:latin typeface="Arial" panose="020B0604020202020204" pitchFamily="34" charset="0"/>
                <a:cs typeface="Arial" panose="020B0604020202020204" pitchFamily="34" charset="0"/>
              </a:rPr>
              <a:t>Which party wants to control Target’s response to tax audits?</a:t>
            </a:r>
          </a:p>
          <a:p>
            <a:pPr marL="685800" lvl="2">
              <a:lnSpc>
                <a:spcPct val="100000"/>
              </a:lnSpc>
              <a:spcBef>
                <a:spcPts val="1000"/>
              </a:spcBef>
            </a:pPr>
            <a:r>
              <a:rPr lang="en-US" sz="2400" dirty="0">
                <a:latin typeface="Arial" panose="020B0604020202020204" pitchFamily="34" charset="0"/>
                <a:cs typeface="Arial" panose="020B0604020202020204" pitchFamily="34" charset="0"/>
              </a:rPr>
              <a:t>Who should get tax refunds received relating to pre-close tax periods?</a:t>
            </a:r>
          </a:p>
          <a:p>
            <a:pPr marL="685800" lvl="2">
              <a:lnSpc>
                <a:spcPct val="100000"/>
              </a:lnSpc>
              <a:spcBef>
                <a:spcPts val="1000"/>
              </a:spcBef>
            </a:pPr>
            <a:r>
              <a:rPr lang="en-US" sz="2400" dirty="0">
                <a:latin typeface="Arial" panose="020B0604020202020204" pitchFamily="34" charset="0"/>
                <a:cs typeface="Arial" panose="020B0604020202020204" pitchFamily="34" charset="0"/>
              </a:rPr>
              <a:t>It may also contain unique tax terms, such as payment for tax attributes, gross-ups, Section 338 election, etc.</a:t>
            </a:r>
          </a:p>
          <a:p>
            <a:pPr lvl="1">
              <a:lnSpc>
                <a:spcPct val="100000"/>
              </a:lnSpc>
            </a:pPr>
            <a:endParaRPr lang="en-US" dirty="0">
              <a:latin typeface="Arial" panose="020B0604020202020204" pitchFamily="34" charset="0"/>
              <a:cs typeface="Arial" panose="020B0604020202020204" pitchFamily="34" charset="0"/>
            </a:endParaRPr>
          </a:p>
          <a:p>
            <a:pPr lvl="1">
              <a:lnSpc>
                <a:spcPct val="10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87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Tax Indemnification:</a:t>
            </a:r>
          </a:p>
          <a:p>
            <a:pPr lvl="1">
              <a:lnSpc>
                <a:spcPct val="100000"/>
              </a:lnSpc>
            </a:pPr>
            <a:r>
              <a:rPr lang="en-US" sz="2800" dirty="0">
                <a:latin typeface="Arial" panose="020B0604020202020204" pitchFamily="34" charset="0"/>
                <a:cs typeface="Arial" panose="020B0604020202020204" pitchFamily="34" charset="0"/>
              </a:rPr>
              <a:t>Generally allows the parties to recover for breach of tax representations and warranties for pre-close tax matters.</a:t>
            </a:r>
          </a:p>
          <a:p>
            <a:pPr lvl="1">
              <a:lnSpc>
                <a:spcPct val="100000"/>
              </a:lnSpc>
            </a:pPr>
            <a:r>
              <a:rPr lang="en-US" sz="2800" dirty="0">
                <a:latin typeface="Arial" panose="020B0604020202020204" pitchFamily="34" charset="0"/>
                <a:cs typeface="Arial" panose="020B0604020202020204" pitchFamily="34" charset="0"/>
              </a:rPr>
              <a:t>What is the survival? Is there a “basket” or “cap” to tax indemnification?</a:t>
            </a:r>
          </a:p>
          <a:p>
            <a:pPr lvl="1">
              <a:lnSpc>
                <a:spcPct val="100000"/>
              </a:lnSpc>
            </a:pPr>
            <a:r>
              <a:rPr lang="en-US" sz="2800" dirty="0">
                <a:latin typeface="Arial" panose="020B0604020202020204" pitchFamily="34" charset="0"/>
                <a:cs typeface="Arial" panose="020B0604020202020204" pitchFamily="34" charset="0"/>
              </a:rPr>
              <a:t>Can tax attributes be used to offset indemnity?</a:t>
            </a:r>
          </a:p>
        </p:txBody>
      </p:sp>
    </p:spTree>
    <p:extLst>
      <p:ext uri="{BB962C8B-B14F-4D97-AF65-F5344CB8AC3E}">
        <p14:creationId xmlns:p14="http://schemas.microsoft.com/office/powerpoint/2010/main" val="1199421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Tax Indemnification:</a:t>
            </a:r>
          </a:p>
          <a:p>
            <a:pPr lvl="1">
              <a:lnSpc>
                <a:spcPct val="100000"/>
              </a:lnSpc>
            </a:pPr>
            <a:r>
              <a:rPr lang="en-US" sz="2800" dirty="0">
                <a:latin typeface="Arial" panose="020B0604020202020204" pitchFamily="34" charset="0"/>
                <a:cs typeface="Arial" panose="020B0604020202020204" pitchFamily="34" charset="0"/>
              </a:rPr>
              <a:t>Scope and survival of indemnification will vary depending on type of deal:</a:t>
            </a:r>
          </a:p>
          <a:p>
            <a:pPr lvl="2">
              <a:lnSpc>
                <a:spcPct val="100000"/>
              </a:lnSpc>
            </a:pPr>
            <a:r>
              <a:rPr lang="en-US" sz="2800" dirty="0">
                <a:latin typeface="Arial" panose="020B0604020202020204" pitchFamily="34" charset="0"/>
                <a:cs typeface="Arial" panose="020B0604020202020204" pitchFamily="34" charset="0"/>
              </a:rPr>
              <a:t>Public buying public deals generally will have no indemnity and may have limited reps and warranties.</a:t>
            </a:r>
          </a:p>
          <a:p>
            <a:pPr lvl="2">
              <a:lnSpc>
                <a:spcPct val="100000"/>
              </a:lnSpc>
            </a:pPr>
            <a:r>
              <a:rPr lang="en-US" sz="2800" dirty="0">
                <a:latin typeface="Arial" panose="020B0604020202020204" pitchFamily="34" charset="0"/>
                <a:cs typeface="Arial" panose="020B0604020202020204" pitchFamily="34" charset="0"/>
              </a:rPr>
              <a:t>Private equity deals: generally limited indemnity and survival – expectation is that Buyer will get R&amp;W insurance.</a:t>
            </a:r>
          </a:p>
          <a:p>
            <a:pPr lvl="2">
              <a:lnSpc>
                <a:spcPct val="100000"/>
              </a:lnSpc>
            </a:pPr>
            <a:r>
              <a:rPr lang="en-US" sz="2800" dirty="0">
                <a:latin typeface="Arial" panose="020B0604020202020204" pitchFamily="34" charset="0"/>
                <a:cs typeface="Arial" panose="020B0604020202020204" pitchFamily="34" charset="0"/>
              </a:rPr>
              <a:t>Private Target in strategic deal: generally full indemnity with survival at least until expiration of statute of limitations.</a:t>
            </a:r>
          </a:p>
          <a:p>
            <a:pPr lvl="1">
              <a:lnSpc>
                <a:spcPct val="100000"/>
              </a:lnSpc>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8838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State and Local Tax Issues: Nexus</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Where does the company have nexus?</a:t>
            </a:r>
          </a:p>
          <a:p>
            <a:pPr lvl="1"/>
            <a:r>
              <a:rPr lang="en-US" dirty="0">
                <a:latin typeface="Arial" panose="020B0604020202020204" pitchFamily="34" charset="0"/>
                <a:cs typeface="Arial" panose="020B0604020202020204" pitchFamily="34" charset="0"/>
              </a:rPr>
              <a:t>Has Target completed a nexus study? If not, Buyer should consider completing one post-closing.</a:t>
            </a:r>
          </a:p>
          <a:p>
            <a:r>
              <a:rPr lang="en-US" dirty="0">
                <a:latin typeface="Arial" panose="020B0604020202020204" pitchFamily="34" charset="0"/>
                <a:cs typeface="Arial" panose="020B0604020202020204" pitchFamily="34" charset="0"/>
              </a:rPr>
              <a:t>A company can establish state taxation nexus through the following methods:</a:t>
            </a:r>
          </a:p>
          <a:p>
            <a:pPr lvl="1"/>
            <a:r>
              <a:rPr lang="en-US" dirty="0">
                <a:latin typeface="Arial" panose="020B0604020202020204" pitchFamily="34" charset="0"/>
                <a:cs typeface="Arial" panose="020B0604020202020204" pitchFamily="34" charset="0"/>
              </a:rPr>
              <a:t>Economic nexus: sales above a certain threshold. </a:t>
            </a:r>
            <a:r>
              <a:rPr lang="en-US" i="1" dirty="0">
                <a:latin typeface="Arial" panose="020B0604020202020204" pitchFamily="34" charset="0"/>
                <a:cs typeface="Arial" panose="020B0604020202020204" pitchFamily="34" charset="0"/>
              </a:rPr>
              <a:t>Wayfair </a:t>
            </a:r>
            <a:r>
              <a:rPr lang="en-US" dirty="0">
                <a:latin typeface="Arial" panose="020B0604020202020204" pitchFamily="34" charset="0"/>
                <a:cs typeface="Arial" panose="020B0604020202020204" pitchFamily="34" charset="0"/>
              </a:rPr>
              <a:t>case in 2017 established this concept, and many states have created economic nexus rules.</a:t>
            </a:r>
          </a:p>
          <a:p>
            <a:pPr lvl="1"/>
            <a:r>
              <a:rPr lang="en-US" dirty="0">
                <a:latin typeface="Arial" panose="020B0604020202020204" pitchFamily="34" charset="0"/>
                <a:cs typeface="Arial" panose="020B0604020202020204" pitchFamily="34" charset="0"/>
              </a:rPr>
              <a:t>Physical brick-and-mortar stores</a:t>
            </a:r>
          </a:p>
          <a:p>
            <a:pPr lvl="1"/>
            <a:r>
              <a:rPr lang="en-US" dirty="0">
                <a:latin typeface="Arial" panose="020B0604020202020204" pitchFamily="34" charset="0"/>
                <a:cs typeface="Arial" panose="020B0604020202020204" pitchFamily="34" charset="0"/>
              </a:rPr>
              <a:t>Employees/payroll</a:t>
            </a:r>
          </a:p>
          <a:p>
            <a:pPr lvl="1"/>
            <a:r>
              <a:rPr lang="en-US" dirty="0">
                <a:latin typeface="Arial" panose="020B0604020202020204" pitchFamily="34" charset="0"/>
                <a:cs typeface="Arial" panose="020B0604020202020204" pitchFamily="34" charset="0"/>
              </a:rPr>
              <a:t>Sales events, physical salespeople traveling to a state. </a:t>
            </a: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872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State and Local Tax Issues: Nexus</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Buyer will likely want to integrate Seller’s state tax filing profile going forward.</a:t>
            </a:r>
          </a:p>
          <a:p>
            <a:pPr lvl="1"/>
            <a:r>
              <a:rPr lang="en-US" dirty="0">
                <a:latin typeface="Arial" panose="020B0604020202020204" pitchFamily="34" charset="0"/>
                <a:cs typeface="Arial" panose="020B0604020202020204" pitchFamily="34" charset="0"/>
              </a:rPr>
              <a:t>During tax due diligence, Buyer should estimate the potential income and sales tax liability for states in which Target has nexus but has not filed returns.</a:t>
            </a:r>
          </a:p>
          <a:p>
            <a:pPr lvl="1"/>
            <a:r>
              <a:rPr lang="en-US" dirty="0">
                <a:latin typeface="Arial" panose="020B0604020202020204" pitchFamily="34" charset="0"/>
                <a:cs typeface="Arial" panose="020B0604020202020204" pitchFamily="34" charset="0"/>
              </a:rPr>
              <a:t>Buyer may want to proactively approach state tax authorities to file pre-close returns and avoid penalties associated with late filing through a voluntary disclosure agreement (“VDA”). The VDA also provides certainty as to the outstanding tax liability and helps avoid future audits.</a:t>
            </a: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83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State and Local Tax Issues: Sales Tax</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fontScale="92500" lnSpcReduction="10000"/>
          </a:bodyPr>
          <a:lstStyle/>
          <a:p>
            <a:pPr>
              <a:lnSpc>
                <a:spcPct val="110000"/>
              </a:lnSpc>
            </a:pPr>
            <a:r>
              <a:rPr lang="en-US" dirty="0">
                <a:latin typeface="Arial" panose="020B0604020202020204" pitchFamily="34" charset="0"/>
                <a:cs typeface="Arial" panose="020B0604020202020204" pitchFamily="34" charset="0"/>
              </a:rPr>
              <a:t>“Sale” is broadly defined to include all transfers of title or possession of goods for consideration “unless otherwise excepted.”</a:t>
            </a:r>
          </a:p>
          <a:p>
            <a:pPr>
              <a:lnSpc>
                <a:spcPct val="110000"/>
              </a:lnSpc>
            </a:pPr>
            <a:r>
              <a:rPr lang="en-US" dirty="0">
                <a:latin typeface="Arial" panose="020B0604020202020204" pitchFamily="34" charset="0"/>
                <a:cs typeface="Arial" panose="020B0604020202020204" pitchFamily="34" charset="0"/>
              </a:rPr>
              <a:t>Even if Target is a loss corporation for income tax purposes, it will still have sales tax liability.</a:t>
            </a:r>
          </a:p>
          <a:p>
            <a:pPr>
              <a:lnSpc>
                <a:spcPct val="110000"/>
              </a:lnSpc>
            </a:pPr>
            <a:r>
              <a:rPr lang="en-US" dirty="0">
                <a:latin typeface="Arial" panose="020B0604020202020204" pitchFamily="34" charset="0"/>
                <a:cs typeface="Arial" panose="020B0604020202020204" pitchFamily="34" charset="0"/>
              </a:rPr>
              <a:t>Not all states have a sales tax exemption for sale of a business.</a:t>
            </a:r>
          </a:p>
          <a:p>
            <a:pPr lvl="1">
              <a:lnSpc>
                <a:spcPct val="110000"/>
              </a:lnSpc>
            </a:pPr>
            <a:r>
              <a:rPr lang="en-US" dirty="0">
                <a:latin typeface="Arial" panose="020B0604020202020204" pitchFamily="34" charset="0"/>
                <a:cs typeface="Arial" panose="020B0604020202020204" pitchFamily="34" charset="0"/>
              </a:rPr>
              <a:t>Research whether the state has exemption for isolated sales outside of ordinary course of business.</a:t>
            </a:r>
          </a:p>
          <a:p>
            <a:pPr>
              <a:lnSpc>
                <a:spcPct val="110000"/>
              </a:lnSpc>
            </a:pPr>
            <a:r>
              <a:rPr lang="en-US" dirty="0">
                <a:latin typeface="Arial" panose="020B0604020202020204" pitchFamily="34" charset="0"/>
                <a:cs typeface="Arial" panose="020B0604020202020204" pitchFamily="34" charset="0"/>
              </a:rPr>
              <a:t>Bulk sales / successor liability provisions:</a:t>
            </a:r>
          </a:p>
          <a:p>
            <a:pPr lvl="1">
              <a:lnSpc>
                <a:spcPct val="110000"/>
              </a:lnSpc>
            </a:pPr>
            <a:r>
              <a:rPr lang="en-US" dirty="0">
                <a:latin typeface="Arial" panose="020B0604020202020204" pitchFamily="34" charset="0"/>
                <a:cs typeface="Arial" panose="020B0604020202020204" pitchFamily="34" charset="0"/>
              </a:rPr>
              <a:t>States frequently require the seller and/or purchaser of business assets to notify the tax authority of the sale in order to obtain a clearance certificate stating that there is no outstanding sales tax liability.</a:t>
            </a:r>
          </a:p>
        </p:txBody>
      </p:sp>
    </p:spTree>
    <p:extLst>
      <p:ext uri="{BB962C8B-B14F-4D97-AF65-F5344CB8AC3E}">
        <p14:creationId xmlns:p14="http://schemas.microsoft.com/office/powerpoint/2010/main" val="3345065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State and Local Tax Issues: Sales Tax</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Economic nexus: review Target’s sales by state. Did it trip any economic nexus thresholds? If so, is Target registered in those states?</a:t>
            </a:r>
          </a:p>
          <a:p>
            <a:r>
              <a:rPr lang="en-US" dirty="0">
                <a:latin typeface="Arial" panose="020B0604020202020204" pitchFamily="34" charset="0"/>
                <a:cs typeface="Arial" panose="020B0604020202020204" pitchFamily="34" charset="0"/>
              </a:rPr>
              <a:t>Software as a service: most states, including California and Illinois, do not tax SaaS. However, Washington, Texas, and New York are 3 of the 16 states that do tax SaaS.</a:t>
            </a:r>
          </a:p>
          <a:p>
            <a:r>
              <a:rPr lang="en-US" dirty="0">
                <a:latin typeface="Arial" panose="020B0604020202020204" pitchFamily="34" charset="0"/>
                <a:cs typeface="Arial" panose="020B0604020202020204" pitchFamily="34" charset="0"/>
              </a:rPr>
              <a:t>Resale exemption: What are Target’s primary customers? B2B or B2C?</a:t>
            </a:r>
          </a:p>
          <a:p>
            <a:pPr lvl="1"/>
            <a:r>
              <a:rPr lang="en-US" dirty="0">
                <a:latin typeface="Arial" panose="020B0604020202020204" pitchFamily="34" charset="0"/>
                <a:cs typeface="Arial" panose="020B0604020202020204" pitchFamily="34" charset="0"/>
              </a:rPr>
              <a:t>If B2B, Target may not need to collect sales tax if it can get exemption certificates from its customers. If these certificates have not yet been collected, Buyer will need to work with Target to collect them post-closing.</a:t>
            </a: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28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Arial" panose="020B0604020202020204" pitchFamily="34" charset="0"/>
                <a:cs typeface="Arial" panose="020B0604020202020204" pitchFamily="34" charset="0"/>
              </a:rPr>
              <a:t>Reading Purchase Agreements</a:t>
            </a:r>
          </a:p>
        </p:txBody>
      </p:sp>
    </p:spTree>
    <p:extLst>
      <p:ext uri="{BB962C8B-B14F-4D97-AF65-F5344CB8AC3E}">
        <p14:creationId xmlns:p14="http://schemas.microsoft.com/office/powerpoint/2010/main" val="3955340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Buyer Objectives</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r>
              <a:rPr lang="en-US" sz="3200" dirty="0">
                <a:latin typeface="Arial" panose="020B0604020202020204" pitchFamily="34" charset="0"/>
                <a:cs typeface="Arial" panose="020B0604020202020204" pitchFamily="34" charset="0"/>
              </a:rPr>
              <a:t>Robust Seller representations and warranties</a:t>
            </a:r>
          </a:p>
          <a:p>
            <a:pPr marL="228600" lvl="1">
              <a:spcBef>
                <a:spcPts val="1000"/>
              </a:spcBef>
            </a:pPr>
            <a:r>
              <a:rPr lang="en-US" sz="3200" dirty="0">
                <a:latin typeface="Arial" panose="020B0604020202020204" pitchFamily="34" charset="0"/>
                <a:cs typeface="Arial" panose="020B0604020202020204" pitchFamily="34" charset="0"/>
              </a:rPr>
              <a:t>Information rights: right to obtain Target’s historical tax and financial information.</a:t>
            </a:r>
          </a:p>
          <a:p>
            <a:pPr marL="228600" lvl="1">
              <a:spcBef>
                <a:spcPts val="1000"/>
              </a:spcBef>
            </a:pPr>
            <a:r>
              <a:rPr lang="en-US" sz="3200" dirty="0">
                <a:latin typeface="Arial" panose="020B0604020202020204" pitchFamily="34" charset="0"/>
                <a:cs typeface="Arial" panose="020B0604020202020204" pitchFamily="34" charset="0"/>
              </a:rPr>
              <a:t>Right to withhold purchase consideration for withholding tax purposes.</a:t>
            </a:r>
          </a:p>
          <a:p>
            <a:pPr marL="228600" lvl="1">
              <a:spcBef>
                <a:spcPts val="1000"/>
              </a:spcBef>
            </a:pPr>
            <a:r>
              <a:rPr lang="en-US" sz="3200" dirty="0">
                <a:latin typeface="Arial" panose="020B0604020202020204" pitchFamily="34" charset="0"/>
                <a:cs typeface="Arial" panose="020B0604020202020204" pitchFamily="34" charset="0"/>
              </a:rPr>
              <a:t>Which party is responsible for any transfer taxes arising from the transaction?</a:t>
            </a:r>
          </a:p>
          <a:p>
            <a:pPr marL="228600" lvl="1">
              <a:spcBef>
                <a:spcPts val="1000"/>
              </a:spcBef>
            </a:pPr>
            <a:r>
              <a:rPr lang="en-US" sz="3200" dirty="0">
                <a:latin typeface="Arial" panose="020B0604020202020204" pitchFamily="34" charset="0"/>
                <a:cs typeface="Arial" panose="020B0604020202020204" pitchFamily="34" charset="0"/>
              </a:rPr>
              <a:t>The right to prepare or review pre-close tax returns that are due post-close.</a:t>
            </a:r>
          </a:p>
          <a:p>
            <a:pPr marL="228600" lvl="1">
              <a:spcBef>
                <a:spcPts val="1000"/>
              </a:spcBef>
            </a:pPr>
            <a:r>
              <a:rPr lang="en-US" sz="3200" dirty="0">
                <a:latin typeface="Arial" panose="020B0604020202020204" pitchFamily="34" charset="0"/>
                <a:cs typeface="Arial" panose="020B0604020202020204" pitchFamily="34" charset="0"/>
              </a:rPr>
              <a:t>Flexibility on post-close restructuring.</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186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Buyer Objectives</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spcBef>
                <a:spcPts val="1000"/>
              </a:spcBef>
            </a:pPr>
            <a:r>
              <a:rPr lang="en-US" sz="3200" dirty="0">
                <a:latin typeface="Arial" panose="020B0604020202020204" pitchFamily="34" charset="0"/>
                <a:cs typeface="Arial" panose="020B0604020202020204" pitchFamily="34" charset="0"/>
              </a:rPr>
              <a:t>Seller indemnification for all pre-close tax liabilities.</a:t>
            </a:r>
          </a:p>
          <a:p>
            <a:pPr marL="685800" lvl="3">
              <a:spcBef>
                <a:spcPts val="1000"/>
              </a:spcBef>
            </a:pPr>
            <a:r>
              <a:rPr lang="en-US" sz="3000" dirty="0">
                <a:latin typeface="Arial" panose="020B0604020202020204" pitchFamily="34" charset="0"/>
                <a:cs typeface="Arial" panose="020B0604020202020204" pitchFamily="34" charset="0"/>
              </a:rPr>
              <a:t>Is the indemnification subject to a “basket” or “ceiling?”</a:t>
            </a:r>
          </a:p>
          <a:p>
            <a:pPr marL="685800" lvl="3">
              <a:spcBef>
                <a:spcPts val="1000"/>
              </a:spcBef>
            </a:pPr>
            <a:r>
              <a:rPr lang="en-US" sz="3000" dirty="0">
                <a:latin typeface="Arial" panose="020B0604020202020204" pitchFamily="34" charset="0"/>
                <a:cs typeface="Arial" panose="020B0604020202020204" pitchFamily="34" charset="0"/>
              </a:rPr>
              <a:t>When does the indemnification expire (survival period)?</a:t>
            </a:r>
          </a:p>
          <a:p>
            <a:pPr marL="685800" lvl="3">
              <a:spcBef>
                <a:spcPts val="1000"/>
              </a:spcBef>
            </a:pPr>
            <a:r>
              <a:rPr lang="en-US" sz="3200" dirty="0">
                <a:latin typeface="Arial" panose="020B0604020202020204" pitchFamily="34" charset="0"/>
                <a:cs typeface="Arial" panose="020B0604020202020204" pitchFamily="34" charset="0"/>
              </a:rPr>
              <a:t>Ideally Buyer would holdback a portion of the purchase price for a length of time that would offset any pre-close tax liability to be paid post-close.</a:t>
            </a:r>
          </a:p>
          <a:p>
            <a:pPr marL="228600" lvl="1">
              <a:spcBef>
                <a:spcPts val="1000"/>
              </a:spcBef>
            </a:pPr>
            <a:r>
              <a:rPr lang="en-US" sz="3200" dirty="0">
                <a:latin typeface="Arial" panose="020B0604020202020204" pitchFamily="34" charset="0"/>
                <a:cs typeface="Arial" panose="020B0604020202020204" pitchFamily="34" charset="0"/>
              </a:rPr>
              <a:t>Limited tax disclosures in Seller disclosure schedules</a:t>
            </a:r>
          </a:p>
        </p:txBody>
      </p:sp>
    </p:spTree>
    <p:extLst>
      <p:ext uri="{BB962C8B-B14F-4D97-AF65-F5344CB8AC3E}">
        <p14:creationId xmlns:p14="http://schemas.microsoft.com/office/powerpoint/2010/main" val="64058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Seller Objectives</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spcBef>
                <a:spcPts val="1000"/>
              </a:spcBef>
            </a:pPr>
            <a:r>
              <a:rPr lang="en-US" sz="2800" dirty="0">
                <a:latin typeface="Arial" panose="020B0604020202020204" pitchFamily="34" charset="0"/>
                <a:cs typeface="Arial" panose="020B0604020202020204" pitchFamily="34" charset="0"/>
              </a:rPr>
              <a:t>Limited or caveated language in Seller representations and warranties</a:t>
            </a:r>
          </a:p>
          <a:p>
            <a:pPr marL="228600" lvl="1">
              <a:spcBef>
                <a:spcPts val="1000"/>
              </a:spcBef>
            </a:pPr>
            <a:r>
              <a:rPr lang="en-US" sz="2800" dirty="0">
                <a:latin typeface="Arial" panose="020B0604020202020204" pitchFamily="34" charset="0"/>
                <a:cs typeface="Arial" panose="020B0604020202020204" pitchFamily="34" charset="0"/>
              </a:rPr>
              <a:t>Right to provide documentation to mitigate withholding taxes.</a:t>
            </a:r>
          </a:p>
          <a:p>
            <a:pPr marL="228600" lvl="1">
              <a:spcBef>
                <a:spcPts val="1000"/>
              </a:spcBef>
            </a:pPr>
            <a:r>
              <a:rPr lang="en-US" sz="2800" dirty="0">
                <a:latin typeface="Arial" panose="020B0604020202020204" pitchFamily="34" charset="0"/>
                <a:cs typeface="Arial" panose="020B0604020202020204" pitchFamily="34" charset="0"/>
              </a:rPr>
              <a:t>Limited Seller indemnification for pre-close tax liabilities.</a:t>
            </a:r>
          </a:p>
          <a:p>
            <a:pPr marL="228600" lvl="1">
              <a:spcBef>
                <a:spcPts val="1000"/>
              </a:spcBef>
            </a:pPr>
            <a:r>
              <a:rPr lang="en-US" sz="2800" dirty="0">
                <a:latin typeface="Arial" panose="020B0604020202020204" pitchFamily="34" charset="0"/>
                <a:cs typeface="Arial" panose="020B0604020202020204" pitchFamily="34" charset="0"/>
              </a:rPr>
              <a:t>Control over or right to review straddle period or pre-close tax returns that are due post-close.</a:t>
            </a:r>
          </a:p>
          <a:p>
            <a:pPr marL="228600" lvl="1">
              <a:spcBef>
                <a:spcPts val="1000"/>
              </a:spcBef>
            </a:pPr>
            <a:r>
              <a:rPr lang="en-US" sz="2800" dirty="0">
                <a:latin typeface="Arial" panose="020B0604020202020204" pitchFamily="34" charset="0"/>
                <a:cs typeface="Arial" panose="020B0604020202020204" pitchFamily="34" charset="0"/>
              </a:rPr>
              <a:t>Robust tax disclosures in Seller disclosure schedules.</a:t>
            </a:r>
          </a:p>
          <a:p>
            <a:pPr marL="228600" lvl="1">
              <a:spcBef>
                <a:spcPts val="1000"/>
              </a:spcBef>
            </a:pPr>
            <a:r>
              <a:rPr lang="en-US" sz="2800" dirty="0">
                <a:latin typeface="Arial" panose="020B0604020202020204" pitchFamily="34" charset="0"/>
                <a:cs typeface="Arial" panose="020B0604020202020204" pitchFamily="34" charset="0"/>
              </a:rPr>
              <a:t>Have Buyer include the NPV of tax attributes in purchase price.</a:t>
            </a:r>
          </a:p>
          <a:p>
            <a:pPr marL="228600" lvl="1">
              <a:spcBef>
                <a:spcPts val="1000"/>
              </a:spcBef>
            </a:pPr>
            <a:r>
              <a:rPr lang="en-US" sz="2800" dirty="0">
                <a:latin typeface="Arial" panose="020B0604020202020204" pitchFamily="34" charset="0"/>
                <a:cs typeface="Arial" panose="020B0604020202020204" pitchFamily="34" charset="0"/>
              </a:rPr>
              <a:t>Have a say in post-closing actions that may affect pre-close tax liabilities.</a:t>
            </a:r>
          </a:p>
        </p:txBody>
      </p:sp>
    </p:spTree>
    <p:extLst>
      <p:ext uri="{BB962C8B-B14F-4D97-AF65-F5344CB8AC3E}">
        <p14:creationId xmlns:p14="http://schemas.microsoft.com/office/powerpoint/2010/main" val="2972347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Preamble: understand stated Buyer and Seller intentions. Are there other parties involved?</a:t>
            </a:r>
          </a:p>
          <a:p>
            <a:pPr lvl="1"/>
            <a:r>
              <a:rPr lang="en-US" dirty="0">
                <a:latin typeface="Arial" panose="020B0604020202020204" pitchFamily="34" charset="0"/>
                <a:cs typeface="Arial" panose="020B0604020202020204" pitchFamily="34" charset="0"/>
              </a:rPr>
              <a:t>Sometimes the preamble may state the intended tax treatment of the transaction. It also may state that the purchase agreement should be treated as a plan of reorganization.</a:t>
            </a:r>
          </a:p>
          <a:p>
            <a:pPr marL="228600" lvl="1">
              <a:spcBef>
                <a:spcPts val="1000"/>
              </a:spcBef>
            </a:pPr>
            <a:r>
              <a:rPr lang="en-US" sz="2800" dirty="0">
                <a:latin typeface="Arial" panose="020B0604020202020204" pitchFamily="34" charset="0"/>
                <a:cs typeface="Arial" panose="020B0604020202020204" pitchFamily="34" charset="0"/>
              </a:rPr>
              <a:t>Definitions: Tax, Tax Return, Tax Benefits, Holdbacks and escrows, etc.</a:t>
            </a:r>
          </a:p>
          <a:p>
            <a:pPr marL="228600" lvl="1">
              <a:spcBef>
                <a:spcPts val="1000"/>
              </a:spcBef>
            </a:pPr>
            <a:r>
              <a:rPr lang="en-US" sz="2800" dirty="0">
                <a:latin typeface="Arial" panose="020B0604020202020204" pitchFamily="34" charset="0"/>
                <a:cs typeface="Arial" panose="020B0604020202020204" pitchFamily="34" charset="0"/>
              </a:rPr>
              <a:t>Transaction Language / Closing: helps to understand the basis mechanics of the transaction, how purchase price is calculated, what the adjustments would be to purchase price, holdbacks, etc. </a:t>
            </a:r>
          </a:p>
        </p:txBody>
      </p:sp>
    </p:spTree>
    <p:extLst>
      <p:ext uri="{BB962C8B-B14F-4D97-AF65-F5344CB8AC3E}">
        <p14:creationId xmlns:p14="http://schemas.microsoft.com/office/powerpoint/2010/main" val="4102944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fontScale="92500"/>
          </a:bodyPr>
          <a:lstStyle/>
          <a:p>
            <a:pPr marL="228600" lvl="1">
              <a:lnSpc>
                <a:spcPct val="110000"/>
              </a:lnSpc>
              <a:spcBef>
                <a:spcPts val="1000"/>
              </a:spcBef>
            </a:pPr>
            <a:r>
              <a:rPr lang="en-US" sz="2800" dirty="0">
                <a:latin typeface="Arial" panose="020B0604020202020204" pitchFamily="34" charset="0"/>
                <a:cs typeface="Arial" panose="020B0604020202020204" pitchFamily="34" charset="0"/>
              </a:rPr>
              <a:t>Common adjustments to purchase price:</a:t>
            </a:r>
          </a:p>
          <a:p>
            <a:pPr marL="685800" lvl="2">
              <a:lnSpc>
                <a:spcPct val="110000"/>
              </a:lnSpc>
              <a:spcBef>
                <a:spcPts val="1000"/>
              </a:spcBef>
            </a:pPr>
            <a:r>
              <a:rPr lang="en-US" sz="2400" dirty="0">
                <a:latin typeface="Arial" panose="020B0604020202020204" pitchFamily="34" charset="0"/>
                <a:cs typeface="Arial" panose="020B0604020202020204" pitchFamily="34" charset="0"/>
              </a:rPr>
              <a:t>Net working capital adjustment (net current assets and current liabilities).</a:t>
            </a:r>
          </a:p>
          <a:p>
            <a:pPr marL="1143000" lvl="3">
              <a:lnSpc>
                <a:spcPct val="110000"/>
              </a:lnSpc>
              <a:spcBef>
                <a:spcPts val="1000"/>
              </a:spcBef>
            </a:pPr>
            <a:r>
              <a:rPr lang="en-US" sz="2200" dirty="0">
                <a:latin typeface="Arial" panose="020B0604020202020204" pitchFamily="34" charset="0"/>
                <a:cs typeface="Arial" panose="020B0604020202020204" pitchFamily="34" charset="0"/>
              </a:rPr>
              <a:t>How should trapped cash be counted? Net of withholding?</a:t>
            </a:r>
          </a:p>
          <a:p>
            <a:pPr marL="228600" lvl="1">
              <a:lnSpc>
                <a:spcPct val="110000"/>
              </a:lnSpc>
              <a:spcBef>
                <a:spcPts val="1000"/>
              </a:spcBef>
            </a:pPr>
            <a:r>
              <a:rPr lang="en-US" sz="2800" dirty="0">
                <a:latin typeface="Arial" panose="020B0604020202020204" pitchFamily="34" charset="0"/>
                <a:cs typeface="Arial" panose="020B0604020202020204" pitchFamily="34" charset="0"/>
              </a:rPr>
              <a:t>Purchase Price Allocation:</a:t>
            </a:r>
          </a:p>
          <a:p>
            <a:pPr marL="685800" lvl="2">
              <a:lnSpc>
                <a:spcPct val="110000"/>
              </a:lnSpc>
              <a:spcBef>
                <a:spcPts val="1000"/>
              </a:spcBef>
            </a:pPr>
            <a:r>
              <a:rPr lang="en-US" sz="2400" dirty="0">
                <a:latin typeface="Arial" panose="020B0604020202020204" pitchFamily="34" charset="0"/>
                <a:cs typeface="Arial" panose="020B0604020202020204" pitchFamily="34" charset="0"/>
              </a:rPr>
              <a:t>Applicable for asset acquisitions. Should discuss how each party will allocate purchase price to assets under Section 1060.</a:t>
            </a:r>
          </a:p>
          <a:p>
            <a:pPr marL="685800" lvl="2">
              <a:lnSpc>
                <a:spcPct val="110000"/>
              </a:lnSpc>
              <a:spcBef>
                <a:spcPts val="1000"/>
              </a:spcBef>
            </a:pPr>
            <a:r>
              <a:rPr lang="en-US" sz="2400" dirty="0">
                <a:latin typeface="Arial" panose="020B0604020202020204" pitchFamily="34" charset="0"/>
                <a:cs typeface="Arial" panose="020B0604020202020204" pitchFamily="34" charset="0"/>
              </a:rPr>
              <a:t>Who is preparing the PPA? What rights does the other party get?</a:t>
            </a:r>
          </a:p>
          <a:p>
            <a:pPr marL="228600" lvl="1">
              <a:lnSpc>
                <a:spcPct val="110000"/>
              </a:lnSpc>
              <a:spcBef>
                <a:spcPts val="1000"/>
              </a:spcBef>
            </a:pPr>
            <a:r>
              <a:rPr lang="en-US" sz="2800" dirty="0">
                <a:latin typeface="Arial" panose="020B0604020202020204" pitchFamily="34" charset="0"/>
                <a:cs typeface="Arial" panose="020B0604020202020204" pitchFamily="34" charset="0"/>
              </a:rPr>
              <a:t>Buyer’s right to withhold:</a:t>
            </a:r>
          </a:p>
          <a:p>
            <a:pPr marL="685800" lvl="2">
              <a:lnSpc>
                <a:spcPct val="110000"/>
              </a:lnSpc>
              <a:spcBef>
                <a:spcPts val="1000"/>
              </a:spcBef>
            </a:pPr>
            <a:r>
              <a:rPr lang="en-US" dirty="0">
                <a:latin typeface="Arial" panose="020B0604020202020204" pitchFamily="34" charset="0"/>
                <a:cs typeface="Arial" panose="020B0604020202020204" pitchFamily="34" charset="0"/>
              </a:rPr>
              <a:t>Can the Buyer deduct and withhold applicable taxes from the purchase price or other payments?</a:t>
            </a:r>
          </a:p>
          <a:p>
            <a:pPr marL="685800" lvl="2">
              <a:lnSpc>
                <a:spcPct val="110000"/>
              </a:lnSpc>
              <a:spcBef>
                <a:spcPts val="1000"/>
              </a:spcBef>
            </a:pPr>
            <a:r>
              <a:rPr lang="en-US" dirty="0">
                <a:latin typeface="Arial" panose="020B0604020202020204" pitchFamily="34" charset="0"/>
                <a:cs typeface="Arial" panose="020B0604020202020204" pitchFamily="34" charset="0"/>
              </a:rPr>
              <a:t>What right does the Seller have to rebut the withholding amount?</a:t>
            </a:r>
          </a:p>
          <a:p>
            <a:pPr marL="1143000" lvl="3">
              <a:spcBef>
                <a:spcPts val="1000"/>
              </a:spcBef>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164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lnSpc>
                <a:spcPct val="110000"/>
              </a:lnSpc>
              <a:spcBef>
                <a:spcPts val="1000"/>
              </a:spcBef>
            </a:pPr>
            <a:r>
              <a:rPr lang="en-US" sz="2800" dirty="0">
                <a:latin typeface="Arial" panose="020B0604020202020204" pitchFamily="34" charset="0"/>
                <a:cs typeface="Arial" panose="020B0604020202020204" pitchFamily="34" charset="0"/>
              </a:rPr>
              <a:t>Escrow:</a:t>
            </a:r>
          </a:p>
          <a:p>
            <a:pPr marL="685800" lvl="2">
              <a:lnSpc>
                <a:spcPct val="110000"/>
              </a:lnSpc>
              <a:spcBef>
                <a:spcPts val="1000"/>
              </a:spcBef>
            </a:pPr>
            <a:r>
              <a:rPr lang="en-US" sz="2400" dirty="0">
                <a:latin typeface="Arial" panose="020B0604020202020204" pitchFamily="34" charset="0"/>
                <a:cs typeface="Arial" panose="020B0604020202020204" pitchFamily="34" charset="0"/>
              </a:rPr>
              <a:t>Purchase price adjustments</a:t>
            </a:r>
          </a:p>
          <a:p>
            <a:pPr marL="685800" lvl="2">
              <a:lnSpc>
                <a:spcPct val="110000"/>
              </a:lnSpc>
              <a:spcBef>
                <a:spcPts val="1000"/>
              </a:spcBef>
            </a:pPr>
            <a:r>
              <a:rPr lang="en-US" sz="2400" dirty="0">
                <a:latin typeface="Arial" panose="020B0604020202020204" pitchFamily="34" charset="0"/>
                <a:cs typeface="Arial" panose="020B0604020202020204" pitchFamily="34" charset="0"/>
              </a:rPr>
              <a:t>Indemnification</a:t>
            </a:r>
          </a:p>
          <a:p>
            <a:pPr marL="685800" lvl="2">
              <a:lnSpc>
                <a:spcPct val="110000"/>
              </a:lnSpc>
              <a:spcBef>
                <a:spcPts val="1000"/>
              </a:spcBef>
            </a:pPr>
            <a:r>
              <a:rPr lang="en-US" sz="2400" dirty="0">
                <a:latin typeface="Arial" panose="020B0604020202020204" pitchFamily="34" charset="0"/>
                <a:cs typeface="Arial" panose="020B0604020202020204" pitchFamily="34" charset="0"/>
              </a:rPr>
              <a:t>Other holdback payments.</a:t>
            </a:r>
          </a:p>
          <a:p>
            <a:pPr marL="685800" lvl="2">
              <a:lnSpc>
                <a:spcPct val="110000"/>
              </a:lnSpc>
              <a:spcBef>
                <a:spcPts val="1000"/>
              </a:spcBef>
            </a:pPr>
            <a:r>
              <a:rPr lang="en-US" sz="2400" dirty="0">
                <a:latin typeface="Arial" panose="020B0604020202020204" pitchFamily="34" charset="0"/>
                <a:cs typeface="Arial" panose="020B0604020202020204" pitchFamily="34" charset="0"/>
              </a:rPr>
              <a:t>Who is the owner of the escrow funds? Who gets the interest?</a:t>
            </a:r>
          </a:p>
          <a:p>
            <a:pPr marL="685800" lvl="2">
              <a:lnSpc>
                <a:spcPct val="110000"/>
              </a:lnSpc>
              <a:spcBef>
                <a:spcPts val="1000"/>
              </a:spcBef>
            </a:pPr>
            <a:r>
              <a:rPr lang="en-US" sz="2400" dirty="0">
                <a:latin typeface="Arial" panose="020B0604020202020204" pitchFamily="34" charset="0"/>
                <a:cs typeface="Arial" panose="020B0604020202020204" pitchFamily="34" charset="0"/>
              </a:rPr>
              <a:t>When and how are funds released from Escrow?</a:t>
            </a:r>
          </a:p>
          <a:p>
            <a:pPr marL="228600" lvl="1">
              <a:lnSpc>
                <a:spcPct val="110000"/>
              </a:lnSpc>
              <a:spcBef>
                <a:spcPts val="1000"/>
              </a:spcBef>
            </a:pPr>
            <a:r>
              <a:rPr lang="en-US" sz="2800" dirty="0">
                <a:latin typeface="Arial" panose="020B0604020202020204" pitchFamily="34" charset="0"/>
                <a:cs typeface="Arial" panose="020B0604020202020204" pitchFamily="34" charset="0"/>
              </a:rPr>
              <a:t>Conditions to Close:</a:t>
            </a:r>
          </a:p>
          <a:p>
            <a:pPr marL="685800" lvl="2">
              <a:lnSpc>
                <a:spcPct val="110000"/>
              </a:lnSpc>
              <a:spcBef>
                <a:spcPts val="1000"/>
              </a:spcBef>
            </a:pPr>
            <a:r>
              <a:rPr lang="en-US" sz="2400" dirty="0">
                <a:latin typeface="Arial" panose="020B0604020202020204" pitchFamily="34" charset="0"/>
                <a:cs typeface="Arial" panose="020B0604020202020204" pitchFamily="34" charset="0"/>
              </a:rPr>
              <a:t>Any tax conditions (e.g., FIRPTA certificate, 280G Analysis)?</a:t>
            </a:r>
          </a:p>
          <a:p>
            <a:pPr marL="1143000" lvl="3">
              <a:spcBef>
                <a:spcPts val="1000"/>
              </a:spcBef>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189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lnSpc>
                <a:spcPct val="110000"/>
              </a:lnSpc>
              <a:spcBef>
                <a:spcPts val="1000"/>
              </a:spcBef>
            </a:pPr>
            <a:r>
              <a:rPr lang="en-US" sz="2800" dirty="0">
                <a:latin typeface="Arial" panose="020B0604020202020204" pitchFamily="34" charset="0"/>
                <a:cs typeface="Arial" panose="020B0604020202020204" pitchFamily="34" charset="0"/>
              </a:rPr>
              <a:t>Tax representations and warranties:</a:t>
            </a:r>
          </a:p>
          <a:p>
            <a:pPr marL="685800" lvl="2">
              <a:lnSpc>
                <a:spcPct val="110000"/>
              </a:lnSpc>
              <a:spcBef>
                <a:spcPts val="1000"/>
              </a:spcBef>
            </a:pPr>
            <a:r>
              <a:rPr lang="en-US" sz="2400" dirty="0">
                <a:latin typeface="Arial" panose="020B0604020202020204" pitchFamily="34" charset="0"/>
                <a:cs typeface="Arial" panose="020B0604020202020204" pitchFamily="34" charset="0"/>
              </a:rPr>
              <a:t>Helps to rule out certain tax risks.</a:t>
            </a:r>
          </a:p>
          <a:p>
            <a:pPr marL="685800" lvl="2">
              <a:lnSpc>
                <a:spcPct val="110000"/>
              </a:lnSpc>
              <a:spcBef>
                <a:spcPts val="1000"/>
              </a:spcBef>
            </a:pPr>
            <a:r>
              <a:rPr lang="en-US" sz="2400" dirty="0">
                <a:latin typeface="Arial" panose="020B0604020202020204" pitchFamily="34" charset="0"/>
                <a:cs typeface="Arial" panose="020B0604020202020204" pitchFamily="34" charset="0"/>
              </a:rPr>
              <a:t>Should be tailored based on risks identified during tax due diligence and the structure of the transaction.</a:t>
            </a:r>
          </a:p>
          <a:p>
            <a:pPr marL="1143000" lvl="3">
              <a:lnSpc>
                <a:spcPct val="110000"/>
              </a:lnSpc>
              <a:spcBef>
                <a:spcPts val="1000"/>
              </a:spcBef>
            </a:pPr>
            <a:r>
              <a:rPr lang="en-US" sz="2200" dirty="0">
                <a:latin typeface="Arial" panose="020B0604020202020204" pitchFamily="34" charset="0"/>
                <a:cs typeface="Arial" panose="020B0604020202020204" pitchFamily="34" charset="0"/>
              </a:rPr>
              <a:t>Expect to see more robust tax representations and warranties if it is a stock purchase as opposed to asset purchase.</a:t>
            </a:r>
          </a:p>
          <a:p>
            <a:pPr marL="685800" lvl="2">
              <a:lnSpc>
                <a:spcPct val="110000"/>
              </a:lnSpc>
              <a:spcBef>
                <a:spcPts val="1000"/>
              </a:spcBef>
            </a:pPr>
            <a:r>
              <a:rPr lang="en-US" sz="2400" dirty="0">
                <a:latin typeface="Arial" panose="020B0604020202020204" pitchFamily="34" charset="0"/>
                <a:cs typeface="Arial" panose="020B0604020202020204" pitchFamily="34" charset="0"/>
              </a:rPr>
              <a:t>Basis for indemnification and/or R&amp;W insurance.</a:t>
            </a:r>
          </a:p>
          <a:p>
            <a:pPr marL="685800" lvl="2">
              <a:lnSpc>
                <a:spcPct val="110000"/>
              </a:lnSpc>
              <a:spcBef>
                <a:spcPts val="1000"/>
              </a:spcBef>
            </a:pPr>
            <a:r>
              <a:rPr lang="en-US" sz="2400" dirty="0">
                <a:latin typeface="Arial" panose="020B0604020202020204" pitchFamily="34" charset="0"/>
                <a:cs typeface="Arial" panose="020B0604020202020204" pitchFamily="34" charset="0"/>
              </a:rPr>
              <a:t>Seller will want ”material” and “knowledge” qualifiers to the representations and warranties. </a:t>
            </a:r>
          </a:p>
          <a:p>
            <a:pPr lvl="1"/>
            <a:r>
              <a:rPr lang="en-US" dirty="0">
                <a:latin typeface="Arial" panose="020B0604020202020204" pitchFamily="34" charset="0"/>
                <a:cs typeface="Arial" panose="020B0604020202020204" pitchFamily="34" charset="0"/>
              </a:rPr>
              <a:t>Review disclosure schedules to understand what Seller is “carving out.”</a:t>
            </a:r>
            <a:endParaRPr lang="en-US" sz="2400" dirty="0">
              <a:latin typeface="Arial" panose="020B0604020202020204" pitchFamily="34" charset="0"/>
              <a:cs typeface="Arial" panose="020B0604020202020204" pitchFamily="34" charset="0"/>
            </a:endParaRPr>
          </a:p>
          <a:p>
            <a:pPr marL="685800" lvl="2">
              <a:lnSpc>
                <a:spcPct val="110000"/>
              </a:lnSpc>
              <a:spcBef>
                <a:spcPts val="1000"/>
              </a:spcBef>
            </a:pPr>
            <a:endParaRPr lang="en-US" sz="2400" dirty="0">
              <a:latin typeface="Arial" panose="020B0604020202020204" pitchFamily="34" charset="0"/>
              <a:cs typeface="Arial" panose="020B0604020202020204" pitchFamily="34" charset="0"/>
            </a:endParaRPr>
          </a:p>
          <a:p>
            <a:pPr marL="1143000" lvl="3">
              <a:spcBef>
                <a:spcPts val="1000"/>
              </a:spcBef>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538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63377</TotalTime>
  <Words>1328</Words>
  <Application>Microsoft Macintosh PowerPoint</Application>
  <PresentationFormat>Custom</PresentationFormat>
  <Paragraphs>101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M&amp;A Tax</vt:lpstr>
      <vt:lpstr>Reading Purchase Agreements</vt:lpstr>
      <vt:lpstr>Buyer Objectives</vt:lpstr>
      <vt:lpstr>Buyer Objectives</vt:lpstr>
      <vt:lpstr>Seller Objectives</vt:lpstr>
      <vt:lpstr>What to review in a purchase agreement</vt:lpstr>
      <vt:lpstr>What to review in a purchase agreement</vt:lpstr>
      <vt:lpstr>What to review in a purchase agreement</vt:lpstr>
      <vt:lpstr>What to review in a purchase agreement</vt:lpstr>
      <vt:lpstr>What to review in a purchase agreement</vt:lpstr>
      <vt:lpstr>What to review in a purchase agreement</vt:lpstr>
      <vt:lpstr>What to review in a purchase agreement</vt:lpstr>
      <vt:lpstr>State and Local Tax Issues: Nexus</vt:lpstr>
      <vt:lpstr>State and Local Tax Issues: Nexus</vt:lpstr>
      <vt:lpstr>State and Local Tax Issues: Sales Tax</vt:lpstr>
      <vt:lpstr>State and Local Tax Issues: Sales Tax</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M&amp;A Tax</dc:title>
  <dc:creator>Cassidy Sung</dc:creator>
  <cp:lastModifiedBy>Fari Beyzavi</cp:lastModifiedBy>
  <cp:revision>44</cp:revision>
  <dcterms:created xsi:type="dcterms:W3CDTF">2022-03-19T04:27:13Z</dcterms:created>
  <dcterms:modified xsi:type="dcterms:W3CDTF">2023-05-05T20:37:55Z</dcterms:modified>
</cp:coreProperties>
</file>