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508" r:id="rId3"/>
    <p:sldId id="565" r:id="rId4"/>
    <p:sldId id="567" r:id="rId5"/>
    <p:sldId id="564" r:id="rId6"/>
    <p:sldId id="568" r:id="rId7"/>
    <p:sldId id="569" r:id="rId8"/>
    <p:sldId id="570" r:id="rId9"/>
    <p:sldId id="571" r:id="rId10"/>
    <p:sldId id="572" r:id="rId11"/>
    <p:sldId id="548" r:id="rId12"/>
    <p:sldId id="549" r:id="rId13"/>
    <p:sldId id="550" r:id="rId14"/>
    <p:sldId id="553" r:id="rId15"/>
    <p:sldId id="552" r:id="rId16"/>
    <p:sldId id="557" r:id="rId17"/>
    <p:sldId id="558" r:id="rId18"/>
    <p:sldId id="559" r:id="rId19"/>
    <p:sldId id="560" r:id="rId20"/>
    <p:sldId id="562" r:id="rId21"/>
    <p:sldId id="563" r:id="rId22"/>
    <p:sldId id="556" r:id="rId23"/>
    <p:sldId id="55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34"/>
    <p:restoredTop sz="96327"/>
  </p:normalViewPr>
  <p:slideViewPr>
    <p:cSldViewPr snapToGrid="0" snapToObjects="1">
      <p:cViewPr varScale="1">
        <p:scale>
          <a:sx n="106" d="100"/>
          <a:sy n="106" d="100"/>
        </p:scale>
        <p:origin x="10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C03DF1-810E-4543-8AD2-15264597DFA8}" type="datetimeFigureOut">
              <a:rPr lang="en-US" smtClean="0"/>
              <a:t>5/12/2023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87B2A-71F7-FF4B-89FD-811F0357F24F}" type="slidenum">
              <a:rPr lang="en-US" smtClean="0"/>
              <a:t>‹#›</a:t>
            </a:fld>
            <a:endParaRPr lang="en-US"/>
          </a:p>
        </p:txBody>
      </p:sp>
    </p:spTree>
    <p:extLst>
      <p:ext uri="{BB962C8B-B14F-4D97-AF65-F5344CB8AC3E}">
        <p14:creationId xmlns:p14="http://schemas.microsoft.com/office/powerpoint/2010/main" val="374777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87B2A-71F7-FF4B-89FD-811F0357F24F}" type="slidenum">
              <a:rPr lang="en-US" smtClean="0"/>
              <a:t>2</a:t>
            </a:fld>
            <a:endParaRPr lang="en-US"/>
          </a:p>
        </p:txBody>
      </p:sp>
    </p:spTree>
    <p:extLst>
      <p:ext uri="{BB962C8B-B14F-4D97-AF65-F5344CB8AC3E}">
        <p14:creationId xmlns:p14="http://schemas.microsoft.com/office/powerpoint/2010/main" val="305454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87B2A-71F7-FF4B-89FD-811F0357F24F}" type="slidenum">
              <a:rPr lang="en-US" smtClean="0"/>
              <a:t>11</a:t>
            </a:fld>
            <a:endParaRPr lang="en-US"/>
          </a:p>
        </p:txBody>
      </p:sp>
    </p:spTree>
    <p:extLst>
      <p:ext uri="{BB962C8B-B14F-4D97-AF65-F5344CB8AC3E}">
        <p14:creationId xmlns:p14="http://schemas.microsoft.com/office/powerpoint/2010/main" val="26595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94C5-05CD-3A47-916D-07CEF31267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968E73-80B1-F146-874F-370E2415B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05C599-3DFF-F243-ABB8-CB6483498FE5}"/>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5" name="Footer Placeholder 4">
            <a:extLst>
              <a:ext uri="{FF2B5EF4-FFF2-40B4-BE49-F238E27FC236}">
                <a16:creationId xmlns:a16="http://schemas.microsoft.com/office/drawing/2014/main" id="{BDB2649C-07FF-784D-9F83-314131640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62AC2-BF53-9241-B002-2CEF6A00BEE1}"/>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6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56E2E-7504-B64D-A317-3B98EBF8E7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3E52D9-5BAB-214A-BB65-355533A1C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C69CB-F227-0F47-A6C1-91E511D60B2C}"/>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5" name="Footer Placeholder 4">
            <a:extLst>
              <a:ext uri="{FF2B5EF4-FFF2-40B4-BE49-F238E27FC236}">
                <a16:creationId xmlns:a16="http://schemas.microsoft.com/office/drawing/2014/main" id="{FA618507-2D69-284A-BF01-BD75D5673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4F496-DD21-8948-BF22-7108CD1B0997}"/>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60632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3B2AD3-8038-FA49-A460-5ED868A936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EA32F5-6F5A-794D-A3CF-8C1A416A9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894EA-00C2-5644-A316-5CA91C4773EB}"/>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5" name="Footer Placeholder 4">
            <a:extLst>
              <a:ext uri="{FF2B5EF4-FFF2-40B4-BE49-F238E27FC236}">
                <a16:creationId xmlns:a16="http://schemas.microsoft.com/office/drawing/2014/main" id="{31F0C156-43F9-814A-AFA7-296CF4F61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CFA9A-C2C1-4049-9818-5F0C8D9325DD}"/>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217148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2598-243A-7F41-8CE7-28E218709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D6438-3132-DD48-83E5-D241BC965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7880B-070E-D24F-B988-8ED177683AE1}"/>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5" name="Footer Placeholder 4">
            <a:extLst>
              <a:ext uri="{FF2B5EF4-FFF2-40B4-BE49-F238E27FC236}">
                <a16:creationId xmlns:a16="http://schemas.microsoft.com/office/drawing/2014/main" id="{C401EFAE-F04D-3842-9255-F89F95893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E6F89-C54A-6D42-B26D-F98AD2584BA6}"/>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09655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CDAF1-38A2-B947-804F-201C4B74EA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40BA0B-46DD-E949-ADFE-DF159B73B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E2DA5E-56BD-4C41-940F-D6ADF5D76578}"/>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5" name="Footer Placeholder 4">
            <a:extLst>
              <a:ext uri="{FF2B5EF4-FFF2-40B4-BE49-F238E27FC236}">
                <a16:creationId xmlns:a16="http://schemas.microsoft.com/office/drawing/2014/main" id="{E9BDFAE7-D289-4841-AB2C-2FE6E6CB1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30C7E-F366-7E42-93EE-AFA3A31999D4}"/>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64262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669C-2D2B-6043-B912-CAAB435A0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300318-AFFD-F14A-A634-7ABAAE7EB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09185C-6BDF-AB46-9BE5-AD86EFEAFF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498BB7-0511-6040-892E-BE12E05A9116}"/>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6" name="Footer Placeholder 5">
            <a:extLst>
              <a:ext uri="{FF2B5EF4-FFF2-40B4-BE49-F238E27FC236}">
                <a16:creationId xmlns:a16="http://schemas.microsoft.com/office/drawing/2014/main" id="{1F997FEB-F5CF-7F4C-8EDA-2206D5DAC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FCDFD-E3B7-1D4D-90AE-ACE7A24730B2}"/>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89683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6371C-A3B8-3844-96FB-D7B4F49B8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F775FF-8DB3-B64A-9821-B9D784FE9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45FDC0-ECAE-4D45-BC45-B226D35666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EDF944-230D-CA49-A488-E2EA351DC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656F37-8C8C-4843-8729-052C51D20F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C2AB60-B1B8-6E4F-BBA4-BA5C75438CC8}"/>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8" name="Footer Placeholder 7">
            <a:extLst>
              <a:ext uri="{FF2B5EF4-FFF2-40B4-BE49-F238E27FC236}">
                <a16:creationId xmlns:a16="http://schemas.microsoft.com/office/drawing/2014/main" id="{42B15358-32B0-3345-AB6B-E6B0661259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B10C09-D3ED-224C-971B-512B74C2B55F}"/>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01618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A128-F5F0-BB4B-B2D5-9DAED548D0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D16C17-4E81-1041-853B-1F1950F8F58D}"/>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4" name="Footer Placeholder 3">
            <a:extLst>
              <a:ext uri="{FF2B5EF4-FFF2-40B4-BE49-F238E27FC236}">
                <a16:creationId xmlns:a16="http://schemas.microsoft.com/office/drawing/2014/main" id="{2184FC66-3E4B-8846-BB9F-9BE3C216E5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993094-AB18-7E4A-A018-5B597411B20B}"/>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25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DA27D-B71A-E94F-B40E-62967D9007D0}"/>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3" name="Footer Placeholder 2">
            <a:extLst>
              <a:ext uri="{FF2B5EF4-FFF2-40B4-BE49-F238E27FC236}">
                <a16:creationId xmlns:a16="http://schemas.microsoft.com/office/drawing/2014/main" id="{4BAAF645-48D6-D140-B1AA-1AC4E6E098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A83DF6-A02D-4047-8657-39A28DFB9745}"/>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4105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F032-F87B-BD4F-938F-C428894F2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C5BE31-5D76-EE40-AC03-27FDD067A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F1ADC9-30A9-BC42-9EAC-8A50CED45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030323-FBE6-EE44-9444-5D44A02E6E36}"/>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6" name="Footer Placeholder 5">
            <a:extLst>
              <a:ext uri="{FF2B5EF4-FFF2-40B4-BE49-F238E27FC236}">
                <a16:creationId xmlns:a16="http://schemas.microsoft.com/office/drawing/2014/main" id="{E880C295-C5D3-2745-8D24-6FEC14337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82E559-EE8D-3C42-9FFE-5430409338D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5242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075D-C2E0-674F-A3E6-0AE5B3010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312AE1-E9CB-964F-BF12-69FC8CEB0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AE1E28-A99F-8846-AD6D-B15DBF3D7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324CD-21D8-B34C-AF88-365E0FEFD69F}"/>
              </a:ext>
            </a:extLst>
          </p:cNvPr>
          <p:cNvSpPr>
            <a:spLocks noGrp="1"/>
          </p:cNvSpPr>
          <p:nvPr>
            <p:ph type="dt" sz="half" idx="10"/>
          </p:nvPr>
        </p:nvSpPr>
        <p:spPr/>
        <p:txBody>
          <a:bodyPr/>
          <a:lstStyle/>
          <a:p>
            <a:fld id="{8EEA7F2A-0B9F-3C4B-B29B-EAE3ED8D7F01}" type="datetimeFigureOut">
              <a:rPr lang="en-US" smtClean="0"/>
              <a:t>5/12/2023</a:t>
            </a:fld>
            <a:endParaRPr lang="en-US"/>
          </a:p>
        </p:txBody>
      </p:sp>
      <p:sp>
        <p:nvSpPr>
          <p:cNvPr id="6" name="Footer Placeholder 5">
            <a:extLst>
              <a:ext uri="{FF2B5EF4-FFF2-40B4-BE49-F238E27FC236}">
                <a16:creationId xmlns:a16="http://schemas.microsoft.com/office/drawing/2014/main" id="{38C88D4B-8CF0-1444-A432-2158FD534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04346-A4FF-1D4F-8F42-28226E8CCB8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23703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795139-F21B-C046-8DA2-EEE32BF09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0B09FA-FABB-7F43-8774-C9124AAFC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2AB13-11DC-0047-AEAD-8ACF48D1B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A7F2A-0B9F-3C4B-B29B-EAE3ED8D7F01}" type="datetimeFigureOut">
              <a:rPr lang="en-US" smtClean="0"/>
              <a:t>5/12/2023</a:t>
            </a:fld>
            <a:endParaRPr lang="en-US"/>
          </a:p>
        </p:txBody>
      </p:sp>
      <p:sp>
        <p:nvSpPr>
          <p:cNvPr id="5" name="Footer Placeholder 4">
            <a:extLst>
              <a:ext uri="{FF2B5EF4-FFF2-40B4-BE49-F238E27FC236}">
                <a16:creationId xmlns:a16="http://schemas.microsoft.com/office/drawing/2014/main" id="{12B8FDF8-2A11-804A-BEEF-70DCEF871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D16F23-450A-4442-AD17-B1F9BFC59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39261-C6DB-7A4B-84BF-4E06CB593098}" type="slidenum">
              <a:rPr lang="en-US" smtClean="0"/>
              <a:t>‹#›</a:t>
            </a:fld>
            <a:endParaRPr lang="en-US"/>
          </a:p>
        </p:txBody>
      </p:sp>
    </p:spTree>
    <p:extLst>
      <p:ext uri="{BB962C8B-B14F-4D97-AF65-F5344CB8AC3E}">
        <p14:creationId xmlns:p14="http://schemas.microsoft.com/office/powerpoint/2010/main" val="3036189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1AF871-39CA-E941-A85A-E3ECCB57DCC8}"/>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latin typeface="Arial" panose="020B0604020202020204" pitchFamily="34" charset="0"/>
                <a:cs typeface="Arial" panose="020B0604020202020204" pitchFamily="34" charset="0"/>
              </a:rPr>
              <a:t>M&amp;A Tax</a:t>
            </a:r>
          </a:p>
        </p:txBody>
      </p:sp>
      <p:sp>
        <p:nvSpPr>
          <p:cNvPr id="3" name="Subtitle 2">
            <a:extLst>
              <a:ext uri="{FF2B5EF4-FFF2-40B4-BE49-F238E27FC236}">
                <a16:creationId xmlns:a16="http://schemas.microsoft.com/office/drawing/2014/main" id="{7F7770C7-C4A8-5848-9086-A298172A56F3}"/>
              </a:ext>
            </a:extLst>
          </p:cNvPr>
          <p:cNvSpPr>
            <a:spLocks noGrp="1"/>
          </p:cNvSpPr>
          <p:nvPr>
            <p:ph type="subTitle" idx="1"/>
          </p:nvPr>
        </p:nvSpPr>
        <p:spPr>
          <a:xfrm>
            <a:off x="1350682" y="4870824"/>
            <a:ext cx="10005951" cy="1458258"/>
          </a:xfrm>
        </p:spPr>
        <p:txBody>
          <a:bodyPr anchor="ctr">
            <a:normAutofit/>
          </a:bodyPr>
          <a:lstStyle/>
          <a:p>
            <a:pPr algn="l"/>
            <a:r>
              <a:rPr lang="en-US">
                <a:latin typeface="Arial" panose="020B0604020202020204" pitchFamily="34" charset="0"/>
                <a:cs typeface="Arial" panose="020B0604020202020204" pitchFamily="34" charset="0"/>
              </a:rPr>
              <a:t>Class 7</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8353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Examples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sz="2400" dirty="0">
                <a:latin typeface="Arial" panose="020B0604020202020204" pitchFamily="34" charset="0"/>
                <a:cs typeface="Arial" panose="020B0604020202020204" pitchFamily="34" charset="0"/>
              </a:rPr>
              <a:t>X and Y each own 50% of the stock of T, Inc. X is a key employee of T, but Y is not an employee. X and Y sell their shares to P, Inc., which agrees to pay each of them $50 in cash at closing, plus an additional $25 in two years if—(1) the earnings attributable to T reach certain levels; and (2) at least 80% of the 20 individuals constituting T's “key sales workforce,” are still employed by T at that time. X is included on the list of the 20 individuals. The parties agree to report the contingent payments for tax and all other purposes as additional purchase price for the stock (other than the imputed interest component of the payments). The amount of compensation that X receives after the closing is reasonable in amount.</a:t>
            </a:r>
          </a:p>
        </p:txBody>
      </p:sp>
    </p:spTree>
    <p:extLst>
      <p:ext uri="{BB962C8B-B14F-4D97-AF65-F5344CB8AC3E}">
        <p14:creationId xmlns:p14="http://schemas.microsoft.com/office/powerpoint/2010/main" val="411048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dirty="0">
                <a:solidFill>
                  <a:srgbClr val="FFFFFF"/>
                </a:solidFill>
                <a:latin typeface="Arial" panose="020B0604020202020204" pitchFamily="34" charset="0"/>
                <a:cs typeface="Arial" panose="020B0604020202020204" pitchFamily="34" charset="0"/>
              </a:rPr>
              <a:t>Tax Treatment of Transaction Costs</a:t>
            </a:r>
            <a:endParaRPr lang="en-US" sz="4800" kern="12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7484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Deduction vs. Capitalization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sz="2400" dirty="0">
                <a:latin typeface="Arial" panose="020B0604020202020204" pitchFamily="34" charset="0"/>
                <a:cs typeface="Arial" panose="020B0604020202020204" pitchFamily="34" charset="0"/>
              </a:rPr>
              <a:t>Under Section 162, expenses are deductible if they were:</a:t>
            </a:r>
          </a:p>
          <a:p>
            <a:pPr marL="685800" lvl="2">
              <a:lnSpc>
                <a:spcPct val="100000"/>
              </a:lnSpc>
              <a:spcBef>
                <a:spcPts val="1000"/>
              </a:spcBef>
            </a:pPr>
            <a:r>
              <a:rPr lang="en-US" sz="2400" dirty="0">
                <a:latin typeface="Arial" panose="020B0604020202020204" pitchFamily="34" charset="0"/>
                <a:cs typeface="Arial" panose="020B0604020202020204" pitchFamily="34" charset="0"/>
              </a:rPr>
              <a:t>Paid or incurred during the tax year</a:t>
            </a:r>
          </a:p>
          <a:p>
            <a:pPr marL="685800" lvl="2">
              <a:lnSpc>
                <a:spcPct val="100000"/>
              </a:lnSpc>
              <a:spcBef>
                <a:spcPts val="1000"/>
              </a:spcBef>
            </a:pPr>
            <a:r>
              <a:rPr lang="en-US" sz="2400" dirty="0">
                <a:latin typeface="Arial" panose="020B0604020202020204" pitchFamily="34" charset="0"/>
                <a:cs typeface="Arial" panose="020B0604020202020204" pitchFamily="34" charset="0"/>
              </a:rPr>
              <a:t>Incurred for carrying on a trade or business;</a:t>
            </a:r>
          </a:p>
          <a:p>
            <a:pPr marL="685800" lvl="2">
              <a:lnSpc>
                <a:spcPct val="100000"/>
              </a:lnSpc>
              <a:spcBef>
                <a:spcPts val="1000"/>
              </a:spcBef>
            </a:pPr>
            <a:r>
              <a:rPr lang="en-US" sz="2400" dirty="0">
                <a:latin typeface="Arial" panose="020B0604020202020204" pitchFamily="34" charset="0"/>
                <a:cs typeface="Arial" panose="020B0604020202020204" pitchFamily="34" charset="0"/>
              </a:rPr>
              <a:t>Ordinary and necessary expense</a:t>
            </a:r>
          </a:p>
          <a:p>
            <a:pPr marL="228600" lvl="1">
              <a:lnSpc>
                <a:spcPct val="100000"/>
              </a:lnSpc>
              <a:spcBef>
                <a:spcPts val="1000"/>
              </a:spcBef>
            </a:pPr>
            <a:r>
              <a:rPr lang="en-US" dirty="0">
                <a:latin typeface="Arial" panose="020B0604020202020204" pitchFamily="34" charset="0"/>
                <a:cs typeface="Arial" panose="020B0604020202020204" pitchFamily="34" charset="0"/>
              </a:rPr>
              <a:t>If not an expense, the cost must be capitalized.</a:t>
            </a:r>
          </a:p>
          <a:p>
            <a:pPr marL="685800" lvl="2">
              <a:lnSpc>
                <a:spcPct val="100000"/>
              </a:lnSpc>
              <a:spcBef>
                <a:spcPts val="1000"/>
              </a:spcBef>
            </a:pPr>
            <a:r>
              <a:rPr lang="en-US" sz="2400" dirty="0">
                <a:latin typeface="Arial" panose="020B0604020202020204" pitchFamily="34" charset="0"/>
                <a:cs typeface="Arial" panose="020B0604020202020204" pitchFamily="34" charset="0"/>
              </a:rPr>
              <a:t>Stock acquisition: capitalized to Buyer’s tax basis in stock of Target</a:t>
            </a:r>
          </a:p>
          <a:p>
            <a:pPr marL="685800" lvl="2">
              <a:lnSpc>
                <a:spcPct val="100000"/>
              </a:lnSpc>
              <a:spcBef>
                <a:spcPts val="1000"/>
              </a:spcBef>
            </a:pPr>
            <a:r>
              <a:rPr lang="en-US" sz="2400" dirty="0">
                <a:latin typeface="Arial" panose="020B0604020202020204" pitchFamily="34" charset="0"/>
                <a:cs typeface="Arial" panose="020B0604020202020204" pitchFamily="34" charset="0"/>
              </a:rPr>
              <a:t>Asset or deemed asset acquisition: capitalized to the tax basis in acquired assets. Under Section 1060 it would likely be allocated to Section 197 asset.</a:t>
            </a:r>
          </a:p>
          <a:p>
            <a:pPr marL="685800" lvl="2">
              <a:lnSpc>
                <a:spcPct val="100000"/>
              </a:lnSpc>
              <a:spcBef>
                <a:spcPts val="1000"/>
              </a:spcBef>
            </a:pPr>
            <a:r>
              <a:rPr lang="en-US" sz="2400" dirty="0">
                <a:latin typeface="Arial" panose="020B0604020202020204" pitchFamily="34" charset="0"/>
                <a:cs typeface="Arial" panose="020B0604020202020204" pitchFamily="34" charset="0"/>
              </a:rPr>
              <a:t>Acquisition of CFC followed by 338 election: capitalized to tax basis in acquired assets for GILTI purposes.</a:t>
            </a:r>
          </a:p>
        </p:txBody>
      </p:sp>
    </p:spTree>
    <p:extLst>
      <p:ext uri="{BB962C8B-B14F-4D97-AF65-F5344CB8AC3E}">
        <p14:creationId xmlns:p14="http://schemas.microsoft.com/office/powerpoint/2010/main" val="530660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Treas. Reg. 1.263(a)-5: General Rule</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sz="1600" dirty="0">
                <a:latin typeface="Arial" panose="020B0604020202020204" pitchFamily="34" charset="0"/>
                <a:cs typeface="Arial" panose="020B0604020202020204" pitchFamily="34" charset="0"/>
              </a:rPr>
              <a:t>Under the regulations, taxpayers must generally capitalize all costs paid to facilitate the following:</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Asset acquisition of a trade or business</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Acquisition of an ownership interest in a business entity if, immediately thereafter, the acquiring and target are related under 267(b) or 707(b)</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An acquisition of an ownership interest in the taxpayer other than by a redemption or other purchase of taxpayer’s equity by the taxpayer</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 reorganization under Sections 368 or 355</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 Section 351 or 721 transaction </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 formation of a disregarded entity</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An acquisition of capital</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 stock issuance</a:t>
            </a:r>
          </a:p>
          <a:p>
            <a:pPr marL="685800" lvl="2">
              <a:lnSpc>
                <a:spcPct val="100000"/>
              </a:lnSpc>
              <a:spcBef>
                <a:spcPts val="1000"/>
              </a:spcBef>
            </a:pPr>
            <a:r>
              <a:rPr lang="en-US" sz="1600" dirty="0">
                <a:latin typeface="Arial" panose="020B0604020202020204" pitchFamily="34" charset="0"/>
                <a:cs typeface="Arial" panose="020B0604020202020204" pitchFamily="34" charset="0"/>
              </a:rPr>
              <a:t>A borrowing</a:t>
            </a:r>
          </a:p>
          <a:p>
            <a:pPr marL="685800" lvl="2">
              <a:lnSpc>
                <a:spcPct val="100000"/>
              </a:lnSpc>
              <a:spcBef>
                <a:spcPts val="1000"/>
              </a:spcBef>
            </a:pPr>
            <a:r>
              <a:rPr lang="en-US" sz="1600" dirty="0">
                <a:latin typeface="Arial" panose="020B0604020202020204" pitchFamily="34" charset="0"/>
                <a:cs typeface="Arial" panose="020B0604020202020204" pitchFamily="34" charset="0"/>
              </a:rPr>
              <a:t>Writing an option</a:t>
            </a:r>
          </a:p>
          <a:p>
            <a:pPr marL="685800" lvl="2">
              <a:lnSpc>
                <a:spcPct val="100000"/>
              </a:lnSpc>
              <a:spcBef>
                <a:spcPts val="1000"/>
              </a:spcBef>
            </a:pPr>
            <a:r>
              <a:rPr lang="en-US" sz="1600" dirty="0">
                <a:latin typeface="Arial" panose="020B0604020202020204" pitchFamily="34" charset="0"/>
                <a:cs typeface="Arial" panose="020B0604020202020204" pitchFamily="34" charset="0"/>
              </a:rPr>
              <a:t>Bankruptcy transactions</a:t>
            </a:r>
          </a:p>
          <a:p>
            <a:pPr marL="685800" lvl="2">
              <a:lnSpc>
                <a:spcPct val="100000"/>
              </a:lnSpc>
              <a:spcBef>
                <a:spcPts val="1000"/>
              </a:spcBef>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5634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Treas. Reg. 1.263(a)-5: General Rule</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Treasury issued regulated in 2003 to incorporate existing concepts on the tax treatment of transaction costs.</a:t>
            </a:r>
          </a:p>
          <a:p>
            <a:pPr marL="228600" lvl="1">
              <a:lnSpc>
                <a:spcPct val="100000"/>
              </a:lnSpc>
              <a:spcBef>
                <a:spcPts val="1000"/>
              </a:spcBef>
            </a:pPr>
            <a:r>
              <a:rPr lang="en-US" dirty="0">
                <a:latin typeface="Arial" panose="020B0604020202020204" pitchFamily="34" charset="0"/>
                <a:cs typeface="Arial" panose="020B0604020202020204" pitchFamily="34" charset="0"/>
              </a:rPr>
              <a:t>Generally, the regulations require taxpayers to capitalize costs that facilitate a transaction. Facilitating includes investigatory and any activities otherwise pursuing the transaction.</a:t>
            </a:r>
          </a:p>
          <a:p>
            <a:pPr marL="228600" lvl="1">
              <a:lnSpc>
                <a:spcPct val="100000"/>
              </a:lnSpc>
              <a:spcBef>
                <a:spcPts val="1000"/>
              </a:spcBef>
            </a:pPr>
            <a:r>
              <a:rPr lang="en-US" dirty="0">
                <a:latin typeface="Arial" panose="020B0604020202020204" pitchFamily="34" charset="0"/>
                <a:cs typeface="Arial" panose="020B0604020202020204" pitchFamily="34" charset="0"/>
              </a:rPr>
              <a:t>There is an exception for “covered transactions” with respect to “investigatory costs.” Covered transactions include.</a:t>
            </a:r>
          </a:p>
          <a:p>
            <a:pPr marL="685800" lvl="2">
              <a:lnSpc>
                <a:spcPct val="100000"/>
              </a:lnSpc>
              <a:spcBef>
                <a:spcPts val="1000"/>
              </a:spcBef>
            </a:pPr>
            <a:r>
              <a:rPr lang="en-US" dirty="0">
                <a:latin typeface="Arial" panose="020B0604020202020204" pitchFamily="34" charset="0"/>
                <a:cs typeface="Arial" panose="020B0604020202020204" pitchFamily="34" charset="0"/>
              </a:rPr>
              <a:t>Taxable asset acquisitions of a trade or business.</a:t>
            </a:r>
          </a:p>
          <a:p>
            <a:pPr marL="685800" lvl="2">
              <a:lnSpc>
                <a:spcPct val="100000"/>
              </a:lnSpc>
              <a:spcBef>
                <a:spcPts val="1000"/>
              </a:spcBef>
            </a:pPr>
            <a:r>
              <a:rPr lang="en-US" dirty="0">
                <a:latin typeface="Arial" panose="020B0604020202020204" pitchFamily="34" charset="0"/>
                <a:cs typeface="Arial" panose="020B0604020202020204" pitchFamily="34" charset="0"/>
              </a:rPr>
              <a:t>Taxable acquisition of an ownership interest in a business entity, if target and acquiring are related under 267(b) or 707(b)</a:t>
            </a:r>
          </a:p>
          <a:p>
            <a:pPr marL="685800" lvl="2">
              <a:lnSpc>
                <a:spcPct val="100000"/>
              </a:lnSpc>
              <a:spcBef>
                <a:spcPts val="1000"/>
              </a:spcBef>
            </a:pPr>
            <a:r>
              <a:rPr lang="en-US" dirty="0">
                <a:latin typeface="Arial" panose="020B0604020202020204" pitchFamily="34" charset="0"/>
                <a:cs typeface="Arial" panose="020B0604020202020204" pitchFamily="34" charset="0"/>
              </a:rPr>
              <a:t>A 368(a)(1)(A), (B), (C), or (D) reorganization</a:t>
            </a:r>
          </a:p>
          <a:p>
            <a:pPr marL="228600" lvl="1">
              <a:lnSpc>
                <a:spcPct val="100000"/>
              </a:lnSpc>
              <a:spcBef>
                <a:spcPts val="1000"/>
              </a:spcBef>
            </a:pPr>
            <a:endParaRPr lang="en-US" dirty="0">
              <a:latin typeface="Arial" panose="020B0604020202020204" pitchFamily="34" charset="0"/>
              <a:cs typeface="Arial" panose="020B0604020202020204" pitchFamily="34" charset="0"/>
            </a:endParaRPr>
          </a:p>
          <a:p>
            <a:pPr marL="685800" lvl="2">
              <a:lnSpc>
                <a:spcPct val="100000"/>
              </a:lnSpc>
              <a:spcBef>
                <a:spcPts val="1000"/>
              </a:spcBef>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01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chemeClr val="bg1"/>
                </a:solidFill>
                <a:latin typeface="Arial" panose="020B0604020202020204" pitchFamily="34" charset="0"/>
                <a:cs typeface="Arial" panose="020B0604020202020204" pitchFamily="34" charset="0"/>
              </a:rPr>
              <a:t>Treas. Reg. 1.263(a)-5: Covered Transactions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sz="2200" dirty="0">
                <a:latin typeface="Arial" panose="020B0604020202020204" pitchFamily="34" charset="0"/>
                <a:cs typeface="Arial" panose="020B0604020202020204" pitchFamily="34" charset="0"/>
              </a:rPr>
              <a:t>Generally, an amount paid by a taxpayer in the process of investigating or pursuing a covered transaction facilitates the transaction only if the amount relates to activities performed on or after the “bright-line” date, which is the earlier of:</a:t>
            </a:r>
          </a:p>
          <a:p>
            <a:pPr marL="685800" lvl="2">
              <a:lnSpc>
                <a:spcPct val="100000"/>
              </a:lnSpc>
              <a:spcBef>
                <a:spcPts val="1000"/>
              </a:spcBef>
            </a:pPr>
            <a:r>
              <a:rPr lang="en-US" sz="2200" dirty="0">
                <a:latin typeface="Arial" panose="020B0604020202020204" pitchFamily="34" charset="0"/>
                <a:cs typeface="Arial" panose="020B0604020202020204" pitchFamily="34" charset="0"/>
              </a:rPr>
              <a:t>the date on which a letter of intent, exclusivity agreement, or similar written communication (excluding confidentiality agreements) is executed by the parties; or </a:t>
            </a:r>
          </a:p>
          <a:p>
            <a:pPr marL="685800" lvl="2">
              <a:lnSpc>
                <a:spcPct val="100000"/>
              </a:lnSpc>
              <a:spcBef>
                <a:spcPts val="1000"/>
              </a:spcBef>
            </a:pPr>
            <a:r>
              <a:rPr lang="en-US" sz="2200" dirty="0">
                <a:latin typeface="Arial" panose="020B0604020202020204" pitchFamily="34" charset="0"/>
                <a:cs typeface="Arial" panose="020B0604020202020204" pitchFamily="34" charset="0"/>
              </a:rPr>
              <a:t>the date on which the material terms of the transaction (as tentatively agreed to) are authorized or approved by the taxpayer’s board of directors (or appropriate governing body).</a:t>
            </a:r>
          </a:p>
          <a:p>
            <a:pPr marL="685800" lvl="2">
              <a:lnSpc>
                <a:spcPct val="100000"/>
              </a:lnSpc>
              <a:spcBef>
                <a:spcPts val="1000"/>
              </a:spcBef>
            </a:pPr>
            <a:r>
              <a:rPr lang="en-US" sz="2200" dirty="0">
                <a:latin typeface="Arial" panose="020B0604020202020204" pitchFamily="34" charset="0"/>
                <a:cs typeface="Arial" panose="020B0604020202020204" pitchFamily="34" charset="0"/>
              </a:rPr>
              <a:t>If the transaction does not require approval from the board of directors, the date on which the parties execute a binding written contract reflecting the terms of the transaction shall be the date for this purpose.</a:t>
            </a:r>
          </a:p>
        </p:txBody>
      </p:sp>
    </p:spTree>
    <p:extLst>
      <p:ext uri="{BB962C8B-B14F-4D97-AF65-F5344CB8AC3E}">
        <p14:creationId xmlns:p14="http://schemas.microsoft.com/office/powerpoint/2010/main" val="1502545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Inherently Facilitative Costs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sz="2200" dirty="0">
                <a:latin typeface="Arial" panose="020B0604020202020204" pitchFamily="34" charset="0"/>
                <a:cs typeface="Arial" panose="020B0604020202020204" pitchFamily="34" charset="0"/>
              </a:rPr>
              <a:t>Inherently facilitative costs are never deductible regardless of when they were incurred. See Treas. Reg. 1.263(a)-5(e)(2). These costs include:</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Securing an appraisal, formal written evaluation, or fairness opinion related to the transaction; </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Structuring the transaction, including negotiating the structure of a transaction and obtaining tax advice on the structure of a transaction; </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Preparing and reviewing the documents that effectuate the transaction (for example, a merger agreement or purchase agreement); </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obtaining regulatory approval of the transaction, including preparing and reviewing regulatory filings;</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obtaining shareholder approval of the transaction (for example, proxy costs, solicitation costs, and costs to promote the transaction to shareholders); or</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conveying property between the parties to the transaction (for example, transfer taxes and title registration costs).</a:t>
            </a:r>
          </a:p>
        </p:txBody>
      </p:sp>
    </p:spTree>
    <p:extLst>
      <p:ext uri="{BB962C8B-B14F-4D97-AF65-F5344CB8AC3E}">
        <p14:creationId xmlns:p14="http://schemas.microsoft.com/office/powerpoint/2010/main" val="3408015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Inherently Facilitative Costs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sz="2200" dirty="0">
                <a:latin typeface="Arial" panose="020B0604020202020204" pitchFamily="34" charset="0"/>
                <a:cs typeface="Arial" panose="020B0604020202020204" pitchFamily="34" charset="0"/>
              </a:rPr>
              <a:t>Inherently facilitative costs are never deductible regardless of when they were incurred. See Treas. Reg. 1.263(a)-5(e)(2). These costs include:</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Securing an appraisal, formal written evaluation, or fairness opinion related to the transaction; </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Structuring the transaction, including negotiating the structure of a transaction and obtaining tax advice on the structure of a transaction; </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Preparing and reviewing the documents that effectuate the transaction (for example, a merger agreement or purchase agreement); </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obtaining regulatory approval of the transaction, including preparing and reviewing regulatory filings;</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obtaining shareholder approval of the transaction (for example, proxy costs, solicitation costs, and costs to promote the transaction to shareholders); or</a:t>
            </a:r>
          </a:p>
          <a:p>
            <a:pPr marL="917575" lvl="3" indent="-234950">
              <a:lnSpc>
                <a:spcPct val="100000"/>
              </a:lnSpc>
              <a:spcBef>
                <a:spcPts val="1000"/>
              </a:spcBef>
            </a:pPr>
            <a:r>
              <a:rPr lang="en-US" sz="2000" dirty="0">
                <a:latin typeface="Arial" panose="020B0604020202020204" pitchFamily="34" charset="0"/>
                <a:cs typeface="Arial" panose="020B0604020202020204" pitchFamily="34" charset="0"/>
              </a:rPr>
              <a:t>conveying property between the parties to the transaction (for example, transfer taxes and title registration costs).</a:t>
            </a:r>
          </a:p>
        </p:txBody>
      </p:sp>
    </p:spTree>
    <p:extLst>
      <p:ext uri="{BB962C8B-B14F-4D97-AF65-F5344CB8AC3E}">
        <p14:creationId xmlns:p14="http://schemas.microsoft.com/office/powerpoint/2010/main" val="4130285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chemeClr val="bg1"/>
                </a:solidFill>
                <a:latin typeface="Arial" panose="020B0604020202020204" pitchFamily="34" charset="0"/>
                <a:cs typeface="Arial" panose="020B0604020202020204" pitchFamily="34" charset="0"/>
              </a:rPr>
              <a:t>Success-based fees: Treas. Reg. 1.263(a)-5(f)</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Generally success-based fees are subject to the same rules: if facilitative, they must be capitalized. Most common success-based fees are investment banker fees.</a:t>
            </a:r>
          </a:p>
          <a:p>
            <a:pPr marL="228600" lvl="1">
              <a:lnSpc>
                <a:spcPct val="100000"/>
              </a:lnSpc>
              <a:spcBef>
                <a:spcPts val="1000"/>
              </a:spcBef>
            </a:pPr>
            <a:r>
              <a:rPr lang="en-US" dirty="0">
                <a:latin typeface="Arial" panose="020B0604020202020204" pitchFamily="34" charset="0"/>
                <a:cs typeface="Arial" panose="020B0604020202020204" pitchFamily="34" charset="0"/>
              </a:rPr>
              <a:t>Logistically, it is difficult to allocate success-based fees due to lack of timekeeping and difficulty in determining what portion of the fees would be facilitative.</a:t>
            </a:r>
          </a:p>
          <a:p>
            <a:pPr marL="228600" lvl="1">
              <a:lnSpc>
                <a:spcPct val="100000"/>
              </a:lnSpc>
              <a:spcBef>
                <a:spcPts val="1000"/>
              </a:spcBef>
            </a:pPr>
            <a:r>
              <a:rPr lang="en-US" dirty="0">
                <a:latin typeface="Arial" panose="020B0604020202020204" pitchFamily="34" charset="0"/>
                <a:cs typeface="Arial" panose="020B0604020202020204" pitchFamily="34" charset="0"/>
              </a:rPr>
              <a:t>Treas. Reg. 1.263(a)-5(f) provides that, in general, an amount paid that is contingent upon the success of a transaction described in Treas. Reg. 1.263(a)-5(a) is an amount paid to facilitate the transaction except to the extent the taxpayer maintains sufficient documentation of success-based fees completed on or before the due date of the taxpayer’s timely filed federal income tax return for the taxable year during which the transaction closed.</a:t>
            </a:r>
          </a:p>
        </p:txBody>
      </p:sp>
    </p:spTree>
    <p:extLst>
      <p:ext uri="{BB962C8B-B14F-4D97-AF65-F5344CB8AC3E}">
        <p14:creationId xmlns:p14="http://schemas.microsoft.com/office/powerpoint/2010/main" val="2231936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chemeClr val="bg1"/>
                </a:solidFill>
                <a:latin typeface="Arial" panose="020B0604020202020204" pitchFamily="34" charset="0"/>
                <a:cs typeface="Arial" panose="020B0604020202020204" pitchFamily="34" charset="0"/>
              </a:rPr>
              <a:t>Success-based fees: Treas. Reg. 1.263(a)-5(f)</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Documentation must consist more than merely an allocation between activities that do and do not facilitate the transaction. </a:t>
            </a:r>
          </a:p>
          <a:p>
            <a:pPr marL="685800" lvl="2">
              <a:lnSpc>
                <a:spcPct val="100000"/>
              </a:lnSpc>
              <a:spcBef>
                <a:spcPts val="1000"/>
              </a:spcBef>
            </a:pPr>
            <a:r>
              <a:rPr lang="en-US" sz="2400" dirty="0">
                <a:latin typeface="Arial" panose="020B0604020202020204" pitchFamily="34" charset="0"/>
                <a:cs typeface="Arial" panose="020B0604020202020204" pitchFamily="34" charset="0"/>
              </a:rPr>
              <a:t>The various activities performed by each service provider; </a:t>
            </a:r>
          </a:p>
          <a:p>
            <a:pPr marL="685800" lvl="2">
              <a:lnSpc>
                <a:spcPct val="100000"/>
              </a:lnSpc>
              <a:spcBef>
                <a:spcPts val="1000"/>
              </a:spcBef>
            </a:pPr>
            <a:r>
              <a:rPr lang="en-US" sz="2400" dirty="0">
                <a:latin typeface="Arial" panose="020B0604020202020204" pitchFamily="34" charset="0"/>
                <a:cs typeface="Arial" panose="020B0604020202020204" pitchFamily="34" charset="0"/>
              </a:rPr>
              <a:t>The amount of each fee (or percentage of time) allocable to each of the various activities performed; </a:t>
            </a:r>
          </a:p>
          <a:p>
            <a:pPr marL="685800" lvl="2">
              <a:lnSpc>
                <a:spcPct val="100000"/>
              </a:lnSpc>
              <a:spcBef>
                <a:spcPts val="1000"/>
              </a:spcBef>
            </a:pPr>
            <a:r>
              <a:rPr lang="en-US" sz="2400" dirty="0">
                <a:latin typeface="Arial" panose="020B0604020202020204" pitchFamily="34" charset="0"/>
                <a:cs typeface="Arial" panose="020B0604020202020204" pitchFamily="34" charset="0"/>
              </a:rPr>
              <a:t>If date is relevant to determine whether an activity facilitated the transaction, the amount of each fee allocable to the performance of that activity before and after the relevant date; and </a:t>
            </a:r>
          </a:p>
          <a:p>
            <a:pPr marL="685800" lvl="2">
              <a:lnSpc>
                <a:spcPct val="100000"/>
              </a:lnSpc>
              <a:spcBef>
                <a:spcPts val="1000"/>
              </a:spcBef>
            </a:pPr>
            <a:r>
              <a:rPr lang="en-US" sz="2400" dirty="0">
                <a:latin typeface="Arial" panose="020B0604020202020204" pitchFamily="34" charset="0"/>
                <a:cs typeface="Arial" panose="020B0604020202020204" pitchFamily="34" charset="0"/>
              </a:rPr>
              <a:t>The name, business address and business telephone number of the service provider.</a:t>
            </a:r>
          </a:p>
        </p:txBody>
      </p:sp>
    </p:spTree>
    <p:extLst>
      <p:ext uri="{BB962C8B-B14F-4D97-AF65-F5344CB8AC3E}">
        <p14:creationId xmlns:p14="http://schemas.microsoft.com/office/powerpoint/2010/main" val="426638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dirty="0">
                <a:solidFill>
                  <a:srgbClr val="FFFFFF"/>
                </a:solidFill>
                <a:latin typeface="Arial" panose="020B0604020202020204" pitchFamily="34" charset="0"/>
                <a:cs typeface="Arial" panose="020B0604020202020204" pitchFamily="34" charset="0"/>
              </a:rPr>
              <a:t>Earnout Considerations</a:t>
            </a:r>
            <a:endParaRPr lang="en-US" sz="4800" kern="12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343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Success-based fees: Rev. Proc. 2011-29</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To resolve the amount of factual information and analysis required to determine what are success-based fees, IRS issued Rev. Proc. 2011-29. </a:t>
            </a:r>
          </a:p>
          <a:p>
            <a:pPr marL="228600" lvl="1">
              <a:lnSpc>
                <a:spcPct val="100000"/>
              </a:lnSpc>
              <a:spcBef>
                <a:spcPts val="1000"/>
              </a:spcBef>
            </a:pPr>
            <a:r>
              <a:rPr lang="en-US" dirty="0">
                <a:latin typeface="Arial" panose="020B0604020202020204" pitchFamily="34" charset="0"/>
                <a:cs typeface="Arial" panose="020B0604020202020204" pitchFamily="34" charset="0"/>
              </a:rPr>
              <a:t>Rev. Proc. 2011-29 provides a safe harbor election for allocating success-based fees between activities that facilitate the transaction and activities that do not in </a:t>
            </a:r>
            <a:r>
              <a:rPr lang="en-US" b="1" dirty="0">
                <a:latin typeface="Arial" panose="020B0604020202020204" pitchFamily="34" charset="0"/>
                <a:cs typeface="Arial" panose="020B0604020202020204" pitchFamily="34" charset="0"/>
              </a:rPr>
              <a:t>covered transactions</a:t>
            </a:r>
            <a:r>
              <a:rPr lang="en-US" dirty="0">
                <a:latin typeface="Arial" panose="020B0604020202020204" pitchFamily="34" charset="0"/>
                <a:cs typeface="Arial" panose="020B0604020202020204" pitchFamily="34" charset="0"/>
              </a:rPr>
              <a:t>.</a:t>
            </a:r>
          </a:p>
          <a:p>
            <a:pPr marL="228600" lvl="1">
              <a:lnSpc>
                <a:spcPct val="100000"/>
              </a:lnSpc>
              <a:spcBef>
                <a:spcPts val="1000"/>
              </a:spcBef>
            </a:pPr>
            <a:r>
              <a:rPr lang="en-US" dirty="0">
                <a:latin typeface="Arial" panose="020B0604020202020204" pitchFamily="34" charset="0"/>
                <a:cs typeface="Arial" panose="020B0604020202020204" pitchFamily="34" charset="0"/>
              </a:rPr>
              <a:t>Note that the safe harbor election must be made with respect to each acquisition on the taxpayer’s annual tax return. Once made, the election is irrevocable. The election would apply to all success-based fees with respect to the acquisition.</a:t>
            </a:r>
          </a:p>
          <a:p>
            <a:pPr marL="228600" lvl="1">
              <a:lnSpc>
                <a:spcPct val="100000"/>
              </a:lnSpc>
              <a:spcBef>
                <a:spcPts val="1000"/>
              </a:spcBef>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4863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Success-based fees: Rev. Proc. 2011-29</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If made, the election allows taxpayers to treat 70% of the success-based fees as deductible for US federal income tax purposes. The remaining 30% is capitalized.</a:t>
            </a:r>
          </a:p>
          <a:p>
            <a:pPr marL="228600" lvl="1">
              <a:lnSpc>
                <a:spcPct val="100000"/>
              </a:lnSpc>
              <a:spcBef>
                <a:spcPts val="1000"/>
              </a:spcBef>
            </a:pPr>
            <a:r>
              <a:rPr lang="en-US" dirty="0">
                <a:latin typeface="Arial" panose="020B0604020202020204" pitchFamily="34" charset="0"/>
                <a:cs typeface="Arial" panose="020B0604020202020204" pitchFamily="34" charset="0"/>
              </a:rPr>
              <a:t>Milestone payments:</a:t>
            </a:r>
          </a:p>
          <a:p>
            <a:pPr marL="685800" lvl="2">
              <a:lnSpc>
                <a:spcPct val="100000"/>
              </a:lnSpc>
              <a:spcBef>
                <a:spcPts val="1000"/>
              </a:spcBef>
            </a:pPr>
            <a:r>
              <a:rPr lang="en-US" dirty="0">
                <a:latin typeface="Arial" panose="020B0604020202020204" pitchFamily="34" charset="0"/>
                <a:cs typeface="Arial" panose="020B0604020202020204" pitchFamily="34" charset="0"/>
              </a:rPr>
              <a:t>Nonrefundable milestone payments (e.g., fees contingent on signing, etc.) are not covered under the Rev. Proc. 2011-29 safe harbor.</a:t>
            </a:r>
          </a:p>
          <a:p>
            <a:pPr marL="228600" lvl="1">
              <a:lnSpc>
                <a:spcPct val="100000"/>
              </a:lnSpc>
              <a:spcBef>
                <a:spcPts val="1000"/>
              </a:spcBef>
            </a:pPr>
            <a:r>
              <a:rPr lang="en-US" dirty="0">
                <a:latin typeface="Arial" panose="020B0604020202020204" pitchFamily="34" charset="0"/>
                <a:cs typeface="Arial" panose="020B0604020202020204" pitchFamily="34" charset="0"/>
              </a:rPr>
              <a:t>If taxpayer fails to file a timely safe harbor election with its tax return, it may obtain an extension via a ruling request under Treas. Reg. 301.9100-3. This can be a time consuming process.</a:t>
            </a:r>
          </a:p>
          <a:p>
            <a:pPr marL="228600" lvl="1">
              <a:lnSpc>
                <a:spcPct val="100000"/>
              </a:lnSpc>
              <a:spcBef>
                <a:spcPts val="1000"/>
              </a:spcBef>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011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Who gets the deduction?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Generally, payments made on behalf of another corporation are not deductible to the corporation making the payments.</a:t>
            </a:r>
          </a:p>
          <a:p>
            <a:pPr marL="685800" lvl="2">
              <a:lnSpc>
                <a:spcPct val="100000"/>
              </a:lnSpc>
              <a:spcBef>
                <a:spcPts val="1000"/>
              </a:spcBef>
            </a:pPr>
            <a:r>
              <a:rPr lang="en-US" sz="2400" dirty="0">
                <a:latin typeface="Arial" panose="020B0604020202020204" pitchFamily="34" charset="0"/>
                <a:cs typeface="Arial" panose="020B0604020202020204" pitchFamily="34" charset="0"/>
              </a:rPr>
              <a:t>For example, if a parent entity pays transaction costs on behalf of a subsidiary, the payment is treated as a contribution to the subsidiary.</a:t>
            </a:r>
          </a:p>
          <a:p>
            <a:pPr marL="228600" lvl="1">
              <a:lnSpc>
                <a:spcPct val="100000"/>
              </a:lnSpc>
              <a:spcBef>
                <a:spcPts val="1000"/>
              </a:spcBef>
            </a:pPr>
            <a:r>
              <a:rPr lang="en-US" dirty="0">
                <a:latin typeface="Arial" panose="020B0604020202020204" pitchFamily="34" charset="0"/>
                <a:cs typeface="Arial" panose="020B0604020202020204" pitchFamily="34" charset="0"/>
              </a:rPr>
              <a:t>Exception: if the payor gets a “direct and proximate benefit” from the specific services or activities giving rise to the claim of deduction.</a:t>
            </a:r>
          </a:p>
          <a:p>
            <a:pPr marL="685800" lvl="2">
              <a:lnSpc>
                <a:spcPct val="100000"/>
              </a:lnSpc>
              <a:spcBef>
                <a:spcPts val="1000"/>
              </a:spcBef>
            </a:pPr>
            <a:r>
              <a:rPr lang="en-US" sz="2400" dirty="0">
                <a:latin typeface="Arial" panose="020B0604020202020204" pitchFamily="34" charset="0"/>
                <a:cs typeface="Arial" panose="020B0604020202020204" pitchFamily="34" charset="0"/>
              </a:rPr>
              <a:t>Facts and circumstances. Deduction must be directly related to the payor’s business and not merely increasing the value of subsidiary’s business.</a:t>
            </a:r>
          </a:p>
          <a:p>
            <a:pPr marL="685800" lvl="2">
              <a:lnSpc>
                <a:spcPct val="100000"/>
              </a:lnSpc>
              <a:spcBef>
                <a:spcPts val="1000"/>
              </a:spcBef>
            </a:pPr>
            <a:r>
              <a:rPr lang="en-US" sz="2400" dirty="0">
                <a:latin typeface="Arial" panose="020B0604020202020204" pitchFamily="34" charset="0"/>
                <a:cs typeface="Arial" panose="020B0604020202020204" pitchFamily="34" charset="0"/>
              </a:rPr>
              <a:t>Same transaction cost rules apply: facilitative costs are still not deductible.</a:t>
            </a:r>
          </a:p>
        </p:txBody>
      </p:sp>
    </p:spTree>
    <p:extLst>
      <p:ext uri="{BB962C8B-B14F-4D97-AF65-F5344CB8AC3E}">
        <p14:creationId xmlns:p14="http://schemas.microsoft.com/office/powerpoint/2010/main" val="1705480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Transaction Cost Analysis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Autofit/>
          </a:bodyPr>
          <a:lstStyle/>
          <a:p>
            <a:pPr marL="228600" lvl="1">
              <a:lnSpc>
                <a:spcPct val="100000"/>
              </a:lnSpc>
              <a:spcBef>
                <a:spcPts val="1000"/>
              </a:spcBef>
            </a:pPr>
            <a:r>
              <a:rPr lang="en-US" sz="2000" dirty="0">
                <a:latin typeface="Arial" panose="020B0604020202020204" pitchFamily="34" charset="0"/>
                <a:cs typeface="Arial" panose="020B0604020202020204" pitchFamily="34" charset="0"/>
              </a:rPr>
              <a:t>Practically, in order to complete a transaction cost analysis, taxpayers must collect the following:</a:t>
            </a:r>
          </a:p>
          <a:p>
            <a:pPr marL="685800" lvl="2">
              <a:lnSpc>
                <a:spcPct val="100000"/>
              </a:lnSpc>
              <a:spcBef>
                <a:spcPts val="1000"/>
              </a:spcBef>
            </a:pPr>
            <a:r>
              <a:rPr lang="en-US" dirty="0">
                <a:latin typeface="Arial" panose="020B0604020202020204" pitchFamily="34" charset="0"/>
                <a:cs typeface="Arial" panose="020B0604020202020204" pitchFamily="34" charset="0"/>
              </a:rPr>
              <a:t>LOI/exclusivity agreement</a:t>
            </a:r>
          </a:p>
          <a:p>
            <a:pPr marL="685800" lvl="2">
              <a:lnSpc>
                <a:spcPct val="100000"/>
              </a:lnSpc>
              <a:spcBef>
                <a:spcPts val="1000"/>
              </a:spcBef>
            </a:pPr>
            <a:r>
              <a:rPr lang="en-US" dirty="0">
                <a:latin typeface="Arial" panose="020B0604020202020204" pitchFamily="34" charset="0"/>
                <a:cs typeface="Arial" panose="020B0604020202020204" pitchFamily="34" charset="0"/>
              </a:rPr>
              <a:t>Purchase agreement</a:t>
            </a:r>
          </a:p>
          <a:p>
            <a:pPr marL="685800" lvl="2">
              <a:lnSpc>
                <a:spcPct val="100000"/>
              </a:lnSpc>
              <a:spcBef>
                <a:spcPts val="1000"/>
              </a:spcBef>
            </a:pPr>
            <a:r>
              <a:rPr lang="en-US" dirty="0">
                <a:latin typeface="Arial" panose="020B0604020202020204" pitchFamily="34" charset="0"/>
                <a:cs typeface="Arial" panose="020B0604020202020204" pitchFamily="34" charset="0"/>
              </a:rPr>
              <a:t>Structure/step plan for the transaction</a:t>
            </a:r>
          </a:p>
          <a:p>
            <a:pPr marL="685800" lvl="2">
              <a:lnSpc>
                <a:spcPct val="100000"/>
              </a:lnSpc>
              <a:spcBef>
                <a:spcPts val="1000"/>
              </a:spcBef>
            </a:pPr>
            <a:r>
              <a:rPr lang="en-US" dirty="0">
                <a:latin typeface="Arial" panose="020B0604020202020204" pitchFamily="34" charset="0"/>
                <a:cs typeface="Arial" panose="020B0604020202020204" pitchFamily="34" charset="0"/>
              </a:rPr>
              <a:t>BOD meeting minutes for when the terms of the transaction were approved.</a:t>
            </a:r>
          </a:p>
          <a:p>
            <a:pPr marL="685800" lvl="2">
              <a:lnSpc>
                <a:spcPct val="100000"/>
              </a:lnSpc>
              <a:spcBef>
                <a:spcPts val="1000"/>
              </a:spcBef>
            </a:pPr>
            <a:r>
              <a:rPr lang="en-US" dirty="0">
                <a:latin typeface="Arial" panose="020B0604020202020204" pitchFamily="34" charset="0"/>
                <a:cs typeface="Arial" panose="020B0604020202020204" pitchFamily="34" charset="0"/>
              </a:rPr>
              <a:t>Invoices and engagement letters for all service providers with respect to the transaction. Ideally, invoices should have description of services and fees incurred on a daily basis.</a:t>
            </a:r>
          </a:p>
          <a:p>
            <a:pPr marL="685800" lvl="2">
              <a:lnSpc>
                <a:spcPct val="100000"/>
              </a:lnSpc>
              <a:spcBef>
                <a:spcPts val="1000"/>
              </a:spcBef>
            </a:pPr>
            <a:r>
              <a:rPr lang="en-US" dirty="0">
                <a:latin typeface="Arial" panose="020B0604020202020204" pitchFamily="34" charset="0"/>
                <a:cs typeface="Arial" panose="020B0604020202020204" pitchFamily="34" charset="0"/>
              </a:rPr>
              <a:t>Record of wire transfers/payments made to service providers.</a:t>
            </a:r>
          </a:p>
          <a:p>
            <a:pPr marL="685800" lvl="2">
              <a:lnSpc>
                <a:spcPct val="100000"/>
              </a:lnSpc>
              <a:spcBef>
                <a:spcPts val="1000"/>
              </a:spcBef>
            </a:pPr>
            <a:r>
              <a:rPr lang="en-US" dirty="0">
                <a:latin typeface="Arial" panose="020B0604020202020204" pitchFamily="34" charset="0"/>
                <a:cs typeface="Arial" panose="020B0604020202020204" pitchFamily="34" charset="0"/>
              </a:rPr>
              <a:t>Statements/representations from acquirer management with respect to the services provided by service providers with respect to the transaction.</a:t>
            </a:r>
          </a:p>
          <a:p>
            <a:pPr marL="685800" lvl="2">
              <a:lnSpc>
                <a:spcPct val="100000"/>
              </a:lnSpc>
              <a:spcBef>
                <a:spcPts val="1000"/>
              </a:spcBef>
            </a:pPr>
            <a:r>
              <a:rPr lang="en-US" dirty="0">
                <a:latin typeface="Arial" panose="020B0604020202020204" pitchFamily="34" charset="0"/>
                <a:cs typeface="Arial" panose="020B0604020202020204" pitchFamily="34" charset="0"/>
              </a:rPr>
              <a:t>Documentation on success based fees.</a:t>
            </a:r>
          </a:p>
        </p:txBody>
      </p:sp>
    </p:spTree>
    <p:extLst>
      <p:ext uri="{BB962C8B-B14F-4D97-AF65-F5344CB8AC3E}">
        <p14:creationId xmlns:p14="http://schemas.microsoft.com/office/powerpoint/2010/main" val="169405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Compensation or Consideration?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”Earnouts” are a portion of the purchase consideration that is contingent on events that must occur post-acquisition. Most of the time an earnout is written into the purchase agreement, but it could also be part of the other transaction documents (check revest agreements, side letters, holdback agreements, etc.)</a:t>
            </a:r>
          </a:p>
          <a:p>
            <a:pPr>
              <a:lnSpc>
                <a:spcPct val="100000"/>
              </a:lnSpc>
            </a:pPr>
            <a:r>
              <a:rPr lang="en-US" dirty="0">
                <a:latin typeface="Arial" panose="020B0604020202020204" pitchFamily="34" charset="0"/>
                <a:cs typeface="Arial" panose="020B0604020202020204" pitchFamily="34" charset="0"/>
              </a:rPr>
              <a:t>Tax treatment of earnouts contingent on the performance of services calls into question whether the earnout is compensation or consideration for tax purposes.</a:t>
            </a:r>
          </a:p>
          <a:p>
            <a:pPr>
              <a:lnSpc>
                <a:spcPct val="100000"/>
              </a:lnSpc>
            </a:pPr>
            <a:r>
              <a:rPr lang="en-US" dirty="0">
                <a:latin typeface="Arial" panose="020B0604020202020204" pitchFamily="34" charset="0"/>
                <a:cs typeface="Arial" panose="020B0604020202020204" pitchFamily="34" charset="0"/>
              </a:rPr>
              <a:t>Earnouts are almost always treated as a purchase price adjustment for accounting purposes.</a:t>
            </a:r>
          </a:p>
        </p:txBody>
      </p:sp>
    </p:spTree>
    <p:extLst>
      <p:ext uri="{BB962C8B-B14F-4D97-AF65-F5344CB8AC3E}">
        <p14:creationId xmlns:p14="http://schemas.microsoft.com/office/powerpoint/2010/main" val="247988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Compensation or Consideration?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Seller’s perspective: individuals receiving earnouts characterized as compensation are subject to US federal income tax of up to 39.6%, plus applicable state and local taxes. If the earnout is treated as consideration, the individual would be subject to capital gains taxes and no payroll taxes.</a:t>
            </a:r>
          </a:p>
          <a:p>
            <a:pPr>
              <a:lnSpc>
                <a:spcPct val="100000"/>
              </a:lnSpc>
            </a:pPr>
            <a:r>
              <a:rPr lang="en-US" dirty="0">
                <a:latin typeface="Arial" panose="020B0604020202020204" pitchFamily="34" charset="0"/>
                <a:cs typeface="Arial" panose="020B0604020202020204" pitchFamily="34" charset="0"/>
              </a:rPr>
              <a:t>Buyer’s perspective: easier to treat it as compensation. Buyer gets immediate deduction on payment rather than capitalizing the amount to purchase price. However, there is still employer portion of payroll taxes. Also, Buyer would need to consider Section 280G and 409A.</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846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Compensation or Consideration?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fontScale="62500" lnSpcReduction="20000"/>
          </a:bodyPr>
          <a:lstStyle/>
          <a:p>
            <a:pPr>
              <a:lnSpc>
                <a:spcPct val="120000"/>
              </a:lnSpc>
            </a:pPr>
            <a:r>
              <a:rPr lang="en-US" b="1" dirty="0">
                <a:latin typeface="Arial" panose="020B0604020202020204" pitchFamily="34" charset="0"/>
                <a:cs typeface="Arial" panose="020B0604020202020204" pitchFamily="34" charset="0"/>
              </a:rPr>
              <a:t>Factors to consider:</a:t>
            </a:r>
          </a:p>
          <a:p>
            <a:pPr>
              <a:lnSpc>
                <a:spcPct val="120000"/>
              </a:lnSpc>
            </a:pPr>
            <a:r>
              <a:rPr lang="en-US" i="1" dirty="0">
                <a:latin typeface="Arial" panose="020B0604020202020204" pitchFamily="34" charset="0"/>
                <a:cs typeface="Arial" panose="020B0604020202020204" pitchFamily="34" charset="0"/>
              </a:rPr>
              <a:t>Service conditions:</a:t>
            </a:r>
            <a:r>
              <a:rPr lang="en-US" dirty="0">
                <a:latin typeface="Arial" panose="020B0604020202020204" pitchFamily="34" charset="0"/>
                <a:cs typeface="Arial" panose="020B0604020202020204" pitchFamily="34" charset="0"/>
              </a:rPr>
              <a:t> Generally, if earnouts are conditioned on future services, then those conditions indicate compensation (see </a:t>
            </a:r>
            <a:r>
              <a:rPr lang="en-US" i="1" dirty="0">
                <a:latin typeface="Arial" panose="020B0604020202020204" pitchFamily="34" charset="0"/>
                <a:cs typeface="Arial" panose="020B0604020202020204" pitchFamily="34" charset="0"/>
              </a:rPr>
              <a:t>Duberstein</a:t>
            </a:r>
            <a:r>
              <a:rPr lang="en-US" dirty="0">
                <a:latin typeface="Arial" panose="020B0604020202020204" pitchFamily="34" charset="0"/>
                <a:cs typeface="Arial" panose="020B0604020202020204" pitchFamily="34" charset="0"/>
              </a:rPr>
              <a:t>, 363 U.S. 278 (1960)).</a:t>
            </a:r>
          </a:p>
          <a:p>
            <a:pPr>
              <a:lnSpc>
                <a:spcPct val="120000"/>
              </a:lnSpc>
            </a:pPr>
            <a:r>
              <a:rPr lang="en-US" i="1" dirty="0">
                <a:latin typeface="Arial" panose="020B0604020202020204" pitchFamily="34" charset="0"/>
                <a:cs typeface="Arial" panose="020B0604020202020204" pitchFamily="34" charset="0"/>
              </a:rPr>
              <a:t>Proportionality:</a:t>
            </a:r>
            <a:r>
              <a:rPr lang="en-US" dirty="0">
                <a:latin typeface="Arial" panose="020B0604020202020204" pitchFamily="34" charset="0"/>
                <a:cs typeface="Arial" panose="020B0604020202020204" pitchFamily="34" charset="0"/>
              </a:rPr>
              <a:t> Consider whether the earnout payment is proportional to the sale of equity. If there is proportionality—all sellers receive the earnout based on the services provided by a minority set of owners—this indicates a return on capital and deferred purchase price. </a:t>
            </a:r>
          </a:p>
          <a:p>
            <a:pPr>
              <a:lnSpc>
                <a:spcPct val="120000"/>
              </a:lnSpc>
            </a:pPr>
            <a:r>
              <a:rPr lang="en-US" i="1" dirty="0">
                <a:latin typeface="Arial" panose="020B0604020202020204" pitchFamily="34" charset="0"/>
                <a:cs typeface="Arial" panose="020B0604020202020204" pitchFamily="34" charset="0"/>
              </a:rPr>
              <a:t>Negotiations:</a:t>
            </a:r>
            <a:r>
              <a:rPr lang="en-US" dirty="0">
                <a:latin typeface="Arial" panose="020B0604020202020204" pitchFamily="34" charset="0"/>
                <a:cs typeface="Arial" panose="020B0604020202020204" pitchFamily="34" charset="0"/>
              </a:rPr>
              <a:t> Actual negotiations play an important role. To the extent that the parties disagree on a purchase price and the earnout is later proposed as a means of resolving that disagreement, these facts may indicate the earnout is a deferred purchase price. </a:t>
            </a:r>
          </a:p>
          <a:p>
            <a:pPr>
              <a:lnSpc>
                <a:spcPct val="120000"/>
              </a:lnSpc>
            </a:pPr>
            <a:r>
              <a:rPr lang="en-US" i="1" dirty="0">
                <a:latin typeface="Arial" panose="020B0604020202020204" pitchFamily="34" charset="0"/>
                <a:cs typeface="Arial" panose="020B0604020202020204" pitchFamily="34" charset="0"/>
              </a:rPr>
              <a:t>Valuation:</a:t>
            </a:r>
            <a:r>
              <a:rPr lang="en-US" dirty="0">
                <a:latin typeface="Arial" panose="020B0604020202020204" pitchFamily="34" charset="0"/>
                <a:cs typeface="Arial" panose="020B0604020202020204" pitchFamily="34" charset="0"/>
              </a:rPr>
              <a:t> If the payment of earnouts represents reasonable value for the acquired business, then amounts paid for the earnout may represent deferred purchase price.</a:t>
            </a:r>
          </a:p>
          <a:p>
            <a:pPr>
              <a:lnSpc>
                <a:spcPct val="120000"/>
              </a:lnSpc>
            </a:pPr>
            <a:r>
              <a:rPr lang="en-US" i="1" dirty="0">
                <a:latin typeface="Arial" panose="020B0604020202020204" pitchFamily="34" charset="0"/>
                <a:cs typeface="Arial" panose="020B0604020202020204" pitchFamily="34" charset="0"/>
              </a:rPr>
              <a:t>Reasonable compensation:</a:t>
            </a:r>
            <a:r>
              <a:rPr lang="en-US" dirty="0">
                <a:latin typeface="Arial" panose="020B0604020202020204" pitchFamily="34" charset="0"/>
                <a:cs typeface="Arial" panose="020B0604020202020204" pitchFamily="34" charset="0"/>
              </a:rPr>
              <a:t> If individuals are already paid reasonable compensation for post-closing services, then the reasonable compensation may indicate that the earnout is deferred purchase price.</a:t>
            </a:r>
          </a:p>
          <a:p>
            <a:pPr>
              <a:lnSpc>
                <a:spcPct val="120000"/>
              </a:lnSpc>
            </a:pPr>
            <a:r>
              <a:rPr lang="en-US" i="1" dirty="0">
                <a:latin typeface="Arial" panose="020B0604020202020204" pitchFamily="34" charset="0"/>
                <a:cs typeface="Arial" panose="020B0604020202020204" pitchFamily="34" charset="0"/>
              </a:rPr>
              <a:t>Documentation: </a:t>
            </a:r>
            <a:r>
              <a:rPr lang="en-US" dirty="0">
                <a:latin typeface="Arial" panose="020B0604020202020204" pitchFamily="34" charset="0"/>
                <a:cs typeface="Arial" panose="020B0604020202020204" pitchFamily="34" charset="0"/>
              </a:rPr>
              <a:t>If the parties report the payments as purchase consideration to the IRS and for nontax purposes, the intent of the parties are more likely to be respected.</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0686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Compensation or Consideration?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While all factors are considered, the IRS and courts have generally focused more on the first two.</a:t>
            </a:r>
          </a:p>
          <a:p>
            <a:pPr>
              <a:lnSpc>
                <a:spcPct val="100000"/>
              </a:lnSpc>
            </a:pPr>
            <a:r>
              <a:rPr lang="en-US" i="1" dirty="0">
                <a:latin typeface="Arial" panose="020B0604020202020204" pitchFamily="34" charset="0"/>
                <a:cs typeface="Arial" panose="020B0604020202020204" pitchFamily="34" charset="0"/>
              </a:rPr>
              <a:t>Lane Processing Trust: </a:t>
            </a:r>
            <a:r>
              <a:rPr lang="en-US" dirty="0">
                <a:latin typeface="Arial" panose="020B0604020202020204" pitchFamily="34" charset="0"/>
                <a:cs typeface="Arial" panose="020B0604020202020204" pitchFamily="34" charset="0"/>
              </a:rPr>
              <a:t>Assets of an employee owned business sold for profit and proceeds were distributed to employee owners. To receive the distribution, owner must be an employee at the time of the sale. Distribution was based on employee tenure, job classification, location, etc. Taxpayers reported as compensation but sought refund.</a:t>
            </a:r>
          </a:p>
          <a:p>
            <a:pPr lvl="1">
              <a:lnSpc>
                <a:spcPct val="100000"/>
              </a:lnSpc>
            </a:pPr>
            <a:r>
              <a:rPr lang="en-US" dirty="0">
                <a:latin typeface="Arial" panose="020B0604020202020204" pitchFamily="34" charset="0"/>
                <a:cs typeface="Arial" panose="020B0604020202020204" pitchFamily="34" charset="0"/>
              </a:rPr>
              <a:t>Court rejected the refund, characterizing the distribution as payment based on traditional employment compensation factors.</a:t>
            </a:r>
          </a:p>
        </p:txBody>
      </p:sp>
    </p:spTree>
    <p:extLst>
      <p:ext uri="{BB962C8B-B14F-4D97-AF65-F5344CB8AC3E}">
        <p14:creationId xmlns:p14="http://schemas.microsoft.com/office/powerpoint/2010/main" val="1086624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Examples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X is the sole shareholder of T, Inc. She sells her stock to P, Inc., which agrees to pay her $100 in cash at closing, plus an additional $50 in two years if she is still employed by P at that time. The transactional documents state that the payments are for X's stock.</a:t>
            </a:r>
          </a:p>
          <a:p>
            <a:pPr>
              <a:lnSpc>
                <a:spcPct val="100000"/>
              </a:lnSpc>
            </a:pPr>
            <a:r>
              <a:rPr lang="en-US" dirty="0">
                <a:latin typeface="Arial" panose="020B0604020202020204" pitchFamily="34" charset="0"/>
                <a:cs typeface="Arial" panose="020B0604020202020204" pitchFamily="34" charset="0"/>
              </a:rPr>
              <a:t>X and Y each own 50% of the stock of T, Inc. X is a key employee of T but Y is not an employee. X and Y agree to sell their shares to P, Inc., which agrees to pay each of them $50 in cash at closing, plus an additional $25 in two years if (1) the earnings attributable to T reach certain levels; and (2) X is still employed by T at that time.</a:t>
            </a:r>
          </a:p>
        </p:txBody>
      </p:sp>
    </p:spTree>
    <p:extLst>
      <p:ext uri="{BB962C8B-B14F-4D97-AF65-F5344CB8AC3E}">
        <p14:creationId xmlns:p14="http://schemas.microsoft.com/office/powerpoint/2010/main" val="726190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Examples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X is the sole shareholder of T, Inc. She sells her stock to P, Inc., which agrees to pay her $100 in cash at closing, plus an additional $50 in two years if she is still employed by P at that time. The transactional documents state that the payments are for X's stock.</a:t>
            </a:r>
          </a:p>
          <a:p>
            <a:pPr>
              <a:lnSpc>
                <a:spcPct val="100000"/>
              </a:lnSpc>
            </a:pPr>
            <a:r>
              <a:rPr lang="en-US" dirty="0">
                <a:latin typeface="Arial" panose="020B0604020202020204" pitchFamily="34" charset="0"/>
                <a:cs typeface="Arial" panose="020B0604020202020204" pitchFamily="34" charset="0"/>
              </a:rPr>
              <a:t>X and Y each own 50% of the stock of T, Inc. X is a key employee of T but Y is not an employee. X and Y agree to sell their shares to P, Inc., which agrees to pay each of them $50 in cash at closing, plus an additional $25 in two years if (1) the earnings attributable to T reach certain levels; and (2) X is still employed by T at that time.</a:t>
            </a:r>
          </a:p>
        </p:txBody>
      </p:sp>
    </p:spTree>
    <p:extLst>
      <p:ext uri="{BB962C8B-B14F-4D97-AF65-F5344CB8AC3E}">
        <p14:creationId xmlns:p14="http://schemas.microsoft.com/office/powerpoint/2010/main" val="1769591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Examples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X owns 25% of the stock of T, Inc. Ten other individuals each own 7.5% of the T stock (i.e., a total of 75%). X is employed by T. Some of the other 10 shareholders are also employees. The shareholders agree to sell their stock to P for a combination of cash at closing, plus an “earn-out” payable to them in two years, pro-rata based on their shareholding percentages in T, if: (1) the earnings attributable to T reach certain levels; and (2) X is still employed by T at that time.</a:t>
            </a:r>
          </a:p>
        </p:txBody>
      </p:sp>
    </p:spTree>
    <p:extLst>
      <p:ext uri="{BB962C8B-B14F-4D97-AF65-F5344CB8AC3E}">
        <p14:creationId xmlns:p14="http://schemas.microsoft.com/office/powerpoint/2010/main" val="3441779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57613</TotalTime>
  <Words>2647</Words>
  <Application>Microsoft Office PowerPoint</Application>
  <PresentationFormat>Widescreen</PresentationFormat>
  <Paragraphs>120</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M&amp;A Tax</vt:lpstr>
      <vt:lpstr>Earnout Considerations</vt:lpstr>
      <vt:lpstr>Compensation or Consideration?</vt:lpstr>
      <vt:lpstr>Compensation or Consideration?</vt:lpstr>
      <vt:lpstr>Compensation or Consideration?</vt:lpstr>
      <vt:lpstr>Compensation or Consideration?</vt:lpstr>
      <vt:lpstr>Examples</vt:lpstr>
      <vt:lpstr>Examples</vt:lpstr>
      <vt:lpstr>Examples</vt:lpstr>
      <vt:lpstr>Examples</vt:lpstr>
      <vt:lpstr>Tax Treatment of Transaction Costs</vt:lpstr>
      <vt:lpstr>Deduction vs. Capitalization</vt:lpstr>
      <vt:lpstr>Treas. Reg. 1.263(a)-5: General Rule</vt:lpstr>
      <vt:lpstr>Treas. Reg. 1.263(a)-5: General Rule</vt:lpstr>
      <vt:lpstr>Treas. Reg. 1.263(a)-5: Covered Transactions</vt:lpstr>
      <vt:lpstr>Inherently Facilitative Costs</vt:lpstr>
      <vt:lpstr>Inherently Facilitative Costs</vt:lpstr>
      <vt:lpstr>Success-based fees: Treas. Reg. 1.263(a)-5(f)</vt:lpstr>
      <vt:lpstr>Success-based fees: Treas. Reg. 1.263(a)-5(f)</vt:lpstr>
      <vt:lpstr>Success-based fees: Rev. Proc. 2011-29</vt:lpstr>
      <vt:lpstr>Success-based fees: Rev. Proc. 2011-29</vt:lpstr>
      <vt:lpstr>Who gets the deduction?</vt:lpstr>
      <vt:lpstr>Transaction Cost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M&amp;A Tax</dc:title>
  <dc:creator>Cassidy Sung</dc:creator>
  <cp:lastModifiedBy>Beyzavi, Fari</cp:lastModifiedBy>
  <cp:revision>45</cp:revision>
  <dcterms:created xsi:type="dcterms:W3CDTF">2022-03-19T04:27:13Z</dcterms:created>
  <dcterms:modified xsi:type="dcterms:W3CDTF">2023-05-12T19:30:12Z</dcterms:modified>
</cp:coreProperties>
</file>