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ppt/notesSlides/notesSlide79.xml" ContentType="application/vnd.openxmlformats-officedocument.presentationml.notesSlide+xml"/>
  <Override PartName="/ppt/notesSlides/notesSlide80.xml" ContentType="application/vnd.openxmlformats-officedocument.presentationml.notesSlide+xml"/>
  <Override PartName="/ppt/notesSlides/notesSlide81.xml" ContentType="application/vnd.openxmlformats-officedocument.presentationml.notesSlide+xml"/>
  <Override PartName="/ppt/notesSlides/notesSlide82.xml" ContentType="application/vnd.openxmlformats-officedocument.presentationml.notesSlide+xml"/>
  <Override PartName="/ppt/notesSlides/notesSlide83.xml" ContentType="application/vnd.openxmlformats-officedocument.presentationml.notesSlide+xml"/>
  <Override PartName="/ppt/notesSlides/notesSlide84.xml" ContentType="application/vnd.openxmlformats-officedocument.presentationml.notesSlide+xml"/>
  <Override PartName="/ppt/notesSlides/notesSlide85.xml" ContentType="application/vnd.openxmlformats-officedocument.presentationml.notesSlide+xml"/>
  <Override PartName="/ppt/notesSlides/notesSlide86.xml" ContentType="application/vnd.openxmlformats-officedocument.presentationml.notesSlide+xml"/>
  <Override PartName="/ppt/notesSlides/notesSlide87.xml" ContentType="application/vnd.openxmlformats-officedocument.presentationml.notesSlide+xml"/>
  <Override PartName="/ppt/notesSlides/notesSlide88.xml" ContentType="application/vnd.openxmlformats-officedocument.presentationml.notesSlide+xml"/>
  <Override PartName="/ppt/notesSlides/notesSlide89.xml" ContentType="application/vnd.openxmlformats-officedocument.presentationml.notesSlide+xml"/>
  <Override PartName="/ppt/notesSlides/notesSlide90.xml" ContentType="application/vnd.openxmlformats-officedocument.presentationml.notesSlide+xml"/>
  <Override PartName="/ppt/notesSlides/notesSlide91.xml" ContentType="application/vnd.openxmlformats-officedocument.presentationml.notesSlide+xml"/>
  <Override PartName="/ppt/notesSlides/notesSlide9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9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 id="313" r:id="rId59"/>
    <p:sldId id="314" r:id="rId60"/>
    <p:sldId id="315" r:id="rId61"/>
    <p:sldId id="316" r:id="rId62"/>
    <p:sldId id="317" r:id="rId63"/>
    <p:sldId id="318" r:id="rId64"/>
    <p:sldId id="319" r:id="rId65"/>
    <p:sldId id="320" r:id="rId66"/>
    <p:sldId id="321" r:id="rId67"/>
    <p:sldId id="322" r:id="rId68"/>
    <p:sldId id="323" r:id="rId69"/>
    <p:sldId id="324" r:id="rId70"/>
    <p:sldId id="325" r:id="rId71"/>
    <p:sldId id="326" r:id="rId72"/>
    <p:sldId id="327" r:id="rId73"/>
    <p:sldId id="328" r:id="rId74"/>
    <p:sldId id="329" r:id="rId75"/>
    <p:sldId id="330" r:id="rId76"/>
    <p:sldId id="331" r:id="rId77"/>
    <p:sldId id="332" r:id="rId78"/>
    <p:sldId id="333" r:id="rId79"/>
    <p:sldId id="334" r:id="rId80"/>
    <p:sldId id="335" r:id="rId81"/>
    <p:sldId id="336" r:id="rId82"/>
    <p:sldId id="337" r:id="rId83"/>
    <p:sldId id="338" r:id="rId84"/>
    <p:sldId id="339" r:id="rId85"/>
    <p:sldId id="340" r:id="rId86"/>
    <p:sldId id="341" r:id="rId87"/>
    <p:sldId id="342" r:id="rId88"/>
    <p:sldId id="343" r:id="rId89"/>
    <p:sldId id="344" r:id="rId90"/>
    <p:sldId id="345" r:id="rId91"/>
    <p:sldId id="346" r:id="rId92"/>
    <p:sldId id="347" r:id="rId93"/>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105" roundtripDataSignature="AMtx7mgMt5u6BkevI0qe1N6Y+S+tuftRYw=="/>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howGuides="1">
      <p:cViewPr varScale="1">
        <p:scale>
          <a:sx n="104" d="100"/>
          <a:sy n="104" d="100"/>
        </p:scale>
        <p:origin x="834" y="10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6" Type="http://schemas.openxmlformats.org/officeDocument/2006/relationships/slide" Target="slides/slide15.xml"/><Relationship Id="rId107" Type="http://schemas.openxmlformats.org/officeDocument/2006/relationships/viewProps" Target="viewProps.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90" Type="http://schemas.openxmlformats.org/officeDocument/2006/relationships/slide" Target="slides/slide89.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80" Type="http://schemas.openxmlformats.org/officeDocument/2006/relationships/slide" Target="slides/slide79.xml"/><Relationship Id="rId85" Type="http://schemas.openxmlformats.org/officeDocument/2006/relationships/slide" Target="slides/slide84.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8"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presProps" Target="pres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tableStyles" Target="tableStyles.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5" Type="http://customschemas.google.com/relationships/presentationmetadata" Target="metadata"/><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85.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86.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87.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88.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89.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0.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91.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92.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p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86" name="Google Shape;86;p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87" name="Google Shape;87;p1: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a:t>
            </a:fld>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5"/>
        <p:cNvGrpSpPr/>
        <p:nvPr/>
      </p:nvGrpSpPr>
      <p:grpSpPr>
        <a:xfrm>
          <a:off x="0" y="0"/>
          <a:ext cx="0" cy="0"/>
          <a:chOff x="0" y="0"/>
          <a:chExt cx="0" cy="0"/>
        </a:xfrm>
      </p:grpSpPr>
      <p:sp>
        <p:nvSpPr>
          <p:cNvPr id="226" name="Google Shape;226;p1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27" name="Google Shape;227;p10: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28" name="Google Shape;228;p10: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10</a:t>
            </a:fld>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3"/>
        <p:cNvGrpSpPr/>
        <p:nvPr/>
      </p:nvGrpSpPr>
      <p:grpSpPr>
        <a:xfrm>
          <a:off x="0" y="0"/>
          <a:ext cx="0" cy="0"/>
          <a:chOff x="0" y="0"/>
          <a:chExt cx="0" cy="0"/>
        </a:xfrm>
      </p:grpSpPr>
      <p:sp>
        <p:nvSpPr>
          <p:cNvPr id="254" name="Google Shape;254;p1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55" name="Google Shape;255;p1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56" name="Google Shape;256;p11: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11</a:t>
            </a:fld>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5"/>
        <p:cNvGrpSpPr/>
        <p:nvPr/>
      </p:nvGrpSpPr>
      <p:grpSpPr>
        <a:xfrm>
          <a:off x="0" y="0"/>
          <a:ext cx="0" cy="0"/>
          <a:chOff x="0" y="0"/>
          <a:chExt cx="0" cy="0"/>
        </a:xfrm>
      </p:grpSpPr>
      <p:sp>
        <p:nvSpPr>
          <p:cNvPr id="266" name="Google Shape;266;p1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67" name="Google Shape;267;p1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68" name="Google Shape;268;p12: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12</a:t>
            </a:fld>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7"/>
        <p:cNvGrpSpPr/>
        <p:nvPr/>
      </p:nvGrpSpPr>
      <p:grpSpPr>
        <a:xfrm>
          <a:off x="0" y="0"/>
          <a:ext cx="0" cy="0"/>
          <a:chOff x="0" y="0"/>
          <a:chExt cx="0" cy="0"/>
        </a:xfrm>
      </p:grpSpPr>
      <p:sp>
        <p:nvSpPr>
          <p:cNvPr id="278" name="Google Shape;278;p1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9" name="Google Shape;279;p14: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80" name="Google Shape;280;p14: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13</a:t>
            </a:fld>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9"/>
        <p:cNvGrpSpPr/>
        <p:nvPr/>
      </p:nvGrpSpPr>
      <p:grpSpPr>
        <a:xfrm>
          <a:off x="0" y="0"/>
          <a:ext cx="0" cy="0"/>
          <a:chOff x="0" y="0"/>
          <a:chExt cx="0" cy="0"/>
        </a:xfrm>
      </p:grpSpPr>
      <p:sp>
        <p:nvSpPr>
          <p:cNvPr id="290" name="Google Shape;290;p1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91" name="Google Shape;291;p15: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92" name="Google Shape;292;p15: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14</a:t>
            </a:fld>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1"/>
        <p:cNvGrpSpPr/>
        <p:nvPr/>
      </p:nvGrpSpPr>
      <p:grpSpPr>
        <a:xfrm>
          <a:off x="0" y="0"/>
          <a:ext cx="0" cy="0"/>
          <a:chOff x="0" y="0"/>
          <a:chExt cx="0" cy="0"/>
        </a:xfrm>
      </p:grpSpPr>
      <p:sp>
        <p:nvSpPr>
          <p:cNvPr id="302" name="Google Shape;302;p17: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03" name="Google Shape;303;p1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2"/>
        <p:cNvGrpSpPr/>
        <p:nvPr/>
      </p:nvGrpSpPr>
      <p:grpSpPr>
        <a:xfrm>
          <a:off x="0" y="0"/>
          <a:ext cx="0" cy="0"/>
          <a:chOff x="0" y="0"/>
          <a:chExt cx="0" cy="0"/>
        </a:xfrm>
      </p:grpSpPr>
      <p:sp>
        <p:nvSpPr>
          <p:cNvPr id="313" name="Google Shape;313;p18: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14" name="Google Shape;314;p1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3"/>
        <p:cNvGrpSpPr/>
        <p:nvPr/>
      </p:nvGrpSpPr>
      <p:grpSpPr>
        <a:xfrm>
          <a:off x="0" y="0"/>
          <a:ext cx="0" cy="0"/>
          <a:chOff x="0" y="0"/>
          <a:chExt cx="0" cy="0"/>
        </a:xfrm>
      </p:grpSpPr>
      <p:sp>
        <p:nvSpPr>
          <p:cNvPr id="324" name="Google Shape;324;p19: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25" name="Google Shape;325;p1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4"/>
        <p:cNvGrpSpPr/>
        <p:nvPr/>
      </p:nvGrpSpPr>
      <p:grpSpPr>
        <a:xfrm>
          <a:off x="0" y="0"/>
          <a:ext cx="0" cy="0"/>
          <a:chOff x="0" y="0"/>
          <a:chExt cx="0" cy="0"/>
        </a:xfrm>
      </p:grpSpPr>
      <p:sp>
        <p:nvSpPr>
          <p:cNvPr id="335" name="Google Shape;335;p20: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36" name="Google Shape;336;p2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5"/>
        <p:cNvGrpSpPr/>
        <p:nvPr/>
      </p:nvGrpSpPr>
      <p:grpSpPr>
        <a:xfrm>
          <a:off x="0" y="0"/>
          <a:ext cx="0" cy="0"/>
          <a:chOff x="0" y="0"/>
          <a:chExt cx="0" cy="0"/>
        </a:xfrm>
      </p:grpSpPr>
      <p:sp>
        <p:nvSpPr>
          <p:cNvPr id="346" name="Google Shape;346;p24: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47" name="Google Shape;347;p2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
        <p:cNvGrpSpPr/>
        <p:nvPr/>
      </p:nvGrpSpPr>
      <p:grpSpPr>
        <a:xfrm>
          <a:off x="0" y="0"/>
          <a:ext cx="0" cy="0"/>
          <a:chOff x="0" y="0"/>
          <a:chExt cx="0" cy="0"/>
        </a:xfrm>
      </p:grpSpPr>
      <p:sp>
        <p:nvSpPr>
          <p:cNvPr id="98" name="Google Shape;98;p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99" name="Google Shape;99;p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00" name="Google Shape;100;p2: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2</a:t>
            </a:fld>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6"/>
        <p:cNvGrpSpPr/>
        <p:nvPr/>
      </p:nvGrpSpPr>
      <p:grpSpPr>
        <a:xfrm>
          <a:off x="0" y="0"/>
          <a:ext cx="0" cy="0"/>
          <a:chOff x="0" y="0"/>
          <a:chExt cx="0" cy="0"/>
        </a:xfrm>
      </p:grpSpPr>
      <p:sp>
        <p:nvSpPr>
          <p:cNvPr id="357" name="Google Shape;357;p25: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58" name="Google Shape;358;p2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7"/>
        <p:cNvGrpSpPr/>
        <p:nvPr/>
      </p:nvGrpSpPr>
      <p:grpSpPr>
        <a:xfrm>
          <a:off x="0" y="0"/>
          <a:ext cx="0" cy="0"/>
          <a:chOff x="0" y="0"/>
          <a:chExt cx="0" cy="0"/>
        </a:xfrm>
      </p:grpSpPr>
      <p:sp>
        <p:nvSpPr>
          <p:cNvPr id="368" name="Google Shape;368;p26: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69" name="Google Shape;369;p2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8"/>
        <p:cNvGrpSpPr/>
        <p:nvPr/>
      </p:nvGrpSpPr>
      <p:grpSpPr>
        <a:xfrm>
          <a:off x="0" y="0"/>
          <a:ext cx="0" cy="0"/>
          <a:chOff x="0" y="0"/>
          <a:chExt cx="0" cy="0"/>
        </a:xfrm>
      </p:grpSpPr>
      <p:sp>
        <p:nvSpPr>
          <p:cNvPr id="379" name="Google Shape;379;p27: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80" name="Google Shape;380;p2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9"/>
        <p:cNvGrpSpPr/>
        <p:nvPr/>
      </p:nvGrpSpPr>
      <p:grpSpPr>
        <a:xfrm>
          <a:off x="0" y="0"/>
          <a:ext cx="0" cy="0"/>
          <a:chOff x="0" y="0"/>
          <a:chExt cx="0" cy="0"/>
        </a:xfrm>
      </p:grpSpPr>
      <p:sp>
        <p:nvSpPr>
          <p:cNvPr id="390" name="Google Shape;390;p28: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91" name="Google Shape;391;p2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0"/>
        <p:cNvGrpSpPr/>
        <p:nvPr/>
      </p:nvGrpSpPr>
      <p:grpSpPr>
        <a:xfrm>
          <a:off x="0" y="0"/>
          <a:ext cx="0" cy="0"/>
          <a:chOff x="0" y="0"/>
          <a:chExt cx="0" cy="0"/>
        </a:xfrm>
      </p:grpSpPr>
      <p:sp>
        <p:nvSpPr>
          <p:cNvPr id="401" name="Google Shape;401;p29: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02" name="Google Shape;402;p2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1"/>
        <p:cNvGrpSpPr/>
        <p:nvPr/>
      </p:nvGrpSpPr>
      <p:grpSpPr>
        <a:xfrm>
          <a:off x="0" y="0"/>
          <a:ext cx="0" cy="0"/>
          <a:chOff x="0" y="0"/>
          <a:chExt cx="0" cy="0"/>
        </a:xfrm>
      </p:grpSpPr>
      <p:sp>
        <p:nvSpPr>
          <p:cNvPr id="412" name="Google Shape;412;p30: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13" name="Google Shape;413;p3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2"/>
        <p:cNvGrpSpPr/>
        <p:nvPr/>
      </p:nvGrpSpPr>
      <p:grpSpPr>
        <a:xfrm>
          <a:off x="0" y="0"/>
          <a:ext cx="0" cy="0"/>
          <a:chOff x="0" y="0"/>
          <a:chExt cx="0" cy="0"/>
        </a:xfrm>
      </p:grpSpPr>
      <p:sp>
        <p:nvSpPr>
          <p:cNvPr id="423" name="Google Shape;423;p31: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24" name="Google Shape;424;p3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33"/>
        <p:cNvGrpSpPr/>
        <p:nvPr/>
      </p:nvGrpSpPr>
      <p:grpSpPr>
        <a:xfrm>
          <a:off x="0" y="0"/>
          <a:ext cx="0" cy="0"/>
          <a:chOff x="0" y="0"/>
          <a:chExt cx="0" cy="0"/>
        </a:xfrm>
      </p:grpSpPr>
      <p:sp>
        <p:nvSpPr>
          <p:cNvPr id="434" name="Google Shape;434;p32: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35" name="Google Shape;435;p3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4"/>
        <p:cNvGrpSpPr/>
        <p:nvPr/>
      </p:nvGrpSpPr>
      <p:grpSpPr>
        <a:xfrm>
          <a:off x="0" y="0"/>
          <a:ext cx="0" cy="0"/>
          <a:chOff x="0" y="0"/>
          <a:chExt cx="0" cy="0"/>
        </a:xfrm>
      </p:grpSpPr>
      <p:sp>
        <p:nvSpPr>
          <p:cNvPr id="445" name="Google Shape;445;p33: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46" name="Google Shape;446;p3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5"/>
        <p:cNvGrpSpPr/>
        <p:nvPr/>
      </p:nvGrpSpPr>
      <p:grpSpPr>
        <a:xfrm>
          <a:off x="0" y="0"/>
          <a:ext cx="0" cy="0"/>
          <a:chOff x="0" y="0"/>
          <a:chExt cx="0" cy="0"/>
        </a:xfrm>
      </p:grpSpPr>
      <p:sp>
        <p:nvSpPr>
          <p:cNvPr id="456" name="Google Shape;456;p34: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57" name="Google Shape;457;p3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9"/>
        <p:cNvGrpSpPr/>
        <p:nvPr/>
      </p:nvGrpSpPr>
      <p:grpSpPr>
        <a:xfrm>
          <a:off x="0" y="0"/>
          <a:ext cx="0" cy="0"/>
          <a:chOff x="0" y="0"/>
          <a:chExt cx="0" cy="0"/>
        </a:xfrm>
      </p:grpSpPr>
      <p:sp>
        <p:nvSpPr>
          <p:cNvPr id="110" name="Google Shape;110;p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11" name="Google Shape;111;p3: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12" name="Google Shape;112;p3: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3</a:t>
            </a:fld>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66"/>
        <p:cNvGrpSpPr/>
        <p:nvPr/>
      </p:nvGrpSpPr>
      <p:grpSpPr>
        <a:xfrm>
          <a:off x="0" y="0"/>
          <a:ext cx="0" cy="0"/>
          <a:chOff x="0" y="0"/>
          <a:chExt cx="0" cy="0"/>
        </a:xfrm>
      </p:grpSpPr>
      <p:sp>
        <p:nvSpPr>
          <p:cNvPr id="467" name="Google Shape;467;p35: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68" name="Google Shape;468;p3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87"/>
        <p:cNvGrpSpPr/>
        <p:nvPr/>
      </p:nvGrpSpPr>
      <p:grpSpPr>
        <a:xfrm>
          <a:off x="0" y="0"/>
          <a:ext cx="0" cy="0"/>
          <a:chOff x="0" y="0"/>
          <a:chExt cx="0" cy="0"/>
        </a:xfrm>
      </p:grpSpPr>
      <p:sp>
        <p:nvSpPr>
          <p:cNvPr id="488" name="Google Shape;488;p36: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89" name="Google Shape;489;p3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14"/>
        <p:cNvGrpSpPr/>
        <p:nvPr/>
      </p:nvGrpSpPr>
      <p:grpSpPr>
        <a:xfrm>
          <a:off x="0" y="0"/>
          <a:ext cx="0" cy="0"/>
          <a:chOff x="0" y="0"/>
          <a:chExt cx="0" cy="0"/>
        </a:xfrm>
      </p:grpSpPr>
      <p:sp>
        <p:nvSpPr>
          <p:cNvPr id="515" name="Google Shape;515;p37: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516" name="Google Shape;516;p3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41"/>
        <p:cNvGrpSpPr/>
        <p:nvPr/>
      </p:nvGrpSpPr>
      <p:grpSpPr>
        <a:xfrm>
          <a:off x="0" y="0"/>
          <a:ext cx="0" cy="0"/>
          <a:chOff x="0" y="0"/>
          <a:chExt cx="0" cy="0"/>
        </a:xfrm>
      </p:grpSpPr>
      <p:sp>
        <p:nvSpPr>
          <p:cNvPr id="542" name="Google Shape;542;p38: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543" name="Google Shape;543;p3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2"/>
        <p:cNvGrpSpPr/>
        <p:nvPr/>
      </p:nvGrpSpPr>
      <p:grpSpPr>
        <a:xfrm>
          <a:off x="0" y="0"/>
          <a:ext cx="0" cy="0"/>
          <a:chOff x="0" y="0"/>
          <a:chExt cx="0" cy="0"/>
        </a:xfrm>
      </p:grpSpPr>
      <p:sp>
        <p:nvSpPr>
          <p:cNvPr id="553" name="Google Shape;553;p39: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554" name="Google Shape;554;p3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3"/>
        <p:cNvGrpSpPr/>
        <p:nvPr/>
      </p:nvGrpSpPr>
      <p:grpSpPr>
        <a:xfrm>
          <a:off x="0" y="0"/>
          <a:ext cx="0" cy="0"/>
          <a:chOff x="0" y="0"/>
          <a:chExt cx="0" cy="0"/>
        </a:xfrm>
      </p:grpSpPr>
      <p:sp>
        <p:nvSpPr>
          <p:cNvPr id="564" name="Google Shape;564;p40: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565" name="Google Shape;565;p4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4"/>
        <p:cNvGrpSpPr/>
        <p:nvPr/>
      </p:nvGrpSpPr>
      <p:grpSpPr>
        <a:xfrm>
          <a:off x="0" y="0"/>
          <a:ext cx="0" cy="0"/>
          <a:chOff x="0" y="0"/>
          <a:chExt cx="0" cy="0"/>
        </a:xfrm>
      </p:grpSpPr>
      <p:sp>
        <p:nvSpPr>
          <p:cNvPr id="575" name="Google Shape;575;p41: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576" name="Google Shape;576;p4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5"/>
        <p:cNvGrpSpPr/>
        <p:nvPr/>
      </p:nvGrpSpPr>
      <p:grpSpPr>
        <a:xfrm>
          <a:off x="0" y="0"/>
          <a:ext cx="0" cy="0"/>
          <a:chOff x="0" y="0"/>
          <a:chExt cx="0" cy="0"/>
        </a:xfrm>
      </p:grpSpPr>
      <p:sp>
        <p:nvSpPr>
          <p:cNvPr id="586" name="Google Shape;586;p42: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587" name="Google Shape;587;p4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6"/>
        <p:cNvGrpSpPr/>
        <p:nvPr/>
      </p:nvGrpSpPr>
      <p:grpSpPr>
        <a:xfrm>
          <a:off x="0" y="0"/>
          <a:ext cx="0" cy="0"/>
          <a:chOff x="0" y="0"/>
          <a:chExt cx="0" cy="0"/>
        </a:xfrm>
      </p:grpSpPr>
      <p:sp>
        <p:nvSpPr>
          <p:cNvPr id="597" name="Google Shape;597;p43: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598" name="Google Shape;598;p4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3"/>
        <p:cNvGrpSpPr/>
        <p:nvPr/>
      </p:nvGrpSpPr>
      <p:grpSpPr>
        <a:xfrm>
          <a:off x="0" y="0"/>
          <a:ext cx="0" cy="0"/>
          <a:chOff x="0" y="0"/>
          <a:chExt cx="0" cy="0"/>
        </a:xfrm>
      </p:grpSpPr>
      <p:sp>
        <p:nvSpPr>
          <p:cNvPr id="624" name="Google Shape;624;p44: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625" name="Google Shape;625;p4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
        <p:cNvGrpSpPr/>
        <p:nvPr/>
      </p:nvGrpSpPr>
      <p:grpSpPr>
        <a:xfrm>
          <a:off x="0" y="0"/>
          <a:ext cx="0" cy="0"/>
          <a:chOff x="0" y="0"/>
          <a:chExt cx="0" cy="0"/>
        </a:xfrm>
      </p:grpSpPr>
      <p:sp>
        <p:nvSpPr>
          <p:cNvPr id="122" name="Google Shape;122;p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23" name="Google Shape;123;p4: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24" name="Google Shape;124;p4: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4</a:t>
            </a:fld>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0"/>
        <p:cNvGrpSpPr/>
        <p:nvPr/>
      </p:nvGrpSpPr>
      <p:grpSpPr>
        <a:xfrm>
          <a:off x="0" y="0"/>
          <a:ext cx="0" cy="0"/>
          <a:chOff x="0" y="0"/>
          <a:chExt cx="0" cy="0"/>
        </a:xfrm>
      </p:grpSpPr>
      <p:sp>
        <p:nvSpPr>
          <p:cNvPr id="651" name="Google Shape;651;p49: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652" name="Google Shape;652;p4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1"/>
        <p:cNvGrpSpPr/>
        <p:nvPr/>
      </p:nvGrpSpPr>
      <p:grpSpPr>
        <a:xfrm>
          <a:off x="0" y="0"/>
          <a:ext cx="0" cy="0"/>
          <a:chOff x="0" y="0"/>
          <a:chExt cx="0" cy="0"/>
        </a:xfrm>
      </p:grpSpPr>
      <p:sp>
        <p:nvSpPr>
          <p:cNvPr id="662" name="Google Shape;662;p50: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663" name="Google Shape;663;p5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2"/>
        <p:cNvGrpSpPr/>
        <p:nvPr/>
      </p:nvGrpSpPr>
      <p:grpSpPr>
        <a:xfrm>
          <a:off x="0" y="0"/>
          <a:ext cx="0" cy="0"/>
          <a:chOff x="0" y="0"/>
          <a:chExt cx="0" cy="0"/>
        </a:xfrm>
      </p:grpSpPr>
      <p:sp>
        <p:nvSpPr>
          <p:cNvPr id="673" name="Google Shape;673;p51: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674" name="Google Shape;674;p5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3"/>
        <p:cNvGrpSpPr/>
        <p:nvPr/>
      </p:nvGrpSpPr>
      <p:grpSpPr>
        <a:xfrm>
          <a:off x="0" y="0"/>
          <a:ext cx="0" cy="0"/>
          <a:chOff x="0" y="0"/>
          <a:chExt cx="0" cy="0"/>
        </a:xfrm>
      </p:grpSpPr>
      <p:sp>
        <p:nvSpPr>
          <p:cNvPr id="684" name="Google Shape;684;p52: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685" name="Google Shape;685;p5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4"/>
        <p:cNvGrpSpPr/>
        <p:nvPr/>
      </p:nvGrpSpPr>
      <p:grpSpPr>
        <a:xfrm>
          <a:off x="0" y="0"/>
          <a:ext cx="0" cy="0"/>
          <a:chOff x="0" y="0"/>
          <a:chExt cx="0" cy="0"/>
        </a:xfrm>
      </p:grpSpPr>
      <p:sp>
        <p:nvSpPr>
          <p:cNvPr id="695" name="Google Shape;695;p53: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696" name="Google Shape;696;p5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5"/>
        <p:cNvGrpSpPr/>
        <p:nvPr/>
      </p:nvGrpSpPr>
      <p:grpSpPr>
        <a:xfrm>
          <a:off x="0" y="0"/>
          <a:ext cx="0" cy="0"/>
          <a:chOff x="0" y="0"/>
          <a:chExt cx="0" cy="0"/>
        </a:xfrm>
      </p:grpSpPr>
      <p:sp>
        <p:nvSpPr>
          <p:cNvPr id="706" name="Google Shape;706;p54: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707" name="Google Shape;707;p5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16"/>
        <p:cNvGrpSpPr/>
        <p:nvPr/>
      </p:nvGrpSpPr>
      <p:grpSpPr>
        <a:xfrm>
          <a:off x="0" y="0"/>
          <a:ext cx="0" cy="0"/>
          <a:chOff x="0" y="0"/>
          <a:chExt cx="0" cy="0"/>
        </a:xfrm>
      </p:grpSpPr>
      <p:sp>
        <p:nvSpPr>
          <p:cNvPr id="717" name="Google Shape;717;p55: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718" name="Google Shape;718;p5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27"/>
        <p:cNvGrpSpPr/>
        <p:nvPr/>
      </p:nvGrpSpPr>
      <p:grpSpPr>
        <a:xfrm>
          <a:off x="0" y="0"/>
          <a:ext cx="0" cy="0"/>
          <a:chOff x="0" y="0"/>
          <a:chExt cx="0" cy="0"/>
        </a:xfrm>
      </p:grpSpPr>
      <p:sp>
        <p:nvSpPr>
          <p:cNvPr id="728" name="Google Shape;728;p56: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729" name="Google Shape;729;p5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9"/>
        <p:cNvGrpSpPr/>
        <p:nvPr/>
      </p:nvGrpSpPr>
      <p:grpSpPr>
        <a:xfrm>
          <a:off x="0" y="0"/>
          <a:ext cx="0" cy="0"/>
          <a:chOff x="0" y="0"/>
          <a:chExt cx="0" cy="0"/>
        </a:xfrm>
      </p:grpSpPr>
      <p:sp>
        <p:nvSpPr>
          <p:cNvPr id="760" name="Google Shape;760;p57: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761" name="Google Shape;761;p5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0"/>
        <p:cNvGrpSpPr/>
        <p:nvPr/>
      </p:nvGrpSpPr>
      <p:grpSpPr>
        <a:xfrm>
          <a:off x="0" y="0"/>
          <a:ext cx="0" cy="0"/>
          <a:chOff x="0" y="0"/>
          <a:chExt cx="0" cy="0"/>
        </a:xfrm>
      </p:grpSpPr>
      <p:sp>
        <p:nvSpPr>
          <p:cNvPr id="771" name="Google Shape;771;p5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772" name="Google Shape;772;p58: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a:t>Each step would need independent economic substance for them not to be stepped together.</a:t>
            </a:r>
            <a:endParaRPr/>
          </a:p>
        </p:txBody>
      </p:sp>
      <p:sp>
        <p:nvSpPr>
          <p:cNvPr id="773" name="Google Shape;773;p58: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49</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3"/>
        <p:cNvGrpSpPr/>
        <p:nvPr/>
      </p:nvGrpSpPr>
      <p:grpSpPr>
        <a:xfrm>
          <a:off x="0" y="0"/>
          <a:ext cx="0" cy="0"/>
          <a:chOff x="0" y="0"/>
          <a:chExt cx="0" cy="0"/>
        </a:xfrm>
      </p:grpSpPr>
      <p:sp>
        <p:nvSpPr>
          <p:cNvPr id="134" name="Google Shape;134;p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35" name="Google Shape;135;p5: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36" name="Google Shape;136;p5: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5</a:t>
            </a:fld>
            <a:endParaRPr/>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2"/>
        <p:cNvGrpSpPr/>
        <p:nvPr/>
      </p:nvGrpSpPr>
      <p:grpSpPr>
        <a:xfrm>
          <a:off x="0" y="0"/>
          <a:ext cx="0" cy="0"/>
          <a:chOff x="0" y="0"/>
          <a:chExt cx="0" cy="0"/>
        </a:xfrm>
      </p:grpSpPr>
      <p:sp>
        <p:nvSpPr>
          <p:cNvPr id="783" name="Google Shape;783;p59: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784" name="Google Shape;784;p5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3"/>
        <p:cNvGrpSpPr/>
        <p:nvPr/>
      </p:nvGrpSpPr>
      <p:grpSpPr>
        <a:xfrm>
          <a:off x="0" y="0"/>
          <a:ext cx="0" cy="0"/>
          <a:chOff x="0" y="0"/>
          <a:chExt cx="0" cy="0"/>
        </a:xfrm>
      </p:grpSpPr>
      <p:sp>
        <p:nvSpPr>
          <p:cNvPr id="794" name="Google Shape;794;p60: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795" name="Google Shape;795;p6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4"/>
        <p:cNvGrpSpPr/>
        <p:nvPr/>
      </p:nvGrpSpPr>
      <p:grpSpPr>
        <a:xfrm>
          <a:off x="0" y="0"/>
          <a:ext cx="0" cy="0"/>
          <a:chOff x="0" y="0"/>
          <a:chExt cx="0" cy="0"/>
        </a:xfrm>
      </p:grpSpPr>
      <p:sp>
        <p:nvSpPr>
          <p:cNvPr id="805" name="Google Shape;805;p61: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806" name="Google Shape;806;p6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5"/>
        <p:cNvGrpSpPr/>
        <p:nvPr/>
      </p:nvGrpSpPr>
      <p:grpSpPr>
        <a:xfrm>
          <a:off x="0" y="0"/>
          <a:ext cx="0" cy="0"/>
          <a:chOff x="0" y="0"/>
          <a:chExt cx="0" cy="0"/>
        </a:xfrm>
      </p:grpSpPr>
      <p:sp>
        <p:nvSpPr>
          <p:cNvPr id="816" name="Google Shape;816;p62: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817" name="Google Shape;817;p6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6"/>
        <p:cNvGrpSpPr/>
        <p:nvPr/>
      </p:nvGrpSpPr>
      <p:grpSpPr>
        <a:xfrm>
          <a:off x="0" y="0"/>
          <a:ext cx="0" cy="0"/>
          <a:chOff x="0" y="0"/>
          <a:chExt cx="0" cy="0"/>
        </a:xfrm>
      </p:grpSpPr>
      <p:sp>
        <p:nvSpPr>
          <p:cNvPr id="827" name="Google Shape;827;p63: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828" name="Google Shape;828;p6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37"/>
        <p:cNvGrpSpPr/>
        <p:nvPr/>
      </p:nvGrpSpPr>
      <p:grpSpPr>
        <a:xfrm>
          <a:off x="0" y="0"/>
          <a:ext cx="0" cy="0"/>
          <a:chOff x="0" y="0"/>
          <a:chExt cx="0" cy="0"/>
        </a:xfrm>
      </p:grpSpPr>
      <p:sp>
        <p:nvSpPr>
          <p:cNvPr id="838" name="Google Shape;838;p64: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839" name="Google Shape;839;p6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8"/>
        <p:cNvGrpSpPr/>
        <p:nvPr/>
      </p:nvGrpSpPr>
      <p:grpSpPr>
        <a:xfrm>
          <a:off x="0" y="0"/>
          <a:ext cx="0" cy="0"/>
          <a:chOff x="0" y="0"/>
          <a:chExt cx="0" cy="0"/>
        </a:xfrm>
      </p:grpSpPr>
      <p:sp>
        <p:nvSpPr>
          <p:cNvPr id="849" name="Google Shape;849;p65: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850" name="Google Shape;850;p6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9"/>
        <p:cNvGrpSpPr/>
        <p:nvPr/>
      </p:nvGrpSpPr>
      <p:grpSpPr>
        <a:xfrm>
          <a:off x="0" y="0"/>
          <a:ext cx="0" cy="0"/>
          <a:chOff x="0" y="0"/>
          <a:chExt cx="0" cy="0"/>
        </a:xfrm>
      </p:grpSpPr>
      <p:sp>
        <p:nvSpPr>
          <p:cNvPr id="860" name="Google Shape;860;p66: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861" name="Google Shape;861;p6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0"/>
        <p:cNvGrpSpPr/>
        <p:nvPr/>
      </p:nvGrpSpPr>
      <p:grpSpPr>
        <a:xfrm>
          <a:off x="0" y="0"/>
          <a:ext cx="0" cy="0"/>
          <a:chOff x="0" y="0"/>
          <a:chExt cx="0" cy="0"/>
        </a:xfrm>
      </p:grpSpPr>
      <p:sp>
        <p:nvSpPr>
          <p:cNvPr id="871" name="Google Shape;871;p67: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872" name="Google Shape;872;p6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1"/>
        <p:cNvGrpSpPr/>
        <p:nvPr/>
      </p:nvGrpSpPr>
      <p:grpSpPr>
        <a:xfrm>
          <a:off x="0" y="0"/>
          <a:ext cx="0" cy="0"/>
          <a:chOff x="0" y="0"/>
          <a:chExt cx="0" cy="0"/>
        </a:xfrm>
      </p:grpSpPr>
      <p:sp>
        <p:nvSpPr>
          <p:cNvPr id="882" name="Google Shape;882;p68: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883" name="Google Shape;883;p6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5"/>
        <p:cNvGrpSpPr/>
        <p:nvPr/>
      </p:nvGrpSpPr>
      <p:grpSpPr>
        <a:xfrm>
          <a:off x="0" y="0"/>
          <a:ext cx="0" cy="0"/>
          <a:chOff x="0" y="0"/>
          <a:chExt cx="0" cy="0"/>
        </a:xfrm>
      </p:grpSpPr>
      <p:sp>
        <p:nvSpPr>
          <p:cNvPr id="146" name="Google Shape;146;p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47" name="Google Shape;147;p6: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48" name="Google Shape;148;p6: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6</a:t>
            </a:fld>
            <a:endParaRPr/>
          </a:p>
        </p:txBody>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92"/>
        <p:cNvGrpSpPr/>
        <p:nvPr/>
      </p:nvGrpSpPr>
      <p:grpSpPr>
        <a:xfrm>
          <a:off x="0" y="0"/>
          <a:ext cx="0" cy="0"/>
          <a:chOff x="0" y="0"/>
          <a:chExt cx="0" cy="0"/>
        </a:xfrm>
      </p:grpSpPr>
      <p:sp>
        <p:nvSpPr>
          <p:cNvPr id="893" name="Google Shape;893;p69: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894" name="Google Shape;894;p6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3"/>
        <p:cNvGrpSpPr/>
        <p:nvPr/>
      </p:nvGrpSpPr>
      <p:grpSpPr>
        <a:xfrm>
          <a:off x="0" y="0"/>
          <a:ext cx="0" cy="0"/>
          <a:chOff x="0" y="0"/>
          <a:chExt cx="0" cy="0"/>
        </a:xfrm>
      </p:grpSpPr>
      <p:sp>
        <p:nvSpPr>
          <p:cNvPr id="904" name="Google Shape;904;p70: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05" name="Google Shape;905;p7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4"/>
        <p:cNvGrpSpPr/>
        <p:nvPr/>
      </p:nvGrpSpPr>
      <p:grpSpPr>
        <a:xfrm>
          <a:off x="0" y="0"/>
          <a:ext cx="0" cy="0"/>
          <a:chOff x="0" y="0"/>
          <a:chExt cx="0" cy="0"/>
        </a:xfrm>
      </p:grpSpPr>
      <p:sp>
        <p:nvSpPr>
          <p:cNvPr id="915" name="Google Shape;915;p73: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16" name="Google Shape;916;p7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5"/>
        <p:cNvGrpSpPr/>
        <p:nvPr/>
      </p:nvGrpSpPr>
      <p:grpSpPr>
        <a:xfrm>
          <a:off x="0" y="0"/>
          <a:ext cx="0" cy="0"/>
          <a:chOff x="0" y="0"/>
          <a:chExt cx="0" cy="0"/>
        </a:xfrm>
      </p:grpSpPr>
      <p:sp>
        <p:nvSpPr>
          <p:cNvPr id="926" name="Google Shape;926;p74: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27" name="Google Shape;927;p7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6"/>
        <p:cNvGrpSpPr/>
        <p:nvPr/>
      </p:nvGrpSpPr>
      <p:grpSpPr>
        <a:xfrm>
          <a:off x="0" y="0"/>
          <a:ext cx="0" cy="0"/>
          <a:chOff x="0" y="0"/>
          <a:chExt cx="0" cy="0"/>
        </a:xfrm>
      </p:grpSpPr>
      <p:sp>
        <p:nvSpPr>
          <p:cNvPr id="937" name="Google Shape;937;p75: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38" name="Google Shape;938;p7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7"/>
        <p:cNvGrpSpPr/>
        <p:nvPr/>
      </p:nvGrpSpPr>
      <p:grpSpPr>
        <a:xfrm>
          <a:off x="0" y="0"/>
          <a:ext cx="0" cy="0"/>
          <a:chOff x="0" y="0"/>
          <a:chExt cx="0" cy="0"/>
        </a:xfrm>
      </p:grpSpPr>
      <p:sp>
        <p:nvSpPr>
          <p:cNvPr id="948" name="Google Shape;948;p76: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49" name="Google Shape;949;p7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8"/>
        <p:cNvGrpSpPr/>
        <p:nvPr/>
      </p:nvGrpSpPr>
      <p:grpSpPr>
        <a:xfrm>
          <a:off x="0" y="0"/>
          <a:ext cx="0" cy="0"/>
          <a:chOff x="0" y="0"/>
          <a:chExt cx="0" cy="0"/>
        </a:xfrm>
      </p:grpSpPr>
      <p:sp>
        <p:nvSpPr>
          <p:cNvPr id="959" name="Google Shape;959;p77: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60" name="Google Shape;960;p7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9"/>
        <p:cNvGrpSpPr/>
        <p:nvPr/>
      </p:nvGrpSpPr>
      <p:grpSpPr>
        <a:xfrm>
          <a:off x="0" y="0"/>
          <a:ext cx="0" cy="0"/>
          <a:chOff x="0" y="0"/>
          <a:chExt cx="0" cy="0"/>
        </a:xfrm>
      </p:grpSpPr>
      <p:sp>
        <p:nvSpPr>
          <p:cNvPr id="970" name="Google Shape;970;p78: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71" name="Google Shape;971;p7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0"/>
        <p:cNvGrpSpPr/>
        <p:nvPr/>
      </p:nvGrpSpPr>
      <p:grpSpPr>
        <a:xfrm>
          <a:off x="0" y="0"/>
          <a:ext cx="0" cy="0"/>
          <a:chOff x="0" y="0"/>
          <a:chExt cx="0" cy="0"/>
        </a:xfrm>
      </p:grpSpPr>
      <p:sp>
        <p:nvSpPr>
          <p:cNvPr id="981" name="Google Shape;981;p79: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82" name="Google Shape;982;p7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1"/>
        <p:cNvGrpSpPr/>
        <p:nvPr/>
      </p:nvGrpSpPr>
      <p:grpSpPr>
        <a:xfrm>
          <a:off x="0" y="0"/>
          <a:ext cx="0" cy="0"/>
          <a:chOff x="0" y="0"/>
          <a:chExt cx="0" cy="0"/>
        </a:xfrm>
      </p:grpSpPr>
      <p:sp>
        <p:nvSpPr>
          <p:cNvPr id="992" name="Google Shape;992;p80: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93" name="Google Shape;993;p8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3"/>
        <p:cNvGrpSpPr/>
        <p:nvPr/>
      </p:nvGrpSpPr>
      <p:grpSpPr>
        <a:xfrm>
          <a:off x="0" y="0"/>
          <a:ext cx="0" cy="0"/>
          <a:chOff x="0" y="0"/>
          <a:chExt cx="0" cy="0"/>
        </a:xfrm>
      </p:grpSpPr>
      <p:sp>
        <p:nvSpPr>
          <p:cNvPr id="174" name="Google Shape;174;p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75" name="Google Shape;175;p7: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76" name="Google Shape;176;p7: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7</a:t>
            </a:fld>
            <a:endParaRPr/>
          </a:p>
        </p:txBody>
      </p:sp>
    </p:spTree>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2"/>
        <p:cNvGrpSpPr/>
        <p:nvPr/>
      </p:nvGrpSpPr>
      <p:grpSpPr>
        <a:xfrm>
          <a:off x="0" y="0"/>
          <a:ext cx="0" cy="0"/>
          <a:chOff x="0" y="0"/>
          <a:chExt cx="0" cy="0"/>
        </a:xfrm>
      </p:grpSpPr>
      <p:sp>
        <p:nvSpPr>
          <p:cNvPr id="1003" name="Google Shape;1003;p81: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004" name="Google Shape;1004;p8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3"/>
        <p:cNvGrpSpPr/>
        <p:nvPr/>
      </p:nvGrpSpPr>
      <p:grpSpPr>
        <a:xfrm>
          <a:off x="0" y="0"/>
          <a:ext cx="0" cy="0"/>
          <a:chOff x="0" y="0"/>
          <a:chExt cx="0" cy="0"/>
        </a:xfrm>
      </p:grpSpPr>
      <p:sp>
        <p:nvSpPr>
          <p:cNvPr id="1014" name="Google Shape;1014;p82: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015" name="Google Shape;1015;p8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4"/>
        <p:cNvGrpSpPr/>
        <p:nvPr/>
      </p:nvGrpSpPr>
      <p:grpSpPr>
        <a:xfrm>
          <a:off x="0" y="0"/>
          <a:ext cx="0" cy="0"/>
          <a:chOff x="0" y="0"/>
          <a:chExt cx="0" cy="0"/>
        </a:xfrm>
      </p:grpSpPr>
      <p:sp>
        <p:nvSpPr>
          <p:cNvPr id="1025" name="Google Shape;1025;p83: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026" name="Google Shape;1026;p8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35"/>
        <p:cNvGrpSpPr/>
        <p:nvPr/>
      </p:nvGrpSpPr>
      <p:grpSpPr>
        <a:xfrm>
          <a:off x="0" y="0"/>
          <a:ext cx="0" cy="0"/>
          <a:chOff x="0" y="0"/>
          <a:chExt cx="0" cy="0"/>
        </a:xfrm>
      </p:grpSpPr>
      <p:sp>
        <p:nvSpPr>
          <p:cNvPr id="1036" name="Google Shape;1036;p84: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037" name="Google Shape;1037;p8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6"/>
        <p:cNvGrpSpPr/>
        <p:nvPr/>
      </p:nvGrpSpPr>
      <p:grpSpPr>
        <a:xfrm>
          <a:off x="0" y="0"/>
          <a:ext cx="0" cy="0"/>
          <a:chOff x="0" y="0"/>
          <a:chExt cx="0" cy="0"/>
        </a:xfrm>
      </p:grpSpPr>
      <p:sp>
        <p:nvSpPr>
          <p:cNvPr id="1047" name="Google Shape;1047;p85: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048" name="Google Shape;1048;p8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7"/>
        <p:cNvGrpSpPr/>
        <p:nvPr/>
      </p:nvGrpSpPr>
      <p:grpSpPr>
        <a:xfrm>
          <a:off x="0" y="0"/>
          <a:ext cx="0" cy="0"/>
          <a:chOff x="0" y="0"/>
          <a:chExt cx="0" cy="0"/>
        </a:xfrm>
      </p:grpSpPr>
      <p:sp>
        <p:nvSpPr>
          <p:cNvPr id="1058" name="Google Shape;1058;p86: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059" name="Google Shape;1059;p8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8"/>
        <p:cNvGrpSpPr/>
        <p:nvPr/>
      </p:nvGrpSpPr>
      <p:grpSpPr>
        <a:xfrm>
          <a:off x="0" y="0"/>
          <a:ext cx="0" cy="0"/>
          <a:chOff x="0" y="0"/>
          <a:chExt cx="0" cy="0"/>
        </a:xfrm>
      </p:grpSpPr>
      <p:sp>
        <p:nvSpPr>
          <p:cNvPr id="1069" name="Google Shape;1069;p87: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070" name="Google Shape;1070;p8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9"/>
        <p:cNvGrpSpPr/>
        <p:nvPr/>
      </p:nvGrpSpPr>
      <p:grpSpPr>
        <a:xfrm>
          <a:off x="0" y="0"/>
          <a:ext cx="0" cy="0"/>
          <a:chOff x="0" y="0"/>
          <a:chExt cx="0" cy="0"/>
        </a:xfrm>
      </p:grpSpPr>
      <p:sp>
        <p:nvSpPr>
          <p:cNvPr id="1080" name="Google Shape;1080;p88: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081" name="Google Shape;1081;p8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90"/>
        <p:cNvGrpSpPr/>
        <p:nvPr/>
      </p:nvGrpSpPr>
      <p:grpSpPr>
        <a:xfrm>
          <a:off x="0" y="0"/>
          <a:ext cx="0" cy="0"/>
          <a:chOff x="0" y="0"/>
          <a:chExt cx="0" cy="0"/>
        </a:xfrm>
      </p:grpSpPr>
      <p:sp>
        <p:nvSpPr>
          <p:cNvPr id="1091" name="Google Shape;1091;p89: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092" name="Google Shape;1092;p8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1"/>
        <p:cNvGrpSpPr/>
        <p:nvPr/>
      </p:nvGrpSpPr>
      <p:grpSpPr>
        <a:xfrm>
          <a:off x="0" y="0"/>
          <a:ext cx="0" cy="0"/>
          <a:chOff x="0" y="0"/>
          <a:chExt cx="0" cy="0"/>
        </a:xfrm>
      </p:grpSpPr>
      <p:sp>
        <p:nvSpPr>
          <p:cNvPr id="1102" name="Google Shape;1102;p90: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103" name="Google Shape;1103;p9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5"/>
        <p:cNvGrpSpPr/>
        <p:nvPr/>
      </p:nvGrpSpPr>
      <p:grpSpPr>
        <a:xfrm>
          <a:off x="0" y="0"/>
          <a:ext cx="0" cy="0"/>
          <a:chOff x="0" y="0"/>
          <a:chExt cx="0" cy="0"/>
        </a:xfrm>
      </p:grpSpPr>
      <p:sp>
        <p:nvSpPr>
          <p:cNvPr id="186" name="Google Shape;186;p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87" name="Google Shape;187;p8: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88" name="Google Shape;188;p8: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8</a:t>
            </a:fld>
            <a:endParaRPr/>
          </a:p>
        </p:txBody>
      </p:sp>
    </p:spTree>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2"/>
        <p:cNvGrpSpPr/>
        <p:nvPr/>
      </p:nvGrpSpPr>
      <p:grpSpPr>
        <a:xfrm>
          <a:off x="0" y="0"/>
          <a:ext cx="0" cy="0"/>
          <a:chOff x="0" y="0"/>
          <a:chExt cx="0" cy="0"/>
        </a:xfrm>
      </p:grpSpPr>
      <p:sp>
        <p:nvSpPr>
          <p:cNvPr id="1113" name="Google Shape;1113;p91: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114" name="Google Shape;1114;p9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3"/>
        <p:cNvGrpSpPr/>
        <p:nvPr/>
      </p:nvGrpSpPr>
      <p:grpSpPr>
        <a:xfrm>
          <a:off x="0" y="0"/>
          <a:ext cx="0" cy="0"/>
          <a:chOff x="0" y="0"/>
          <a:chExt cx="0" cy="0"/>
        </a:xfrm>
      </p:grpSpPr>
      <p:sp>
        <p:nvSpPr>
          <p:cNvPr id="1124" name="Google Shape;1124;p102: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125" name="Google Shape;1125;p10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34"/>
        <p:cNvGrpSpPr/>
        <p:nvPr/>
      </p:nvGrpSpPr>
      <p:grpSpPr>
        <a:xfrm>
          <a:off x="0" y="0"/>
          <a:ext cx="0" cy="0"/>
          <a:chOff x="0" y="0"/>
          <a:chExt cx="0" cy="0"/>
        </a:xfrm>
      </p:grpSpPr>
      <p:sp>
        <p:nvSpPr>
          <p:cNvPr id="1135" name="Google Shape;1135;p103: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136" name="Google Shape;1136;p10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5"/>
        <p:cNvGrpSpPr/>
        <p:nvPr/>
      </p:nvGrpSpPr>
      <p:grpSpPr>
        <a:xfrm>
          <a:off x="0" y="0"/>
          <a:ext cx="0" cy="0"/>
          <a:chOff x="0" y="0"/>
          <a:chExt cx="0" cy="0"/>
        </a:xfrm>
      </p:grpSpPr>
      <p:sp>
        <p:nvSpPr>
          <p:cNvPr id="1146" name="Google Shape;1146;p104: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147" name="Google Shape;1147;p10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56"/>
        <p:cNvGrpSpPr/>
        <p:nvPr/>
      </p:nvGrpSpPr>
      <p:grpSpPr>
        <a:xfrm>
          <a:off x="0" y="0"/>
          <a:ext cx="0" cy="0"/>
          <a:chOff x="0" y="0"/>
          <a:chExt cx="0" cy="0"/>
        </a:xfrm>
      </p:grpSpPr>
      <p:sp>
        <p:nvSpPr>
          <p:cNvPr id="1157" name="Google Shape;1157;p105: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158" name="Google Shape;1158;p10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7"/>
        <p:cNvGrpSpPr/>
        <p:nvPr/>
      </p:nvGrpSpPr>
      <p:grpSpPr>
        <a:xfrm>
          <a:off x="0" y="0"/>
          <a:ext cx="0" cy="0"/>
          <a:chOff x="0" y="0"/>
          <a:chExt cx="0" cy="0"/>
        </a:xfrm>
      </p:grpSpPr>
      <p:sp>
        <p:nvSpPr>
          <p:cNvPr id="1168" name="Google Shape;1168;p106: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169" name="Google Shape;1169;p10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78"/>
        <p:cNvGrpSpPr/>
        <p:nvPr/>
      </p:nvGrpSpPr>
      <p:grpSpPr>
        <a:xfrm>
          <a:off x="0" y="0"/>
          <a:ext cx="0" cy="0"/>
          <a:chOff x="0" y="0"/>
          <a:chExt cx="0" cy="0"/>
        </a:xfrm>
      </p:grpSpPr>
      <p:sp>
        <p:nvSpPr>
          <p:cNvPr id="1179" name="Google Shape;1179;p108: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180" name="Google Shape;1180;p10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9"/>
        <p:cNvGrpSpPr/>
        <p:nvPr/>
      </p:nvGrpSpPr>
      <p:grpSpPr>
        <a:xfrm>
          <a:off x="0" y="0"/>
          <a:ext cx="0" cy="0"/>
          <a:chOff x="0" y="0"/>
          <a:chExt cx="0" cy="0"/>
        </a:xfrm>
      </p:grpSpPr>
      <p:sp>
        <p:nvSpPr>
          <p:cNvPr id="1190" name="Google Shape;1190;p109: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191" name="Google Shape;1191;p10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00"/>
        <p:cNvGrpSpPr/>
        <p:nvPr/>
      </p:nvGrpSpPr>
      <p:grpSpPr>
        <a:xfrm>
          <a:off x="0" y="0"/>
          <a:ext cx="0" cy="0"/>
          <a:chOff x="0" y="0"/>
          <a:chExt cx="0" cy="0"/>
        </a:xfrm>
      </p:grpSpPr>
      <p:sp>
        <p:nvSpPr>
          <p:cNvPr id="1201" name="Google Shape;1201;p110: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202" name="Google Shape;1202;p11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1"/>
        <p:cNvGrpSpPr/>
        <p:nvPr/>
      </p:nvGrpSpPr>
      <p:grpSpPr>
        <a:xfrm>
          <a:off x="0" y="0"/>
          <a:ext cx="0" cy="0"/>
          <a:chOff x="0" y="0"/>
          <a:chExt cx="0" cy="0"/>
        </a:xfrm>
      </p:grpSpPr>
      <p:sp>
        <p:nvSpPr>
          <p:cNvPr id="1212" name="Google Shape;1212;p111: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213" name="Google Shape;1213;p11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7"/>
        <p:cNvGrpSpPr/>
        <p:nvPr/>
      </p:nvGrpSpPr>
      <p:grpSpPr>
        <a:xfrm>
          <a:off x="0" y="0"/>
          <a:ext cx="0" cy="0"/>
          <a:chOff x="0" y="0"/>
          <a:chExt cx="0" cy="0"/>
        </a:xfrm>
      </p:grpSpPr>
      <p:sp>
        <p:nvSpPr>
          <p:cNvPr id="198" name="Google Shape;198;p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99" name="Google Shape;199;p9: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00" name="Google Shape;200;p9: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9</a:t>
            </a:fld>
            <a:endParaRPr/>
          </a:p>
        </p:txBody>
      </p:sp>
    </p:spTree>
  </p:cSld>
  <p:clrMapOvr>
    <a:masterClrMapping/>
  </p:clrMapOvr>
</p:notes>
</file>

<file path=ppt/notesSlides/notesSlide9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2"/>
        <p:cNvGrpSpPr/>
        <p:nvPr/>
      </p:nvGrpSpPr>
      <p:grpSpPr>
        <a:xfrm>
          <a:off x="0" y="0"/>
          <a:ext cx="0" cy="0"/>
          <a:chOff x="0" y="0"/>
          <a:chExt cx="0" cy="0"/>
        </a:xfrm>
      </p:grpSpPr>
      <p:sp>
        <p:nvSpPr>
          <p:cNvPr id="1223" name="Google Shape;1223;p112: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224" name="Google Shape;1224;p11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3"/>
        <p:cNvGrpSpPr/>
        <p:nvPr/>
      </p:nvGrpSpPr>
      <p:grpSpPr>
        <a:xfrm>
          <a:off x="0" y="0"/>
          <a:ext cx="0" cy="0"/>
          <a:chOff x="0" y="0"/>
          <a:chExt cx="0" cy="0"/>
        </a:xfrm>
      </p:grpSpPr>
      <p:sp>
        <p:nvSpPr>
          <p:cNvPr id="1234" name="Google Shape;1234;p113: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235" name="Google Shape;1235;p11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44"/>
        <p:cNvGrpSpPr/>
        <p:nvPr/>
      </p:nvGrpSpPr>
      <p:grpSpPr>
        <a:xfrm>
          <a:off x="0" y="0"/>
          <a:ext cx="0" cy="0"/>
          <a:chOff x="0" y="0"/>
          <a:chExt cx="0" cy="0"/>
        </a:xfrm>
      </p:grpSpPr>
      <p:sp>
        <p:nvSpPr>
          <p:cNvPr id="1245" name="Google Shape;1245;p114: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246" name="Google Shape;1246;p11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5"/>
        <p:cNvGrpSpPr/>
        <p:nvPr/>
      </p:nvGrpSpPr>
      <p:grpSpPr>
        <a:xfrm>
          <a:off x="0" y="0"/>
          <a:ext cx="0" cy="0"/>
          <a:chOff x="0" y="0"/>
          <a:chExt cx="0" cy="0"/>
        </a:xfrm>
      </p:grpSpPr>
      <p:sp>
        <p:nvSpPr>
          <p:cNvPr id="16" name="Google Shape;16;p140"/>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7" name="Google Shape;17;p140"/>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18" name="Google Shape;18;p14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9" name="Google Shape;19;p14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0" name="Google Shape;20;p14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72"/>
        <p:cNvGrpSpPr/>
        <p:nvPr/>
      </p:nvGrpSpPr>
      <p:grpSpPr>
        <a:xfrm>
          <a:off x="0" y="0"/>
          <a:ext cx="0" cy="0"/>
          <a:chOff x="0" y="0"/>
          <a:chExt cx="0" cy="0"/>
        </a:xfrm>
      </p:grpSpPr>
      <p:sp>
        <p:nvSpPr>
          <p:cNvPr id="73" name="Google Shape;73;p149"/>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4" name="Google Shape;74;p149"/>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5" name="Google Shape;75;p14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6" name="Google Shape;76;p14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7" name="Google Shape;77;p14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8"/>
        <p:cNvGrpSpPr/>
        <p:nvPr/>
      </p:nvGrpSpPr>
      <p:grpSpPr>
        <a:xfrm>
          <a:off x="0" y="0"/>
          <a:ext cx="0" cy="0"/>
          <a:chOff x="0" y="0"/>
          <a:chExt cx="0" cy="0"/>
        </a:xfrm>
      </p:grpSpPr>
      <p:sp>
        <p:nvSpPr>
          <p:cNvPr id="79" name="Google Shape;79;p150"/>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0" name="Google Shape;80;p150"/>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81" name="Google Shape;81;p15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2" name="Google Shape;82;p15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3" name="Google Shape;83;p15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1"/>
        <p:cNvGrpSpPr/>
        <p:nvPr/>
      </p:nvGrpSpPr>
      <p:grpSpPr>
        <a:xfrm>
          <a:off x="0" y="0"/>
          <a:ext cx="0" cy="0"/>
          <a:chOff x="0" y="0"/>
          <a:chExt cx="0" cy="0"/>
        </a:xfrm>
      </p:grpSpPr>
      <p:sp>
        <p:nvSpPr>
          <p:cNvPr id="22" name="Google Shape;22;p14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3" name="Google Shape;23;p141"/>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4" name="Google Shape;24;p14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5" name="Google Shape;25;p14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6" name="Google Shape;26;p14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7"/>
        <p:cNvGrpSpPr/>
        <p:nvPr/>
      </p:nvGrpSpPr>
      <p:grpSpPr>
        <a:xfrm>
          <a:off x="0" y="0"/>
          <a:ext cx="0" cy="0"/>
          <a:chOff x="0" y="0"/>
          <a:chExt cx="0" cy="0"/>
        </a:xfrm>
      </p:grpSpPr>
      <p:sp>
        <p:nvSpPr>
          <p:cNvPr id="28" name="Google Shape;28;p142"/>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9" name="Google Shape;29;p142"/>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rgbClr val="888888"/>
              </a:buClr>
              <a:buSzPts val="2400"/>
              <a:buNone/>
              <a:defRPr sz="2400">
                <a:solidFill>
                  <a:srgbClr val="888888"/>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30" name="Google Shape;30;p14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1" name="Google Shape;31;p14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2" name="Google Shape;32;p14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33"/>
        <p:cNvGrpSpPr/>
        <p:nvPr/>
      </p:nvGrpSpPr>
      <p:grpSpPr>
        <a:xfrm>
          <a:off x="0" y="0"/>
          <a:ext cx="0" cy="0"/>
          <a:chOff x="0" y="0"/>
          <a:chExt cx="0" cy="0"/>
        </a:xfrm>
      </p:grpSpPr>
      <p:sp>
        <p:nvSpPr>
          <p:cNvPr id="34" name="Google Shape;34;p143"/>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5" name="Google Shape;35;p143"/>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6" name="Google Shape;36;p143"/>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7" name="Google Shape;37;p14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8" name="Google Shape;38;p14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9" name="Google Shape;39;p14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0"/>
        <p:cNvGrpSpPr/>
        <p:nvPr/>
      </p:nvGrpSpPr>
      <p:grpSpPr>
        <a:xfrm>
          <a:off x="0" y="0"/>
          <a:ext cx="0" cy="0"/>
          <a:chOff x="0" y="0"/>
          <a:chExt cx="0" cy="0"/>
        </a:xfrm>
      </p:grpSpPr>
      <p:sp>
        <p:nvSpPr>
          <p:cNvPr id="41" name="Google Shape;41;p144"/>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2" name="Google Shape;42;p144"/>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3" name="Google Shape;43;p144"/>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4" name="Google Shape;44;p144"/>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5" name="Google Shape;45;p144"/>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6" name="Google Shape;46;p14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7" name="Google Shape;47;p14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 name="Google Shape;48;p14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9"/>
        <p:cNvGrpSpPr/>
        <p:nvPr/>
      </p:nvGrpSpPr>
      <p:grpSpPr>
        <a:xfrm>
          <a:off x="0" y="0"/>
          <a:ext cx="0" cy="0"/>
          <a:chOff x="0" y="0"/>
          <a:chExt cx="0" cy="0"/>
        </a:xfrm>
      </p:grpSpPr>
      <p:sp>
        <p:nvSpPr>
          <p:cNvPr id="50" name="Google Shape;50;p145"/>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1" name="Google Shape;51;p14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14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14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4"/>
        <p:cNvGrpSpPr/>
        <p:nvPr/>
      </p:nvGrpSpPr>
      <p:grpSpPr>
        <a:xfrm>
          <a:off x="0" y="0"/>
          <a:ext cx="0" cy="0"/>
          <a:chOff x="0" y="0"/>
          <a:chExt cx="0" cy="0"/>
        </a:xfrm>
      </p:grpSpPr>
      <p:sp>
        <p:nvSpPr>
          <p:cNvPr id="55" name="Google Shape;55;p14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6" name="Google Shape;56;p14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7" name="Google Shape;57;p14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8"/>
        <p:cNvGrpSpPr/>
        <p:nvPr/>
      </p:nvGrpSpPr>
      <p:grpSpPr>
        <a:xfrm>
          <a:off x="0" y="0"/>
          <a:ext cx="0" cy="0"/>
          <a:chOff x="0" y="0"/>
          <a:chExt cx="0" cy="0"/>
        </a:xfrm>
      </p:grpSpPr>
      <p:sp>
        <p:nvSpPr>
          <p:cNvPr id="59" name="Google Shape;59;p147"/>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0" name="Google Shape;60;p147"/>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61" name="Google Shape;61;p147"/>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2" name="Google Shape;62;p14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3" name="Google Shape;63;p14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4" name="Google Shape;64;p14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5"/>
        <p:cNvGrpSpPr/>
        <p:nvPr/>
      </p:nvGrpSpPr>
      <p:grpSpPr>
        <a:xfrm>
          <a:off x="0" y="0"/>
          <a:ext cx="0" cy="0"/>
          <a:chOff x="0" y="0"/>
          <a:chExt cx="0" cy="0"/>
        </a:xfrm>
      </p:grpSpPr>
      <p:sp>
        <p:nvSpPr>
          <p:cNvPr id="66" name="Google Shape;66;p148"/>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7" name="Google Shape;67;p148"/>
          <p:cNvSpPr>
            <a:spLocks noGrp="1"/>
          </p:cNvSpPr>
          <p:nvPr>
            <p:ph type="pic" idx="2"/>
          </p:nvPr>
        </p:nvSpPr>
        <p:spPr>
          <a:xfrm>
            <a:off x="5183188" y="987425"/>
            <a:ext cx="6172200" cy="4873625"/>
          </a:xfrm>
          <a:prstGeom prst="rect">
            <a:avLst/>
          </a:prstGeom>
          <a:noFill/>
          <a:ln>
            <a:noFill/>
          </a:ln>
        </p:spPr>
      </p:sp>
      <p:sp>
        <p:nvSpPr>
          <p:cNvPr id="68" name="Google Shape;68;p148"/>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9" name="Google Shape;69;p14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0" name="Google Shape;70;p14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1" name="Google Shape;71;p14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39"/>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139"/>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2" name="Google Shape;12;p13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3" name="Google Shape;13;p13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4" name="Google Shape;14;p13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77.xm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78.xm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79.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80.xm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81.xml"/><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82.xml"/><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83.xml"/><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84.xml"/><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85.xml"/><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86.xml"/><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87.xml"/><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88.xml"/><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2" Type="http://schemas.openxmlformats.org/officeDocument/2006/relationships/notesSlide" Target="../notesSlides/notesSlide89.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2" Type="http://schemas.openxmlformats.org/officeDocument/2006/relationships/notesSlide" Target="../notesSlides/notesSlide90.xml"/><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2" Type="http://schemas.openxmlformats.org/officeDocument/2006/relationships/notesSlide" Target="../notesSlides/notesSlide91.xml"/><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2" Type="http://schemas.openxmlformats.org/officeDocument/2006/relationships/notesSlide" Target="../notesSlides/notesSlide9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88"/>
        <p:cNvGrpSpPr/>
        <p:nvPr/>
      </p:nvGrpSpPr>
      <p:grpSpPr>
        <a:xfrm>
          <a:off x="0" y="0"/>
          <a:ext cx="0" cy="0"/>
          <a:chOff x="0" y="0"/>
          <a:chExt cx="0" cy="0"/>
        </a:xfrm>
      </p:grpSpPr>
      <p:sp>
        <p:nvSpPr>
          <p:cNvPr id="89" name="Google Shape;89;p1"/>
          <p:cNvSpPr/>
          <p:nvPr/>
        </p:nvSpPr>
        <p:spPr>
          <a:xfrm>
            <a:off x="0" y="0"/>
            <a:ext cx="12192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90" name="Google Shape;90;p1"/>
          <p:cNvSpPr/>
          <p:nvPr/>
        </p:nvSpPr>
        <p:spPr>
          <a:xfrm rot="10800000">
            <a:off x="-2" y="-22693"/>
            <a:ext cx="12191999" cy="4374129"/>
          </a:xfrm>
          <a:prstGeom prst="rect">
            <a:avLst/>
          </a:prstGeom>
          <a:gradFill>
            <a:gsLst>
              <a:gs pos="0">
                <a:srgbClr val="2F5496"/>
              </a:gs>
              <a:gs pos="100000">
                <a:srgbClr val="000000"/>
              </a:gs>
            </a:gsLst>
            <a:lin ang="150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91" name="Google Shape;91;p1"/>
          <p:cNvSpPr/>
          <p:nvPr/>
        </p:nvSpPr>
        <p:spPr>
          <a:xfrm rot="5400000">
            <a:off x="3908719" y="-3931841"/>
            <a:ext cx="4374557" cy="12192000"/>
          </a:xfrm>
          <a:prstGeom prst="rect">
            <a:avLst/>
          </a:prstGeom>
          <a:gradFill>
            <a:gsLst>
              <a:gs pos="0">
                <a:srgbClr val="4472C4">
                  <a:alpha val="0"/>
                </a:srgbClr>
              </a:gs>
              <a:gs pos="40000">
                <a:srgbClr val="4472C4">
                  <a:alpha val="0"/>
                </a:srgbClr>
              </a:gs>
              <a:gs pos="100000">
                <a:srgbClr val="2F5496">
                  <a:alpha val="51764"/>
                </a:srgbClr>
              </a:gs>
            </a:gsLst>
            <a:lin ang="24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92" name="Google Shape;92;p1"/>
          <p:cNvSpPr/>
          <p:nvPr/>
        </p:nvSpPr>
        <p:spPr>
          <a:xfrm rot="5400000">
            <a:off x="4136696" y="-3703868"/>
            <a:ext cx="4374128" cy="11736479"/>
          </a:xfrm>
          <a:prstGeom prst="rect">
            <a:avLst/>
          </a:prstGeom>
          <a:gradFill>
            <a:gsLst>
              <a:gs pos="0">
                <a:srgbClr val="4472C4">
                  <a:alpha val="0"/>
                </a:srgbClr>
              </a:gs>
              <a:gs pos="17000">
                <a:srgbClr val="4472C4">
                  <a:alpha val="0"/>
                </a:srgbClr>
              </a:gs>
              <a:gs pos="100000">
                <a:srgbClr val="000000">
                  <a:alpha val="36862"/>
                </a:srgbClr>
              </a:gs>
            </a:gsLst>
            <a:lin ang="78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93" name="Google Shape;93;p1"/>
          <p:cNvSpPr/>
          <p:nvPr/>
        </p:nvSpPr>
        <p:spPr>
          <a:xfrm>
            <a:off x="-5" y="-22690"/>
            <a:ext cx="8542485" cy="4374126"/>
          </a:xfrm>
          <a:prstGeom prst="rect">
            <a:avLst/>
          </a:prstGeom>
          <a:gradFill>
            <a:gsLst>
              <a:gs pos="0">
                <a:srgbClr val="1F3864">
                  <a:alpha val="0"/>
                </a:srgbClr>
              </a:gs>
              <a:gs pos="100000">
                <a:srgbClr val="000000">
                  <a:alpha val="24705"/>
                </a:srgbClr>
              </a:gs>
            </a:gsLst>
            <a:lin ang="186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94" name="Google Shape;94;p1"/>
          <p:cNvSpPr/>
          <p:nvPr/>
        </p:nvSpPr>
        <p:spPr>
          <a:xfrm rot="-9091028">
            <a:off x="5945431" y="-1032053"/>
            <a:ext cx="4990147" cy="4439131"/>
          </a:xfrm>
          <a:custGeom>
            <a:avLst/>
            <a:gdLst/>
            <a:ahLst/>
            <a:cxnLst/>
            <a:rect l="l" t="t" r="r" b="b"/>
            <a:pathLst>
              <a:path w="4990147" h="4439131" extrusionOk="0">
                <a:moveTo>
                  <a:pt x="4990147" y="2229378"/>
                </a:moveTo>
                <a:lnTo>
                  <a:pt x="917384" y="4439131"/>
                </a:lnTo>
                <a:lnTo>
                  <a:pt x="910814" y="4434219"/>
                </a:lnTo>
                <a:cubicBezTo>
                  <a:pt x="354557" y="3975154"/>
                  <a:pt x="0" y="3280421"/>
                  <a:pt x="0" y="2502877"/>
                </a:cubicBezTo>
                <a:cubicBezTo>
                  <a:pt x="0" y="1120576"/>
                  <a:pt x="1120576" y="0"/>
                  <a:pt x="2502877" y="0"/>
                </a:cubicBezTo>
                <a:cubicBezTo>
                  <a:pt x="3712390" y="0"/>
                  <a:pt x="4721520" y="857941"/>
                  <a:pt x="4954904" y="1998460"/>
                </a:cubicBezTo>
                <a:close/>
              </a:path>
            </a:pathLst>
          </a:custGeom>
          <a:gradFill>
            <a:gsLst>
              <a:gs pos="0">
                <a:srgbClr val="4472C4">
                  <a:alpha val="21960"/>
                </a:srgbClr>
              </a:gs>
              <a:gs pos="87000">
                <a:srgbClr val="8DA9DB">
                  <a:alpha val="1960"/>
                </a:srgbClr>
              </a:gs>
              <a:gs pos="100000">
                <a:srgbClr val="8DA9DB">
                  <a:alpha val="1960"/>
                </a:srgbClr>
              </a:gs>
            </a:gsLst>
            <a:lin ang="84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95" name="Google Shape;95;p1"/>
          <p:cNvSpPr txBox="1">
            <a:spLocks noGrp="1"/>
          </p:cNvSpPr>
          <p:nvPr>
            <p:ph type="ctrTitle"/>
          </p:nvPr>
        </p:nvSpPr>
        <p:spPr>
          <a:xfrm>
            <a:off x="1314824" y="735106"/>
            <a:ext cx="10053763" cy="2928470"/>
          </a:xfrm>
          <a:prstGeom prst="rect">
            <a:avLst/>
          </a:prstGeom>
          <a:noFill/>
          <a:ln>
            <a:noFill/>
          </a:ln>
        </p:spPr>
        <p:txBody>
          <a:bodyPr spcFirstLastPara="1" wrap="square" lIns="91425" tIns="45700" rIns="91425" bIns="45700" anchor="b" anchorCtr="0">
            <a:normAutofit/>
          </a:bodyPr>
          <a:lstStyle/>
          <a:p>
            <a:pPr marL="0" lvl="0" indent="0" algn="l" rtl="0">
              <a:lnSpc>
                <a:spcPct val="90000"/>
              </a:lnSpc>
              <a:spcBef>
                <a:spcPts val="0"/>
              </a:spcBef>
              <a:spcAft>
                <a:spcPts val="0"/>
              </a:spcAft>
              <a:buClr>
                <a:srgbClr val="FFFFFF"/>
              </a:buClr>
              <a:buSzPts val="4800"/>
              <a:buFont typeface="Arial"/>
              <a:buNone/>
            </a:pPr>
            <a:r>
              <a:rPr lang="en-US" sz="4800">
                <a:solidFill>
                  <a:srgbClr val="FFFFFF"/>
                </a:solidFill>
                <a:latin typeface="Arial"/>
                <a:ea typeface="Arial"/>
                <a:cs typeface="Arial"/>
                <a:sym typeface="Arial"/>
              </a:rPr>
              <a:t>M&amp;A Tax</a:t>
            </a:r>
            <a:endParaRPr/>
          </a:p>
        </p:txBody>
      </p:sp>
      <p:sp>
        <p:nvSpPr>
          <p:cNvPr id="96" name="Google Shape;96;p1"/>
          <p:cNvSpPr txBox="1">
            <a:spLocks noGrp="1"/>
          </p:cNvSpPr>
          <p:nvPr>
            <p:ph type="subTitle" idx="1"/>
          </p:nvPr>
        </p:nvSpPr>
        <p:spPr>
          <a:xfrm>
            <a:off x="1350682" y="4870824"/>
            <a:ext cx="10005951" cy="1458258"/>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2400"/>
              <a:buNone/>
            </a:pPr>
            <a:r>
              <a:rPr lang="en-US">
                <a:latin typeface="Arial"/>
                <a:ea typeface="Arial"/>
                <a:cs typeface="Arial"/>
                <a:sym typeface="Arial"/>
              </a:rPr>
              <a:t>Class 8</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29"/>
        <p:cNvGrpSpPr/>
        <p:nvPr/>
      </p:nvGrpSpPr>
      <p:grpSpPr>
        <a:xfrm>
          <a:off x="0" y="0"/>
          <a:ext cx="0" cy="0"/>
          <a:chOff x="0" y="0"/>
          <a:chExt cx="0" cy="0"/>
        </a:xfrm>
      </p:grpSpPr>
      <p:sp>
        <p:nvSpPr>
          <p:cNvPr id="230" name="Google Shape;230;p10"/>
          <p:cNvSpPr/>
          <p:nvPr/>
        </p:nvSpPr>
        <p:spPr>
          <a:xfrm>
            <a:off x="0" y="0"/>
            <a:ext cx="12192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231" name="Google Shape;231;p10"/>
          <p:cNvSpPr/>
          <p:nvPr/>
        </p:nvSpPr>
        <p:spPr>
          <a:xfrm flipH="1">
            <a:off x="-1" y="-1"/>
            <a:ext cx="12191998" cy="1590742"/>
          </a:xfrm>
          <a:prstGeom prst="rect">
            <a:avLst/>
          </a:prstGeom>
          <a:gradFill>
            <a:gsLst>
              <a:gs pos="0">
                <a:srgbClr val="000000"/>
              </a:gs>
              <a:gs pos="100000">
                <a:srgbClr val="2F5496"/>
              </a:gs>
            </a:gsLst>
            <a:lin ang="84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232" name="Google Shape;232;p10"/>
          <p:cNvSpPr/>
          <p:nvPr/>
        </p:nvSpPr>
        <p:spPr>
          <a:xfrm rot="10800000" flipH="1">
            <a:off x="-3" y="0"/>
            <a:ext cx="8115306" cy="1590742"/>
          </a:xfrm>
          <a:prstGeom prst="rect">
            <a:avLst/>
          </a:prstGeom>
          <a:gradFill>
            <a:gsLst>
              <a:gs pos="0">
                <a:srgbClr val="4472C4">
                  <a:alpha val="0"/>
                </a:srgbClr>
              </a:gs>
              <a:gs pos="20000">
                <a:srgbClr val="4472C4">
                  <a:alpha val="0"/>
                </a:srgbClr>
              </a:gs>
              <a:gs pos="100000">
                <a:srgbClr val="1F3864">
                  <a:alpha val="54901"/>
                </a:srgbClr>
              </a:gs>
            </a:gsLst>
            <a:lin ang="13800001"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233" name="Google Shape;233;p10"/>
          <p:cNvSpPr/>
          <p:nvPr/>
        </p:nvSpPr>
        <p:spPr>
          <a:xfrm flipH="1">
            <a:off x="8115299" y="-1"/>
            <a:ext cx="4076698" cy="1590742"/>
          </a:xfrm>
          <a:prstGeom prst="rect">
            <a:avLst/>
          </a:prstGeom>
          <a:gradFill>
            <a:gsLst>
              <a:gs pos="0">
                <a:srgbClr val="4472C4">
                  <a:alpha val="65882"/>
                </a:srgbClr>
              </a:gs>
              <a:gs pos="100000">
                <a:srgbClr val="000000">
                  <a:alpha val="29803"/>
                </a:srgbClr>
              </a:gs>
            </a:gsLst>
            <a:lin ang="132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234" name="Google Shape;234;p10"/>
          <p:cNvSpPr/>
          <p:nvPr/>
        </p:nvSpPr>
        <p:spPr>
          <a:xfrm>
            <a:off x="459350" y="-1"/>
            <a:ext cx="11732646" cy="1597433"/>
          </a:xfrm>
          <a:prstGeom prst="rect">
            <a:avLst/>
          </a:prstGeom>
          <a:gradFill>
            <a:gsLst>
              <a:gs pos="0">
                <a:srgbClr val="000000">
                  <a:alpha val="0"/>
                </a:srgbClr>
              </a:gs>
              <a:gs pos="50000">
                <a:srgbClr val="000000">
                  <a:alpha val="0"/>
                </a:srgbClr>
              </a:gs>
              <a:gs pos="99000">
                <a:srgbClr val="1F3864">
                  <a:alpha val="51764"/>
                </a:srgbClr>
              </a:gs>
              <a:gs pos="100000">
                <a:srgbClr val="1F3864">
                  <a:alpha val="51764"/>
                </a:srgbClr>
              </a:gs>
            </a:gsLst>
            <a:lin ang="168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235" name="Google Shape;235;p10"/>
          <p:cNvSpPr txBox="1">
            <a:spLocks noGrp="1"/>
          </p:cNvSpPr>
          <p:nvPr>
            <p:ph type="title"/>
          </p:nvPr>
        </p:nvSpPr>
        <p:spPr>
          <a:xfrm>
            <a:off x="1371599" y="294538"/>
            <a:ext cx="9895951" cy="1033669"/>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lt1"/>
              </a:buClr>
              <a:buSzPts val="3600"/>
              <a:buFont typeface="Arial"/>
              <a:buNone/>
            </a:pPr>
            <a:r>
              <a:rPr lang="en-US" sz="3600">
                <a:solidFill>
                  <a:schemeClr val="lt1"/>
                </a:solidFill>
                <a:latin typeface="Arial"/>
                <a:ea typeface="Arial"/>
                <a:cs typeface="Arial"/>
                <a:sym typeface="Arial"/>
              </a:rPr>
              <a:t>Section 338 Election</a:t>
            </a:r>
            <a:endParaRPr sz="3400">
              <a:solidFill>
                <a:schemeClr val="lt1"/>
              </a:solidFill>
              <a:latin typeface="Arial"/>
              <a:ea typeface="Arial"/>
              <a:cs typeface="Arial"/>
              <a:sym typeface="Arial"/>
            </a:endParaRPr>
          </a:p>
        </p:txBody>
      </p:sp>
      <p:sp>
        <p:nvSpPr>
          <p:cNvPr id="236" name="Google Shape;236;p10"/>
          <p:cNvSpPr txBox="1">
            <a:spLocks noGrp="1"/>
          </p:cNvSpPr>
          <p:nvPr>
            <p:ph type="body" idx="1"/>
          </p:nvPr>
        </p:nvSpPr>
        <p:spPr>
          <a:xfrm>
            <a:off x="1108039" y="1622744"/>
            <a:ext cx="5475641" cy="5235255"/>
          </a:xfrm>
          <a:prstGeom prst="rect">
            <a:avLst/>
          </a:prstGeom>
          <a:noFill/>
          <a:ln>
            <a:noFill/>
          </a:ln>
        </p:spPr>
        <p:txBody>
          <a:bodyPr spcFirstLastPara="1" wrap="square" lIns="91425" tIns="45700" rIns="91425" bIns="45700" anchor="t" anchorCtr="0">
            <a:normAutofit/>
          </a:bodyPr>
          <a:lstStyle/>
          <a:p>
            <a:pPr marL="228600" lvl="0" indent="-228600" algn="l" rtl="0">
              <a:lnSpc>
                <a:spcPct val="110000"/>
              </a:lnSpc>
              <a:spcBef>
                <a:spcPts val="0"/>
              </a:spcBef>
              <a:spcAft>
                <a:spcPts val="0"/>
              </a:spcAft>
              <a:buClr>
                <a:schemeClr val="dk1"/>
              </a:buClr>
              <a:buSzPts val="2400"/>
              <a:buChar char="•"/>
            </a:pPr>
            <a:r>
              <a:rPr lang="en-US" sz="2400">
                <a:latin typeface="Arial"/>
                <a:ea typeface="Arial"/>
                <a:cs typeface="Arial"/>
                <a:sym typeface="Arial"/>
              </a:rPr>
              <a:t>Tax consequences:</a:t>
            </a:r>
            <a:endParaRPr/>
          </a:p>
          <a:p>
            <a:pPr marL="685800" lvl="1" indent="-228600" algn="l" rtl="0">
              <a:lnSpc>
                <a:spcPct val="110000"/>
              </a:lnSpc>
              <a:spcBef>
                <a:spcPts val="700"/>
              </a:spcBef>
              <a:spcAft>
                <a:spcPts val="0"/>
              </a:spcAft>
              <a:buClr>
                <a:schemeClr val="dk1"/>
              </a:buClr>
              <a:buSzPts val="2200"/>
              <a:buChar char="•"/>
            </a:pPr>
            <a:r>
              <a:rPr lang="en-US" sz="2200">
                <a:latin typeface="Arial"/>
                <a:ea typeface="Arial"/>
                <a:cs typeface="Arial"/>
                <a:sym typeface="Arial"/>
              </a:rPr>
              <a:t>New Target has stepped up basis in Old Target assets.</a:t>
            </a:r>
            <a:endParaRPr/>
          </a:p>
          <a:p>
            <a:pPr marL="685800" lvl="1" indent="-228600" algn="l" rtl="0">
              <a:lnSpc>
                <a:spcPct val="110000"/>
              </a:lnSpc>
              <a:spcBef>
                <a:spcPts val="700"/>
              </a:spcBef>
              <a:spcAft>
                <a:spcPts val="0"/>
              </a:spcAft>
              <a:buClr>
                <a:schemeClr val="dk1"/>
              </a:buClr>
              <a:buSzPts val="2200"/>
              <a:buChar char="•"/>
            </a:pPr>
            <a:r>
              <a:rPr lang="en-US" sz="2200">
                <a:latin typeface="Arial"/>
                <a:ea typeface="Arial"/>
                <a:cs typeface="Arial"/>
                <a:sym typeface="Arial"/>
              </a:rPr>
              <a:t>Since “New Target” is a new entity, Old Target’s tax attributes are cleansed.</a:t>
            </a:r>
            <a:endParaRPr/>
          </a:p>
          <a:p>
            <a:pPr marL="685800" lvl="1" indent="-228600" algn="l" rtl="0">
              <a:lnSpc>
                <a:spcPct val="110000"/>
              </a:lnSpc>
              <a:spcBef>
                <a:spcPts val="700"/>
              </a:spcBef>
              <a:spcAft>
                <a:spcPts val="0"/>
              </a:spcAft>
              <a:buClr>
                <a:schemeClr val="dk1"/>
              </a:buClr>
              <a:buSzPts val="2200"/>
              <a:buChar char="•"/>
            </a:pPr>
            <a:r>
              <a:rPr lang="en-US" sz="2200">
                <a:latin typeface="Arial"/>
                <a:ea typeface="Arial"/>
                <a:cs typeface="Arial"/>
                <a:sym typeface="Arial"/>
              </a:rPr>
              <a:t>Old Target recognizes gain on the deemed sale.</a:t>
            </a:r>
            <a:endParaRPr/>
          </a:p>
        </p:txBody>
      </p:sp>
      <p:sp>
        <p:nvSpPr>
          <p:cNvPr id="237" name="Google Shape;237;p10"/>
          <p:cNvSpPr/>
          <p:nvPr/>
        </p:nvSpPr>
        <p:spPr>
          <a:xfrm>
            <a:off x="7448377" y="2443561"/>
            <a:ext cx="1280160" cy="741145"/>
          </a:xfrm>
          <a:prstGeom prst="rect">
            <a:avLst/>
          </a:prstGeom>
          <a:solidFill>
            <a:schemeClr val="lt1"/>
          </a:solidFill>
          <a:ln w="9525" cap="flat" cmpd="sng">
            <a:solidFill>
              <a:schemeClr val="dk1"/>
            </a:solidFill>
            <a:prstDash val="solid"/>
            <a:miter lim="800000"/>
            <a:headEnd type="none" w="sm" len="sm"/>
            <a:tailEnd type="none" w="sm" len="sm"/>
          </a:ln>
        </p:spPr>
        <p:txBody>
          <a:bodyPr spcFirstLastPara="1" wrap="square" lIns="0" tIns="0" rIns="0" bIns="0" anchor="ctr" anchorCtr="0">
            <a:noAutofit/>
          </a:bodyPr>
          <a:lstStyle/>
          <a:p>
            <a:pPr marL="0" marR="0" lvl="0" indent="0" algn="ctr" rtl="0">
              <a:lnSpc>
                <a:spcPct val="100000"/>
              </a:lnSpc>
              <a:spcBef>
                <a:spcPts val="0"/>
              </a:spcBef>
              <a:spcAft>
                <a:spcPts val="0"/>
              </a:spcAft>
              <a:buClr>
                <a:srgbClr val="000000"/>
              </a:buClr>
              <a:buSzPts val="1600"/>
              <a:buFont typeface="Arial"/>
              <a:buNone/>
            </a:pPr>
            <a:r>
              <a:rPr lang="en-US" sz="1600" b="1" i="0" u="none" strike="noStrike" cap="none">
                <a:solidFill>
                  <a:srgbClr val="000000"/>
                </a:solidFill>
                <a:latin typeface="Arial"/>
                <a:ea typeface="Arial"/>
                <a:cs typeface="Arial"/>
                <a:sym typeface="Arial"/>
              </a:rPr>
              <a:t>Buyer</a:t>
            </a:r>
            <a:endParaRPr/>
          </a:p>
          <a:p>
            <a:pPr marL="0" marR="0" lvl="0" indent="0" algn="ctr" rtl="0">
              <a:lnSpc>
                <a:spcPct val="100000"/>
              </a:lnSpc>
              <a:spcBef>
                <a:spcPts val="0"/>
              </a:spcBef>
              <a:spcAft>
                <a:spcPts val="0"/>
              </a:spcAft>
              <a:buClr>
                <a:srgbClr val="000000"/>
              </a:buClr>
              <a:buSzPts val="1600"/>
              <a:buFont typeface="Arial"/>
              <a:buNone/>
            </a:pPr>
            <a:r>
              <a:rPr lang="en-US" sz="1600" b="1" i="0" u="none" strike="noStrike" cap="none">
                <a:solidFill>
                  <a:srgbClr val="000000"/>
                </a:solidFill>
                <a:latin typeface="Arial"/>
                <a:ea typeface="Arial"/>
                <a:cs typeface="Arial"/>
                <a:sym typeface="Arial"/>
              </a:rPr>
              <a:t>(US)</a:t>
            </a:r>
            <a:endParaRPr/>
          </a:p>
        </p:txBody>
      </p:sp>
      <p:sp>
        <p:nvSpPr>
          <p:cNvPr id="238" name="Google Shape;238;p10"/>
          <p:cNvSpPr/>
          <p:nvPr/>
        </p:nvSpPr>
        <p:spPr>
          <a:xfrm>
            <a:off x="9987390" y="3877589"/>
            <a:ext cx="1280160" cy="741145"/>
          </a:xfrm>
          <a:prstGeom prst="rect">
            <a:avLst/>
          </a:prstGeom>
          <a:solidFill>
            <a:srgbClr val="0070C0"/>
          </a:solidFill>
          <a:ln w="9525" cap="flat" cmpd="sng">
            <a:solidFill>
              <a:schemeClr val="dk1"/>
            </a:solidFill>
            <a:prstDash val="solid"/>
            <a:miter lim="800000"/>
            <a:headEnd type="none" w="sm" len="sm"/>
            <a:tailEnd type="none" w="sm" len="sm"/>
          </a:ln>
        </p:spPr>
        <p:txBody>
          <a:bodyPr spcFirstLastPara="1" wrap="square" lIns="0" tIns="0" rIns="0" bIns="0" anchor="ctr" anchorCtr="0">
            <a:noAutofit/>
          </a:bodyPr>
          <a:lstStyle/>
          <a:p>
            <a:pPr marL="0" marR="0" lvl="0" indent="0" algn="ctr" rtl="0">
              <a:lnSpc>
                <a:spcPct val="100000"/>
              </a:lnSpc>
              <a:spcBef>
                <a:spcPts val="0"/>
              </a:spcBef>
              <a:spcAft>
                <a:spcPts val="0"/>
              </a:spcAft>
              <a:buClr>
                <a:srgbClr val="000000"/>
              </a:buClr>
              <a:buSzPts val="1600"/>
              <a:buFont typeface="Arial"/>
              <a:buNone/>
            </a:pPr>
            <a:r>
              <a:rPr lang="en-US" sz="1600" b="1" i="0" u="none" strike="noStrike" cap="none">
                <a:solidFill>
                  <a:schemeClr val="lt1"/>
                </a:solidFill>
                <a:latin typeface="Arial"/>
                <a:ea typeface="Arial"/>
                <a:cs typeface="Arial"/>
                <a:sym typeface="Arial"/>
              </a:rPr>
              <a:t>Target</a:t>
            </a:r>
            <a:endParaRPr/>
          </a:p>
        </p:txBody>
      </p:sp>
      <p:sp>
        <p:nvSpPr>
          <p:cNvPr id="239" name="Google Shape;239;p10"/>
          <p:cNvSpPr/>
          <p:nvPr/>
        </p:nvSpPr>
        <p:spPr>
          <a:xfrm>
            <a:off x="9987390" y="2443560"/>
            <a:ext cx="1280160" cy="741145"/>
          </a:xfrm>
          <a:prstGeom prst="ellipse">
            <a:avLst/>
          </a:prstGeom>
          <a:solidFill>
            <a:srgbClr val="FFC000"/>
          </a:solidFill>
          <a:ln w="9525" cap="flat" cmpd="sng">
            <a:solidFill>
              <a:schemeClr val="dk1"/>
            </a:solidFill>
            <a:prstDash val="solid"/>
            <a:miter lim="800000"/>
            <a:headEnd type="none" w="sm" len="sm"/>
            <a:tailEnd type="none" w="sm" len="sm"/>
          </a:ln>
        </p:spPr>
        <p:txBody>
          <a:bodyPr spcFirstLastPara="1" wrap="square" lIns="0" tIns="0" rIns="0" bIns="0" anchor="ctr" anchorCtr="0">
            <a:noAutofit/>
          </a:bodyPr>
          <a:lstStyle/>
          <a:p>
            <a:pPr marL="0" marR="0" lvl="0" indent="0" algn="ctr" rtl="0">
              <a:spcBef>
                <a:spcPts val="0"/>
              </a:spcBef>
              <a:spcAft>
                <a:spcPts val="0"/>
              </a:spcAft>
              <a:buNone/>
            </a:pPr>
            <a:r>
              <a:rPr lang="en-US" sz="1600" b="0" i="0" u="none" strike="noStrike" cap="none">
                <a:solidFill>
                  <a:schemeClr val="lt1"/>
                </a:solidFill>
                <a:latin typeface="Arial"/>
                <a:ea typeface="Arial"/>
                <a:cs typeface="Arial"/>
                <a:sym typeface="Arial"/>
              </a:rPr>
              <a:t>Sellers</a:t>
            </a:r>
            <a:endParaRPr/>
          </a:p>
        </p:txBody>
      </p:sp>
      <p:cxnSp>
        <p:nvCxnSpPr>
          <p:cNvPr id="240" name="Google Shape;240;p10"/>
          <p:cNvCxnSpPr>
            <a:stCxn id="239" idx="4"/>
            <a:endCxn id="238" idx="0"/>
          </p:cNvCxnSpPr>
          <p:nvPr/>
        </p:nvCxnSpPr>
        <p:spPr>
          <a:xfrm>
            <a:off x="10627470" y="3184705"/>
            <a:ext cx="0" cy="693000"/>
          </a:xfrm>
          <a:prstGeom prst="straightConnector1">
            <a:avLst/>
          </a:prstGeom>
          <a:noFill/>
          <a:ln w="12700" cap="flat" cmpd="sng">
            <a:solidFill>
              <a:schemeClr val="dk1"/>
            </a:solidFill>
            <a:prstDash val="solid"/>
            <a:miter lim="800000"/>
            <a:headEnd type="none" w="sm" len="sm"/>
            <a:tailEnd type="none" w="sm" len="sm"/>
          </a:ln>
        </p:spPr>
      </p:cxnSp>
      <p:cxnSp>
        <p:nvCxnSpPr>
          <p:cNvPr id="241" name="Google Shape;241;p10"/>
          <p:cNvCxnSpPr/>
          <p:nvPr/>
        </p:nvCxnSpPr>
        <p:spPr>
          <a:xfrm>
            <a:off x="8894782" y="2732378"/>
            <a:ext cx="926362" cy="1"/>
          </a:xfrm>
          <a:prstGeom prst="straightConnector1">
            <a:avLst/>
          </a:prstGeom>
          <a:noFill/>
          <a:ln w="12700" cap="flat" cmpd="sng">
            <a:solidFill>
              <a:schemeClr val="dk1"/>
            </a:solidFill>
            <a:prstDash val="dash"/>
            <a:miter lim="800000"/>
            <a:headEnd type="none" w="sm" len="sm"/>
            <a:tailEnd type="triangle" w="med" len="med"/>
          </a:ln>
        </p:spPr>
      </p:cxnSp>
      <p:cxnSp>
        <p:nvCxnSpPr>
          <p:cNvPr id="242" name="Google Shape;242;p10"/>
          <p:cNvCxnSpPr/>
          <p:nvPr/>
        </p:nvCxnSpPr>
        <p:spPr>
          <a:xfrm rot="10800000">
            <a:off x="8894782" y="2945185"/>
            <a:ext cx="926362" cy="1"/>
          </a:xfrm>
          <a:prstGeom prst="straightConnector1">
            <a:avLst/>
          </a:prstGeom>
          <a:noFill/>
          <a:ln w="12700" cap="flat" cmpd="sng">
            <a:solidFill>
              <a:schemeClr val="dk1"/>
            </a:solidFill>
            <a:prstDash val="dash"/>
            <a:miter lim="800000"/>
            <a:headEnd type="none" w="sm" len="sm"/>
            <a:tailEnd type="triangle" w="med" len="med"/>
          </a:ln>
        </p:spPr>
      </p:cxnSp>
      <p:sp>
        <p:nvSpPr>
          <p:cNvPr id="243" name="Google Shape;243;p10"/>
          <p:cNvSpPr txBox="1"/>
          <p:nvPr/>
        </p:nvSpPr>
        <p:spPr>
          <a:xfrm>
            <a:off x="8671385" y="2082455"/>
            <a:ext cx="1448313" cy="492443"/>
          </a:xfrm>
          <a:prstGeom prst="rect">
            <a:avLst/>
          </a:prstGeom>
          <a:noFill/>
          <a:ln>
            <a:noFill/>
          </a:ln>
        </p:spPr>
        <p:txBody>
          <a:bodyPr spcFirstLastPara="1" wrap="square" lIns="0" tIns="0" rIns="18275" bIns="0" anchor="t" anchorCtr="0">
            <a:spAutoFit/>
          </a:bodyPr>
          <a:lstStyle/>
          <a:p>
            <a:pPr marL="0" marR="0" lvl="0" indent="0" algn="ctr" rtl="0">
              <a:lnSpc>
                <a:spcPct val="100000"/>
              </a:lnSpc>
              <a:spcBef>
                <a:spcPts val="0"/>
              </a:spcBef>
              <a:spcAft>
                <a:spcPts val="0"/>
              </a:spcAft>
              <a:buClr>
                <a:srgbClr val="000000"/>
              </a:buClr>
              <a:buSzPts val="1600"/>
              <a:buFont typeface="Arial"/>
              <a:buNone/>
            </a:pPr>
            <a:r>
              <a:rPr lang="en-US" sz="1600" b="1" i="0" u="none" strike="noStrike" cap="none">
                <a:solidFill>
                  <a:schemeClr val="dk1"/>
                </a:solidFill>
                <a:latin typeface="Calibri"/>
                <a:ea typeface="Calibri"/>
                <a:cs typeface="Calibri"/>
                <a:sym typeface="Calibri"/>
              </a:rPr>
              <a:t>Purchase Consideration</a:t>
            </a:r>
            <a:endParaRPr/>
          </a:p>
        </p:txBody>
      </p:sp>
      <p:sp>
        <p:nvSpPr>
          <p:cNvPr id="244" name="Google Shape;244;p10"/>
          <p:cNvSpPr txBox="1"/>
          <p:nvPr/>
        </p:nvSpPr>
        <p:spPr>
          <a:xfrm>
            <a:off x="8671385" y="3151290"/>
            <a:ext cx="1448313" cy="246221"/>
          </a:xfrm>
          <a:prstGeom prst="rect">
            <a:avLst/>
          </a:prstGeom>
          <a:noFill/>
          <a:ln>
            <a:noFill/>
          </a:ln>
        </p:spPr>
        <p:txBody>
          <a:bodyPr spcFirstLastPara="1" wrap="square" lIns="0" tIns="0" rIns="18275" bIns="0" anchor="t" anchorCtr="0">
            <a:spAutoFit/>
          </a:bodyPr>
          <a:lstStyle/>
          <a:p>
            <a:pPr marL="0" marR="0" lvl="0" indent="0" algn="ctr" rtl="0">
              <a:lnSpc>
                <a:spcPct val="100000"/>
              </a:lnSpc>
              <a:spcBef>
                <a:spcPts val="0"/>
              </a:spcBef>
              <a:spcAft>
                <a:spcPts val="0"/>
              </a:spcAft>
              <a:buClr>
                <a:srgbClr val="000000"/>
              </a:buClr>
              <a:buSzPts val="1600"/>
              <a:buFont typeface="Arial"/>
              <a:buNone/>
            </a:pPr>
            <a:r>
              <a:rPr lang="en-US" sz="1600" b="1" i="0" u="none" strike="noStrike" cap="none">
                <a:solidFill>
                  <a:schemeClr val="dk1"/>
                </a:solidFill>
                <a:latin typeface="Calibri"/>
                <a:ea typeface="Calibri"/>
                <a:cs typeface="Calibri"/>
                <a:sym typeface="Calibri"/>
              </a:rPr>
              <a:t>Target Stock</a:t>
            </a:r>
            <a:endParaRPr/>
          </a:p>
        </p:txBody>
      </p:sp>
      <p:sp>
        <p:nvSpPr>
          <p:cNvPr id="245" name="Google Shape;245;p10"/>
          <p:cNvSpPr/>
          <p:nvPr/>
        </p:nvSpPr>
        <p:spPr>
          <a:xfrm>
            <a:off x="7448377" y="5617540"/>
            <a:ext cx="1280160" cy="741145"/>
          </a:xfrm>
          <a:prstGeom prst="rect">
            <a:avLst/>
          </a:prstGeom>
          <a:solidFill>
            <a:srgbClr val="0070C0"/>
          </a:solidFill>
          <a:ln w="9525" cap="flat" cmpd="sng">
            <a:solidFill>
              <a:schemeClr val="dk1"/>
            </a:solidFill>
            <a:prstDash val="solid"/>
            <a:miter lim="800000"/>
            <a:headEnd type="none" w="sm" len="sm"/>
            <a:tailEnd type="none" w="sm" len="sm"/>
          </a:ln>
        </p:spPr>
        <p:txBody>
          <a:bodyPr spcFirstLastPara="1" wrap="square" lIns="0" tIns="0" rIns="0" bIns="0" anchor="ctr" anchorCtr="0">
            <a:noAutofit/>
          </a:bodyPr>
          <a:lstStyle/>
          <a:p>
            <a:pPr marL="0" marR="0" lvl="0" indent="0" algn="ctr" rtl="0">
              <a:lnSpc>
                <a:spcPct val="100000"/>
              </a:lnSpc>
              <a:spcBef>
                <a:spcPts val="0"/>
              </a:spcBef>
              <a:spcAft>
                <a:spcPts val="0"/>
              </a:spcAft>
              <a:buClr>
                <a:srgbClr val="000000"/>
              </a:buClr>
              <a:buSzPts val="1600"/>
              <a:buFont typeface="Arial"/>
              <a:buNone/>
            </a:pPr>
            <a:r>
              <a:rPr lang="en-US" sz="1600" b="1" i="0" u="none" strike="noStrike" cap="none">
                <a:solidFill>
                  <a:schemeClr val="lt1"/>
                </a:solidFill>
                <a:latin typeface="Arial"/>
                <a:ea typeface="Arial"/>
                <a:cs typeface="Arial"/>
                <a:sym typeface="Arial"/>
              </a:rPr>
              <a:t>Old Target</a:t>
            </a:r>
            <a:endParaRPr/>
          </a:p>
        </p:txBody>
      </p:sp>
      <p:sp>
        <p:nvSpPr>
          <p:cNvPr id="246" name="Google Shape;246;p10"/>
          <p:cNvSpPr/>
          <p:nvPr/>
        </p:nvSpPr>
        <p:spPr>
          <a:xfrm>
            <a:off x="9987390" y="5610661"/>
            <a:ext cx="1280160" cy="741145"/>
          </a:xfrm>
          <a:prstGeom prst="rect">
            <a:avLst/>
          </a:prstGeom>
          <a:solidFill>
            <a:srgbClr val="0070C0"/>
          </a:solidFill>
          <a:ln w="15875" cap="flat" cmpd="sng">
            <a:solidFill>
              <a:schemeClr val="dk1"/>
            </a:solidFill>
            <a:prstDash val="dash"/>
            <a:miter lim="800000"/>
            <a:headEnd type="none" w="sm" len="sm"/>
            <a:tailEnd type="none" w="sm" len="sm"/>
          </a:ln>
        </p:spPr>
        <p:txBody>
          <a:bodyPr spcFirstLastPara="1" wrap="square" lIns="0" tIns="0" rIns="0" bIns="0" anchor="ctr" anchorCtr="0">
            <a:noAutofit/>
          </a:bodyPr>
          <a:lstStyle/>
          <a:p>
            <a:pPr marL="0" marR="0" lvl="0" indent="0" algn="ctr" rtl="0">
              <a:lnSpc>
                <a:spcPct val="100000"/>
              </a:lnSpc>
              <a:spcBef>
                <a:spcPts val="0"/>
              </a:spcBef>
              <a:spcAft>
                <a:spcPts val="0"/>
              </a:spcAft>
              <a:buClr>
                <a:srgbClr val="000000"/>
              </a:buClr>
              <a:buSzPts val="1600"/>
              <a:buFont typeface="Arial"/>
              <a:buNone/>
            </a:pPr>
            <a:r>
              <a:rPr lang="en-US" sz="1600" b="1" i="0" u="none" strike="noStrike" cap="none">
                <a:solidFill>
                  <a:schemeClr val="lt1"/>
                </a:solidFill>
                <a:latin typeface="Arial"/>
                <a:ea typeface="Arial"/>
                <a:cs typeface="Arial"/>
                <a:sym typeface="Arial"/>
              </a:rPr>
              <a:t>New Target</a:t>
            </a:r>
            <a:endParaRPr/>
          </a:p>
        </p:txBody>
      </p:sp>
      <p:cxnSp>
        <p:nvCxnSpPr>
          <p:cNvPr id="247" name="Google Shape;247;p10"/>
          <p:cNvCxnSpPr/>
          <p:nvPr/>
        </p:nvCxnSpPr>
        <p:spPr>
          <a:xfrm>
            <a:off x="8894781" y="5939773"/>
            <a:ext cx="926362" cy="1"/>
          </a:xfrm>
          <a:prstGeom prst="straightConnector1">
            <a:avLst/>
          </a:prstGeom>
          <a:noFill/>
          <a:ln w="12700" cap="flat" cmpd="sng">
            <a:solidFill>
              <a:schemeClr val="dk1"/>
            </a:solidFill>
            <a:prstDash val="dash"/>
            <a:miter lim="800000"/>
            <a:headEnd type="none" w="sm" len="sm"/>
            <a:tailEnd type="triangle" w="med" len="med"/>
          </a:ln>
        </p:spPr>
      </p:cxnSp>
      <p:cxnSp>
        <p:nvCxnSpPr>
          <p:cNvPr id="248" name="Google Shape;248;p10"/>
          <p:cNvCxnSpPr/>
          <p:nvPr/>
        </p:nvCxnSpPr>
        <p:spPr>
          <a:xfrm rot="10800000">
            <a:off x="8894781" y="6152580"/>
            <a:ext cx="926362" cy="1"/>
          </a:xfrm>
          <a:prstGeom prst="straightConnector1">
            <a:avLst/>
          </a:prstGeom>
          <a:noFill/>
          <a:ln w="12700" cap="flat" cmpd="sng">
            <a:solidFill>
              <a:schemeClr val="dk1"/>
            </a:solidFill>
            <a:prstDash val="dash"/>
            <a:miter lim="800000"/>
            <a:headEnd type="none" w="sm" len="sm"/>
            <a:tailEnd type="triangle" w="med" len="med"/>
          </a:ln>
        </p:spPr>
      </p:cxnSp>
      <p:sp>
        <p:nvSpPr>
          <p:cNvPr id="249" name="Google Shape;249;p10"/>
          <p:cNvSpPr txBox="1"/>
          <p:nvPr/>
        </p:nvSpPr>
        <p:spPr>
          <a:xfrm>
            <a:off x="8671384" y="5289850"/>
            <a:ext cx="1448313" cy="492443"/>
          </a:xfrm>
          <a:prstGeom prst="rect">
            <a:avLst/>
          </a:prstGeom>
          <a:noFill/>
          <a:ln>
            <a:noFill/>
          </a:ln>
        </p:spPr>
        <p:txBody>
          <a:bodyPr spcFirstLastPara="1" wrap="square" lIns="0" tIns="0" rIns="18275" bIns="0" anchor="t" anchorCtr="0">
            <a:spAutoFit/>
          </a:bodyPr>
          <a:lstStyle/>
          <a:p>
            <a:pPr marL="0" marR="0" lvl="0" indent="0" algn="ctr" rtl="0">
              <a:lnSpc>
                <a:spcPct val="100000"/>
              </a:lnSpc>
              <a:spcBef>
                <a:spcPts val="0"/>
              </a:spcBef>
              <a:spcAft>
                <a:spcPts val="0"/>
              </a:spcAft>
              <a:buClr>
                <a:srgbClr val="000000"/>
              </a:buClr>
              <a:buSzPts val="1600"/>
              <a:buFont typeface="Arial"/>
              <a:buNone/>
            </a:pPr>
            <a:r>
              <a:rPr lang="en-US" sz="1600" b="1" i="0" u="none" strike="noStrike" cap="none">
                <a:solidFill>
                  <a:schemeClr val="dk1"/>
                </a:solidFill>
                <a:latin typeface="Calibri"/>
                <a:ea typeface="Calibri"/>
                <a:cs typeface="Calibri"/>
                <a:sym typeface="Calibri"/>
              </a:rPr>
              <a:t>FMV Consideration</a:t>
            </a:r>
            <a:endParaRPr/>
          </a:p>
        </p:txBody>
      </p:sp>
      <p:sp>
        <p:nvSpPr>
          <p:cNvPr id="250" name="Google Shape;250;p10"/>
          <p:cNvSpPr txBox="1"/>
          <p:nvPr/>
        </p:nvSpPr>
        <p:spPr>
          <a:xfrm>
            <a:off x="8671384" y="6358685"/>
            <a:ext cx="1448313" cy="246221"/>
          </a:xfrm>
          <a:prstGeom prst="rect">
            <a:avLst/>
          </a:prstGeom>
          <a:noFill/>
          <a:ln>
            <a:noFill/>
          </a:ln>
        </p:spPr>
        <p:txBody>
          <a:bodyPr spcFirstLastPara="1" wrap="square" lIns="0" tIns="0" rIns="18275" bIns="0" anchor="t" anchorCtr="0">
            <a:spAutoFit/>
          </a:bodyPr>
          <a:lstStyle/>
          <a:p>
            <a:pPr marL="0" marR="0" lvl="0" indent="0" algn="ctr" rtl="0">
              <a:lnSpc>
                <a:spcPct val="100000"/>
              </a:lnSpc>
              <a:spcBef>
                <a:spcPts val="0"/>
              </a:spcBef>
              <a:spcAft>
                <a:spcPts val="0"/>
              </a:spcAft>
              <a:buClr>
                <a:srgbClr val="000000"/>
              </a:buClr>
              <a:buSzPts val="1600"/>
              <a:buFont typeface="Arial"/>
              <a:buNone/>
            </a:pPr>
            <a:r>
              <a:rPr lang="en-US" sz="1600" b="1" i="0" u="none" strike="noStrike" cap="none">
                <a:solidFill>
                  <a:schemeClr val="dk1"/>
                </a:solidFill>
                <a:latin typeface="Calibri"/>
                <a:ea typeface="Calibri"/>
                <a:cs typeface="Calibri"/>
                <a:sym typeface="Calibri"/>
              </a:rPr>
              <a:t>Target Stock</a:t>
            </a:r>
            <a:endParaRPr/>
          </a:p>
        </p:txBody>
      </p:sp>
      <p:sp>
        <p:nvSpPr>
          <p:cNvPr id="251" name="Google Shape;251;p10"/>
          <p:cNvSpPr txBox="1"/>
          <p:nvPr/>
        </p:nvSpPr>
        <p:spPr>
          <a:xfrm>
            <a:off x="8671383" y="1686532"/>
            <a:ext cx="1448313" cy="246221"/>
          </a:xfrm>
          <a:prstGeom prst="rect">
            <a:avLst/>
          </a:prstGeom>
          <a:noFill/>
          <a:ln>
            <a:noFill/>
          </a:ln>
        </p:spPr>
        <p:txBody>
          <a:bodyPr spcFirstLastPara="1" wrap="square" lIns="0" tIns="0" rIns="18275" bIns="0" anchor="t" anchorCtr="0">
            <a:spAutoFit/>
          </a:bodyPr>
          <a:lstStyle/>
          <a:p>
            <a:pPr marL="0" marR="0" lvl="0" indent="0" algn="ctr" rtl="0">
              <a:lnSpc>
                <a:spcPct val="100000"/>
              </a:lnSpc>
              <a:spcBef>
                <a:spcPts val="0"/>
              </a:spcBef>
              <a:spcAft>
                <a:spcPts val="0"/>
              </a:spcAft>
              <a:buClr>
                <a:srgbClr val="000000"/>
              </a:buClr>
              <a:buSzPts val="1600"/>
              <a:buFont typeface="Arial"/>
              <a:buNone/>
            </a:pPr>
            <a:r>
              <a:rPr lang="en-US" sz="1600" b="1" i="0" u="none" strike="noStrike" cap="none">
                <a:solidFill>
                  <a:srgbClr val="C55A11"/>
                </a:solidFill>
                <a:latin typeface="Calibri"/>
                <a:ea typeface="Calibri"/>
                <a:cs typeface="Calibri"/>
                <a:sym typeface="Calibri"/>
              </a:rPr>
              <a:t>Stock Acquisition</a:t>
            </a:r>
            <a:endParaRPr sz="1600" b="1" i="0" u="none" strike="noStrike" cap="none">
              <a:solidFill>
                <a:srgbClr val="C55A11"/>
              </a:solidFill>
              <a:latin typeface="Calibri"/>
              <a:ea typeface="Calibri"/>
              <a:cs typeface="Calibri"/>
              <a:sym typeface="Calibri"/>
            </a:endParaRPr>
          </a:p>
        </p:txBody>
      </p:sp>
      <p:sp>
        <p:nvSpPr>
          <p:cNvPr id="252" name="Google Shape;252;p10"/>
          <p:cNvSpPr txBox="1"/>
          <p:nvPr/>
        </p:nvSpPr>
        <p:spPr>
          <a:xfrm>
            <a:off x="8494635" y="4890691"/>
            <a:ext cx="1801807" cy="246221"/>
          </a:xfrm>
          <a:prstGeom prst="rect">
            <a:avLst/>
          </a:prstGeom>
          <a:noFill/>
          <a:ln>
            <a:noFill/>
          </a:ln>
        </p:spPr>
        <p:txBody>
          <a:bodyPr spcFirstLastPara="1" wrap="square" lIns="0" tIns="0" rIns="18275" bIns="0" anchor="t" anchorCtr="0">
            <a:spAutoFit/>
          </a:bodyPr>
          <a:lstStyle/>
          <a:p>
            <a:pPr marL="0" marR="0" lvl="0" indent="0" algn="ctr" rtl="0">
              <a:lnSpc>
                <a:spcPct val="100000"/>
              </a:lnSpc>
              <a:spcBef>
                <a:spcPts val="0"/>
              </a:spcBef>
              <a:spcAft>
                <a:spcPts val="0"/>
              </a:spcAft>
              <a:buClr>
                <a:srgbClr val="000000"/>
              </a:buClr>
              <a:buSzPts val="1600"/>
              <a:buFont typeface="Arial"/>
              <a:buNone/>
            </a:pPr>
            <a:r>
              <a:rPr lang="en-US" sz="1600" b="1" i="0" u="none" strike="noStrike" cap="none">
                <a:solidFill>
                  <a:srgbClr val="C55A11"/>
                </a:solidFill>
                <a:latin typeface="Calibri"/>
                <a:ea typeface="Calibri"/>
                <a:cs typeface="Calibri"/>
                <a:sym typeface="Calibri"/>
              </a:rPr>
              <a:t>Fictitious Asset Sale</a:t>
            </a:r>
            <a:endParaRPr sz="1600" b="1" i="0" u="none" strike="noStrike" cap="none">
              <a:solidFill>
                <a:srgbClr val="C55A11"/>
              </a:solidFill>
              <a:latin typeface="Calibri"/>
              <a:ea typeface="Calibri"/>
              <a:cs typeface="Calibri"/>
              <a:sym typeface="Calibri"/>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57"/>
        <p:cNvGrpSpPr/>
        <p:nvPr/>
      </p:nvGrpSpPr>
      <p:grpSpPr>
        <a:xfrm>
          <a:off x="0" y="0"/>
          <a:ext cx="0" cy="0"/>
          <a:chOff x="0" y="0"/>
          <a:chExt cx="0" cy="0"/>
        </a:xfrm>
      </p:grpSpPr>
      <p:sp>
        <p:nvSpPr>
          <p:cNvPr id="258" name="Google Shape;258;p11"/>
          <p:cNvSpPr/>
          <p:nvPr/>
        </p:nvSpPr>
        <p:spPr>
          <a:xfrm>
            <a:off x="0" y="0"/>
            <a:ext cx="12192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259" name="Google Shape;259;p11"/>
          <p:cNvSpPr/>
          <p:nvPr/>
        </p:nvSpPr>
        <p:spPr>
          <a:xfrm flipH="1">
            <a:off x="-1" y="-1"/>
            <a:ext cx="12191998" cy="1590742"/>
          </a:xfrm>
          <a:prstGeom prst="rect">
            <a:avLst/>
          </a:prstGeom>
          <a:gradFill>
            <a:gsLst>
              <a:gs pos="0">
                <a:srgbClr val="000000"/>
              </a:gs>
              <a:gs pos="100000">
                <a:srgbClr val="2F5496"/>
              </a:gs>
            </a:gsLst>
            <a:lin ang="84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260" name="Google Shape;260;p11"/>
          <p:cNvSpPr/>
          <p:nvPr/>
        </p:nvSpPr>
        <p:spPr>
          <a:xfrm rot="10800000" flipH="1">
            <a:off x="-3" y="0"/>
            <a:ext cx="8115306" cy="1590742"/>
          </a:xfrm>
          <a:prstGeom prst="rect">
            <a:avLst/>
          </a:prstGeom>
          <a:gradFill>
            <a:gsLst>
              <a:gs pos="0">
                <a:srgbClr val="4472C4">
                  <a:alpha val="0"/>
                </a:srgbClr>
              </a:gs>
              <a:gs pos="20000">
                <a:srgbClr val="4472C4">
                  <a:alpha val="0"/>
                </a:srgbClr>
              </a:gs>
              <a:gs pos="100000">
                <a:srgbClr val="1F3864">
                  <a:alpha val="54901"/>
                </a:srgbClr>
              </a:gs>
            </a:gsLst>
            <a:lin ang="13800001"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261" name="Google Shape;261;p11"/>
          <p:cNvSpPr/>
          <p:nvPr/>
        </p:nvSpPr>
        <p:spPr>
          <a:xfrm flipH="1">
            <a:off x="8115299" y="-1"/>
            <a:ext cx="4076698" cy="1590742"/>
          </a:xfrm>
          <a:prstGeom prst="rect">
            <a:avLst/>
          </a:prstGeom>
          <a:gradFill>
            <a:gsLst>
              <a:gs pos="0">
                <a:srgbClr val="4472C4">
                  <a:alpha val="65882"/>
                </a:srgbClr>
              </a:gs>
              <a:gs pos="100000">
                <a:srgbClr val="000000">
                  <a:alpha val="29803"/>
                </a:srgbClr>
              </a:gs>
            </a:gsLst>
            <a:lin ang="132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262" name="Google Shape;262;p11"/>
          <p:cNvSpPr/>
          <p:nvPr/>
        </p:nvSpPr>
        <p:spPr>
          <a:xfrm>
            <a:off x="459350" y="-1"/>
            <a:ext cx="11732646" cy="1597433"/>
          </a:xfrm>
          <a:prstGeom prst="rect">
            <a:avLst/>
          </a:prstGeom>
          <a:gradFill>
            <a:gsLst>
              <a:gs pos="0">
                <a:srgbClr val="000000">
                  <a:alpha val="0"/>
                </a:srgbClr>
              </a:gs>
              <a:gs pos="50000">
                <a:srgbClr val="000000">
                  <a:alpha val="0"/>
                </a:srgbClr>
              </a:gs>
              <a:gs pos="99000">
                <a:srgbClr val="1F3864">
                  <a:alpha val="51764"/>
                </a:srgbClr>
              </a:gs>
              <a:gs pos="100000">
                <a:srgbClr val="1F3864">
                  <a:alpha val="51764"/>
                </a:srgbClr>
              </a:gs>
            </a:gsLst>
            <a:lin ang="168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263" name="Google Shape;263;p11"/>
          <p:cNvSpPr txBox="1">
            <a:spLocks noGrp="1"/>
          </p:cNvSpPr>
          <p:nvPr>
            <p:ph type="title"/>
          </p:nvPr>
        </p:nvSpPr>
        <p:spPr>
          <a:xfrm>
            <a:off x="1371599" y="294538"/>
            <a:ext cx="9895951" cy="1033669"/>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lt1"/>
              </a:buClr>
              <a:buSzPts val="4000"/>
              <a:buFont typeface="Arial"/>
              <a:buNone/>
            </a:pPr>
            <a:r>
              <a:rPr lang="en-US" sz="4000">
                <a:solidFill>
                  <a:schemeClr val="lt1"/>
                </a:solidFill>
                <a:latin typeface="Arial"/>
                <a:ea typeface="Arial"/>
                <a:cs typeface="Arial"/>
                <a:sym typeface="Arial"/>
              </a:rPr>
              <a:t>Section 338 Election</a:t>
            </a:r>
            <a:endParaRPr/>
          </a:p>
        </p:txBody>
      </p:sp>
      <p:sp>
        <p:nvSpPr>
          <p:cNvPr id="264" name="Google Shape;264;p11"/>
          <p:cNvSpPr txBox="1">
            <a:spLocks noGrp="1"/>
          </p:cNvSpPr>
          <p:nvPr>
            <p:ph type="body" idx="1"/>
          </p:nvPr>
        </p:nvSpPr>
        <p:spPr>
          <a:xfrm>
            <a:off x="1000461" y="1590740"/>
            <a:ext cx="10095169" cy="5267259"/>
          </a:xfrm>
          <a:prstGeom prst="rect">
            <a:avLst/>
          </a:prstGeom>
          <a:noFill/>
          <a:ln>
            <a:noFill/>
          </a:ln>
        </p:spPr>
        <p:txBody>
          <a:bodyPr spcFirstLastPara="1" wrap="square" lIns="91425" tIns="45700" rIns="91425" bIns="45700" anchor="t" anchorCtr="0">
            <a:noAutofit/>
          </a:bodyPr>
          <a:lstStyle/>
          <a:p>
            <a:pPr marL="228600" lvl="1" indent="-228600" algn="l" rtl="0">
              <a:lnSpc>
                <a:spcPct val="100000"/>
              </a:lnSpc>
              <a:spcBef>
                <a:spcPts val="0"/>
              </a:spcBef>
              <a:spcAft>
                <a:spcPts val="0"/>
              </a:spcAft>
              <a:buClr>
                <a:schemeClr val="dk1"/>
              </a:buClr>
              <a:buSzPts val="2800"/>
              <a:buChar char="•"/>
            </a:pPr>
            <a:r>
              <a:rPr lang="en-US" sz="2800">
                <a:latin typeface="Arial"/>
                <a:ea typeface="Arial"/>
                <a:cs typeface="Arial"/>
                <a:sym typeface="Arial"/>
              </a:rPr>
              <a:t>Requirements for making a Section 338 election:</a:t>
            </a:r>
            <a:endParaRPr/>
          </a:p>
          <a:p>
            <a:pPr marL="685800" lvl="2" indent="-228600" algn="l" rtl="0">
              <a:lnSpc>
                <a:spcPct val="100000"/>
              </a:lnSpc>
              <a:spcBef>
                <a:spcPts val="1000"/>
              </a:spcBef>
              <a:spcAft>
                <a:spcPts val="0"/>
              </a:spcAft>
              <a:buClr>
                <a:schemeClr val="dk1"/>
              </a:buClr>
              <a:buSzPts val="2400"/>
              <a:buChar char="•"/>
            </a:pPr>
            <a:r>
              <a:rPr lang="en-US" sz="2400">
                <a:latin typeface="Arial"/>
                <a:ea typeface="Arial"/>
                <a:cs typeface="Arial"/>
                <a:sym typeface="Arial"/>
              </a:rPr>
              <a:t>Buyer must be a C corporation.</a:t>
            </a:r>
            <a:endParaRPr/>
          </a:p>
          <a:p>
            <a:pPr marL="685800" lvl="2" indent="-228600" algn="l" rtl="0">
              <a:lnSpc>
                <a:spcPct val="100000"/>
              </a:lnSpc>
              <a:spcBef>
                <a:spcPts val="1000"/>
              </a:spcBef>
              <a:spcAft>
                <a:spcPts val="0"/>
              </a:spcAft>
              <a:buClr>
                <a:schemeClr val="dk1"/>
              </a:buClr>
              <a:buSzPts val="2400"/>
              <a:buChar char="•"/>
            </a:pPr>
            <a:r>
              <a:rPr lang="en-US" sz="2400">
                <a:latin typeface="Arial"/>
                <a:ea typeface="Arial"/>
                <a:cs typeface="Arial"/>
                <a:sym typeface="Arial"/>
              </a:rPr>
              <a:t>Target must be either a C or an S corporation.</a:t>
            </a:r>
            <a:endParaRPr/>
          </a:p>
          <a:p>
            <a:pPr marL="685800" lvl="2" indent="-228600" algn="l" rtl="0">
              <a:lnSpc>
                <a:spcPct val="100000"/>
              </a:lnSpc>
              <a:spcBef>
                <a:spcPts val="1000"/>
              </a:spcBef>
              <a:spcAft>
                <a:spcPts val="0"/>
              </a:spcAft>
              <a:buClr>
                <a:schemeClr val="dk1"/>
              </a:buClr>
              <a:buSzPts val="2400"/>
              <a:buChar char="•"/>
            </a:pPr>
            <a:r>
              <a:rPr lang="en-US" sz="2400">
                <a:latin typeface="Arial"/>
                <a:ea typeface="Arial"/>
                <a:cs typeface="Arial"/>
                <a:sym typeface="Arial"/>
              </a:rPr>
              <a:t>The acquisition must be a qualified stock purchase (“QSP”). Buyer has a QSP is it acquires at least 80% of Target’s stock during a 12-month period in a taxable transaction.</a:t>
            </a:r>
            <a:endParaRPr/>
          </a:p>
          <a:p>
            <a:pPr marL="685800" lvl="2" indent="-228600" algn="l" rtl="0">
              <a:lnSpc>
                <a:spcPct val="100000"/>
              </a:lnSpc>
              <a:spcBef>
                <a:spcPts val="1000"/>
              </a:spcBef>
              <a:spcAft>
                <a:spcPts val="0"/>
              </a:spcAft>
              <a:buClr>
                <a:schemeClr val="dk1"/>
              </a:buClr>
              <a:buSzPts val="2400"/>
              <a:buChar char="•"/>
            </a:pPr>
            <a:r>
              <a:rPr lang="en-US" sz="2400">
                <a:latin typeface="Arial"/>
                <a:ea typeface="Arial"/>
                <a:cs typeface="Arial"/>
                <a:sym typeface="Arial"/>
              </a:rPr>
              <a:t>The election must be filed by the 15</a:t>
            </a:r>
            <a:r>
              <a:rPr lang="en-US" sz="2400" baseline="30000">
                <a:latin typeface="Arial"/>
                <a:ea typeface="Arial"/>
                <a:cs typeface="Arial"/>
                <a:sym typeface="Arial"/>
              </a:rPr>
              <a:t>th</a:t>
            </a:r>
            <a:r>
              <a:rPr lang="en-US" sz="2400">
                <a:latin typeface="Arial"/>
                <a:ea typeface="Arial"/>
                <a:cs typeface="Arial"/>
                <a:sym typeface="Arial"/>
              </a:rPr>
              <a:t> day of the ninth month beginning after the month the Buyer obtained a QSP. Election is made by filing a Form 8023 with the IRS.</a:t>
            </a:r>
            <a:endParaRPr/>
          </a:p>
          <a:p>
            <a:pPr marL="685800" lvl="2" indent="-228600" algn="l" rtl="0">
              <a:lnSpc>
                <a:spcPct val="100000"/>
              </a:lnSpc>
              <a:spcBef>
                <a:spcPts val="1000"/>
              </a:spcBef>
              <a:spcAft>
                <a:spcPts val="0"/>
              </a:spcAft>
              <a:buClr>
                <a:schemeClr val="dk1"/>
              </a:buClr>
              <a:buSzPts val="2400"/>
              <a:buChar char="•"/>
            </a:pPr>
            <a:r>
              <a:rPr lang="en-US" sz="2400">
                <a:latin typeface="Arial"/>
                <a:ea typeface="Arial"/>
                <a:cs typeface="Arial"/>
                <a:sym typeface="Arial"/>
              </a:rPr>
              <a:t>Proper notification must be made to certain shareholders of Target. </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69"/>
        <p:cNvGrpSpPr/>
        <p:nvPr/>
      </p:nvGrpSpPr>
      <p:grpSpPr>
        <a:xfrm>
          <a:off x="0" y="0"/>
          <a:ext cx="0" cy="0"/>
          <a:chOff x="0" y="0"/>
          <a:chExt cx="0" cy="0"/>
        </a:xfrm>
      </p:grpSpPr>
      <p:sp>
        <p:nvSpPr>
          <p:cNvPr id="270" name="Google Shape;270;p12"/>
          <p:cNvSpPr/>
          <p:nvPr/>
        </p:nvSpPr>
        <p:spPr>
          <a:xfrm>
            <a:off x="0" y="0"/>
            <a:ext cx="12192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271" name="Google Shape;271;p12"/>
          <p:cNvSpPr/>
          <p:nvPr/>
        </p:nvSpPr>
        <p:spPr>
          <a:xfrm flipH="1">
            <a:off x="-1" y="-1"/>
            <a:ext cx="12191998" cy="1590742"/>
          </a:xfrm>
          <a:prstGeom prst="rect">
            <a:avLst/>
          </a:prstGeom>
          <a:gradFill>
            <a:gsLst>
              <a:gs pos="0">
                <a:srgbClr val="000000"/>
              </a:gs>
              <a:gs pos="100000">
                <a:srgbClr val="2F5496"/>
              </a:gs>
            </a:gsLst>
            <a:lin ang="84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272" name="Google Shape;272;p12"/>
          <p:cNvSpPr/>
          <p:nvPr/>
        </p:nvSpPr>
        <p:spPr>
          <a:xfrm rot="10800000" flipH="1">
            <a:off x="-3" y="0"/>
            <a:ext cx="8115306" cy="1590742"/>
          </a:xfrm>
          <a:prstGeom prst="rect">
            <a:avLst/>
          </a:prstGeom>
          <a:gradFill>
            <a:gsLst>
              <a:gs pos="0">
                <a:srgbClr val="4472C4">
                  <a:alpha val="0"/>
                </a:srgbClr>
              </a:gs>
              <a:gs pos="20000">
                <a:srgbClr val="4472C4">
                  <a:alpha val="0"/>
                </a:srgbClr>
              </a:gs>
              <a:gs pos="100000">
                <a:srgbClr val="1F3864">
                  <a:alpha val="54901"/>
                </a:srgbClr>
              </a:gs>
            </a:gsLst>
            <a:lin ang="13800001"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273" name="Google Shape;273;p12"/>
          <p:cNvSpPr/>
          <p:nvPr/>
        </p:nvSpPr>
        <p:spPr>
          <a:xfrm flipH="1">
            <a:off x="8115299" y="-1"/>
            <a:ext cx="4076698" cy="1590742"/>
          </a:xfrm>
          <a:prstGeom prst="rect">
            <a:avLst/>
          </a:prstGeom>
          <a:gradFill>
            <a:gsLst>
              <a:gs pos="0">
                <a:srgbClr val="4472C4">
                  <a:alpha val="65882"/>
                </a:srgbClr>
              </a:gs>
              <a:gs pos="100000">
                <a:srgbClr val="000000">
                  <a:alpha val="29803"/>
                </a:srgbClr>
              </a:gs>
            </a:gsLst>
            <a:lin ang="132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274" name="Google Shape;274;p12"/>
          <p:cNvSpPr/>
          <p:nvPr/>
        </p:nvSpPr>
        <p:spPr>
          <a:xfrm>
            <a:off x="459350" y="-1"/>
            <a:ext cx="11732646" cy="1597433"/>
          </a:xfrm>
          <a:prstGeom prst="rect">
            <a:avLst/>
          </a:prstGeom>
          <a:gradFill>
            <a:gsLst>
              <a:gs pos="0">
                <a:srgbClr val="000000">
                  <a:alpha val="0"/>
                </a:srgbClr>
              </a:gs>
              <a:gs pos="50000">
                <a:srgbClr val="000000">
                  <a:alpha val="0"/>
                </a:srgbClr>
              </a:gs>
              <a:gs pos="99000">
                <a:srgbClr val="1F3864">
                  <a:alpha val="51764"/>
                </a:srgbClr>
              </a:gs>
              <a:gs pos="100000">
                <a:srgbClr val="1F3864">
                  <a:alpha val="51764"/>
                </a:srgbClr>
              </a:gs>
            </a:gsLst>
            <a:lin ang="168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275" name="Google Shape;275;p12"/>
          <p:cNvSpPr txBox="1">
            <a:spLocks noGrp="1"/>
          </p:cNvSpPr>
          <p:nvPr>
            <p:ph type="title"/>
          </p:nvPr>
        </p:nvSpPr>
        <p:spPr>
          <a:xfrm>
            <a:off x="1371599" y="294538"/>
            <a:ext cx="9895951" cy="1033669"/>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lt1"/>
              </a:buClr>
              <a:buSzPts val="4000"/>
              <a:buFont typeface="Arial"/>
              <a:buNone/>
            </a:pPr>
            <a:r>
              <a:rPr lang="en-US" sz="4000">
                <a:solidFill>
                  <a:schemeClr val="lt1"/>
                </a:solidFill>
                <a:latin typeface="Arial"/>
                <a:ea typeface="Arial"/>
                <a:cs typeface="Arial"/>
                <a:sym typeface="Arial"/>
              </a:rPr>
              <a:t>Section 338 Election</a:t>
            </a:r>
            <a:endParaRPr/>
          </a:p>
        </p:txBody>
      </p:sp>
      <p:sp>
        <p:nvSpPr>
          <p:cNvPr id="276" name="Google Shape;276;p12"/>
          <p:cNvSpPr txBox="1">
            <a:spLocks noGrp="1"/>
          </p:cNvSpPr>
          <p:nvPr>
            <p:ph type="body" idx="1"/>
          </p:nvPr>
        </p:nvSpPr>
        <p:spPr>
          <a:xfrm>
            <a:off x="1000461" y="1590740"/>
            <a:ext cx="10095169" cy="5267259"/>
          </a:xfrm>
          <a:prstGeom prst="rect">
            <a:avLst/>
          </a:prstGeom>
          <a:noFill/>
          <a:ln>
            <a:noFill/>
          </a:ln>
        </p:spPr>
        <p:txBody>
          <a:bodyPr spcFirstLastPara="1" wrap="square" lIns="91425" tIns="45700" rIns="91425" bIns="45700" anchor="t" anchorCtr="0">
            <a:noAutofit/>
          </a:bodyPr>
          <a:lstStyle/>
          <a:p>
            <a:pPr marL="228600" lvl="1" indent="-228600" algn="l" rtl="0">
              <a:lnSpc>
                <a:spcPct val="100000"/>
              </a:lnSpc>
              <a:spcBef>
                <a:spcPts val="0"/>
              </a:spcBef>
              <a:spcAft>
                <a:spcPts val="0"/>
              </a:spcAft>
              <a:buClr>
                <a:schemeClr val="dk1"/>
              </a:buClr>
              <a:buSzPts val="2800"/>
              <a:buChar char="•"/>
            </a:pPr>
            <a:r>
              <a:rPr lang="en-US" sz="2800">
                <a:latin typeface="Arial"/>
                <a:ea typeface="Arial"/>
                <a:cs typeface="Arial"/>
                <a:sym typeface="Arial"/>
              </a:rPr>
              <a:t>There are two kinds of Section 338 elections: </a:t>
            </a:r>
            <a:endParaRPr/>
          </a:p>
          <a:p>
            <a:pPr marL="685800" lvl="2" indent="-228600" algn="l" rtl="0">
              <a:lnSpc>
                <a:spcPct val="100000"/>
              </a:lnSpc>
              <a:spcBef>
                <a:spcPts val="1000"/>
              </a:spcBef>
              <a:spcAft>
                <a:spcPts val="0"/>
              </a:spcAft>
              <a:buClr>
                <a:schemeClr val="dk1"/>
              </a:buClr>
              <a:buSzPts val="2400"/>
              <a:buChar char="•"/>
            </a:pPr>
            <a:r>
              <a:rPr lang="en-US" sz="2400">
                <a:latin typeface="Arial"/>
                <a:ea typeface="Arial"/>
                <a:cs typeface="Arial"/>
                <a:sym typeface="Arial"/>
              </a:rPr>
              <a:t>Section 338(g) election (unilateral election)</a:t>
            </a:r>
            <a:endParaRPr/>
          </a:p>
          <a:p>
            <a:pPr marL="1143000" lvl="2" indent="-228600" algn="l" rtl="0">
              <a:lnSpc>
                <a:spcPct val="100000"/>
              </a:lnSpc>
              <a:spcBef>
                <a:spcPts val="500"/>
              </a:spcBef>
              <a:spcAft>
                <a:spcPts val="0"/>
              </a:spcAft>
              <a:buClr>
                <a:schemeClr val="dk1"/>
              </a:buClr>
              <a:buSzPts val="2000"/>
              <a:buChar char="•"/>
            </a:pPr>
            <a:r>
              <a:rPr lang="en-US">
                <a:latin typeface="Arial"/>
                <a:ea typeface="Arial"/>
                <a:cs typeface="Arial"/>
                <a:sym typeface="Arial"/>
              </a:rPr>
              <a:t>Unilateral election made by Buyer. The tax consequences of this election primarily affect Buyer as the tax liability of Old Target is succeeded by New Target. </a:t>
            </a:r>
            <a:endParaRPr/>
          </a:p>
          <a:p>
            <a:pPr marL="1143000" lvl="2" indent="-228600" algn="l" rtl="0">
              <a:lnSpc>
                <a:spcPct val="100000"/>
              </a:lnSpc>
              <a:spcBef>
                <a:spcPts val="500"/>
              </a:spcBef>
              <a:spcAft>
                <a:spcPts val="0"/>
              </a:spcAft>
              <a:buClr>
                <a:schemeClr val="dk1"/>
              </a:buClr>
              <a:buSzPts val="2000"/>
              <a:buChar char="•"/>
            </a:pPr>
            <a:r>
              <a:rPr lang="en-US">
                <a:latin typeface="Arial"/>
                <a:ea typeface="Arial"/>
                <a:cs typeface="Arial"/>
                <a:sym typeface="Arial"/>
              </a:rPr>
              <a:t>If Seller is a C corp that files a consolidated return, Target will need to file a one day return that includes the tax consequences of the deemed asset sale.</a:t>
            </a:r>
            <a:endParaRPr/>
          </a:p>
          <a:p>
            <a:pPr marL="1143000" lvl="2" indent="-228600" algn="l" rtl="0">
              <a:lnSpc>
                <a:spcPct val="100000"/>
              </a:lnSpc>
              <a:spcBef>
                <a:spcPts val="500"/>
              </a:spcBef>
              <a:spcAft>
                <a:spcPts val="0"/>
              </a:spcAft>
              <a:buClr>
                <a:schemeClr val="dk1"/>
              </a:buClr>
              <a:buSzPts val="2000"/>
              <a:buChar char="•"/>
            </a:pPr>
            <a:r>
              <a:rPr lang="en-US">
                <a:latin typeface="Arial"/>
                <a:ea typeface="Arial"/>
                <a:cs typeface="Arial"/>
                <a:sym typeface="Arial"/>
              </a:rPr>
              <a:t>Target may still utilize its pre-acquisition tax attributes to offset the taxable income from deemed asset sale without considering the ownership change on the acquisition date.</a:t>
            </a:r>
            <a:endParaRPr/>
          </a:p>
          <a:p>
            <a:pPr marL="1143000" lvl="2" indent="-228600" algn="l" rtl="0">
              <a:lnSpc>
                <a:spcPct val="100000"/>
              </a:lnSpc>
              <a:spcBef>
                <a:spcPts val="500"/>
              </a:spcBef>
              <a:spcAft>
                <a:spcPts val="0"/>
              </a:spcAft>
              <a:buClr>
                <a:schemeClr val="dk1"/>
              </a:buClr>
              <a:buSzPts val="2000"/>
              <a:buChar char="•"/>
            </a:pPr>
            <a:r>
              <a:rPr lang="en-US">
                <a:latin typeface="Arial"/>
                <a:ea typeface="Arial"/>
                <a:cs typeface="Arial"/>
                <a:sym typeface="Arial"/>
              </a:rPr>
              <a:t>Target closes its tax year at the end of the acquisition date. Target is not treated as a member of Seller or Buyer’s US federal income tax consolidated group when making the deemed sale and deemed purchase of its assets.</a:t>
            </a:r>
            <a:endParaRPr/>
          </a:p>
          <a:p>
            <a:pPr marL="228600" lvl="0" indent="-76200" algn="l" rtl="0">
              <a:lnSpc>
                <a:spcPct val="100000"/>
              </a:lnSpc>
              <a:spcBef>
                <a:spcPts val="1000"/>
              </a:spcBef>
              <a:spcAft>
                <a:spcPts val="0"/>
              </a:spcAft>
              <a:buClr>
                <a:schemeClr val="dk1"/>
              </a:buClr>
              <a:buSzPts val="2400"/>
              <a:buNone/>
            </a:pPr>
            <a:endParaRPr sz="2400">
              <a:latin typeface="Arial"/>
              <a:ea typeface="Arial"/>
              <a:cs typeface="Arial"/>
              <a:sym typeface="Arial"/>
            </a:endParaRPr>
          </a:p>
          <a:p>
            <a:pPr marL="1143000" lvl="2" indent="-88900" algn="l" rtl="0">
              <a:lnSpc>
                <a:spcPct val="100000"/>
              </a:lnSpc>
              <a:spcBef>
                <a:spcPts val="500"/>
              </a:spcBef>
              <a:spcAft>
                <a:spcPts val="0"/>
              </a:spcAft>
              <a:buClr>
                <a:schemeClr val="dk1"/>
              </a:buClr>
              <a:buSzPts val="2200"/>
              <a:buNone/>
            </a:pPr>
            <a:endParaRPr sz="2200">
              <a:latin typeface="Arial"/>
              <a:ea typeface="Arial"/>
              <a:cs typeface="Arial"/>
              <a:sym typeface="Arial"/>
            </a:endParaRPr>
          </a:p>
          <a:p>
            <a:pPr marL="685800" lvl="2" indent="-228600" algn="l" rtl="0">
              <a:lnSpc>
                <a:spcPct val="100000"/>
              </a:lnSpc>
              <a:spcBef>
                <a:spcPts val="1000"/>
              </a:spcBef>
              <a:spcAft>
                <a:spcPts val="0"/>
              </a:spcAft>
              <a:buClr>
                <a:schemeClr val="dk1"/>
              </a:buClr>
              <a:buSzPts val="2400"/>
              <a:buChar char="•"/>
            </a:pPr>
            <a:r>
              <a:rPr lang="en-US" sz="2400">
                <a:latin typeface="Arial"/>
                <a:ea typeface="Arial"/>
                <a:cs typeface="Arial"/>
                <a:sym typeface="Arial"/>
              </a:rPr>
              <a:t>Section 338(h)(10) election (joint election). </a:t>
            </a:r>
            <a:endParaRPr/>
          </a:p>
          <a:p>
            <a:pPr marL="685800" lvl="2" indent="-76200" algn="l" rtl="0">
              <a:lnSpc>
                <a:spcPct val="100000"/>
              </a:lnSpc>
              <a:spcBef>
                <a:spcPts val="1000"/>
              </a:spcBef>
              <a:spcAft>
                <a:spcPts val="0"/>
              </a:spcAft>
              <a:buClr>
                <a:schemeClr val="dk1"/>
              </a:buClr>
              <a:buSzPts val="2400"/>
              <a:buNone/>
            </a:pPr>
            <a:endParaRPr sz="2400">
              <a:latin typeface="Arial"/>
              <a:ea typeface="Arial"/>
              <a:cs typeface="Arial"/>
              <a:sym typeface="Aria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81"/>
        <p:cNvGrpSpPr/>
        <p:nvPr/>
      </p:nvGrpSpPr>
      <p:grpSpPr>
        <a:xfrm>
          <a:off x="0" y="0"/>
          <a:ext cx="0" cy="0"/>
          <a:chOff x="0" y="0"/>
          <a:chExt cx="0" cy="0"/>
        </a:xfrm>
      </p:grpSpPr>
      <p:sp>
        <p:nvSpPr>
          <p:cNvPr id="282" name="Google Shape;282;p14"/>
          <p:cNvSpPr/>
          <p:nvPr/>
        </p:nvSpPr>
        <p:spPr>
          <a:xfrm>
            <a:off x="0" y="0"/>
            <a:ext cx="12192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283" name="Google Shape;283;p14"/>
          <p:cNvSpPr/>
          <p:nvPr/>
        </p:nvSpPr>
        <p:spPr>
          <a:xfrm flipH="1">
            <a:off x="-1" y="-1"/>
            <a:ext cx="12191998" cy="1590742"/>
          </a:xfrm>
          <a:prstGeom prst="rect">
            <a:avLst/>
          </a:prstGeom>
          <a:gradFill>
            <a:gsLst>
              <a:gs pos="0">
                <a:srgbClr val="000000"/>
              </a:gs>
              <a:gs pos="100000">
                <a:srgbClr val="2F5496"/>
              </a:gs>
            </a:gsLst>
            <a:lin ang="84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284" name="Google Shape;284;p14"/>
          <p:cNvSpPr/>
          <p:nvPr/>
        </p:nvSpPr>
        <p:spPr>
          <a:xfrm rot="10800000" flipH="1">
            <a:off x="-3" y="0"/>
            <a:ext cx="8115306" cy="1590742"/>
          </a:xfrm>
          <a:prstGeom prst="rect">
            <a:avLst/>
          </a:prstGeom>
          <a:gradFill>
            <a:gsLst>
              <a:gs pos="0">
                <a:srgbClr val="4472C4">
                  <a:alpha val="0"/>
                </a:srgbClr>
              </a:gs>
              <a:gs pos="20000">
                <a:srgbClr val="4472C4">
                  <a:alpha val="0"/>
                </a:srgbClr>
              </a:gs>
              <a:gs pos="100000">
                <a:srgbClr val="1F3864">
                  <a:alpha val="54901"/>
                </a:srgbClr>
              </a:gs>
            </a:gsLst>
            <a:lin ang="13800001"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285" name="Google Shape;285;p14"/>
          <p:cNvSpPr/>
          <p:nvPr/>
        </p:nvSpPr>
        <p:spPr>
          <a:xfrm flipH="1">
            <a:off x="8115299" y="-1"/>
            <a:ext cx="4076698" cy="1590742"/>
          </a:xfrm>
          <a:prstGeom prst="rect">
            <a:avLst/>
          </a:prstGeom>
          <a:gradFill>
            <a:gsLst>
              <a:gs pos="0">
                <a:srgbClr val="4472C4">
                  <a:alpha val="65882"/>
                </a:srgbClr>
              </a:gs>
              <a:gs pos="100000">
                <a:srgbClr val="000000">
                  <a:alpha val="29803"/>
                </a:srgbClr>
              </a:gs>
            </a:gsLst>
            <a:lin ang="132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286" name="Google Shape;286;p14"/>
          <p:cNvSpPr/>
          <p:nvPr/>
        </p:nvSpPr>
        <p:spPr>
          <a:xfrm>
            <a:off x="459350" y="-1"/>
            <a:ext cx="11732646" cy="1597433"/>
          </a:xfrm>
          <a:prstGeom prst="rect">
            <a:avLst/>
          </a:prstGeom>
          <a:gradFill>
            <a:gsLst>
              <a:gs pos="0">
                <a:srgbClr val="000000">
                  <a:alpha val="0"/>
                </a:srgbClr>
              </a:gs>
              <a:gs pos="50000">
                <a:srgbClr val="000000">
                  <a:alpha val="0"/>
                </a:srgbClr>
              </a:gs>
              <a:gs pos="99000">
                <a:srgbClr val="1F3864">
                  <a:alpha val="51764"/>
                </a:srgbClr>
              </a:gs>
              <a:gs pos="100000">
                <a:srgbClr val="1F3864">
                  <a:alpha val="51764"/>
                </a:srgbClr>
              </a:gs>
            </a:gsLst>
            <a:lin ang="168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287" name="Google Shape;287;p14"/>
          <p:cNvSpPr txBox="1">
            <a:spLocks noGrp="1"/>
          </p:cNvSpPr>
          <p:nvPr>
            <p:ph type="title"/>
          </p:nvPr>
        </p:nvSpPr>
        <p:spPr>
          <a:xfrm>
            <a:off x="1371599" y="294538"/>
            <a:ext cx="9895951" cy="1033669"/>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lt1"/>
              </a:buClr>
              <a:buSzPts val="4000"/>
              <a:buFont typeface="Arial"/>
              <a:buNone/>
            </a:pPr>
            <a:r>
              <a:rPr lang="en-US" sz="4000">
                <a:solidFill>
                  <a:schemeClr val="lt1"/>
                </a:solidFill>
                <a:latin typeface="Arial"/>
                <a:ea typeface="Arial"/>
                <a:cs typeface="Arial"/>
                <a:sym typeface="Arial"/>
              </a:rPr>
              <a:t>Section 338 Election</a:t>
            </a:r>
            <a:endParaRPr/>
          </a:p>
        </p:txBody>
      </p:sp>
      <p:sp>
        <p:nvSpPr>
          <p:cNvPr id="288" name="Google Shape;288;p14"/>
          <p:cNvSpPr txBox="1">
            <a:spLocks noGrp="1"/>
          </p:cNvSpPr>
          <p:nvPr>
            <p:ph type="body" idx="1"/>
          </p:nvPr>
        </p:nvSpPr>
        <p:spPr>
          <a:xfrm>
            <a:off x="1000461" y="1590740"/>
            <a:ext cx="10095169" cy="5267259"/>
          </a:xfrm>
          <a:prstGeom prst="rect">
            <a:avLst/>
          </a:prstGeom>
          <a:noFill/>
          <a:ln>
            <a:noFill/>
          </a:ln>
        </p:spPr>
        <p:txBody>
          <a:bodyPr spcFirstLastPara="1" wrap="square" lIns="91425" tIns="45700" rIns="91425" bIns="45700" anchor="t" anchorCtr="0">
            <a:noAutofit/>
          </a:bodyPr>
          <a:lstStyle/>
          <a:p>
            <a:pPr marL="228600" lvl="0" indent="-228600" algn="l" rtl="0">
              <a:lnSpc>
                <a:spcPct val="100000"/>
              </a:lnSpc>
              <a:spcBef>
                <a:spcPts val="0"/>
              </a:spcBef>
              <a:spcAft>
                <a:spcPts val="0"/>
              </a:spcAft>
              <a:buClr>
                <a:schemeClr val="dk1"/>
              </a:buClr>
              <a:buSzPts val="2400"/>
              <a:buChar char="•"/>
            </a:pPr>
            <a:r>
              <a:rPr lang="en-US" sz="2400">
                <a:latin typeface="Arial"/>
                <a:ea typeface="Arial"/>
                <a:cs typeface="Arial"/>
                <a:sym typeface="Arial"/>
              </a:rPr>
              <a:t>Why would Buyer make a Section 338(g) election?</a:t>
            </a:r>
            <a:endParaRPr/>
          </a:p>
          <a:p>
            <a:pPr marL="228600" lvl="0" indent="-228600" algn="l" rtl="0">
              <a:lnSpc>
                <a:spcPct val="100000"/>
              </a:lnSpc>
              <a:spcBef>
                <a:spcPts val="1000"/>
              </a:spcBef>
              <a:spcAft>
                <a:spcPts val="0"/>
              </a:spcAft>
              <a:buClr>
                <a:schemeClr val="dk1"/>
              </a:buClr>
              <a:buSzPts val="2400"/>
              <a:buChar char="•"/>
            </a:pPr>
            <a:r>
              <a:rPr lang="en-US" sz="2400">
                <a:latin typeface="Arial"/>
                <a:ea typeface="Arial"/>
                <a:cs typeface="Arial"/>
                <a:sym typeface="Arial"/>
              </a:rPr>
              <a:t>Buyers can get free step-up in tax basis of assets and cleanse all tax attributes without incurring any US federal income tax liability when making a Section 338(g) election on foreign Targets. Foreign Target generally will not be subject to US taxation unless its assets are effectively connected to a US trade or business.</a:t>
            </a:r>
            <a:endParaRPr/>
          </a:p>
          <a:p>
            <a:pPr marL="228600" lvl="0" indent="-228600" algn="l" rtl="0">
              <a:lnSpc>
                <a:spcPct val="100000"/>
              </a:lnSpc>
              <a:spcBef>
                <a:spcPts val="1000"/>
              </a:spcBef>
              <a:spcAft>
                <a:spcPts val="0"/>
              </a:spcAft>
              <a:buClr>
                <a:schemeClr val="dk1"/>
              </a:buClr>
              <a:buSzPts val="2400"/>
              <a:buChar char="•"/>
            </a:pPr>
            <a:r>
              <a:rPr lang="en-US" sz="2400">
                <a:latin typeface="Arial"/>
                <a:ea typeface="Arial"/>
                <a:cs typeface="Arial"/>
                <a:sym typeface="Arial"/>
              </a:rPr>
              <a:t>Post 2017, the TCJA  has added elements that may affect any US shareholders of Seller. Thus, Treas. Reg. 1.338-2(e)(4) requires that Target send written notice to its US shareholders and any US shareholders that sold Target’s stock in the last 12 months. </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93"/>
        <p:cNvGrpSpPr/>
        <p:nvPr/>
      </p:nvGrpSpPr>
      <p:grpSpPr>
        <a:xfrm>
          <a:off x="0" y="0"/>
          <a:ext cx="0" cy="0"/>
          <a:chOff x="0" y="0"/>
          <a:chExt cx="0" cy="0"/>
        </a:xfrm>
      </p:grpSpPr>
      <p:sp>
        <p:nvSpPr>
          <p:cNvPr id="294" name="Google Shape;294;p15"/>
          <p:cNvSpPr/>
          <p:nvPr/>
        </p:nvSpPr>
        <p:spPr>
          <a:xfrm>
            <a:off x="0" y="0"/>
            <a:ext cx="12192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295" name="Google Shape;295;p15"/>
          <p:cNvSpPr/>
          <p:nvPr/>
        </p:nvSpPr>
        <p:spPr>
          <a:xfrm flipH="1">
            <a:off x="-1" y="-1"/>
            <a:ext cx="12191998" cy="1590742"/>
          </a:xfrm>
          <a:prstGeom prst="rect">
            <a:avLst/>
          </a:prstGeom>
          <a:gradFill>
            <a:gsLst>
              <a:gs pos="0">
                <a:srgbClr val="000000"/>
              </a:gs>
              <a:gs pos="100000">
                <a:srgbClr val="2F5496"/>
              </a:gs>
            </a:gsLst>
            <a:lin ang="84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296" name="Google Shape;296;p15"/>
          <p:cNvSpPr/>
          <p:nvPr/>
        </p:nvSpPr>
        <p:spPr>
          <a:xfrm rot="10800000" flipH="1">
            <a:off x="-3" y="0"/>
            <a:ext cx="8115306" cy="1590742"/>
          </a:xfrm>
          <a:prstGeom prst="rect">
            <a:avLst/>
          </a:prstGeom>
          <a:gradFill>
            <a:gsLst>
              <a:gs pos="0">
                <a:srgbClr val="4472C4">
                  <a:alpha val="0"/>
                </a:srgbClr>
              </a:gs>
              <a:gs pos="20000">
                <a:srgbClr val="4472C4">
                  <a:alpha val="0"/>
                </a:srgbClr>
              </a:gs>
              <a:gs pos="100000">
                <a:srgbClr val="1F3864">
                  <a:alpha val="54901"/>
                </a:srgbClr>
              </a:gs>
            </a:gsLst>
            <a:lin ang="13800001"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297" name="Google Shape;297;p15"/>
          <p:cNvSpPr/>
          <p:nvPr/>
        </p:nvSpPr>
        <p:spPr>
          <a:xfrm flipH="1">
            <a:off x="8115299" y="-1"/>
            <a:ext cx="4076698" cy="1590742"/>
          </a:xfrm>
          <a:prstGeom prst="rect">
            <a:avLst/>
          </a:prstGeom>
          <a:gradFill>
            <a:gsLst>
              <a:gs pos="0">
                <a:srgbClr val="4472C4">
                  <a:alpha val="65882"/>
                </a:srgbClr>
              </a:gs>
              <a:gs pos="100000">
                <a:srgbClr val="000000">
                  <a:alpha val="29803"/>
                </a:srgbClr>
              </a:gs>
            </a:gsLst>
            <a:lin ang="132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298" name="Google Shape;298;p15"/>
          <p:cNvSpPr/>
          <p:nvPr/>
        </p:nvSpPr>
        <p:spPr>
          <a:xfrm>
            <a:off x="459350" y="-1"/>
            <a:ext cx="11732646" cy="1597433"/>
          </a:xfrm>
          <a:prstGeom prst="rect">
            <a:avLst/>
          </a:prstGeom>
          <a:gradFill>
            <a:gsLst>
              <a:gs pos="0">
                <a:srgbClr val="000000">
                  <a:alpha val="0"/>
                </a:srgbClr>
              </a:gs>
              <a:gs pos="50000">
                <a:srgbClr val="000000">
                  <a:alpha val="0"/>
                </a:srgbClr>
              </a:gs>
              <a:gs pos="99000">
                <a:srgbClr val="1F3864">
                  <a:alpha val="51764"/>
                </a:srgbClr>
              </a:gs>
              <a:gs pos="100000">
                <a:srgbClr val="1F3864">
                  <a:alpha val="51764"/>
                </a:srgbClr>
              </a:gs>
            </a:gsLst>
            <a:lin ang="168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299" name="Google Shape;299;p15"/>
          <p:cNvSpPr txBox="1">
            <a:spLocks noGrp="1"/>
          </p:cNvSpPr>
          <p:nvPr>
            <p:ph type="title"/>
          </p:nvPr>
        </p:nvSpPr>
        <p:spPr>
          <a:xfrm>
            <a:off x="1371599" y="294538"/>
            <a:ext cx="9895951" cy="1033669"/>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lt1"/>
              </a:buClr>
              <a:buSzPts val="4000"/>
              <a:buFont typeface="Arial"/>
              <a:buNone/>
            </a:pPr>
            <a:r>
              <a:rPr lang="en-US" sz="4000">
                <a:solidFill>
                  <a:schemeClr val="lt1"/>
                </a:solidFill>
                <a:latin typeface="Arial"/>
                <a:ea typeface="Arial"/>
                <a:cs typeface="Arial"/>
                <a:sym typeface="Arial"/>
              </a:rPr>
              <a:t>Section 338 Election</a:t>
            </a:r>
            <a:endParaRPr/>
          </a:p>
        </p:txBody>
      </p:sp>
      <p:sp>
        <p:nvSpPr>
          <p:cNvPr id="300" name="Google Shape;300;p15"/>
          <p:cNvSpPr txBox="1">
            <a:spLocks noGrp="1"/>
          </p:cNvSpPr>
          <p:nvPr>
            <p:ph type="body" idx="1"/>
          </p:nvPr>
        </p:nvSpPr>
        <p:spPr>
          <a:xfrm>
            <a:off x="1000461" y="1590740"/>
            <a:ext cx="10095169" cy="5267259"/>
          </a:xfrm>
          <a:prstGeom prst="rect">
            <a:avLst/>
          </a:prstGeom>
          <a:noFill/>
          <a:ln>
            <a:noFill/>
          </a:ln>
        </p:spPr>
        <p:txBody>
          <a:bodyPr spcFirstLastPara="1" wrap="square" lIns="91425" tIns="45700" rIns="91425" bIns="45700" anchor="t" anchorCtr="0">
            <a:noAutofit/>
          </a:bodyPr>
          <a:lstStyle/>
          <a:p>
            <a:pPr marL="228600" lvl="1" indent="-228600" algn="l" rtl="0">
              <a:lnSpc>
                <a:spcPct val="100000"/>
              </a:lnSpc>
              <a:spcBef>
                <a:spcPts val="0"/>
              </a:spcBef>
              <a:spcAft>
                <a:spcPts val="0"/>
              </a:spcAft>
              <a:buClr>
                <a:schemeClr val="dk1"/>
              </a:buClr>
              <a:buSzPts val="2200"/>
              <a:buChar char="•"/>
            </a:pPr>
            <a:r>
              <a:rPr lang="en-US" sz="2200">
                <a:latin typeface="Arial"/>
                <a:ea typeface="Arial"/>
                <a:cs typeface="Arial"/>
                <a:sym typeface="Arial"/>
              </a:rPr>
              <a:t>Section 338(h)(10) election (joint election). </a:t>
            </a:r>
            <a:endParaRPr/>
          </a:p>
          <a:p>
            <a:pPr marL="228600" lvl="0" indent="-228600" algn="l" rtl="0">
              <a:lnSpc>
                <a:spcPct val="120000"/>
              </a:lnSpc>
              <a:spcBef>
                <a:spcPts val="1000"/>
              </a:spcBef>
              <a:spcAft>
                <a:spcPts val="0"/>
              </a:spcAft>
              <a:buClr>
                <a:schemeClr val="dk1"/>
              </a:buClr>
              <a:buSzPts val="2200"/>
              <a:buChar char="•"/>
            </a:pPr>
            <a:r>
              <a:rPr lang="en-US" sz="2200">
                <a:latin typeface="Arial"/>
                <a:ea typeface="Arial"/>
                <a:cs typeface="Arial"/>
                <a:sym typeface="Arial"/>
              </a:rPr>
              <a:t>Joint election made by Buyer and Seller. Tax consequences of this election primarily affect Seller. Target must be</a:t>
            </a:r>
            <a:endParaRPr/>
          </a:p>
          <a:p>
            <a:pPr marL="685800" lvl="1" indent="-228600" algn="l" rtl="0">
              <a:lnSpc>
                <a:spcPct val="120000"/>
              </a:lnSpc>
              <a:spcBef>
                <a:spcPts val="500"/>
              </a:spcBef>
              <a:spcAft>
                <a:spcPts val="0"/>
              </a:spcAft>
              <a:buClr>
                <a:schemeClr val="dk1"/>
              </a:buClr>
              <a:buSzPts val="2200"/>
              <a:buChar char="•"/>
            </a:pPr>
            <a:r>
              <a:rPr lang="en-US" sz="2200">
                <a:latin typeface="Arial"/>
                <a:ea typeface="Arial"/>
                <a:cs typeface="Arial"/>
                <a:sym typeface="Arial"/>
              </a:rPr>
              <a:t>A subsidiary of Seller’s US federal income tax consolidated group;</a:t>
            </a:r>
            <a:endParaRPr/>
          </a:p>
          <a:p>
            <a:pPr marL="685800" lvl="1" indent="-228600" algn="l" rtl="0">
              <a:lnSpc>
                <a:spcPct val="120000"/>
              </a:lnSpc>
              <a:spcBef>
                <a:spcPts val="500"/>
              </a:spcBef>
              <a:spcAft>
                <a:spcPts val="0"/>
              </a:spcAft>
              <a:buClr>
                <a:schemeClr val="dk1"/>
              </a:buClr>
              <a:buSzPts val="2200"/>
              <a:buChar char="•"/>
            </a:pPr>
            <a:r>
              <a:rPr lang="en-US" sz="2200">
                <a:latin typeface="Arial"/>
                <a:ea typeface="Arial"/>
                <a:cs typeface="Arial"/>
                <a:sym typeface="Arial"/>
              </a:rPr>
              <a:t>A subsidiary in an affiliate group; or </a:t>
            </a:r>
            <a:endParaRPr/>
          </a:p>
          <a:p>
            <a:pPr marL="685800" lvl="1" indent="-228600" algn="l" rtl="0">
              <a:lnSpc>
                <a:spcPct val="120000"/>
              </a:lnSpc>
              <a:spcBef>
                <a:spcPts val="500"/>
              </a:spcBef>
              <a:spcAft>
                <a:spcPts val="0"/>
              </a:spcAft>
              <a:buClr>
                <a:schemeClr val="dk1"/>
              </a:buClr>
              <a:buSzPts val="2200"/>
              <a:buChar char="•"/>
            </a:pPr>
            <a:r>
              <a:rPr lang="en-US" sz="2200">
                <a:latin typeface="Arial"/>
                <a:ea typeface="Arial"/>
                <a:cs typeface="Arial"/>
                <a:sym typeface="Arial"/>
              </a:rPr>
              <a:t>An S corporation.</a:t>
            </a:r>
            <a:endParaRPr/>
          </a:p>
          <a:p>
            <a:pPr marL="228600" lvl="0" indent="-228600" algn="l" rtl="0">
              <a:lnSpc>
                <a:spcPct val="120000"/>
              </a:lnSpc>
              <a:spcBef>
                <a:spcPts val="1000"/>
              </a:spcBef>
              <a:spcAft>
                <a:spcPts val="0"/>
              </a:spcAft>
              <a:buClr>
                <a:schemeClr val="dk1"/>
              </a:buClr>
              <a:buSzPts val="2200"/>
              <a:buChar char="•"/>
            </a:pPr>
            <a:r>
              <a:rPr lang="en-US" sz="2200">
                <a:latin typeface="Arial"/>
                <a:ea typeface="Arial"/>
                <a:cs typeface="Arial"/>
                <a:sym typeface="Arial"/>
              </a:rPr>
              <a:t>Foreign corporations are not eligible for Section 338(h)(10) elections.</a:t>
            </a:r>
            <a:endParaRPr/>
          </a:p>
          <a:p>
            <a:pPr marL="228600" lvl="0" indent="-228600" algn="l" rtl="0">
              <a:lnSpc>
                <a:spcPct val="120000"/>
              </a:lnSpc>
              <a:spcBef>
                <a:spcPts val="1000"/>
              </a:spcBef>
              <a:spcAft>
                <a:spcPts val="0"/>
              </a:spcAft>
              <a:buClr>
                <a:schemeClr val="dk1"/>
              </a:buClr>
              <a:buSzPts val="2200"/>
              <a:buChar char="•"/>
            </a:pPr>
            <a:r>
              <a:rPr lang="en-US" sz="2200">
                <a:latin typeface="Arial"/>
                <a:ea typeface="Arial"/>
                <a:cs typeface="Arial"/>
                <a:sym typeface="Arial"/>
              </a:rPr>
              <a:t>Old Target is deemed to have made the fictitious asset sale while still in Seller’s consolidated group, then Old Target liquidates and distributes the FMV of assets to Seller.</a:t>
            </a:r>
            <a:endParaRPr/>
          </a:p>
          <a:p>
            <a:pPr marL="685800" lvl="2" indent="-88900" algn="l" rtl="0">
              <a:lnSpc>
                <a:spcPct val="100000"/>
              </a:lnSpc>
              <a:spcBef>
                <a:spcPts val="1000"/>
              </a:spcBef>
              <a:spcAft>
                <a:spcPts val="0"/>
              </a:spcAft>
              <a:buClr>
                <a:schemeClr val="dk1"/>
              </a:buClr>
              <a:buSzPts val="2200"/>
              <a:buNone/>
            </a:pPr>
            <a:endParaRPr sz="2200">
              <a:latin typeface="Arial"/>
              <a:ea typeface="Arial"/>
              <a:cs typeface="Arial"/>
              <a:sym typeface="Arial"/>
            </a:endParaRPr>
          </a:p>
          <a:p>
            <a:pPr marL="685800" lvl="2" indent="-88900" algn="l" rtl="0">
              <a:lnSpc>
                <a:spcPct val="100000"/>
              </a:lnSpc>
              <a:spcBef>
                <a:spcPts val="1000"/>
              </a:spcBef>
              <a:spcAft>
                <a:spcPts val="0"/>
              </a:spcAft>
              <a:buClr>
                <a:schemeClr val="dk1"/>
              </a:buClr>
              <a:buSzPts val="2200"/>
              <a:buNone/>
            </a:pPr>
            <a:endParaRPr sz="2200">
              <a:latin typeface="Arial"/>
              <a:ea typeface="Arial"/>
              <a:cs typeface="Arial"/>
              <a:sym typeface="Aria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304"/>
        <p:cNvGrpSpPr/>
        <p:nvPr/>
      </p:nvGrpSpPr>
      <p:grpSpPr>
        <a:xfrm>
          <a:off x="0" y="0"/>
          <a:ext cx="0" cy="0"/>
          <a:chOff x="0" y="0"/>
          <a:chExt cx="0" cy="0"/>
        </a:xfrm>
      </p:grpSpPr>
      <p:sp>
        <p:nvSpPr>
          <p:cNvPr id="305" name="Google Shape;305;p17"/>
          <p:cNvSpPr/>
          <p:nvPr/>
        </p:nvSpPr>
        <p:spPr>
          <a:xfrm>
            <a:off x="0" y="0"/>
            <a:ext cx="12192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306" name="Google Shape;306;p17"/>
          <p:cNvSpPr/>
          <p:nvPr/>
        </p:nvSpPr>
        <p:spPr>
          <a:xfrm flipH="1">
            <a:off x="-1" y="-1"/>
            <a:ext cx="12191998" cy="1590742"/>
          </a:xfrm>
          <a:prstGeom prst="rect">
            <a:avLst/>
          </a:prstGeom>
          <a:gradFill>
            <a:gsLst>
              <a:gs pos="0">
                <a:srgbClr val="000000"/>
              </a:gs>
              <a:gs pos="100000">
                <a:srgbClr val="2F5496"/>
              </a:gs>
            </a:gsLst>
            <a:lin ang="84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307" name="Google Shape;307;p17"/>
          <p:cNvSpPr/>
          <p:nvPr/>
        </p:nvSpPr>
        <p:spPr>
          <a:xfrm rot="10800000" flipH="1">
            <a:off x="-3" y="0"/>
            <a:ext cx="8115306" cy="1590742"/>
          </a:xfrm>
          <a:prstGeom prst="rect">
            <a:avLst/>
          </a:prstGeom>
          <a:gradFill>
            <a:gsLst>
              <a:gs pos="0">
                <a:srgbClr val="4472C4">
                  <a:alpha val="0"/>
                </a:srgbClr>
              </a:gs>
              <a:gs pos="20000">
                <a:srgbClr val="4472C4">
                  <a:alpha val="0"/>
                </a:srgbClr>
              </a:gs>
              <a:gs pos="100000">
                <a:srgbClr val="1F3864">
                  <a:alpha val="54901"/>
                </a:srgbClr>
              </a:gs>
            </a:gsLst>
            <a:lin ang="13800001"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308" name="Google Shape;308;p17"/>
          <p:cNvSpPr/>
          <p:nvPr/>
        </p:nvSpPr>
        <p:spPr>
          <a:xfrm flipH="1">
            <a:off x="8115299" y="-1"/>
            <a:ext cx="4076698" cy="1590742"/>
          </a:xfrm>
          <a:prstGeom prst="rect">
            <a:avLst/>
          </a:prstGeom>
          <a:gradFill>
            <a:gsLst>
              <a:gs pos="0">
                <a:srgbClr val="4472C4">
                  <a:alpha val="65882"/>
                </a:srgbClr>
              </a:gs>
              <a:gs pos="100000">
                <a:srgbClr val="000000">
                  <a:alpha val="29803"/>
                </a:srgbClr>
              </a:gs>
            </a:gsLst>
            <a:lin ang="132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309" name="Google Shape;309;p17"/>
          <p:cNvSpPr/>
          <p:nvPr/>
        </p:nvSpPr>
        <p:spPr>
          <a:xfrm>
            <a:off x="459350" y="-1"/>
            <a:ext cx="11732646" cy="1597433"/>
          </a:xfrm>
          <a:prstGeom prst="rect">
            <a:avLst/>
          </a:prstGeom>
          <a:gradFill>
            <a:gsLst>
              <a:gs pos="0">
                <a:srgbClr val="000000">
                  <a:alpha val="0"/>
                </a:srgbClr>
              </a:gs>
              <a:gs pos="50000">
                <a:srgbClr val="000000">
                  <a:alpha val="0"/>
                </a:srgbClr>
              </a:gs>
              <a:gs pos="99000">
                <a:srgbClr val="1F3864">
                  <a:alpha val="51764"/>
                </a:srgbClr>
              </a:gs>
              <a:gs pos="100000">
                <a:srgbClr val="1F3864">
                  <a:alpha val="51764"/>
                </a:srgbClr>
              </a:gs>
            </a:gsLst>
            <a:lin ang="168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310" name="Google Shape;310;p17"/>
          <p:cNvSpPr txBox="1">
            <a:spLocks noGrp="1"/>
          </p:cNvSpPr>
          <p:nvPr>
            <p:ph type="title"/>
          </p:nvPr>
        </p:nvSpPr>
        <p:spPr>
          <a:xfrm>
            <a:off x="1371599" y="294538"/>
            <a:ext cx="9895951" cy="1033669"/>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lt1"/>
              </a:buClr>
              <a:buSzPts val="3600"/>
              <a:buFont typeface="Arial"/>
              <a:buNone/>
            </a:pPr>
            <a:r>
              <a:rPr lang="en-US" sz="3600">
                <a:solidFill>
                  <a:schemeClr val="lt1"/>
                </a:solidFill>
                <a:latin typeface="Arial"/>
                <a:ea typeface="Arial"/>
                <a:cs typeface="Arial"/>
                <a:sym typeface="Arial"/>
              </a:rPr>
              <a:t>Purchase Price Allocation</a:t>
            </a:r>
            <a:endParaRPr sz="3400">
              <a:solidFill>
                <a:schemeClr val="lt1"/>
              </a:solidFill>
              <a:latin typeface="Arial"/>
              <a:ea typeface="Arial"/>
              <a:cs typeface="Arial"/>
              <a:sym typeface="Arial"/>
            </a:endParaRPr>
          </a:p>
        </p:txBody>
      </p:sp>
      <p:sp>
        <p:nvSpPr>
          <p:cNvPr id="311" name="Google Shape;311;p17"/>
          <p:cNvSpPr txBox="1">
            <a:spLocks noGrp="1"/>
          </p:cNvSpPr>
          <p:nvPr>
            <p:ph type="body" idx="1"/>
          </p:nvPr>
        </p:nvSpPr>
        <p:spPr>
          <a:xfrm>
            <a:off x="1108039" y="1622744"/>
            <a:ext cx="9778700" cy="5235255"/>
          </a:xfrm>
          <a:prstGeom prst="rect">
            <a:avLst/>
          </a:prstGeom>
          <a:noFill/>
          <a:ln>
            <a:noFill/>
          </a:ln>
        </p:spPr>
        <p:txBody>
          <a:bodyPr spcFirstLastPara="1" wrap="square" lIns="91425" tIns="45700" rIns="91425" bIns="45700" anchor="t" anchorCtr="0">
            <a:normAutofit/>
          </a:bodyPr>
          <a:lstStyle/>
          <a:p>
            <a:pPr marL="228600" lvl="0" indent="-228600" algn="l" rtl="0">
              <a:lnSpc>
                <a:spcPct val="100000"/>
              </a:lnSpc>
              <a:spcBef>
                <a:spcPts val="0"/>
              </a:spcBef>
              <a:spcAft>
                <a:spcPts val="0"/>
              </a:spcAft>
              <a:buClr>
                <a:schemeClr val="dk1"/>
              </a:buClr>
              <a:buSzPts val="2800"/>
              <a:buChar char="•"/>
            </a:pPr>
            <a:r>
              <a:rPr lang="en-US">
                <a:latin typeface="Arial"/>
                <a:ea typeface="Arial"/>
                <a:cs typeface="Arial"/>
                <a:sym typeface="Arial"/>
              </a:rPr>
              <a:t>In an asset deal or deemed asset deal, Buyer is getting a step-up in the tax basis of Target’s assets. How is the value of Target allocated among its assets? Generally, we use the Residual Method and allocate the tax basis among seven classes of assets. </a:t>
            </a:r>
            <a:r>
              <a:rPr lang="en-US" i="1">
                <a:latin typeface="Arial"/>
                <a:ea typeface="Arial"/>
                <a:cs typeface="Arial"/>
                <a:sym typeface="Arial"/>
              </a:rPr>
              <a:t>See Section 1060 and Treas. Reg. 1.338-6</a:t>
            </a:r>
            <a:endParaRPr/>
          </a:p>
          <a:p>
            <a:pPr marL="228600" lvl="0" indent="-228600" algn="l" rtl="0">
              <a:lnSpc>
                <a:spcPct val="100000"/>
              </a:lnSpc>
              <a:spcBef>
                <a:spcPts val="1000"/>
              </a:spcBef>
              <a:spcAft>
                <a:spcPts val="0"/>
              </a:spcAft>
              <a:buClr>
                <a:schemeClr val="dk1"/>
              </a:buClr>
              <a:buSzPts val="2800"/>
              <a:buChar char="•"/>
            </a:pPr>
            <a:r>
              <a:rPr lang="en-US">
                <a:latin typeface="Arial"/>
                <a:ea typeface="Arial"/>
                <a:cs typeface="Arial"/>
                <a:sym typeface="Arial"/>
              </a:rPr>
              <a:t>Under the residual method, the purchase price is allocated among seven classes of assets in cascading order.</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315"/>
        <p:cNvGrpSpPr/>
        <p:nvPr/>
      </p:nvGrpSpPr>
      <p:grpSpPr>
        <a:xfrm>
          <a:off x="0" y="0"/>
          <a:ext cx="0" cy="0"/>
          <a:chOff x="0" y="0"/>
          <a:chExt cx="0" cy="0"/>
        </a:xfrm>
      </p:grpSpPr>
      <p:sp>
        <p:nvSpPr>
          <p:cNvPr id="316" name="Google Shape;316;p18"/>
          <p:cNvSpPr/>
          <p:nvPr/>
        </p:nvSpPr>
        <p:spPr>
          <a:xfrm>
            <a:off x="0" y="0"/>
            <a:ext cx="12192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317" name="Google Shape;317;p18"/>
          <p:cNvSpPr/>
          <p:nvPr/>
        </p:nvSpPr>
        <p:spPr>
          <a:xfrm flipH="1">
            <a:off x="-1" y="-1"/>
            <a:ext cx="12191998" cy="1590742"/>
          </a:xfrm>
          <a:prstGeom prst="rect">
            <a:avLst/>
          </a:prstGeom>
          <a:gradFill>
            <a:gsLst>
              <a:gs pos="0">
                <a:srgbClr val="000000"/>
              </a:gs>
              <a:gs pos="100000">
                <a:srgbClr val="2F5496"/>
              </a:gs>
            </a:gsLst>
            <a:lin ang="84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318" name="Google Shape;318;p18"/>
          <p:cNvSpPr/>
          <p:nvPr/>
        </p:nvSpPr>
        <p:spPr>
          <a:xfrm rot="10800000" flipH="1">
            <a:off x="-3" y="0"/>
            <a:ext cx="8115306" cy="1590742"/>
          </a:xfrm>
          <a:prstGeom prst="rect">
            <a:avLst/>
          </a:prstGeom>
          <a:gradFill>
            <a:gsLst>
              <a:gs pos="0">
                <a:srgbClr val="4472C4">
                  <a:alpha val="0"/>
                </a:srgbClr>
              </a:gs>
              <a:gs pos="20000">
                <a:srgbClr val="4472C4">
                  <a:alpha val="0"/>
                </a:srgbClr>
              </a:gs>
              <a:gs pos="100000">
                <a:srgbClr val="1F3864">
                  <a:alpha val="54901"/>
                </a:srgbClr>
              </a:gs>
            </a:gsLst>
            <a:lin ang="13800001"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319" name="Google Shape;319;p18"/>
          <p:cNvSpPr/>
          <p:nvPr/>
        </p:nvSpPr>
        <p:spPr>
          <a:xfrm flipH="1">
            <a:off x="8115299" y="-1"/>
            <a:ext cx="4076698" cy="1590742"/>
          </a:xfrm>
          <a:prstGeom prst="rect">
            <a:avLst/>
          </a:prstGeom>
          <a:gradFill>
            <a:gsLst>
              <a:gs pos="0">
                <a:srgbClr val="4472C4">
                  <a:alpha val="65882"/>
                </a:srgbClr>
              </a:gs>
              <a:gs pos="100000">
                <a:srgbClr val="000000">
                  <a:alpha val="29803"/>
                </a:srgbClr>
              </a:gs>
            </a:gsLst>
            <a:lin ang="132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320" name="Google Shape;320;p18"/>
          <p:cNvSpPr/>
          <p:nvPr/>
        </p:nvSpPr>
        <p:spPr>
          <a:xfrm>
            <a:off x="459350" y="-1"/>
            <a:ext cx="11732646" cy="1597433"/>
          </a:xfrm>
          <a:prstGeom prst="rect">
            <a:avLst/>
          </a:prstGeom>
          <a:gradFill>
            <a:gsLst>
              <a:gs pos="0">
                <a:srgbClr val="000000">
                  <a:alpha val="0"/>
                </a:srgbClr>
              </a:gs>
              <a:gs pos="50000">
                <a:srgbClr val="000000">
                  <a:alpha val="0"/>
                </a:srgbClr>
              </a:gs>
              <a:gs pos="99000">
                <a:srgbClr val="1F3864">
                  <a:alpha val="51764"/>
                </a:srgbClr>
              </a:gs>
              <a:gs pos="100000">
                <a:srgbClr val="1F3864">
                  <a:alpha val="51764"/>
                </a:srgbClr>
              </a:gs>
            </a:gsLst>
            <a:lin ang="168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321" name="Google Shape;321;p18"/>
          <p:cNvSpPr txBox="1">
            <a:spLocks noGrp="1"/>
          </p:cNvSpPr>
          <p:nvPr>
            <p:ph type="title"/>
          </p:nvPr>
        </p:nvSpPr>
        <p:spPr>
          <a:xfrm>
            <a:off x="1371599" y="294538"/>
            <a:ext cx="9895951" cy="1033669"/>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lt1"/>
              </a:buClr>
              <a:buSzPts val="3600"/>
              <a:buFont typeface="Arial"/>
              <a:buNone/>
            </a:pPr>
            <a:r>
              <a:rPr lang="en-US" sz="3600">
                <a:solidFill>
                  <a:schemeClr val="lt1"/>
                </a:solidFill>
                <a:latin typeface="Arial"/>
                <a:ea typeface="Arial"/>
                <a:cs typeface="Arial"/>
                <a:sym typeface="Arial"/>
              </a:rPr>
              <a:t>Purchase Price Allocation</a:t>
            </a:r>
            <a:endParaRPr sz="3400">
              <a:solidFill>
                <a:schemeClr val="lt1"/>
              </a:solidFill>
              <a:latin typeface="Arial"/>
              <a:ea typeface="Arial"/>
              <a:cs typeface="Arial"/>
              <a:sym typeface="Arial"/>
            </a:endParaRPr>
          </a:p>
        </p:txBody>
      </p:sp>
      <p:sp>
        <p:nvSpPr>
          <p:cNvPr id="322" name="Google Shape;322;p18"/>
          <p:cNvSpPr txBox="1">
            <a:spLocks noGrp="1"/>
          </p:cNvSpPr>
          <p:nvPr>
            <p:ph type="body" idx="1"/>
          </p:nvPr>
        </p:nvSpPr>
        <p:spPr>
          <a:xfrm>
            <a:off x="1108039" y="1622744"/>
            <a:ext cx="9778700" cy="5235255"/>
          </a:xfrm>
          <a:prstGeom prst="rect">
            <a:avLst/>
          </a:prstGeom>
          <a:noFill/>
          <a:ln>
            <a:noFill/>
          </a:ln>
        </p:spPr>
        <p:txBody>
          <a:bodyPr spcFirstLastPara="1" wrap="square" lIns="91425" tIns="45700" rIns="91425" bIns="45700" anchor="t" anchorCtr="0">
            <a:normAutofit/>
          </a:bodyPr>
          <a:lstStyle/>
          <a:p>
            <a:pPr marL="228600" lvl="0" indent="-228600" algn="l" rtl="0">
              <a:lnSpc>
                <a:spcPct val="100000"/>
              </a:lnSpc>
              <a:spcBef>
                <a:spcPts val="0"/>
              </a:spcBef>
              <a:spcAft>
                <a:spcPts val="0"/>
              </a:spcAft>
              <a:buClr>
                <a:schemeClr val="dk1"/>
              </a:buClr>
              <a:buSzPts val="2800"/>
              <a:buChar char="•"/>
            </a:pPr>
            <a:r>
              <a:rPr lang="en-US">
                <a:latin typeface="Arial"/>
                <a:ea typeface="Arial"/>
                <a:cs typeface="Arial"/>
                <a:sym typeface="Arial"/>
              </a:rPr>
              <a:t>Depreciable fixed assets may be depreciated across the life of the asset.</a:t>
            </a:r>
            <a:endParaRPr/>
          </a:p>
          <a:p>
            <a:pPr marL="228600" lvl="0" indent="-228600" algn="l" rtl="0">
              <a:lnSpc>
                <a:spcPct val="100000"/>
              </a:lnSpc>
              <a:spcBef>
                <a:spcPts val="1000"/>
              </a:spcBef>
              <a:spcAft>
                <a:spcPts val="0"/>
              </a:spcAft>
              <a:buClr>
                <a:schemeClr val="dk1"/>
              </a:buClr>
              <a:buSzPts val="2800"/>
              <a:buChar char="•"/>
            </a:pPr>
            <a:r>
              <a:rPr lang="en-US">
                <a:latin typeface="Arial"/>
                <a:ea typeface="Arial"/>
                <a:cs typeface="Arial"/>
                <a:sym typeface="Arial"/>
              </a:rPr>
              <a:t>Section 197 intangibles (Class VI and VII assets) may be amortized ratably over 180 months.</a:t>
            </a:r>
            <a:endParaRPr/>
          </a:p>
          <a:p>
            <a:pPr marL="228600" lvl="0" indent="-228600" algn="l" rtl="0">
              <a:lnSpc>
                <a:spcPct val="100000"/>
              </a:lnSpc>
              <a:spcBef>
                <a:spcPts val="1000"/>
              </a:spcBef>
              <a:spcAft>
                <a:spcPts val="0"/>
              </a:spcAft>
              <a:buClr>
                <a:schemeClr val="dk1"/>
              </a:buClr>
              <a:buSzPts val="2800"/>
              <a:buChar char="•"/>
            </a:pPr>
            <a:r>
              <a:rPr lang="en-US">
                <a:latin typeface="Arial"/>
                <a:ea typeface="Arial"/>
                <a:cs typeface="Arial"/>
                <a:sym typeface="Arial"/>
              </a:rPr>
              <a:t>For other items, tax basis may be used to offset gain or recognize loss upon disposition.</a:t>
            </a:r>
            <a:endParaRPr/>
          </a:p>
          <a:p>
            <a:pPr marL="228600" lvl="0" indent="-228600" algn="l" rtl="0">
              <a:lnSpc>
                <a:spcPct val="100000"/>
              </a:lnSpc>
              <a:spcBef>
                <a:spcPts val="1000"/>
              </a:spcBef>
              <a:spcAft>
                <a:spcPts val="0"/>
              </a:spcAft>
              <a:buClr>
                <a:schemeClr val="dk1"/>
              </a:buClr>
              <a:buSzPts val="2800"/>
              <a:buChar char="•"/>
            </a:pPr>
            <a:r>
              <a:rPr lang="en-US">
                <a:latin typeface="Arial"/>
                <a:ea typeface="Arial"/>
                <a:cs typeface="Arial"/>
                <a:sym typeface="Arial"/>
              </a:rPr>
              <a:t>Purchase price allocation must be agreed upon by Buyer and Seller. Why might the two parties disagree on allocation?</a:t>
            </a:r>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326"/>
        <p:cNvGrpSpPr/>
        <p:nvPr/>
      </p:nvGrpSpPr>
      <p:grpSpPr>
        <a:xfrm>
          <a:off x="0" y="0"/>
          <a:ext cx="0" cy="0"/>
          <a:chOff x="0" y="0"/>
          <a:chExt cx="0" cy="0"/>
        </a:xfrm>
      </p:grpSpPr>
      <p:sp>
        <p:nvSpPr>
          <p:cNvPr id="327" name="Google Shape;327;p19"/>
          <p:cNvSpPr/>
          <p:nvPr/>
        </p:nvSpPr>
        <p:spPr>
          <a:xfrm>
            <a:off x="0" y="0"/>
            <a:ext cx="12192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328" name="Google Shape;328;p19"/>
          <p:cNvSpPr/>
          <p:nvPr/>
        </p:nvSpPr>
        <p:spPr>
          <a:xfrm flipH="1">
            <a:off x="-1" y="-1"/>
            <a:ext cx="12191998" cy="1590742"/>
          </a:xfrm>
          <a:prstGeom prst="rect">
            <a:avLst/>
          </a:prstGeom>
          <a:gradFill>
            <a:gsLst>
              <a:gs pos="0">
                <a:srgbClr val="000000"/>
              </a:gs>
              <a:gs pos="100000">
                <a:srgbClr val="2F5496"/>
              </a:gs>
            </a:gsLst>
            <a:lin ang="84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329" name="Google Shape;329;p19"/>
          <p:cNvSpPr/>
          <p:nvPr/>
        </p:nvSpPr>
        <p:spPr>
          <a:xfrm rot="10800000" flipH="1">
            <a:off x="-3" y="0"/>
            <a:ext cx="8115306" cy="1590742"/>
          </a:xfrm>
          <a:prstGeom prst="rect">
            <a:avLst/>
          </a:prstGeom>
          <a:gradFill>
            <a:gsLst>
              <a:gs pos="0">
                <a:srgbClr val="4472C4">
                  <a:alpha val="0"/>
                </a:srgbClr>
              </a:gs>
              <a:gs pos="20000">
                <a:srgbClr val="4472C4">
                  <a:alpha val="0"/>
                </a:srgbClr>
              </a:gs>
              <a:gs pos="100000">
                <a:srgbClr val="1F3864">
                  <a:alpha val="54901"/>
                </a:srgbClr>
              </a:gs>
            </a:gsLst>
            <a:lin ang="13800001"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330" name="Google Shape;330;p19"/>
          <p:cNvSpPr/>
          <p:nvPr/>
        </p:nvSpPr>
        <p:spPr>
          <a:xfrm flipH="1">
            <a:off x="8115299" y="-1"/>
            <a:ext cx="4076698" cy="1590742"/>
          </a:xfrm>
          <a:prstGeom prst="rect">
            <a:avLst/>
          </a:prstGeom>
          <a:gradFill>
            <a:gsLst>
              <a:gs pos="0">
                <a:srgbClr val="4472C4">
                  <a:alpha val="65882"/>
                </a:srgbClr>
              </a:gs>
              <a:gs pos="100000">
                <a:srgbClr val="000000">
                  <a:alpha val="29803"/>
                </a:srgbClr>
              </a:gs>
            </a:gsLst>
            <a:lin ang="132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331" name="Google Shape;331;p19"/>
          <p:cNvSpPr/>
          <p:nvPr/>
        </p:nvSpPr>
        <p:spPr>
          <a:xfrm>
            <a:off x="459350" y="-1"/>
            <a:ext cx="11732646" cy="1597433"/>
          </a:xfrm>
          <a:prstGeom prst="rect">
            <a:avLst/>
          </a:prstGeom>
          <a:gradFill>
            <a:gsLst>
              <a:gs pos="0">
                <a:srgbClr val="000000">
                  <a:alpha val="0"/>
                </a:srgbClr>
              </a:gs>
              <a:gs pos="50000">
                <a:srgbClr val="000000">
                  <a:alpha val="0"/>
                </a:srgbClr>
              </a:gs>
              <a:gs pos="99000">
                <a:srgbClr val="1F3864">
                  <a:alpha val="51764"/>
                </a:srgbClr>
              </a:gs>
              <a:gs pos="100000">
                <a:srgbClr val="1F3864">
                  <a:alpha val="51764"/>
                </a:srgbClr>
              </a:gs>
            </a:gsLst>
            <a:lin ang="168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332" name="Google Shape;332;p19"/>
          <p:cNvSpPr txBox="1">
            <a:spLocks noGrp="1"/>
          </p:cNvSpPr>
          <p:nvPr>
            <p:ph type="title"/>
          </p:nvPr>
        </p:nvSpPr>
        <p:spPr>
          <a:xfrm>
            <a:off x="1371599" y="294538"/>
            <a:ext cx="9895951" cy="1033669"/>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lt1"/>
              </a:buClr>
              <a:buSzPts val="3600"/>
              <a:buFont typeface="Arial"/>
              <a:buNone/>
            </a:pPr>
            <a:r>
              <a:rPr lang="en-US" sz="3600">
                <a:solidFill>
                  <a:schemeClr val="lt1"/>
                </a:solidFill>
                <a:latin typeface="Arial"/>
                <a:ea typeface="Arial"/>
                <a:cs typeface="Arial"/>
                <a:sym typeface="Arial"/>
              </a:rPr>
              <a:t>Purchase Price Allocation</a:t>
            </a:r>
            <a:endParaRPr sz="3400">
              <a:solidFill>
                <a:schemeClr val="lt1"/>
              </a:solidFill>
              <a:latin typeface="Arial"/>
              <a:ea typeface="Arial"/>
              <a:cs typeface="Arial"/>
              <a:sym typeface="Arial"/>
            </a:endParaRPr>
          </a:p>
        </p:txBody>
      </p:sp>
      <p:sp>
        <p:nvSpPr>
          <p:cNvPr id="333" name="Google Shape;333;p19"/>
          <p:cNvSpPr txBox="1">
            <a:spLocks noGrp="1"/>
          </p:cNvSpPr>
          <p:nvPr>
            <p:ph type="body" idx="1"/>
          </p:nvPr>
        </p:nvSpPr>
        <p:spPr>
          <a:xfrm>
            <a:off x="1108039" y="1622744"/>
            <a:ext cx="9778700" cy="5235255"/>
          </a:xfrm>
          <a:prstGeom prst="rect">
            <a:avLst/>
          </a:prstGeom>
          <a:noFill/>
          <a:ln>
            <a:noFill/>
          </a:ln>
        </p:spPr>
        <p:txBody>
          <a:bodyPr spcFirstLastPara="1" wrap="square" lIns="91425" tIns="45700" rIns="91425" bIns="45700" anchor="t" anchorCtr="0">
            <a:normAutofit/>
          </a:bodyPr>
          <a:lstStyle/>
          <a:p>
            <a:pPr marL="228600" lvl="0" indent="-228600" algn="l" rtl="0">
              <a:lnSpc>
                <a:spcPct val="100000"/>
              </a:lnSpc>
              <a:spcBef>
                <a:spcPts val="0"/>
              </a:spcBef>
              <a:spcAft>
                <a:spcPts val="0"/>
              </a:spcAft>
              <a:buClr>
                <a:schemeClr val="dk1"/>
              </a:buClr>
              <a:buSzPts val="2800"/>
              <a:buChar char="•"/>
            </a:pPr>
            <a:r>
              <a:rPr lang="en-US">
                <a:latin typeface="Arial"/>
                <a:ea typeface="Arial"/>
                <a:cs typeface="Arial"/>
                <a:sym typeface="Arial"/>
              </a:rPr>
              <a:t>Class I: Cash</a:t>
            </a:r>
            <a:endParaRPr/>
          </a:p>
          <a:p>
            <a:pPr marL="228600" lvl="0" indent="-228600" algn="l" rtl="0">
              <a:lnSpc>
                <a:spcPct val="100000"/>
              </a:lnSpc>
              <a:spcBef>
                <a:spcPts val="1000"/>
              </a:spcBef>
              <a:spcAft>
                <a:spcPts val="0"/>
              </a:spcAft>
              <a:buClr>
                <a:schemeClr val="dk1"/>
              </a:buClr>
              <a:buSzPts val="2800"/>
              <a:buChar char="•"/>
            </a:pPr>
            <a:r>
              <a:rPr lang="en-US">
                <a:latin typeface="Arial"/>
                <a:ea typeface="Arial"/>
                <a:cs typeface="Arial"/>
                <a:sym typeface="Arial"/>
              </a:rPr>
              <a:t>Class II: Tradable securities, foreign currency, deposits, etc.</a:t>
            </a:r>
            <a:endParaRPr/>
          </a:p>
          <a:p>
            <a:pPr marL="228600" lvl="0" indent="-228600" algn="l" rtl="0">
              <a:lnSpc>
                <a:spcPct val="100000"/>
              </a:lnSpc>
              <a:spcBef>
                <a:spcPts val="1000"/>
              </a:spcBef>
              <a:spcAft>
                <a:spcPts val="0"/>
              </a:spcAft>
              <a:buClr>
                <a:schemeClr val="dk1"/>
              </a:buClr>
              <a:buSzPts val="2800"/>
              <a:buChar char="•"/>
            </a:pPr>
            <a:r>
              <a:rPr lang="en-US">
                <a:latin typeface="Arial"/>
                <a:ea typeface="Arial"/>
                <a:cs typeface="Arial"/>
                <a:sym typeface="Arial"/>
              </a:rPr>
              <a:t>Class III: Accounts receivable and other mark-to-market assets.</a:t>
            </a:r>
            <a:endParaRPr/>
          </a:p>
          <a:p>
            <a:pPr marL="228600" lvl="0" indent="-228600" algn="l" rtl="0">
              <a:lnSpc>
                <a:spcPct val="100000"/>
              </a:lnSpc>
              <a:spcBef>
                <a:spcPts val="1000"/>
              </a:spcBef>
              <a:spcAft>
                <a:spcPts val="0"/>
              </a:spcAft>
              <a:buClr>
                <a:schemeClr val="dk1"/>
              </a:buClr>
              <a:buSzPts val="2800"/>
              <a:buChar char="•"/>
            </a:pPr>
            <a:r>
              <a:rPr lang="en-US">
                <a:latin typeface="Arial"/>
                <a:ea typeface="Arial"/>
                <a:cs typeface="Arial"/>
                <a:sym typeface="Arial"/>
              </a:rPr>
              <a:t>Class IV: Inventory</a:t>
            </a:r>
            <a:endParaRPr/>
          </a:p>
          <a:p>
            <a:pPr marL="228600" lvl="0" indent="-228600" algn="l" rtl="0">
              <a:lnSpc>
                <a:spcPct val="100000"/>
              </a:lnSpc>
              <a:spcBef>
                <a:spcPts val="1000"/>
              </a:spcBef>
              <a:spcAft>
                <a:spcPts val="0"/>
              </a:spcAft>
              <a:buClr>
                <a:schemeClr val="dk1"/>
              </a:buClr>
              <a:buSzPts val="2800"/>
              <a:buChar char="•"/>
            </a:pPr>
            <a:r>
              <a:rPr lang="en-US">
                <a:latin typeface="Arial"/>
                <a:ea typeface="Arial"/>
                <a:cs typeface="Arial"/>
                <a:sym typeface="Arial"/>
              </a:rPr>
              <a:t>Class V: Other fixed assets</a:t>
            </a:r>
            <a:endParaRPr/>
          </a:p>
          <a:p>
            <a:pPr marL="228600" lvl="0" indent="-228600" algn="l" rtl="0">
              <a:lnSpc>
                <a:spcPct val="100000"/>
              </a:lnSpc>
              <a:spcBef>
                <a:spcPts val="1000"/>
              </a:spcBef>
              <a:spcAft>
                <a:spcPts val="0"/>
              </a:spcAft>
              <a:buClr>
                <a:schemeClr val="dk1"/>
              </a:buClr>
              <a:buSzPts val="2800"/>
              <a:buChar char="•"/>
            </a:pPr>
            <a:r>
              <a:rPr lang="en-US">
                <a:latin typeface="Arial"/>
                <a:ea typeface="Arial"/>
                <a:cs typeface="Arial"/>
                <a:sym typeface="Arial"/>
              </a:rPr>
              <a:t>Class VI: Section 197 Intangibles other than goodwill</a:t>
            </a:r>
            <a:endParaRPr/>
          </a:p>
          <a:p>
            <a:pPr marL="228600" lvl="0" indent="-228600" algn="l" rtl="0">
              <a:lnSpc>
                <a:spcPct val="100000"/>
              </a:lnSpc>
              <a:spcBef>
                <a:spcPts val="1000"/>
              </a:spcBef>
              <a:spcAft>
                <a:spcPts val="0"/>
              </a:spcAft>
              <a:buClr>
                <a:schemeClr val="dk1"/>
              </a:buClr>
              <a:buSzPts val="2800"/>
              <a:buChar char="•"/>
            </a:pPr>
            <a:r>
              <a:rPr lang="en-US">
                <a:latin typeface="Arial"/>
                <a:ea typeface="Arial"/>
                <a:cs typeface="Arial"/>
                <a:sym typeface="Arial"/>
              </a:rPr>
              <a:t>Class VII: Goodwill</a:t>
            </a:r>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337"/>
        <p:cNvGrpSpPr/>
        <p:nvPr/>
      </p:nvGrpSpPr>
      <p:grpSpPr>
        <a:xfrm>
          <a:off x="0" y="0"/>
          <a:ext cx="0" cy="0"/>
          <a:chOff x="0" y="0"/>
          <a:chExt cx="0" cy="0"/>
        </a:xfrm>
      </p:grpSpPr>
      <p:sp>
        <p:nvSpPr>
          <p:cNvPr id="338" name="Google Shape;338;p20"/>
          <p:cNvSpPr/>
          <p:nvPr/>
        </p:nvSpPr>
        <p:spPr>
          <a:xfrm>
            <a:off x="0" y="0"/>
            <a:ext cx="12192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339" name="Google Shape;339;p20"/>
          <p:cNvSpPr/>
          <p:nvPr/>
        </p:nvSpPr>
        <p:spPr>
          <a:xfrm flipH="1">
            <a:off x="-1" y="-1"/>
            <a:ext cx="12191998" cy="1590742"/>
          </a:xfrm>
          <a:prstGeom prst="rect">
            <a:avLst/>
          </a:prstGeom>
          <a:gradFill>
            <a:gsLst>
              <a:gs pos="0">
                <a:srgbClr val="000000"/>
              </a:gs>
              <a:gs pos="100000">
                <a:srgbClr val="2F5496"/>
              </a:gs>
            </a:gsLst>
            <a:lin ang="84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340" name="Google Shape;340;p20"/>
          <p:cNvSpPr/>
          <p:nvPr/>
        </p:nvSpPr>
        <p:spPr>
          <a:xfrm rot="10800000" flipH="1">
            <a:off x="-3" y="0"/>
            <a:ext cx="8115306" cy="1590742"/>
          </a:xfrm>
          <a:prstGeom prst="rect">
            <a:avLst/>
          </a:prstGeom>
          <a:gradFill>
            <a:gsLst>
              <a:gs pos="0">
                <a:srgbClr val="4472C4">
                  <a:alpha val="0"/>
                </a:srgbClr>
              </a:gs>
              <a:gs pos="20000">
                <a:srgbClr val="4472C4">
                  <a:alpha val="0"/>
                </a:srgbClr>
              </a:gs>
              <a:gs pos="100000">
                <a:srgbClr val="1F3864">
                  <a:alpha val="54901"/>
                </a:srgbClr>
              </a:gs>
            </a:gsLst>
            <a:lin ang="13800001"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341" name="Google Shape;341;p20"/>
          <p:cNvSpPr/>
          <p:nvPr/>
        </p:nvSpPr>
        <p:spPr>
          <a:xfrm flipH="1">
            <a:off x="8115299" y="-1"/>
            <a:ext cx="4076698" cy="1590742"/>
          </a:xfrm>
          <a:prstGeom prst="rect">
            <a:avLst/>
          </a:prstGeom>
          <a:gradFill>
            <a:gsLst>
              <a:gs pos="0">
                <a:srgbClr val="4472C4">
                  <a:alpha val="65882"/>
                </a:srgbClr>
              </a:gs>
              <a:gs pos="100000">
                <a:srgbClr val="000000">
                  <a:alpha val="29803"/>
                </a:srgbClr>
              </a:gs>
            </a:gsLst>
            <a:lin ang="132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342" name="Google Shape;342;p20"/>
          <p:cNvSpPr/>
          <p:nvPr/>
        </p:nvSpPr>
        <p:spPr>
          <a:xfrm>
            <a:off x="459350" y="-1"/>
            <a:ext cx="11732646" cy="1597433"/>
          </a:xfrm>
          <a:prstGeom prst="rect">
            <a:avLst/>
          </a:prstGeom>
          <a:gradFill>
            <a:gsLst>
              <a:gs pos="0">
                <a:srgbClr val="000000">
                  <a:alpha val="0"/>
                </a:srgbClr>
              </a:gs>
              <a:gs pos="50000">
                <a:srgbClr val="000000">
                  <a:alpha val="0"/>
                </a:srgbClr>
              </a:gs>
              <a:gs pos="99000">
                <a:srgbClr val="1F3864">
                  <a:alpha val="51764"/>
                </a:srgbClr>
              </a:gs>
              <a:gs pos="100000">
                <a:srgbClr val="1F3864">
                  <a:alpha val="51764"/>
                </a:srgbClr>
              </a:gs>
            </a:gsLst>
            <a:lin ang="168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343" name="Google Shape;343;p20"/>
          <p:cNvSpPr txBox="1">
            <a:spLocks noGrp="1"/>
          </p:cNvSpPr>
          <p:nvPr>
            <p:ph type="title"/>
          </p:nvPr>
        </p:nvSpPr>
        <p:spPr>
          <a:xfrm>
            <a:off x="1371599" y="294538"/>
            <a:ext cx="9895951" cy="1033669"/>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lt1"/>
              </a:buClr>
              <a:buSzPts val="3600"/>
              <a:buFont typeface="Arial"/>
              <a:buNone/>
            </a:pPr>
            <a:r>
              <a:rPr lang="en-US" sz="3600">
                <a:solidFill>
                  <a:schemeClr val="lt1"/>
                </a:solidFill>
                <a:latin typeface="Arial"/>
                <a:ea typeface="Arial"/>
                <a:cs typeface="Arial"/>
                <a:sym typeface="Arial"/>
              </a:rPr>
              <a:t>Allocation of Tax Basis – Section 338 Election</a:t>
            </a:r>
            <a:endParaRPr sz="3400">
              <a:solidFill>
                <a:schemeClr val="lt1"/>
              </a:solidFill>
              <a:latin typeface="Arial"/>
              <a:ea typeface="Arial"/>
              <a:cs typeface="Arial"/>
              <a:sym typeface="Arial"/>
            </a:endParaRPr>
          </a:p>
        </p:txBody>
      </p:sp>
      <p:sp>
        <p:nvSpPr>
          <p:cNvPr id="344" name="Google Shape;344;p20"/>
          <p:cNvSpPr txBox="1">
            <a:spLocks noGrp="1"/>
          </p:cNvSpPr>
          <p:nvPr>
            <p:ph type="body" idx="1"/>
          </p:nvPr>
        </p:nvSpPr>
        <p:spPr>
          <a:xfrm>
            <a:off x="1108039" y="1622744"/>
            <a:ext cx="9778700" cy="5235255"/>
          </a:xfrm>
          <a:prstGeom prst="rect">
            <a:avLst/>
          </a:prstGeom>
          <a:noFill/>
          <a:ln>
            <a:noFill/>
          </a:ln>
        </p:spPr>
        <p:txBody>
          <a:bodyPr spcFirstLastPara="1" wrap="square" lIns="91425" tIns="45700" rIns="91425" bIns="45700" anchor="t" anchorCtr="0">
            <a:normAutofit/>
          </a:bodyPr>
          <a:lstStyle/>
          <a:p>
            <a:pPr marL="228600" lvl="0" indent="-228600" algn="l" rtl="0">
              <a:lnSpc>
                <a:spcPct val="120000"/>
              </a:lnSpc>
              <a:spcBef>
                <a:spcPts val="0"/>
              </a:spcBef>
              <a:spcAft>
                <a:spcPts val="0"/>
              </a:spcAft>
              <a:buClr>
                <a:schemeClr val="dk1"/>
              </a:buClr>
              <a:buSzPts val="2800"/>
              <a:buChar char="•"/>
            </a:pPr>
            <a:r>
              <a:rPr lang="en-US">
                <a:latin typeface="Arial"/>
                <a:ea typeface="Arial"/>
                <a:cs typeface="Arial"/>
                <a:sym typeface="Arial"/>
              </a:rPr>
              <a:t>Under Treas. Reg. 1.338-5, the aggregate adjusted grossed-up basis (AGUB) of the assets deemed purchased by New Target is equal to the sum of: </a:t>
            </a:r>
            <a:endParaRPr/>
          </a:p>
          <a:p>
            <a:pPr marL="685800" lvl="1" indent="-228600" algn="l" rtl="0">
              <a:lnSpc>
                <a:spcPct val="120000"/>
              </a:lnSpc>
              <a:spcBef>
                <a:spcPts val="500"/>
              </a:spcBef>
              <a:spcAft>
                <a:spcPts val="0"/>
              </a:spcAft>
              <a:buClr>
                <a:schemeClr val="dk1"/>
              </a:buClr>
              <a:buSzPts val="2400"/>
              <a:buChar char="•"/>
            </a:pPr>
            <a:r>
              <a:rPr lang="en-US">
                <a:latin typeface="Arial"/>
                <a:ea typeface="Arial"/>
                <a:cs typeface="Arial"/>
                <a:sym typeface="Arial"/>
              </a:rPr>
              <a:t>The grossed-up basis in Buyer’s recently purchased Target stock;</a:t>
            </a:r>
            <a:endParaRPr/>
          </a:p>
          <a:p>
            <a:pPr marL="685800" lvl="1" indent="-228600" algn="l" rtl="0">
              <a:lnSpc>
                <a:spcPct val="120000"/>
              </a:lnSpc>
              <a:spcBef>
                <a:spcPts val="500"/>
              </a:spcBef>
              <a:spcAft>
                <a:spcPts val="0"/>
              </a:spcAft>
              <a:buClr>
                <a:schemeClr val="dk1"/>
              </a:buClr>
              <a:buSzPts val="2400"/>
              <a:buChar char="•"/>
            </a:pPr>
            <a:r>
              <a:rPr lang="en-US">
                <a:latin typeface="Arial"/>
                <a:ea typeface="Arial"/>
                <a:cs typeface="Arial"/>
                <a:sym typeface="Arial"/>
              </a:rPr>
              <a:t>Buyer’s basis in nonrecently purchased Target stock;</a:t>
            </a:r>
            <a:endParaRPr/>
          </a:p>
          <a:p>
            <a:pPr marL="1143000" lvl="2" indent="-228600" algn="l" rtl="0">
              <a:lnSpc>
                <a:spcPct val="120000"/>
              </a:lnSpc>
              <a:spcBef>
                <a:spcPts val="500"/>
              </a:spcBef>
              <a:spcAft>
                <a:spcPts val="0"/>
              </a:spcAft>
              <a:buClr>
                <a:schemeClr val="dk1"/>
              </a:buClr>
              <a:buSzPts val="2000"/>
              <a:buChar char="•"/>
            </a:pPr>
            <a:r>
              <a:rPr lang="en-US" b="1">
                <a:latin typeface="Arial"/>
                <a:ea typeface="Arial"/>
                <a:cs typeface="Arial"/>
                <a:sym typeface="Arial"/>
              </a:rPr>
              <a:t>Note: </a:t>
            </a:r>
            <a:r>
              <a:rPr lang="en-US">
                <a:latin typeface="Arial"/>
                <a:ea typeface="Arial"/>
                <a:cs typeface="Arial"/>
                <a:sym typeface="Arial"/>
              </a:rPr>
              <a:t>Buyer may step up the basis of its nonrecently purchased stock when making the Section 338 election. In doing so, however, Buyer would need to recognize gain on the difference between its original purchase price and the current FMV. </a:t>
            </a:r>
            <a:endParaRPr/>
          </a:p>
          <a:p>
            <a:pPr marL="685800" lvl="1" indent="-228600" algn="l" rtl="0">
              <a:lnSpc>
                <a:spcPct val="120000"/>
              </a:lnSpc>
              <a:spcBef>
                <a:spcPts val="500"/>
              </a:spcBef>
              <a:spcAft>
                <a:spcPts val="0"/>
              </a:spcAft>
              <a:buClr>
                <a:schemeClr val="dk1"/>
              </a:buClr>
              <a:buSzPts val="2400"/>
              <a:buChar char="•"/>
            </a:pPr>
            <a:r>
              <a:rPr lang="en-US">
                <a:latin typeface="Arial"/>
                <a:ea typeface="Arial"/>
                <a:cs typeface="Arial"/>
                <a:sym typeface="Arial"/>
              </a:rPr>
              <a:t>Target’s liabilities; and </a:t>
            </a:r>
            <a:endParaRPr/>
          </a:p>
          <a:p>
            <a:pPr marL="685800" lvl="1" indent="-228600" algn="l" rtl="0">
              <a:lnSpc>
                <a:spcPct val="120000"/>
              </a:lnSpc>
              <a:spcBef>
                <a:spcPts val="500"/>
              </a:spcBef>
              <a:spcAft>
                <a:spcPts val="0"/>
              </a:spcAft>
              <a:buClr>
                <a:schemeClr val="dk1"/>
              </a:buClr>
              <a:buSzPts val="2400"/>
              <a:buChar char="•"/>
            </a:pPr>
            <a:r>
              <a:rPr lang="en-US">
                <a:latin typeface="Arial"/>
                <a:ea typeface="Arial"/>
                <a:cs typeface="Arial"/>
                <a:sym typeface="Arial"/>
              </a:rPr>
              <a:t>Buyer’s capitalized transaction costs.</a:t>
            </a:r>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348"/>
        <p:cNvGrpSpPr/>
        <p:nvPr/>
      </p:nvGrpSpPr>
      <p:grpSpPr>
        <a:xfrm>
          <a:off x="0" y="0"/>
          <a:ext cx="0" cy="0"/>
          <a:chOff x="0" y="0"/>
          <a:chExt cx="0" cy="0"/>
        </a:xfrm>
      </p:grpSpPr>
      <p:sp>
        <p:nvSpPr>
          <p:cNvPr id="349" name="Google Shape;349;p24"/>
          <p:cNvSpPr/>
          <p:nvPr/>
        </p:nvSpPr>
        <p:spPr>
          <a:xfrm>
            <a:off x="0" y="0"/>
            <a:ext cx="12192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350" name="Google Shape;350;p24"/>
          <p:cNvSpPr/>
          <p:nvPr/>
        </p:nvSpPr>
        <p:spPr>
          <a:xfrm flipH="1">
            <a:off x="-1" y="-1"/>
            <a:ext cx="12191998" cy="1590742"/>
          </a:xfrm>
          <a:prstGeom prst="rect">
            <a:avLst/>
          </a:prstGeom>
          <a:gradFill>
            <a:gsLst>
              <a:gs pos="0">
                <a:srgbClr val="000000"/>
              </a:gs>
              <a:gs pos="100000">
                <a:srgbClr val="2F5496"/>
              </a:gs>
            </a:gsLst>
            <a:lin ang="84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351" name="Google Shape;351;p24"/>
          <p:cNvSpPr/>
          <p:nvPr/>
        </p:nvSpPr>
        <p:spPr>
          <a:xfrm rot="10800000" flipH="1">
            <a:off x="-3" y="0"/>
            <a:ext cx="8115306" cy="1590742"/>
          </a:xfrm>
          <a:prstGeom prst="rect">
            <a:avLst/>
          </a:prstGeom>
          <a:gradFill>
            <a:gsLst>
              <a:gs pos="0">
                <a:srgbClr val="4472C4">
                  <a:alpha val="0"/>
                </a:srgbClr>
              </a:gs>
              <a:gs pos="20000">
                <a:srgbClr val="4472C4">
                  <a:alpha val="0"/>
                </a:srgbClr>
              </a:gs>
              <a:gs pos="100000">
                <a:srgbClr val="1F3864">
                  <a:alpha val="54901"/>
                </a:srgbClr>
              </a:gs>
            </a:gsLst>
            <a:lin ang="13800001"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352" name="Google Shape;352;p24"/>
          <p:cNvSpPr/>
          <p:nvPr/>
        </p:nvSpPr>
        <p:spPr>
          <a:xfrm flipH="1">
            <a:off x="8115299" y="-1"/>
            <a:ext cx="4076698" cy="1590742"/>
          </a:xfrm>
          <a:prstGeom prst="rect">
            <a:avLst/>
          </a:prstGeom>
          <a:gradFill>
            <a:gsLst>
              <a:gs pos="0">
                <a:srgbClr val="4472C4">
                  <a:alpha val="65882"/>
                </a:srgbClr>
              </a:gs>
              <a:gs pos="100000">
                <a:srgbClr val="000000">
                  <a:alpha val="29803"/>
                </a:srgbClr>
              </a:gs>
            </a:gsLst>
            <a:lin ang="132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353" name="Google Shape;353;p24"/>
          <p:cNvSpPr/>
          <p:nvPr/>
        </p:nvSpPr>
        <p:spPr>
          <a:xfrm>
            <a:off x="459350" y="-1"/>
            <a:ext cx="11732646" cy="1597433"/>
          </a:xfrm>
          <a:prstGeom prst="rect">
            <a:avLst/>
          </a:prstGeom>
          <a:gradFill>
            <a:gsLst>
              <a:gs pos="0">
                <a:srgbClr val="000000">
                  <a:alpha val="0"/>
                </a:srgbClr>
              </a:gs>
              <a:gs pos="50000">
                <a:srgbClr val="000000">
                  <a:alpha val="0"/>
                </a:srgbClr>
              </a:gs>
              <a:gs pos="99000">
                <a:srgbClr val="1F3864">
                  <a:alpha val="51764"/>
                </a:srgbClr>
              </a:gs>
              <a:gs pos="100000">
                <a:srgbClr val="1F3864">
                  <a:alpha val="51764"/>
                </a:srgbClr>
              </a:gs>
            </a:gsLst>
            <a:lin ang="168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354" name="Google Shape;354;p24"/>
          <p:cNvSpPr txBox="1">
            <a:spLocks noGrp="1"/>
          </p:cNvSpPr>
          <p:nvPr>
            <p:ph type="title"/>
          </p:nvPr>
        </p:nvSpPr>
        <p:spPr>
          <a:xfrm>
            <a:off x="1371599" y="294538"/>
            <a:ext cx="9895951" cy="1033669"/>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FFFFFF"/>
              </a:buClr>
              <a:buSzPts val="4000"/>
              <a:buFont typeface="Arial"/>
              <a:buNone/>
            </a:pPr>
            <a:r>
              <a:rPr lang="en-US" sz="4000">
                <a:solidFill>
                  <a:srgbClr val="FFFFFF"/>
                </a:solidFill>
                <a:latin typeface="Arial"/>
                <a:ea typeface="Arial"/>
                <a:cs typeface="Arial"/>
                <a:sym typeface="Arial"/>
              </a:rPr>
              <a:t>Tax Deferred Transactions</a:t>
            </a:r>
            <a:endParaRPr/>
          </a:p>
        </p:txBody>
      </p:sp>
      <p:sp>
        <p:nvSpPr>
          <p:cNvPr id="355" name="Google Shape;355;p24"/>
          <p:cNvSpPr txBox="1">
            <a:spLocks noGrp="1"/>
          </p:cNvSpPr>
          <p:nvPr>
            <p:ph type="body" idx="1"/>
          </p:nvPr>
        </p:nvSpPr>
        <p:spPr>
          <a:xfrm>
            <a:off x="1000461" y="1590740"/>
            <a:ext cx="10095169" cy="5267259"/>
          </a:xfrm>
          <a:prstGeom prst="rect">
            <a:avLst/>
          </a:prstGeom>
          <a:noFill/>
          <a:ln>
            <a:noFill/>
          </a:ln>
        </p:spPr>
        <p:txBody>
          <a:bodyPr spcFirstLastPara="1" wrap="square" lIns="91425" tIns="45700" rIns="91425" bIns="45700" anchor="t" anchorCtr="0">
            <a:normAutofit/>
          </a:bodyPr>
          <a:lstStyle/>
          <a:p>
            <a:pPr marL="228600" lvl="0" indent="-228600" algn="l" rtl="0">
              <a:lnSpc>
                <a:spcPct val="90000"/>
              </a:lnSpc>
              <a:spcBef>
                <a:spcPts val="0"/>
              </a:spcBef>
              <a:spcAft>
                <a:spcPts val="0"/>
              </a:spcAft>
              <a:buClr>
                <a:schemeClr val="dk1"/>
              </a:buClr>
              <a:buSzPts val="2800"/>
              <a:buChar char="•"/>
            </a:pPr>
            <a:r>
              <a:rPr lang="en-US">
                <a:latin typeface="Arial"/>
                <a:ea typeface="Arial"/>
                <a:cs typeface="Arial"/>
                <a:sym typeface="Arial"/>
              </a:rPr>
              <a:t>Sections 351 and 368 provide a list of transactions that would require non-recognition of gain or loss for the participating taxpayers. </a:t>
            </a:r>
            <a:endParaRPr/>
          </a:p>
          <a:p>
            <a:pPr marL="228600" lvl="0" indent="-228600" algn="l" rtl="0">
              <a:lnSpc>
                <a:spcPct val="90000"/>
              </a:lnSpc>
              <a:spcBef>
                <a:spcPts val="1000"/>
              </a:spcBef>
              <a:spcAft>
                <a:spcPts val="0"/>
              </a:spcAft>
              <a:buClr>
                <a:schemeClr val="dk1"/>
              </a:buClr>
              <a:buSzPts val="2800"/>
              <a:buChar char="•"/>
            </a:pPr>
            <a:r>
              <a:rPr lang="en-US" sz="2800">
                <a:latin typeface="Arial"/>
                <a:ea typeface="Arial"/>
                <a:cs typeface="Arial"/>
                <a:sym typeface="Arial"/>
              </a:rPr>
              <a:t>Generally, </a:t>
            </a:r>
            <a:r>
              <a:rPr lang="en-US">
                <a:latin typeface="Arial"/>
                <a:ea typeface="Arial"/>
                <a:cs typeface="Arial"/>
                <a:sym typeface="Arial"/>
              </a:rPr>
              <a:t>the transactions in Sections 351 and 368 require Buyer to use some form of stock consideration in the transaction. The amount of stock consideration required to meet the requirements of a tax deferred reorganization differs depending on the type of reorganization.</a:t>
            </a:r>
            <a:endParaRPr sz="2800">
              <a:latin typeface="Arial"/>
              <a:ea typeface="Arial"/>
              <a:cs typeface="Arial"/>
              <a:sym typeface="Aria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01"/>
        <p:cNvGrpSpPr/>
        <p:nvPr/>
      </p:nvGrpSpPr>
      <p:grpSpPr>
        <a:xfrm>
          <a:off x="0" y="0"/>
          <a:ext cx="0" cy="0"/>
          <a:chOff x="0" y="0"/>
          <a:chExt cx="0" cy="0"/>
        </a:xfrm>
      </p:grpSpPr>
      <p:sp>
        <p:nvSpPr>
          <p:cNvPr id="102" name="Google Shape;102;p2"/>
          <p:cNvSpPr/>
          <p:nvPr/>
        </p:nvSpPr>
        <p:spPr>
          <a:xfrm>
            <a:off x="0" y="0"/>
            <a:ext cx="12192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03" name="Google Shape;103;p2"/>
          <p:cNvSpPr/>
          <p:nvPr/>
        </p:nvSpPr>
        <p:spPr>
          <a:xfrm rot="10800000">
            <a:off x="-2" y="-22693"/>
            <a:ext cx="12191999" cy="4374129"/>
          </a:xfrm>
          <a:prstGeom prst="rect">
            <a:avLst/>
          </a:prstGeom>
          <a:gradFill>
            <a:gsLst>
              <a:gs pos="0">
                <a:srgbClr val="2F5496"/>
              </a:gs>
              <a:gs pos="100000">
                <a:srgbClr val="000000"/>
              </a:gs>
            </a:gsLst>
            <a:lin ang="150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04" name="Google Shape;104;p2"/>
          <p:cNvSpPr/>
          <p:nvPr/>
        </p:nvSpPr>
        <p:spPr>
          <a:xfrm rot="5400000">
            <a:off x="3908719" y="-3931841"/>
            <a:ext cx="4374557" cy="12192000"/>
          </a:xfrm>
          <a:prstGeom prst="rect">
            <a:avLst/>
          </a:prstGeom>
          <a:gradFill>
            <a:gsLst>
              <a:gs pos="0">
                <a:srgbClr val="4472C4">
                  <a:alpha val="0"/>
                </a:srgbClr>
              </a:gs>
              <a:gs pos="40000">
                <a:srgbClr val="4472C4">
                  <a:alpha val="0"/>
                </a:srgbClr>
              </a:gs>
              <a:gs pos="100000">
                <a:srgbClr val="2F5496">
                  <a:alpha val="51764"/>
                </a:srgbClr>
              </a:gs>
            </a:gsLst>
            <a:lin ang="24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05" name="Google Shape;105;p2"/>
          <p:cNvSpPr/>
          <p:nvPr/>
        </p:nvSpPr>
        <p:spPr>
          <a:xfrm rot="5400000">
            <a:off x="4136696" y="-3703868"/>
            <a:ext cx="4374128" cy="11736479"/>
          </a:xfrm>
          <a:prstGeom prst="rect">
            <a:avLst/>
          </a:prstGeom>
          <a:gradFill>
            <a:gsLst>
              <a:gs pos="0">
                <a:srgbClr val="4472C4">
                  <a:alpha val="0"/>
                </a:srgbClr>
              </a:gs>
              <a:gs pos="17000">
                <a:srgbClr val="4472C4">
                  <a:alpha val="0"/>
                </a:srgbClr>
              </a:gs>
              <a:gs pos="100000">
                <a:srgbClr val="000000">
                  <a:alpha val="36862"/>
                </a:srgbClr>
              </a:gs>
            </a:gsLst>
            <a:lin ang="78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06" name="Google Shape;106;p2"/>
          <p:cNvSpPr/>
          <p:nvPr/>
        </p:nvSpPr>
        <p:spPr>
          <a:xfrm>
            <a:off x="-5" y="-22690"/>
            <a:ext cx="8542485" cy="4374126"/>
          </a:xfrm>
          <a:prstGeom prst="rect">
            <a:avLst/>
          </a:prstGeom>
          <a:gradFill>
            <a:gsLst>
              <a:gs pos="0">
                <a:srgbClr val="1F3864">
                  <a:alpha val="0"/>
                </a:srgbClr>
              </a:gs>
              <a:gs pos="100000">
                <a:srgbClr val="000000">
                  <a:alpha val="24705"/>
                </a:srgbClr>
              </a:gs>
            </a:gsLst>
            <a:lin ang="186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07" name="Google Shape;107;p2"/>
          <p:cNvSpPr/>
          <p:nvPr/>
        </p:nvSpPr>
        <p:spPr>
          <a:xfrm rot="-9091028">
            <a:off x="5945431" y="-1032053"/>
            <a:ext cx="4990147" cy="4439131"/>
          </a:xfrm>
          <a:custGeom>
            <a:avLst/>
            <a:gdLst/>
            <a:ahLst/>
            <a:cxnLst/>
            <a:rect l="l" t="t" r="r" b="b"/>
            <a:pathLst>
              <a:path w="4990147" h="4439131" extrusionOk="0">
                <a:moveTo>
                  <a:pt x="4990147" y="2229378"/>
                </a:moveTo>
                <a:lnTo>
                  <a:pt x="917384" y="4439131"/>
                </a:lnTo>
                <a:lnTo>
                  <a:pt x="910814" y="4434219"/>
                </a:lnTo>
                <a:cubicBezTo>
                  <a:pt x="354557" y="3975154"/>
                  <a:pt x="0" y="3280421"/>
                  <a:pt x="0" y="2502877"/>
                </a:cubicBezTo>
                <a:cubicBezTo>
                  <a:pt x="0" y="1120576"/>
                  <a:pt x="1120576" y="0"/>
                  <a:pt x="2502877" y="0"/>
                </a:cubicBezTo>
                <a:cubicBezTo>
                  <a:pt x="3712390" y="0"/>
                  <a:pt x="4721520" y="857941"/>
                  <a:pt x="4954904" y="1998460"/>
                </a:cubicBezTo>
                <a:close/>
              </a:path>
            </a:pathLst>
          </a:custGeom>
          <a:gradFill>
            <a:gsLst>
              <a:gs pos="0">
                <a:srgbClr val="4472C4">
                  <a:alpha val="21960"/>
                </a:srgbClr>
              </a:gs>
              <a:gs pos="87000">
                <a:srgbClr val="8DA9DB">
                  <a:alpha val="1960"/>
                </a:srgbClr>
              </a:gs>
              <a:gs pos="100000">
                <a:srgbClr val="8DA9DB">
                  <a:alpha val="1960"/>
                </a:srgbClr>
              </a:gs>
            </a:gsLst>
            <a:lin ang="84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08" name="Google Shape;108;p2"/>
          <p:cNvSpPr txBox="1">
            <a:spLocks noGrp="1"/>
          </p:cNvSpPr>
          <p:nvPr>
            <p:ph type="title"/>
          </p:nvPr>
        </p:nvSpPr>
        <p:spPr>
          <a:xfrm>
            <a:off x="1314824" y="735106"/>
            <a:ext cx="10053763" cy="2928470"/>
          </a:xfrm>
          <a:prstGeom prst="rect">
            <a:avLst/>
          </a:prstGeom>
          <a:noFill/>
          <a:ln>
            <a:noFill/>
          </a:ln>
        </p:spPr>
        <p:txBody>
          <a:bodyPr spcFirstLastPara="1" wrap="square" lIns="91425" tIns="45700" rIns="91425" bIns="45700" anchor="b" anchorCtr="0">
            <a:normAutofit/>
          </a:bodyPr>
          <a:lstStyle/>
          <a:p>
            <a:pPr marL="0" lvl="0" indent="0" algn="l" rtl="0">
              <a:lnSpc>
                <a:spcPct val="90000"/>
              </a:lnSpc>
              <a:spcBef>
                <a:spcPts val="0"/>
              </a:spcBef>
              <a:spcAft>
                <a:spcPts val="0"/>
              </a:spcAft>
              <a:buClr>
                <a:srgbClr val="FFFFFF"/>
              </a:buClr>
              <a:buSzPts val="4800"/>
              <a:buFont typeface="Arial"/>
              <a:buNone/>
            </a:pPr>
            <a:r>
              <a:rPr lang="en-US" sz="4800">
                <a:solidFill>
                  <a:srgbClr val="FFFFFF"/>
                </a:solidFill>
                <a:latin typeface="Arial"/>
                <a:ea typeface="Arial"/>
                <a:cs typeface="Arial"/>
                <a:sym typeface="Arial"/>
              </a:rPr>
              <a:t>Review</a:t>
            </a:r>
            <a:endParaRPr sz="4800">
              <a:solidFill>
                <a:srgbClr val="FFFFFF"/>
              </a:solidFill>
              <a:latin typeface="Arial"/>
              <a:ea typeface="Arial"/>
              <a:cs typeface="Arial"/>
              <a:sym typeface="Aria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359"/>
        <p:cNvGrpSpPr/>
        <p:nvPr/>
      </p:nvGrpSpPr>
      <p:grpSpPr>
        <a:xfrm>
          <a:off x="0" y="0"/>
          <a:ext cx="0" cy="0"/>
          <a:chOff x="0" y="0"/>
          <a:chExt cx="0" cy="0"/>
        </a:xfrm>
      </p:grpSpPr>
      <p:sp>
        <p:nvSpPr>
          <p:cNvPr id="360" name="Google Shape;360;p25"/>
          <p:cNvSpPr/>
          <p:nvPr/>
        </p:nvSpPr>
        <p:spPr>
          <a:xfrm>
            <a:off x="0" y="0"/>
            <a:ext cx="12192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361" name="Google Shape;361;p25"/>
          <p:cNvSpPr/>
          <p:nvPr/>
        </p:nvSpPr>
        <p:spPr>
          <a:xfrm flipH="1">
            <a:off x="-1" y="-1"/>
            <a:ext cx="12191998" cy="1590742"/>
          </a:xfrm>
          <a:prstGeom prst="rect">
            <a:avLst/>
          </a:prstGeom>
          <a:gradFill>
            <a:gsLst>
              <a:gs pos="0">
                <a:srgbClr val="000000"/>
              </a:gs>
              <a:gs pos="100000">
                <a:srgbClr val="2F5496"/>
              </a:gs>
            </a:gsLst>
            <a:lin ang="84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362" name="Google Shape;362;p25"/>
          <p:cNvSpPr/>
          <p:nvPr/>
        </p:nvSpPr>
        <p:spPr>
          <a:xfrm rot="10800000" flipH="1">
            <a:off x="-3" y="0"/>
            <a:ext cx="8115306" cy="1590742"/>
          </a:xfrm>
          <a:prstGeom prst="rect">
            <a:avLst/>
          </a:prstGeom>
          <a:gradFill>
            <a:gsLst>
              <a:gs pos="0">
                <a:srgbClr val="4472C4">
                  <a:alpha val="0"/>
                </a:srgbClr>
              </a:gs>
              <a:gs pos="20000">
                <a:srgbClr val="4472C4">
                  <a:alpha val="0"/>
                </a:srgbClr>
              </a:gs>
              <a:gs pos="100000">
                <a:srgbClr val="1F3864">
                  <a:alpha val="54901"/>
                </a:srgbClr>
              </a:gs>
            </a:gsLst>
            <a:lin ang="13800001"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363" name="Google Shape;363;p25"/>
          <p:cNvSpPr/>
          <p:nvPr/>
        </p:nvSpPr>
        <p:spPr>
          <a:xfrm flipH="1">
            <a:off x="8115299" y="-1"/>
            <a:ext cx="4076698" cy="1590742"/>
          </a:xfrm>
          <a:prstGeom prst="rect">
            <a:avLst/>
          </a:prstGeom>
          <a:gradFill>
            <a:gsLst>
              <a:gs pos="0">
                <a:srgbClr val="4472C4">
                  <a:alpha val="65882"/>
                </a:srgbClr>
              </a:gs>
              <a:gs pos="100000">
                <a:srgbClr val="000000">
                  <a:alpha val="29803"/>
                </a:srgbClr>
              </a:gs>
            </a:gsLst>
            <a:lin ang="132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364" name="Google Shape;364;p25"/>
          <p:cNvSpPr/>
          <p:nvPr/>
        </p:nvSpPr>
        <p:spPr>
          <a:xfrm>
            <a:off x="459350" y="-1"/>
            <a:ext cx="11732646" cy="1597433"/>
          </a:xfrm>
          <a:prstGeom prst="rect">
            <a:avLst/>
          </a:prstGeom>
          <a:gradFill>
            <a:gsLst>
              <a:gs pos="0">
                <a:srgbClr val="000000">
                  <a:alpha val="0"/>
                </a:srgbClr>
              </a:gs>
              <a:gs pos="50000">
                <a:srgbClr val="000000">
                  <a:alpha val="0"/>
                </a:srgbClr>
              </a:gs>
              <a:gs pos="99000">
                <a:srgbClr val="1F3864">
                  <a:alpha val="51764"/>
                </a:srgbClr>
              </a:gs>
              <a:gs pos="100000">
                <a:srgbClr val="1F3864">
                  <a:alpha val="51764"/>
                </a:srgbClr>
              </a:gs>
            </a:gsLst>
            <a:lin ang="168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365" name="Google Shape;365;p25"/>
          <p:cNvSpPr txBox="1">
            <a:spLocks noGrp="1"/>
          </p:cNvSpPr>
          <p:nvPr>
            <p:ph type="title"/>
          </p:nvPr>
        </p:nvSpPr>
        <p:spPr>
          <a:xfrm>
            <a:off x="1371599" y="294538"/>
            <a:ext cx="9895951" cy="1033669"/>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FFFFFF"/>
              </a:buClr>
              <a:buSzPts val="4000"/>
              <a:buFont typeface="Arial"/>
              <a:buNone/>
            </a:pPr>
            <a:r>
              <a:rPr lang="en-US" sz="4000">
                <a:solidFill>
                  <a:srgbClr val="FFFFFF"/>
                </a:solidFill>
                <a:latin typeface="Arial"/>
                <a:ea typeface="Arial"/>
                <a:cs typeface="Arial"/>
                <a:sym typeface="Arial"/>
              </a:rPr>
              <a:t>Tax Deferred Reorganizations</a:t>
            </a:r>
            <a:endParaRPr/>
          </a:p>
        </p:txBody>
      </p:sp>
      <p:sp>
        <p:nvSpPr>
          <p:cNvPr id="366" name="Google Shape;366;p25"/>
          <p:cNvSpPr txBox="1">
            <a:spLocks noGrp="1"/>
          </p:cNvSpPr>
          <p:nvPr>
            <p:ph type="body" idx="1"/>
          </p:nvPr>
        </p:nvSpPr>
        <p:spPr>
          <a:xfrm>
            <a:off x="1000461" y="1590740"/>
            <a:ext cx="10095169" cy="5267259"/>
          </a:xfrm>
          <a:prstGeom prst="rect">
            <a:avLst/>
          </a:prstGeom>
          <a:noFill/>
          <a:ln>
            <a:noFill/>
          </a:ln>
        </p:spPr>
        <p:txBody>
          <a:bodyPr spcFirstLastPara="1" wrap="square" lIns="91425" tIns="45700" rIns="91425" bIns="45700" anchor="t" anchorCtr="0">
            <a:normAutofit fontScale="92500" lnSpcReduction="10000"/>
          </a:bodyPr>
          <a:lstStyle/>
          <a:p>
            <a:pPr marL="228600" lvl="0" indent="-228600" algn="l" rtl="0">
              <a:lnSpc>
                <a:spcPct val="110000"/>
              </a:lnSpc>
              <a:spcBef>
                <a:spcPts val="0"/>
              </a:spcBef>
              <a:spcAft>
                <a:spcPts val="0"/>
              </a:spcAft>
              <a:buClr>
                <a:schemeClr val="dk1"/>
              </a:buClr>
              <a:buSzPct val="100000"/>
              <a:buChar char="•"/>
            </a:pPr>
            <a:r>
              <a:rPr lang="en-US" sz="3200">
                <a:latin typeface="Arial"/>
                <a:ea typeface="Arial"/>
                <a:cs typeface="Arial"/>
                <a:sym typeface="Arial"/>
              </a:rPr>
              <a:t>Requirements for qualifying for reorganization treatment:</a:t>
            </a:r>
            <a:endParaRPr/>
          </a:p>
          <a:p>
            <a:pPr marL="685800" lvl="1" indent="-228600" algn="l" rtl="0">
              <a:lnSpc>
                <a:spcPct val="110000"/>
              </a:lnSpc>
              <a:spcBef>
                <a:spcPts val="500"/>
              </a:spcBef>
              <a:spcAft>
                <a:spcPts val="0"/>
              </a:spcAft>
              <a:buClr>
                <a:schemeClr val="dk1"/>
              </a:buClr>
              <a:buSzPct val="100000"/>
              <a:buChar char="•"/>
            </a:pPr>
            <a:r>
              <a:rPr lang="en-US" sz="2800">
                <a:latin typeface="Arial"/>
                <a:ea typeface="Arial"/>
                <a:cs typeface="Arial"/>
                <a:sym typeface="Arial"/>
              </a:rPr>
              <a:t>Buyer and Target must both be corporations.</a:t>
            </a:r>
            <a:endParaRPr/>
          </a:p>
          <a:p>
            <a:pPr marL="685800" lvl="1" indent="-228600" algn="l" rtl="0">
              <a:lnSpc>
                <a:spcPct val="110000"/>
              </a:lnSpc>
              <a:spcBef>
                <a:spcPts val="500"/>
              </a:spcBef>
              <a:spcAft>
                <a:spcPts val="0"/>
              </a:spcAft>
              <a:buClr>
                <a:schemeClr val="dk1"/>
              </a:buClr>
              <a:buSzPct val="100000"/>
              <a:buChar char="•"/>
            </a:pPr>
            <a:r>
              <a:rPr lang="en-US" sz="2800">
                <a:latin typeface="Arial"/>
                <a:ea typeface="Arial"/>
                <a:cs typeface="Arial"/>
                <a:sym typeface="Arial"/>
              </a:rPr>
              <a:t>Transaction must be described in one of the six categories under Section 368(a)(1)</a:t>
            </a:r>
            <a:endParaRPr/>
          </a:p>
          <a:p>
            <a:pPr marL="685800" lvl="1" indent="-228600" algn="l" rtl="0">
              <a:lnSpc>
                <a:spcPct val="110000"/>
              </a:lnSpc>
              <a:spcBef>
                <a:spcPts val="500"/>
              </a:spcBef>
              <a:spcAft>
                <a:spcPts val="0"/>
              </a:spcAft>
              <a:buClr>
                <a:schemeClr val="dk1"/>
              </a:buClr>
              <a:buSzPct val="100000"/>
              <a:buChar char="•"/>
            </a:pPr>
            <a:r>
              <a:rPr lang="en-US" sz="2800">
                <a:latin typeface="Arial"/>
                <a:ea typeface="Arial"/>
                <a:cs typeface="Arial"/>
                <a:sym typeface="Arial"/>
              </a:rPr>
              <a:t>Transaction must satisfy the non-statutory requirements of a reorganization found in Treas. Reg. 1.368-1:</a:t>
            </a:r>
            <a:endParaRPr/>
          </a:p>
          <a:p>
            <a:pPr marL="1143000" lvl="2" indent="-228600" algn="l" rtl="0">
              <a:lnSpc>
                <a:spcPct val="110000"/>
              </a:lnSpc>
              <a:spcBef>
                <a:spcPts val="500"/>
              </a:spcBef>
              <a:spcAft>
                <a:spcPts val="0"/>
              </a:spcAft>
              <a:buClr>
                <a:schemeClr val="dk1"/>
              </a:buClr>
              <a:buSzPct val="100000"/>
              <a:buChar char="•"/>
            </a:pPr>
            <a:r>
              <a:rPr lang="en-US" sz="2800">
                <a:latin typeface="Arial"/>
                <a:ea typeface="Arial"/>
                <a:cs typeface="Arial"/>
                <a:sym typeface="Arial"/>
              </a:rPr>
              <a:t>Business purposes test</a:t>
            </a:r>
            <a:endParaRPr/>
          </a:p>
          <a:p>
            <a:pPr marL="1143000" lvl="2" indent="-228600" algn="l" rtl="0">
              <a:lnSpc>
                <a:spcPct val="110000"/>
              </a:lnSpc>
              <a:spcBef>
                <a:spcPts val="500"/>
              </a:spcBef>
              <a:spcAft>
                <a:spcPts val="0"/>
              </a:spcAft>
              <a:buClr>
                <a:schemeClr val="dk1"/>
              </a:buClr>
              <a:buSzPct val="100000"/>
              <a:buChar char="•"/>
            </a:pPr>
            <a:r>
              <a:rPr lang="en-US" sz="2800">
                <a:latin typeface="Arial"/>
                <a:ea typeface="Arial"/>
                <a:cs typeface="Arial"/>
                <a:sym typeface="Arial"/>
              </a:rPr>
              <a:t>Continuity of interest (”COI”)</a:t>
            </a:r>
            <a:endParaRPr/>
          </a:p>
          <a:p>
            <a:pPr marL="1143000" lvl="2" indent="-228600" algn="l" rtl="0">
              <a:lnSpc>
                <a:spcPct val="110000"/>
              </a:lnSpc>
              <a:spcBef>
                <a:spcPts val="500"/>
              </a:spcBef>
              <a:spcAft>
                <a:spcPts val="0"/>
              </a:spcAft>
              <a:buClr>
                <a:schemeClr val="dk1"/>
              </a:buClr>
              <a:buSzPct val="100000"/>
              <a:buChar char="•"/>
            </a:pPr>
            <a:r>
              <a:rPr lang="en-US" sz="2800">
                <a:latin typeface="Arial"/>
                <a:ea typeface="Arial"/>
                <a:cs typeface="Arial"/>
                <a:sym typeface="Arial"/>
              </a:rPr>
              <a:t>Continuity of business enterprise (”COBE”)</a:t>
            </a:r>
            <a:endParaRPr/>
          </a:p>
          <a:p>
            <a:pPr marL="1143000" lvl="2" indent="-228600" algn="l" rtl="0">
              <a:lnSpc>
                <a:spcPct val="110000"/>
              </a:lnSpc>
              <a:spcBef>
                <a:spcPts val="500"/>
              </a:spcBef>
              <a:spcAft>
                <a:spcPts val="0"/>
              </a:spcAft>
              <a:buClr>
                <a:schemeClr val="dk1"/>
              </a:buClr>
              <a:buSzPct val="100000"/>
              <a:buChar char="•"/>
            </a:pPr>
            <a:r>
              <a:rPr lang="en-US" sz="2800">
                <a:latin typeface="Arial"/>
                <a:ea typeface="Arial"/>
                <a:cs typeface="Arial"/>
                <a:sym typeface="Arial"/>
              </a:rPr>
              <a:t>Transfer of net value</a:t>
            </a:r>
            <a:endParaRPr/>
          </a:p>
          <a:p>
            <a:pPr marL="1143000" lvl="2" indent="-228600" algn="l" rtl="0">
              <a:lnSpc>
                <a:spcPct val="110000"/>
              </a:lnSpc>
              <a:spcBef>
                <a:spcPts val="500"/>
              </a:spcBef>
              <a:spcAft>
                <a:spcPts val="0"/>
              </a:spcAft>
              <a:buClr>
                <a:schemeClr val="dk1"/>
              </a:buClr>
              <a:buSzPct val="100000"/>
              <a:buChar char="•"/>
            </a:pPr>
            <a:r>
              <a:rPr lang="en-US" sz="2800">
                <a:latin typeface="Arial"/>
                <a:ea typeface="Arial"/>
                <a:cs typeface="Arial"/>
                <a:sym typeface="Arial"/>
              </a:rPr>
              <a:t>Plan of reorganization (not required, but best practice)</a:t>
            </a:r>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370"/>
        <p:cNvGrpSpPr/>
        <p:nvPr/>
      </p:nvGrpSpPr>
      <p:grpSpPr>
        <a:xfrm>
          <a:off x="0" y="0"/>
          <a:ext cx="0" cy="0"/>
          <a:chOff x="0" y="0"/>
          <a:chExt cx="0" cy="0"/>
        </a:xfrm>
      </p:grpSpPr>
      <p:sp>
        <p:nvSpPr>
          <p:cNvPr id="371" name="Google Shape;371;p26"/>
          <p:cNvSpPr/>
          <p:nvPr/>
        </p:nvSpPr>
        <p:spPr>
          <a:xfrm>
            <a:off x="0" y="0"/>
            <a:ext cx="12192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372" name="Google Shape;372;p26"/>
          <p:cNvSpPr/>
          <p:nvPr/>
        </p:nvSpPr>
        <p:spPr>
          <a:xfrm flipH="1">
            <a:off x="-1" y="-1"/>
            <a:ext cx="12191998" cy="1590742"/>
          </a:xfrm>
          <a:prstGeom prst="rect">
            <a:avLst/>
          </a:prstGeom>
          <a:gradFill>
            <a:gsLst>
              <a:gs pos="0">
                <a:srgbClr val="000000"/>
              </a:gs>
              <a:gs pos="100000">
                <a:srgbClr val="2F5496"/>
              </a:gs>
            </a:gsLst>
            <a:lin ang="84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373" name="Google Shape;373;p26"/>
          <p:cNvSpPr/>
          <p:nvPr/>
        </p:nvSpPr>
        <p:spPr>
          <a:xfrm rot="10800000" flipH="1">
            <a:off x="-3" y="0"/>
            <a:ext cx="8115306" cy="1590742"/>
          </a:xfrm>
          <a:prstGeom prst="rect">
            <a:avLst/>
          </a:prstGeom>
          <a:gradFill>
            <a:gsLst>
              <a:gs pos="0">
                <a:srgbClr val="4472C4">
                  <a:alpha val="0"/>
                </a:srgbClr>
              </a:gs>
              <a:gs pos="20000">
                <a:srgbClr val="4472C4">
                  <a:alpha val="0"/>
                </a:srgbClr>
              </a:gs>
              <a:gs pos="100000">
                <a:srgbClr val="1F3864">
                  <a:alpha val="54901"/>
                </a:srgbClr>
              </a:gs>
            </a:gsLst>
            <a:lin ang="13800001"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374" name="Google Shape;374;p26"/>
          <p:cNvSpPr/>
          <p:nvPr/>
        </p:nvSpPr>
        <p:spPr>
          <a:xfrm flipH="1">
            <a:off x="8115299" y="-1"/>
            <a:ext cx="4076698" cy="1590742"/>
          </a:xfrm>
          <a:prstGeom prst="rect">
            <a:avLst/>
          </a:prstGeom>
          <a:gradFill>
            <a:gsLst>
              <a:gs pos="0">
                <a:srgbClr val="4472C4">
                  <a:alpha val="65882"/>
                </a:srgbClr>
              </a:gs>
              <a:gs pos="100000">
                <a:srgbClr val="000000">
                  <a:alpha val="29803"/>
                </a:srgbClr>
              </a:gs>
            </a:gsLst>
            <a:lin ang="132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375" name="Google Shape;375;p26"/>
          <p:cNvSpPr/>
          <p:nvPr/>
        </p:nvSpPr>
        <p:spPr>
          <a:xfrm>
            <a:off x="459350" y="-1"/>
            <a:ext cx="11732646" cy="1597433"/>
          </a:xfrm>
          <a:prstGeom prst="rect">
            <a:avLst/>
          </a:prstGeom>
          <a:gradFill>
            <a:gsLst>
              <a:gs pos="0">
                <a:srgbClr val="000000">
                  <a:alpha val="0"/>
                </a:srgbClr>
              </a:gs>
              <a:gs pos="50000">
                <a:srgbClr val="000000">
                  <a:alpha val="0"/>
                </a:srgbClr>
              </a:gs>
              <a:gs pos="99000">
                <a:srgbClr val="1F3864">
                  <a:alpha val="51764"/>
                </a:srgbClr>
              </a:gs>
              <a:gs pos="100000">
                <a:srgbClr val="1F3864">
                  <a:alpha val="51764"/>
                </a:srgbClr>
              </a:gs>
            </a:gsLst>
            <a:lin ang="168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376" name="Google Shape;376;p26"/>
          <p:cNvSpPr txBox="1">
            <a:spLocks noGrp="1"/>
          </p:cNvSpPr>
          <p:nvPr>
            <p:ph type="title"/>
          </p:nvPr>
        </p:nvSpPr>
        <p:spPr>
          <a:xfrm>
            <a:off x="1371599" y="294538"/>
            <a:ext cx="9895951" cy="1033669"/>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FFFFFF"/>
              </a:buClr>
              <a:buSzPts val="4000"/>
              <a:buFont typeface="Arial"/>
              <a:buNone/>
            </a:pPr>
            <a:r>
              <a:rPr lang="en-US" sz="4000">
                <a:solidFill>
                  <a:srgbClr val="FFFFFF"/>
                </a:solidFill>
                <a:latin typeface="Arial"/>
                <a:ea typeface="Arial"/>
                <a:cs typeface="Arial"/>
                <a:sym typeface="Arial"/>
              </a:rPr>
              <a:t>Tax Deferred Reorganizations</a:t>
            </a:r>
            <a:endParaRPr/>
          </a:p>
        </p:txBody>
      </p:sp>
      <p:sp>
        <p:nvSpPr>
          <p:cNvPr id="377" name="Google Shape;377;p26"/>
          <p:cNvSpPr txBox="1">
            <a:spLocks noGrp="1"/>
          </p:cNvSpPr>
          <p:nvPr>
            <p:ph type="body" idx="1"/>
          </p:nvPr>
        </p:nvSpPr>
        <p:spPr>
          <a:xfrm>
            <a:off x="1000461" y="1590740"/>
            <a:ext cx="10095169" cy="5267259"/>
          </a:xfrm>
          <a:prstGeom prst="rect">
            <a:avLst/>
          </a:prstGeom>
          <a:noFill/>
          <a:ln>
            <a:noFill/>
          </a:ln>
        </p:spPr>
        <p:txBody>
          <a:bodyPr spcFirstLastPara="1" wrap="square" lIns="91425" tIns="45700" rIns="91425" bIns="45700" anchor="t" anchorCtr="0">
            <a:normAutofit/>
          </a:bodyPr>
          <a:lstStyle/>
          <a:p>
            <a:pPr marL="228600" lvl="0" indent="-228600" algn="l" rtl="0">
              <a:lnSpc>
                <a:spcPct val="100000"/>
              </a:lnSpc>
              <a:spcBef>
                <a:spcPts val="0"/>
              </a:spcBef>
              <a:spcAft>
                <a:spcPts val="0"/>
              </a:spcAft>
              <a:buClr>
                <a:schemeClr val="dk1"/>
              </a:buClr>
              <a:buSzPts val="3200"/>
              <a:buChar char="•"/>
            </a:pPr>
            <a:r>
              <a:rPr lang="en-US" sz="3200">
                <a:latin typeface="Arial"/>
                <a:ea typeface="Arial"/>
                <a:cs typeface="Arial"/>
                <a:sym typeface="Arial"/>
              </a:rPr>
              <a:t>Non-statutory requirements:</a:t>
            </a:r>
            <a:endParaRPr/>
          </a:p>
          <a:p>
            <a:pPr marL="685800" lvl="1" indent="-228600" algn="l" rtl="0">
              <a:lnSpc>
                <a:spcPct val="100000"/>
              </a:lnSpc>
              <a:spcBef>
                <a:spcPts val="500"/>
              </a:spcBef>
              <a:spcAft>
                <a:spcPts val="0"/>
              </a:spcAft>
              <a:buClr>
                <a:schemeClr val="dk1"/>
              </a:buClr>
              <a:buSzPts val="2800"/>
              <a:buChar char="•"/>
            </a:pPr>
            <a:r>
              <a:rPr lang="en-US" sz="2800">
                <a:latin typeface="Arial"/>
                <a:ea typeface="Arial"/>
                <a:cs typeface="Arial"/>
                <a:sym typeface="Arial"/>
              </a:rPr>
              <a:t>Continuity of interest (”COI”)</a:t>
            </a:r>
            <a:endParaRPr/>
          </a:p>
          <a:p>
            <a:pPr marL="1143000" lvl="2" indent="-228600" algn="l" rtl="0">
              <a:lnSpc>
                <a:spcPct val="100000"/>
              </a:lnSpc>
              <a:spcBef>
                <a:spcPts val="500"/>
              </a:spcBef>
              <a:spcAft>
                <a:spcPts val="0"/>
              </a:spcAft>
              <a:buClr>
                <a:schemeClr val="dk1"/>
              </a:buClr>
              <a:buSzPts val="2400"/>
              <a:buChar char="•"/>
            </a:pPr>
            <a:r>
              <a:rPr lang="en-US" sz="2400">
                <a:latin typeface="Arial"/>
                <a:ea typeface="Arial"/>
                <a:cs typeface="Arial"/>
                <a:sym typeface="Arial"/>
              </a:rPr>
              <a:t>Treas. Reg. 1.368-1(e): Substantial part of the value of Target’s proprietary interest must be preserved with the former shareholders. Thus, a substantial part of the purchase consideration must be in Buyer stock. What is “substantial”?</a:t>
            </a:r>
            <a:endParaRPr/>
          </a:p>
          <a:p>
            <a:pPr marL="1600200" lvl="3" indent="-228600" algn="l" rtl="0">
              <a:lnSpc>
                <a:spcPct val="100000"/>
              </a:lnSpc>
              <a:spcBef>
                <a:spcPts val="500"/>
              </a:spcBef>
              <a:spcAft>
                <a:spcPts val="0"/>
              </a:spcAft>
              <a:buClr>
                <a:schemeClr val="dk1"/>
              </a:buClr>
              <a:buSzPts val="2400"/>
              <a:buChar char="•"/>
            </a:pPr>
            <a:r>
              <a:rPr lang="en-US" sz="2400">
                <a:latin typeface="Arial"/>
                <a:ea typeface="Arial"/>
                <a:cs typeface="Arial"/>
                <a:sym typeface="Arial"/>
              </a:rPr>
              <a:t>Facts and circumstances.</a:t>
            </a:r>
            <a:endParaRPr/>
          </a:p>
          <a:p>
            <a:pPr marL="1600200" lvl="3" indent="-228600" algn="l" rtl="0">
              <a:lnSpc>
                <a:spcPct val="100000"/>
              </a:lnSpc>
              <a:spcBef>
                <a:spcPts val="500"/>
              </a:spcBef>
              <a:spcAft>
                <a:spcPts val="0"/>
              </a:spcAft>
              <a:buClr>
                <a:schemeClr val="dk1"/>
              </a:buClr>
              <a:buSzPts val="2400"/>
              <a:buChar char="•"/>
            </a:pPr>
            <a:r>
              <a:rPr lang="en-US" sz="2400">
                <a:latin typeface="Arial"/>
                <a:ea typeface="Arial"/>
                <a:cs typeface="Arial"/>
                <a:sym typeface="Arial"/>
              </a:rPr>
              <a:t>Treas. Reg. 1.368-1(e)(2)(iv), Example 1: Treasury provides that 40% of the purchase consideration is sufficient to meet the COI requirement.</a:t>
            </a:r>
            <a:endParaRPr/>
          </a:p>
          <a:p>
            <a:pPr marL="1600200" lvl="3" indent="-228600" algn="l" rtl="0">
              <a:lnSpc>
                <a:spcPct val="100000"/>
              </a:lnSpc>
              <a:spcBef>
                <a:spcPts val="500"/>
              </a:spcBef>
              <a:spcAft>
                <a:spcPts val="0"/>
              </a:spcAft>
              <a:buClr>
                <a:schemeClr val="dk1"/>
              </a:buClr>
              <a:buSzPts val="2400"/>
              <a:buChar char="•"/>
            </a:pPr>
            <a:r>
              <a:rPr lang="en-US" sz="2400" i="1">
                <a:latin typeface="Arial"/>
                <a:ea typeface="Arial"/>
                <a:cs typeface="Arial"/>
                <a:sym typeface="Arial"/>
              </a:rPr>
              <a:t>Nelson v. Helvering: </a:t>
            </a:r>
            <a:r>
              <a:rPr lang="en-US" sz="2400">
                <a:latin typeface="Arial"/>
                <a:ea typeface="Arial"/>
                <a:cs typeface="Arial"/>
                <a:sym typeface="Arial"/>
              </a:rPr>
              <a:t>Supreme court decision saying 38% was sufficient.</a:t>
            </a:r>
            <a:endParaRPr sz="2400" i="1">
              <a:latin typeface="Arial"/>
              <a:ea typeface="Arial"/>
              <a:cs typeface="Arial"/>
              <a:sym typeface="Aria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381"/>
        <p:cNvGrpSpPr/>
        <p:nvPr/>
      </p:nvGrpSpPr>
      <p:grpSpPr>
        <a:xfrm>
          <a:off x="0" y="0"/>
          <a:ext cx="0" cy="0"/>
          <a:chOff x="0" y="0"/>
          <a:chExt cx="0" cy="0"/>
        </a:xfrm>
      </p:grpSpPr>
      <p:sp>
        <p:nvSpPr>
          <p:cNvPr id="382" name="Google Shape;382;p27"/>
          <p:cNvSpPr/>
          <p:nvPr/>
        </p:nvSpPr>
        <p:spPr>
          <a:xfrm>
            <a:off x="0" y="0"/>
            <a:ext cx="12192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383" name="Google Shape;383;p27"/>
          <p:cNvSpPr/>
          <p:nvPr/>
        </p:nvSpPr>
        <p:spPr>
          <a:xfrm flipH="1">
            <a:off x="-1" y="-1"/>
            <a:ext cx="12191998" cy="1590742"/>
          </a:xfrm>
          <a:prstGeom prst="rect">
            <a:avLst/>
          </a:prstGeom>
          <a:gradFill>
            <a:gsLst>
              <a:gs pos="0">
                <a:srgbClr val="000000"/>
              </a:gs>
              <a:gs pos="100000">
                <a:srgbClr val="2F5496"/>
              </a:gs>
            </a:gsLst>
            <a:lin ang="84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384" name="Google Shape;384;p27"/>
          <p:cNvSpPr/>
          <p:nvPr/>
        </p:nvSpPr>
        <p:spPr>
          <a:xfrm rot="10800000" flipH="1">
            <a:off x="-3" y="0"/>
            <a:ext cx="8115306" cy="1590742"/>
          </a:xfrm>
          <a:prstGeom prst="rect">
            <a:avLst/>
          </a:prstGeom>
          <a:gradFill>
            <a:gsLst>
              <a:gs pos="0">
                <a:srgbClr val="4472C4">
                  <a:alpha val="0"/>
                </a:srgbClr>
              </a:gs>
              <a:gs pos="20000">
                <a:srgbClr val="4472C4">
                  <a:alpha val="0"/>
                </a:srgbClr>
              </a:gs>
              <a:gs pos="100000">
                <a:srgbClr val="1F3864">
                  <a:alpha val="54901"/>
                </a:srgbClr>
              </a:gs>
            </a:gsLst>
            <a:lin ang="13800001"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385" name="Google Shape;385;p27"/>
          <p:cNvSpPr/>
          <p:nvPr/>
        </p:nvSpPr>
        <p:spPr>
          <a:xfrm flipH="1">
            <a:off x="8115299" y="-1"/>
            <a:ext cx="4076698" cy="1590742"/>
          </a:xfrm>
          <a:prstGeom prst="rect">
            <a:avLst/>
          </a:prstGeom>
          <a:gradFill>
            <a:gsLst>
              <a:gs pos="0">
                <a:srgbClr val="4472C4">
                  <a:alpha val="65882"/>
                </a:srgbClr>
              </a:gs>
              <a:gs pos="100000">
                <a:srgbClr val="000000">
                  <a:alpha val="29803"/>
                </a:srgbClr>
              </a:gs>
            </a:gsLst>
            <a:lin ang="132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386" name="Google Shape;386;p27"/>
          <p:cNvSpPr/>
          <p:nvPr/>
        </p:nvSpPr>
        <p:spPr>
          <a:xfrm>
            <a:off x="459350" y="-1"/>
            <a:ext cx="11732646" cy="1597433"/>
          </a:xfrm>
          <a:prstGeom prst="rect">
            <a:avLst/>
          </a:prstGeom>
          <a:gradFill>
            <a:gsLst>
              <a:gs pos="0">
                <a:srgbClr val="000000">
                  <a:alpha val="0"/>
                </a:srgbClr>
              </a:gs>
              <a:gs pos="50000">
                <a:srgbClr val="000000">
                  <a:alpha val="0"/>
                </a:srgbClr>
              </a:gs>
              <a:gs pos="99000">
                <a:srgbClr val="1F3864">
                  <a:alpha val="51764"/>
                </a:srgbClr>
              </a:gs>
              <a:gs pos="100000">
                <a:srgbClr val="1F3864">
                  <a:alpha val="51764"/>
                </a:srgbClr>
              </a:gs>
            </a:gsLst>
            <a:lin ang="168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387" name="Google Shape;387;p27"/>
          <p:cNvSpPr txBox="1">
            <a:spLocks noGrp="1"/>
          </p:cNvSpPr>
          <p:nvPr>
            <p:ph type="title"/>
          </p:nvPr>
        </p:nvSpPr>
        <p:spPr>
          <a:xfrm>
            <a:off x="1371599" y="294538"/>
            <a:ext cx="9895951" cy="1033669"/>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FFFFFF"/>
              </a:buClr>
              <a:buSzPts val="4000"/>
              <a:buFont typeface="Arial"/>
              <a:buNone/>
            </a:pPr>
            <a:r>
              <a:rPr lang="en-US" sz="4000">
                <a:solidFill>
                  <a:srgbClr val="FFFFFF"/>
                </a:solidFill>
                <a:latin typeface="Arial"/>
                <a:ea typeface="Arial"/>
                <a:cs typeface="Arial"/>
                <a:sym typeface="Arial"/>
              </a:rPr>
              <a:t>Tax Deferred Reorganizations</a:t>
            </a:r>
            <a:endParaRPr/>
          </a:p>
        </p:txBody>
      </p:sp>
      <p:sp>
        <p:nvSpPr>
          <p:cNvPr id="388" name="Google Shape;388;p27"/>
          <p:cNvSpPr txBox="1">
            <a:spLocks noGrp="1"/>
          </p:cNvSpPr>
          <p:nvPr>
            <p:ph type="body" idx="1"/>
          </p:nvPr>
        </p:nvSpPr>
        <p:spPr>
          <a:xfrm>
            <a:off x="999509" y="1594087"/>
            <a:ext cx="10095169" cy="5267259"/>
          </a:xfrm>
          <a:prstGeom prst="rect">
            <a:avLst/>
          </a:prstGeom>
          <a:noFill/>
          <a:ln>
            <a:noFill/>
          </a:ln>
        </p:spPr>
        <p:txBody>
          <a:bodyPr spcFirstLastPara="1" wrap="square" lIns="91425" tIns="45700" rIns="91425" bIns="45700" anchor="t" anchorCtr="0">
            <a:normAutofit/>
          </a:bodyPr>
          <a:lstStyle/>
          <a:p>
            <a:pPr marL="228600" lvl="0" indent="-228600" algn="l" rtl="0">
              <a:lnSpc>
                <a:spcPct val="100000"/>
              </a:lnSpc>
              <a:spcBef>
                <a:spcPts val="0"/>
              </a:spcBef>
              <a:spcAft>
                <a:spcPts val="0"/>
              </a:spcAft>
              <a:buClr>
                <a:schemeClr val="dk1"/>
              </a:buClr>
              <a:buSzPts val="3200"/>
              <a:buChar char="•"/>
            </a:pPr>
            <a:r>
              <a:rPr lang="en-US" sz="3200">
                <a:latin typeface="Arial"/>
                <a:ea typeface="Arial"/>
                <a:cs typeface="Arial"/>
                <a:sym typeface="Arial"/>
              </a:rPr>
              <a:t>Non-statutory requirements:</a:t>
            </a:r>
            <a:endParaRPr/>
          </a:p>
          <a:p>
            <a:pPr marL="685800" lvl="1" indent="-228600" algn="l" rtl="0">
              <a:lnSpc>
                <a:spcPct val="100000"/>
              </a:lnSpc>
              <a:spcBef>
                <a:spcPts val="500"/>
              </a:spcBef>
              <a:spcAft>
                <a:spcPts val="0"/>
              </a:spcAft>
              <a:buClr>
                <a:schemeClr val="dk1"/>
              </a:buClr>
              <a:buSzPts val="2800"/>
              <a:buChar char="•"/>
            </a:pPr>
            <a:r>
              <a:rPr lang="en-US" sz="2800">
                <a:latin typeface="Arial"/>
                <a:ea typeface="Arial"/>
                <a:cs typeface="Arial"/>
                <a:sym typeface="Arial"/>
              </a:rPr>
              <a:t>Continuity of interest (”COI”)</a:t>
            </a:r>
            <a:endParaRPr/>
          </a:p>
          <a:p>
            <a:pPr marL="1143000" lvl="2" indent="-228600" algn="l" rtl="0">
              <a:lnSpc>
                <a:spcPct val="100000"/>
              </a:lnSpc>
              <a:spcBef>
                <a:spcPts val="500"/>
              </a:spcBef>
              <a:spcAft>
                <a:spcPts val="0"/>
              </a:spcAft>
              <a:buClr>
                <a:schemeClr val="dk1"/>
              </a:buClr>
              <a:buSzPts val="2400"/>
              <a:buChar char="•"/>
            </a:pPr>
            <a:r>
              <a:rPr lang="en-US" sz="2400">
                <a:latin typeface="Arial"/>
                <a:ea typeface="Arial"/>
                <a:cs typeface="Arial"/>
                <a:sym typeface="Arial"/>
              </a:rPr>
              <a:t>COI is based on all rather than individual Sellers, so some Sellers may receive all cash.</a:t>
            </a:r>
            <a:endParaRPr/>
          </a:p>
          <a:p>
            <a:pPr marL="685800" lvl="1" indent="-228600" algn="l" rtl="0">
              <a:lnSpc>
                <a:spcPct val="100000"/>
              </a:lnSpc>
              <a:spcBef>
                <a:spcPts val="500"/>
              </a:spcBef>
              <a:spcAft>
                <a:spcPts val="0"/>
              </a:spcAft>
              <a:buClr>
                <a:schemeClr val="dk1"/>
              </a:buClr>
              <a:buSzPts val="2800"/>
              <a:buChar char="•"/>
            </a:pPr>
            <a:r>
              <a:rPr lang="en-US" sz="2800">
                <a:latin typeface="Arial"/>
                <a:ea typeface="Arial"/>
                <a:cs typeface="Arial"/>
                <a:sym typeface="Arial"/>
              </a:rPr>
              <a:t>Continuity of business enterprise (“COBE”):</a:t>
            </a:r>
            <a:endParaRPr/>
          </a:p>
          <a:p>
            <a:pPr marL="1143000" lvl="2" indent="-228600" algn="l" rtl="0">
              <a:lnSpc>
                <a:spcPct val="100000"/>
              </a:lnSpc>
              <a:spcBef>
                <a:spcPts val="500"/>
              </a:spcBef>
              <a:spcAft>
                <a:spcPts val="0"/>
              </a:spcAft>
              <a:buClr>
                <a:schemeClr val="dk1"/>
              </a:buClr>
              <a:buSzPts val="2400"/>
              <a:buChar char="•"/>
            </a:pPr>
            <a:r>
              <a:rPr lang="en-US" sz="2400">
                <a:latin typeface="Arial"/>
                <a:ea typeface="Arial"/>
                <a:cs typeface="Arial"/>
                <a:sym typeface="Arial"/>
              </a:rPr>
              <a:t>Treas. Reg. 1.368-1(d): requires Buyer to continue Target’s historical business.</a:t>
            </a:r>
            <a:endParaRPr/>
          </a:p>
          <a:p>
            <a:pPr marL="1143000" lvl="2" indent="-228600" algn="l" rtl="0">
              <a:lnSpc>
                <a:spcPct val="100000"/>
              </a:lnSpc>
              <a:spcBef>
                <a:spcPts val="500"/>
              </a:spcBef>
              <a:spcAft>
                <a:spcPts val="0"/>
              </a:spcAft>
              <a:buClr>
                <a:schemeClr val="dk1"/>
              </a:buClr>
              <a:buSzPts val="2400"/>
              <a:buChar char="•"/>
            </a:pPr>
            <a:r>
              <a:rPr lang="en-US" sz="2400">
                <a:latin typeface="Arial"/>
                <a:ea typeface="Arial"/>
                <a:cs typeface="Arial"/>
                <a:sym typeface="Arial"/>
              </a:rPr>
              <a:t>If Target has multiple business lines, Buyer only needs to continue a significant line of business. Facts and circumstances to determine what is a “significant” business.</a:t>
            </a:r>
            <a:endParaRPr/>
          </a:p>
          <a:p>
            <a:pPr marL="1600200" lvl="3" indent="-228600" algn="l" rtl="0">
              <a:lnSpc>
                <a:spcPct val="100000"/>
              </a:lnSpc>
              <a:spcBef>
                <a:spcPts val="500"/>
              </a:spcBef>
              <a:spcAft>
                <a:spcPts val="0"/>
              </a:spcAft>
              <a:buClr>
                <a:schemeClr val="dk1"/>
              </a:buClr>
              <a:buSzPts val="2200"/>
              <a:buChar char="•"/>
            </a:pPr>
            <a:r>
              <a:rPr lang="en-US" sz="2200">
                <a:latin typeface="Arial"/>
                <a:ea typeface="Arial"/>
                <a:cs typeface="Arial"/>
                <a:sym typeface="Arial"/>
              </a:rPr>
              <a:t>Regulations provide an example where COBE is satisfied if Buyer continues one of three equal lines of Target’s business.</a:t>
            </a:r>
            <a:endParaRPr/>
          </a:p>
          <a:p>
            <a:pPr marL="1143000" lvl="2" indent="-76200" algn="l" rtl="0">
              <a:lnSpc>
                <a:spcPct val="100000"/>
              </a:lnSpc>
              <a:spcBef>
                <a:spcPts val="500"/>
              </a:spcBef>
              <a:spcAft>
                <a:spcPts val="0"/>
              </a:spcAft>
              <a:buClr>
                <a:schemeClr val="dk1"/>
              </a:buClr>
              <a:buSzPts val="2400"/>
              <a:buNone/>
            </a:pPr>
            <a:endParaRPr sz="2400">
              <a:latin typeface="Arial"/>
              <a:ea typeface="Arial"/>
              <a:cs typeface="Arial"/>
              <a:sym typeface="Arial"/>
            </a:endParaRPr>
          </a:p>
          <a:p>
            <a:pPr marL="1143000" lvl="2" indent="-76200" algn="l" rtl="0">
              <a:lnSpc>
                <a:spcPct val="100000"/>
              </a:lnSpc>
              <a:spcBef>
                <a:spcPts val="500"/>
              </a:spcBef>
              <a:spcAft>
                <a:spcPts val="0"/>
              </a:spcAft>
              <a:buClr>
                <a:schemeClr val="dk1"/>
              </a:buClr>
              <a:buSzPts val="2400"/>
              <a:buNone/>
            </a:pPr>
            <a:endParaRPr sz="2400">
              <a:latin typeface="Arial"/>
              <a:ea typeface="Arial"/>
              <a:cs typeface="Arial"/>
              <a:sym typeface="Arial"/>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392"/>
        <p:cNvGrpSpPr/>
        <p:nvPr/>
      </p:nvGrpSpPr>
      <p:grpSpPr>
        <a:xfrm>
          <a:off x="0" y="0"/>
          <a:ext cx="0" cy="0"/>
          <a:chOff x="0" y="0"/>
          <a:chExt cx="0" cy="0"/>
        </a:xfrm>
      </p:grpSpPr>
      <p:sp>
        <p:nvSpPr>
          <p:cNvPr id="393" name="Google Shape;393;p28"/>
          <p:cNvSpPr/>
          <p:nvPr/>
        </p:nvSpPr>
        <p:spPr>
          <a:xfrm>
            <a:off x="0" y="0"/>
            <a:ext cx="12192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394" name="Google Shape;394;p28"/>
          <p:cNvSpPr/>
          <p:nvPr/>
        </p:nvSpPr>
        <p:spPr>
          <a:xfrm flipH="1">
            <a:off x="-1" y="-1"/>
            <a:ext cx="12191998" cy="1590742"/>
          </a:xfrm>
          <a:prstGeom prst="rect">
            <a:avLst/>
          </a:prstGeom>
          <a:gradFill>
            <a:gsLst>
              <a:gs pos="0">
                <a:srgbClr val="000000"/>
              </a:gs>
              <a:gs pos="100000">
                <a:srgbClr val="2F5496"/>
              </a:gs>
            </a:gsLst>
            <a:lin ang="84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395" name="Google Shape;395;p28"/>
          <p:cNvSpPr/>
          <p:nvPr/>
        </p:nvSpPr>
        <p:spPr>
          <a:xfrm rot="10800000" flipH="1">
            <a:off x="-3" y="0"/>
            <a:ext cx="8115306" cy="1590742"/>
          </a:xfrm>
          <a:prstGeom prst="rect">
            <a:avLst/>
          </a:prstGeom>
          <a:gradFill>
            <a:gsLst>
              <a:gs pos="0">
                <a:srgbClr val="4472C4">
                  <a:alpha val="0"/>
                </a:srgbClr>
              </a:gs>
              <a:gs pos="20000">
                <a:srgbClr val="4472C4">
                  <a:alpha val="0"/>
                </a:srgbClr>
              </a:gs>
              <a:gs pos="100000">
                <a:srgbClr val="1F3864">
                  <a:alpha val="54901"/>
                </a:srgbClr>
              </a:gs>
            </a:gsLst>
            <a:lin ang="13800001"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396" name="Google Shape;396;p28"/>
          <p:cNvSpPr/>
          <p:nvPr/>
        </p:nvSpPr>
        <p:spPr>
          <a:xfrm flipH="1">
            <a:off x="8115299" y="-1"/>
            <a:ext cx="4076698" cy="1590742"/>
          </a:xfrm>
          <a:prstGeom prst="rect">
            <a:avLst/>
          </a:prstGeom>
          <a:gradFill>
            <a:gsLst>
              <a:gs pos="0">
                <a:srgbClr val="4472C4">
                  <a:alpha val="65882"/>
                </a:srgbClr>
              </a:gs>
              <a:gs pos="100000">
                <a:srgbClr val="000000">
                  <a:alpha val="29803"/>
                </a:srgbClr>
              </a:gs>
            </a:gsLst>
            <a:lin ang="132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397" name="Google Shape;397;p28"/>
          <p:cNvSpPr/>
          <p:nvPr/>
        </p:nvSpPr>
        <p:spPr>
          <a:xfrm>
            <a:off x="459350" y="-1"/>
            <a:ext cx="11732646" cy="1597433"/>
          </a:xfrm>
          <a:prstGeom prst="rect">
            <a:avLst/>
          </a:prstGeom>
          <a:gradFill>
            <a:gsLst>
              <a:gs pos="0">
                <a:srgbClr val="000000">
                  <a:alpha val="0"/>
                </a:srgbClr>
              </a:gs>
              <a:gs pos="50000">
                <a:srgbClr val="000000">
                  <a:alpha val="0"/>
                </a:srgbClr>
              </a:gs>
              <a:gs pos="99000">
                <a:srgbClr val="1F3864">
                  <a:alpha val="51764"/>
                </a:srgbClr>
              </a:gs>
              <a:gs pos="100000">
                <a:srgbClr val="1F3864">
                  <a:alpha val="51764"/>
                </a:srgbClr>
              </a:gs>
            </a:gsLst>
            <a:lin ang="168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398" name="Google Shape;398;p28"/>
          <p:cNvSpPr txBox="1">
            <a:spLocks noGrp="1"/>
          </p:cNvSpPr>
          <p:nvPr>
            <p:ph type="title"/>
          </p:nvPr>
        </p:nvSpPr>
        <p:spPr>
          <a:xfrm>
            <a:off x="1371599" y="294538"/>
            <a:ext cx="9895951" cy="1033669"/>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FFFFFF"/>
              </a:buClr>
              <a:buSzPts val="4000"/>
              <a:buFont typeface="Arial"/>
              <a:buNone/>
            </a:pPr>
            <a:r>
              <a:rPr lang="en-US" sz="4000">
                <a:solidFill>
                  <a:srgbClr val="FFFFFF"/>
                </a:solidFill>
                <a:latin typeface="Arial"/>
                <a:ea typeface="Arial"/>
                <a:cs typeface="Arial"/>
                <a:sym typeface="Arial"/>
              </a:rPr>
              <a:t>Tax Deferred Reorganizations</a:t>
            </a:r>
            <a:endParaRPr/>
          </a:p>
        </p:txBody>
      </p:sp>
      <p:sp>
        <p:nvSpPr>
          <p:cNvPr id="399" name="Google Shape;399;p28"/>
          <p:cNvSpPr txBox="1">
            <a:spLocks noGrp="1"/>
          </p:cNvSpPr>
          <p:nvPr>
            <p:ph type="body" idx="1"/>
          </p:nvPr>
        </p:nvSpPr>
        <p:spPr>
          <a:xfrm>
            <a:off x="1005381" y="1587396"/>
            <a:ext cx="10095169" cy="5267259"/>
          </a:xfrm>
          <a:prstGeom prst="rect">
            <a:avLst/>
          </a:prstGeom>
          <a:noFill/>
          <a:ln>
            <a:noFill/>
          </a:ln>
        </p:spPr>
        <p:txBody>
          <a:bodyPr spcFirstLastPara="1" wrap="square" lIns="91425" tIns="45700" rIns="91425" bIns="45700" anchor="t" anchorCtr="0">
            <a:normAutofit/>
          </a:bodyPr>
          <a:lstStyle/>
          <a:p>
            <a:pPr marL="228600" lvl="0" indent="-228600" algn="l" rtl="0">
              <a:lnSpc>
                <a:spcPct val="100000"/>
              </a:lnSpc>
              <a:spcBef>
                <a:spcPts val="0"/>
              </a:spcBef>
              <a:spcAft>
                <a:spcPts val="0"/>
              </a:spcAft>
              <a:buClr>
                <a:schemeClr val="dk1"/>
              </a:buClr>
              <a:buSzPts val="3200"/>
              <a:buChar char="•"/>
            </a:pPr>
            <a:r>
              <a:rPr lang="en-US" sz="3200">
                <a:latin typeface="Arial"/>
                <a:ea typeface="Arial"/>
                <a:cs typeface="Arial"/>
                <a:sym typeface="Arial"/>
              </a:rPr>
              <a:t>Non-statutory requirements:</a:t>
            </a:r>
            <a:endParaRPr/>
          </a:p>
          <a:p>
            <a:pPr marL="685800" lvl="1" indent="-228600" algn="l" rtl="0">
              <a:lnSpc>
                <a:spcPct val="100000"/>
              </a:lnSpc>
              <a:spcBef>
                <a:spcPts val="500"/>
              </a:spcBef>
              <a:spcAft>
                <a:spcPts val="0"/>
              </a:spcAft>
              <a:buClr>
                <a:schemeClr val="dk1"/>
              </a:buClr>
              <a:buSzPts val="2800"/>
              <a:buChar char="•"/>
            </a:pPr>
            <a:r>
              <a:rPr lang="en-US" sz="2800">
                <a:latin typeface="Arial"/>
                <a:ea typeface="Arial"/>
                <a:cs typeface="Arial"/>
                <a:sym typeface="Arial"/>
              </a:rPr>
              <a:t>Continuity of business enterprise (“COBE”):</a:t>
            </a:r>
            <a:endParaRPr/>
          </a:p>
          <a:p>
            <a:pPr marL="1143000" lvl="2" indent="-228600" algn="l" rtl="0">
              <a:lnSpc>
                <a:spcPct val="100000"/>
              </a:lnSpc>
              <a:spcBef>
                <a:spcPts val="500"/>
              </a:spcBef>
              <a:spcAft>
                <a:spcPts val="0"/>
              </a:spcAft>
              <a:buClr>
                <a:schemeClr val="dk1"/>
              </a:buClr>
              <a:buSzPts val="2400"/>
              <a:buChar char="•"/>
            </a:pPr>
            <a:r>
              <a:rPr lang="en-US" sz="2400">
                <a:latin typeface="Arial"/>
                <a:ea typeface="Arial"/>
                <a:cs typeface="Arial"/>
                <a:sym typeface="Arial"/>
              </a:rPr>
              <a:t>COBE is satisfied if Buyer uses a significant portion of Target’s assets in a business.</a:t>
            </a:r>
            <a:endParaRPr/>
          </a:p>
          <a:p>
            <a:pPr marL="685800" lvl="1" indent="-228600" algn="l" rtl="0">
              <a:lnSpc>
                <a:spcPct val="100000"/>
              </a:lnSpc>
              <a:spcBef>
                <a:spcPts val="500"/>
              </a:spcBef>
              <a:spcAft>
                <a:spcPts val="0"/>
              </a:spcAft>
              <a:buClr>
                <a:schemeClr val="dk1"/>
              </a:buClr>
              <a:buSzPts val="2800"/>
              <a:buChar char="•"/>
            </a:pPr>
            <a:r>
              <a:rPr lang="en-US" sz="2800">
                <a:latin typeface="Arial"/>
                <a:ea typeface="Arial"/>
                <a:cs typeface="Arial"/>
                <a:sym typeface="Arial"/>
              </a:rPr>
              <a:t>Transfer of net value:</a:t>
            </a:r>
            <a:endParaRPr/>
          </a:p>
          <a:p>
            <a:pPr marL="1143000" lvl="2" indent="-228600" algn="l" rtl="0">
              <a:lnSpc>
                <a:spcPct val="100000"/>
              </a:lnSpc>
              <a:spcBef>
                <a:spcPts val="500"/>
              </a:spcBef>
              <a:spcAft>
                <a:spcPts val="0"/>
              </a:spcAft>
              <a:buClr>
                <a:schemeClr val="dk1"/>
              </a:buClr>
              <a:buSzPts val="2400"/>
              <a:buChar char="•"/>
            </a:pPr>
            <a:r>
              <a:rPr lang="en-US" sz="2400">
                <a:latin typeface="Arial"/>
                <a:ea typeface="Arial"/>
                <a:cs typeface="Arial"/>
                <a:sym typeface="Arial"/>
              </a:rPr>
              <a:t>Generally, Target must be solvent.</a:t>
            </a:r>
            <a:endParaRPr/>
          </a:p>
          <a:p>
            <a:pPr marL="1143000" lvl="2" indent="-76200" algn="l" rtl="0">
              <a:lnSpc>
                <a:spcPct val="100000"/>
              </a:lnSpc>
              <a:spcBef>
                <a:spcPts val="500"/>
              </a:spcBef>
              <a:spcAft>
                <a:spcPts val="0"/>
              </a:spcAft>
              <a:buClr>
                <a:schemeClr val="dk1"/>
              </a:buClr>
              <a:buSzPts val="2400"/>
              <a:buNone/>
            </a:pPr>
            <a:endParaRPr sz="2400">
              <a:latin typeface="Arial"/>
              <a:ea typeface="Arial"/>
              <a:cs typeface="Arial"/>
              <a:sym typeface="Arial"/>
            </a:endParaRPr>
          </a:p>
          <a:p>
            <a:pPr marL="1143000" lvl="2" indent="-76200" algn="l" rtl="0">
              <a:lnSpc>
                <a:spcPct val="100000"/>
              </a:lnSpc>
              <a:spcBef>
                <a:spcPts val="500"/>
              </a:spcBef>
              <a:spcAft>
                <a:spcPts val="0"/>
              </a:spcAft>
              <a:buClr>
                <a:schemeClr val="dk1"/>
              </a:buClr>
              <a:buSzPts val="2400"/>
              <a:buNone/>
            </a:pPr>
            <a:endParaRPr sz="2400">
              <a:latin typeface="Arial"/>
              <a:ea typeface="Arial"/>
              <a:cs typeface="Arial"/>
              <a:sym typeface="Arial"/>
            </a:endParaRPr>
          </a:p>
          <a:p>
            <a:pPr marL="1143000" lvl="2" indent="-76200" algn="l" rtl="0">
              <a:lnSpc>
                <a:spcPct val="100000"/>
              </a:lnSpc>
              <a:spcBef>
                <a:spcPts val="500"/>
              </a:spcBef>
              <a:spcAft>
                <a:spcPts val="0"/>
              </a:spcAft>
              <a:buClr>
                <a:schemeClr val="dk1"/>
              </a:buClr>
              <a:buSzPts val="2400"/>
              <a:buNone/>
            </a:pPr>
            <a:endParaRPr sz="2400">
              <a:latin typeface="Arial"/>
              <a:ea typeface="Arial"/>
              <a:cs typeface="Arial"/>
              <a:sym typeface="Arial"/>
            </a:endParaRPr>
          </a:p>
          <a:p>
            <a:pPr marL="1143000" lvl="2" indent="-76200" algn="l" rtl="0">
              <a:lnSpc>
                <a:spcPct val="100000"/>
              </a:lnSpc>
              <a:spcBef>
                <a:spcPts val="500"/>
              </a:spcBef>
              <a:spcAft>
                <a:spcPts val="0"/>
              </a:spcAft>
              <a:buClr>
                <a:schemeClr val="dk1"/>
              </a:buClr>
              <a:buSzPts val="2400"/>
              <a:buNone/>
            </a:pPr>
            <a:endParaRPr sz="2400">
              <a:latin typeface="Arial"/>
              <a:ea typeface="Arial"/>
              <a:cs typeface="Arial"/>
              <a:sym typeface="Arial"/>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403"/>
        <p:cNvGrpSpPr/>
        <p:nvPr/>
      </p:nvGrpSpPr>
      <p:grpSpPr>
        <a:xfrm>
          <a:off x="0" y="0"/>
          <a:ext cx="0" cy="0"/>
          <a:chOff x="0" y="0"/>
          <a:chExt cx="0" cy="0"/>
        </a:xfrm>
      </p:grpSpPr>
      <p:sp>
        <p:nvSpPr>
          <p:cNvPr id="404" name="Google Shape;404;p29"/>
          <p:cNvSpPr/>
          <p:nvPr/>
        </p:nvSpPr>
        <p:spPr>
          <a:xfrm>
            <a:off x="0" y="0"/>
            <a:ext cx="12192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405" name="Google Shape;405;p29"/>
          <p:cNvSpPr/>
          <p:nvPr/>
        </p:nvSpPr>
        <p:spPr>
          <a:xfrm flipH="1">
            <a:off x="-1" y="-1"/>
            <a:ext cx="12191998" cy="1590742"/>
          </a:xfrm>
          <a:prstGeom prst="rect">
            <a:avLst/>
          </a:prstGeom>
          <a:gradFill>
            <a:gsLst>
              <a:gs pos="0">
                <a:srgbClr val="000000"/>
              </a:gs>
              <a:gs pos="100000">
                <a:srgbClr val="2F5496"/>
              </a:gs>
            </a:gsLst>
            <a:lin ang="84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406" name="Google Shape;406;p29"/>
          <p:cNvSpPr/>
          <p:nvPr/>
        </p:nvSpPr>
        <p:spPr>
          <a:xfrm rot="10800000" flipH="1">
            <a:off x="-3" y="0"/>
            <a:ext cx="8115306" cy="1590742"/>
          </a:xfrm>
          <a:prstGeom prst="rect">
            <a:avLst/>
          </a:prstGeom>
          <a:gradFill>
            <a:gsLst>
              <a:gs pos="0">
                <a:srgbClr val="4472C4">
                  <a:alpha val="0"/>
                </a:srgbClr>
              </a:gs>
              <a:gs pos="20000">
                <a:srgbClr val="4472C4">
                  <a:alpha val="0"/>
                </a:srgbClr>
              </a:gs>
              <a:gs pos="100000">
                <a:srgbClr val="1F3864">
                  <a:alpha val="54901"/>
                </a:srgbClr>
              </a:gs>
            </a:gsLst>
            <a:lin ang="13800001"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407" name="Google Shape;407;p29"/>
          <p:cNvSpPr/>
          <p:nvPr/>
        </p:nvSpPr>
        <p:spPr>
          <a:xfrm flipH="1">
            <a:off x="8115299" y="-1"/>
            <a:ext cx="4076698" cy="1590742"/>
          </a:xfrm>
          <a:prstGeom prst="rect">
            <a:avLst/>
          </a:prstGeom>
          <a:gradFill>
            <a:gsLst>
              <a:gs pos="0">
                <a:srgbClr val="4472C4">
                  <a:alpha val="65882"/>
                </a:srgbClr>
              </a:gs>
              <a:gs pos="100000">
                <a:srgbClr val="000000">
                  <a:alpha val="29803"/>
                </a:srgbClr>
              </a:gs>
            </a:gsLst>
            <a:lin ang="132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408" name="Google Shape;408;p29"/>
          <p:cNvSpPr/>
          <p:nvPr/>
        </p:nvSpPr>
        <p:spPr>
          <a:xfrm>
            <a:off x="459350" y="-1"/>
            <a:ext cx="11732646" cy="1597433"/>
          </a:xfrm>
          <a:prstGeom prst="rect">
            <a:avLst/>
          </a:prstGeom>
          <a:gradFill>
            <a:gsLst>
              <a:gs pos="0">
                <a:srgbClr val="000000">
                  <a:alpha val="0"/>
                </a:srgbClr>
              </a:gs>
              <a:gs pos="50000">
                <a:srgbClr val="000000">
                  <a:alpha val="0"/>
                </a:srgbClr>
              </a:gs>
              <a:gs pos="99000">
                <a:srgbClr val="1F3864">
                  <a:alpha val="51764"/>
                </a:srgbClr>
              </a:gs>
              <a:gs pos="100000">
                <a:srgbClr val="1F3864">
                  <a:alpha val="51764"/>
                </a:srgbClr>
              </a:gs>
            </a:gsLst>
            <a:lin ang="168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409" name="Google Shape;409;p29"/>
          <p:cNvSpPr txBox="1">
            <a:spLocks noGrp="1"/>
          </p:cNvSpPr>
          <p:nvPr>
            <p:ph type="title"/>
          </p:nvPr>
        </p:nvSpPr>
        <p:spPr>
          <a:xfrm>
            <a:off x="1371599" y="294538"/>
            <a:ext cx="9895951" cy="1033669"/>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FFFFFF"/>
              </a:buClr>
              <a:buSzPts val="4000"/>
              <a:buFont typeface="Arial"/>
              <a:buNone/>
            </a:pPr>
            <a:r>
              <a:rPr lang="en-US" sz="4000">
                <a:solidFill>
                  <a:srgbClr val="FFFFFF"/>
                </a:solidFill>
                <a:latin typeface="Arial"/>
                <a:ea typeface="Arial"/>
                <a:cs typeface="Arial"/>
                <a:sym typeface="Arial"/>
              </a:rPr>
              <a:t>Tax Deferred Reorganizations</a:t>
            </a:r>
            <a:endParaRPr/>
          </a:p>
        </p:txBody>
      </p:sp>
      <p:sp>
        <p:nvSpPr>
          <p:cNvPr id="410" name="Google Shape;410;p29"/>
          <p:cNvSpPr txBox="1">
            <a:spLocks noGrp="1"/>
          </p:cNvSpPr>
          <p:nvPr>
            <p:ph type="body" idx="1"/>
          </p:nvPr>
        </p:nvSpPr>
        <p:spPr>
          <a:xfrm>
            <a:off x="1000461" y="1590740"/>
            <a:ext cx="10095169" cy="5267259"/>
          </a:xfrm>
          <a:prstGeom prst="rect">
            <a:avLst/>
          </a:prstGeom>
          <a:noFill/>
          <a:ln>
            <a:noFill/>
          </a:ln>
        </p:spPr>
        <p:txBody>
          <a:bodyPr spcFirstLastPara="1" wrap="square" lIns="91425" tIns="45700" rIns="91425" bIns="45700" anchor="t" anchorCtr="0">
            <a:normAutofit/>
          </a:bodyPr>
          <a:lstStyle/>
          <a:p>
            <a:pPr marL="228600" lvl="0" indent="-228600" algn="l" rtl="0">
              <a:lnSpc>
                <a:spcPct val="110000"/>
              </a:lnSpc>
              <a:spcBef>
                <a:spcPts val="0"/>
              </a:spcBef>
              <a:spcAft>
                <a:spcPts val="0"/>
              </a:spcAft>
              <a:buClr>
                <a:schemeClr val="dk1"/>
              </a:buClr>
              <a:buSzPts val="3200"/>
              <a:buChar char="•"/>
            </a:pPr>
            <a:r>
              <a:rPr lang="en-US" sz="3200">
                <a:latin typeface="Arial"/>
                <a:ea typeface="Arial"/>
                <a:cs typeface="Arial"/>
                <a:sym typeface="Arial"/>
              </a:rPr>
              <a:t>Types of reorganizations:</a:t>
            </a:r>
            <a:endParaRPr/>
          </a:p>
          <a:p>
            <a:pPr marL="685800" lvl="1" indent="-228600" algn="l" rtl="0">
              <a:lnSpc>
                <a:spcPct val="110000"/>
              </a:lnSpc>
              <a:spcBef>
                <a:spcPts val="500"/>
              </a:spcBef>
              <a:spcAft>
                <a:spcPts val="0"/>
              </a:spcAft>
              <a:buClr>
                <a:schemeClr val="dk1"/>
              </a:buClr>
              <a:buSzPts val="3200"/>
              <a:buChar char="•"/>
            </a:pPr>
            <a:r>
              <a:rPr lang="en-US" sz="3200">
                <a:latin typeface="Arial"/>
                <a:ea typeface="Arial"/>
                <a:cs typeface="Arial"/>
                <a:sym typeface="Arial"/>
              </a:rPr>
              <a:t>Asset reorganizations:</a:t>
            </a:r>
            <a:endParaRPr/>
          </a:p>
          <a:p>
            <a:pPr marL="1143000" lvl="2" indent="-228600" algn="l" rtl="0">
              <a:lnSpc>
                <a:spcPct val="110000"/>
              </a:lnSpc>
              <a:spcBef>
                <a:spcPts val="500"/>
              </a:spcBef>
              <a:spcAft>
                <a:spcPts val="0"/>
              </a:spcAft>
              <a:buClr>
                <a:schemeClr val="dk1"/>
              </a:buClr>
              <a:buSzPts val="2800"/>
              <a:buChar char="•"/>
            </a:pPr>
            <a:r>
              <a:rPr lang="en-US" sz="2800">
                <a:latin typeface="Arial"/>
                <a:ea typeface="Arial"/>
                <a:cs typeface="Arial"/>
                <a:sym typeface="Arial"/>
              </a:rPr>
              <a:t>Section 368(a)(1)(A): Statutory merger (A reorg);</a:t>
            </a:r>
            <a:endParaRPr/>
          </a:p>
          <a:p>
            <a:pPr marL="1143000" lvl="2" indent="-228600" algn="l" rtl="0">
              <a:lnSpc>
                <a:spcPct val="110000"/>
              </a:lnSpc>
              <a:spcBef>
                <a:spcPts val="500"/>
              </a:spcBef>
              <a:spcAft>
                <a:spcPts val="0"/>
              </a:spcAft>
              <a:buClr>
                <a:schemeClr val="dk1"/>
              </a:buClr>
              <a:buSzPts val="2800"/>
              <a:buChar char="•"/>
            </a:pPr>
            <a:r>
              <a:rPr lang="en-US" sz="2800">
                <a:latin typeface="Arial"/>
                <a:ea typeface="Arial"/>
                <a:cs typeface="Arial"/>
                <a:sym typeface="Arial"/>
              </a:rPr>
              <a:t>Section 368(a)(2)(D): Forward triangular merger via a statutory merger (A reorg);</a:t>
            </a:r>
            <a:endParaRPr/>
          </a:p>
          <a:p>
            <a:pPr marL="1143000" lvl="2" indent="-228600" algn="l" rtl="0">
              <a:lnSpc>
                <a:spcPct val="110000"/>
              </a:lnSpc>
              <a:spcBef>
                <a:spcPts val="500"/>
              </a:spcBef>
              <a:spcAft>
                <a:spcPts val="0"/>
              </a:spcAft>
              <a:buClr>
                <a:schemeClr val="dk1"/>
              </a:buClr>
              <a:buSzPts val="2800"/>
              <a:buChar char="•"/>
            </a:pPr>
            <a:r>
              <a:rPr lang="en-US" sz="2800">
                <a:latin typeface="Arial"/>
                <a:ea typeface="Arial"/>
                <a:cs typeface="Arial"/>
                <a:sym typeface="Arial"/>
              </a:rPr>
              <a:t>Section 368(a)(1)(C): Acquisition of substantially all of the assets of Target (C reorg);</a:t>
            </a:r>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414"/>
        <p:cNvGrpSpPr/>
        <p:nvPr/>
      </p:nvGrpSpPr>
      <p:grpSpPr>
        <a:xfrm>
          <a:off x="0" y="0"/>
          <a:ext cx="0" cy="0"/>
          <a:chOff x="0" y="0"/>
          <a:chExt cx="0" cy="0"/>
        </a:xfrm>
      </p:grpSpPr>
      <p:sp>
        <p:nvSpPr>
          <p:cNvPr id="415" name="Google Shape;415;p30"/>
          <p:cNvSpPr/>
          <p:nvPr/>
        </p:nvSpPr>
        <p:spPr>
          <a:xfrm>
            <a:off x="0" y="0"/>
            <a:ext cx="12192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416" name="Google Shape;416;p30"/>
          <p:cNvSpPr/>
          <p:nvPr/>
        </p:nvSpPr>
        <p:spPr>
          <a:xfrm flipH="1">
            <a:off x="-1" y="-1"/>
            <a:ext cx="12191998" cy="1590742"/>
          </a:xfrm>
          <a:prstGeom prst="rect">
            <a:avLst/>
          </a:prstGeom>
          <a:gradFill>
            <a:gsLst>
              <a:gs pos="0">
                <a:srgbClr val="000000"/>
              </a:gs>
              <a:gs pos="100000">
                <a:srgbClr val="2F5496"/>
              </a:gs>
            </a:gsLst>
            <a:lin ang="84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417" name="Google Shape;417;p30"/>
          <p:cNvSpPr/>
          <p:nvPr/>
        </p:nvSpPr>
        <p:spPr>
          <a:xfrm rot="10800000" flipH="1">
            <a:off x="-3" y="0"/>
            <a:ext cx="8115306" cy="1590742"/>
          </a:xfrm>
          <a:prstGeom prst="rect">
            <a:avLst/>
          </a:prstGeom>
          <a:gradFill>
            <a:gsLst>
              <a:gs pos="0">
                <a:srgbClr val="4472C4">
                  <a:alpha val="0"/>
                </a:srgbClr>
              </a:gs>
              <a:gs pos="20000">
                <a:srgbClr val="4472C4">
                  <a:alpha val="0"/>
                </a:srgbClr>
              </a:gs>
              <a:gs pos="100000">
                <a:srgbClr val="1F3864">
                  <a:alpha val="54901"/>
                </a:srgbClr>
              </a:gs>
            </a:gsLst>
            <a:lin ang="13800001"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418" name="Google Shape;418;p30"/>
          <p:cNvSpPr/>
          <p:nvPr/>
        </p:nvSpPr>
        <p:spPr>
          <a:xfrm flipH="1">
            <a:off x="8115299" y="-1"/>
            <a:ext cx="4076698" cy="1590742"/>
          </a:xfrm>
          <a:prstGeom prst="rect">
            <a:avLst/>
          </a:prstGeom>
          <a:gradFill>
            <a:gsLst>
              <a:gs pos="0">
                <a:srgbClr val="4472C4">
                  <a:alpha val="65882"/>
                </a:srgbClr>
              </a:gs>
              <a:gs pos="100000">
                <a:srgbClr val="000000">
                  <a:alpha val="29803"/>
                </a:srgbClr>
              </a:gs>
            </a:gsLst>
            <a:lin ang="132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419" name="Google Shape;419;p30"/>
          <p:cNvSpPr/>
          <p:nvPr/>
        </p:nvSpPr>
        <p:spPr>
          <a:xfrm>
            <a:off x="459350" y="-1"/>
            <a:ext cx="11732646" cy="1597433"/>
          </a:xfrm>
          <a:prstGeom prst="rect">
            <a:avLst/>
          </a:prstGeom>
          <a:gradFill>
            <a:gsLst>
              <a:gs pos="0">
                <a:srgbClr val="000000">
                  <a:alpha val="0"/>
                </a:srgbClr>
              </a:gs>
              <a:gs pos="50000">
                <a:srgbClr val="000000">
                  <a:alpha val="0"/>
                </a:srgbClr>
              </a:gs>
              <a:gs pos="99000">
                <a:srgbClr val="1F3864">
                  <a:alpha val="51764"/>
                </a:srgbClr>
              </a:gs>
              <a:gs pos="100000">
                <a:srgbClr val="1F3864">
                  <a:alpha val="51764"/>
                </a:srgbClr>
              </a:gs>
            </a:gsLst>
            <a:lin ang="168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420" name="Google Shape;420;p30"/>
          <p:cNvSpPr txBox="1">
            <a:spLocks noGrp="1"/>
          </p:cNvSpPr>
          <p:nvPr>
            <p:ph type="title"/>
          </p:nvPr>
        </p:nvSpPr>
        <p:spPr>
          <a:xfrm>
            <a:off x="1371599" y="294538"/>
            <a:ext cx="9895951" cy="1033669"/>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FFFFFF"/>
              </a:buClr>
              <a:buSzPts val="4000"/>
              <a:buFont typeface="Arial"/>
              <a:buNone/>
            </a:pPr>
            <a:r>
              <a:rPr lang="en-US" sz="4000">
                <a:solidFill>
                  <a:srgbClr val="FFFFFF"/>
                </a:solidFill>
                <a:latin typeface="Arial"/>
                <a:ea typeface="Arial"/>
                <a:cs typeface="Arial"/>
                <a:sym typeface="Arial"/>
              </a:rPr>
              <a:t>Tax Deferred Reorganizations</a:t>
            </a:r>
            <a:endParaRPr/>
          </a:p>
        </p:txBody>
      </p:sp>
      <p:sp>
        <p:nvSpPr>
          <p:cNvPr id="421" name="Google Shape;421;p30"/>
          <p:cNvSpPr txBox="1">
            <a:spLocks noGrp="1"/>
          </p:cNvSpPr>
          <p:nvPr>
            <p:ph type="body" idx="1"/>
          </p:nvPr>
        </p:nvSpPr>
        <p:spPr>
          <a:xfrm>
            <a:off x="1000461" y="1590740"/>
            <a:ext cx="10095169" cy="5267259"/>
          </a:xfrm>
          <a:prstGeom prst="rect">
            <a:avLst/>
          </a:prstGeom>
          <a:noFill/>
          <a:ln>
            <a:noFill/>
          </a:ln>
        </p:spPr>
        <p:txBody>
          <a:bodyPr spcFirstLastPara="1" wrap="square" lIns="91425" tIns="45700" rIns="91425" bIns="45700" anchor="t" anchorCtr="0">
            <a:normAutofit/>
          </a:bodyPr>
          <a:lstStyle/>
          <a:p>
            <a:pPr marL="228600" lvl="0" indent="-228600" algn="l" rtl="0">
              <a:lnSpc>
                <a:spcPct val="100000"/>
              </a:lnSpc>
              <a:spcBef>
                <a:spcPts val="0"/>
              </a:spcBef>
              <a:spcAft>
                <a:spcPts val="0"/>
              </a:spcAft>
              <a:buClr>
                <a:schemeClr val="dk1"/>
              </a:buClr>
              <a:buSzPts val="3200"/>
              <a:buChar char="•"/>
            </a:pPr>
            <a:r>
              <a:rPr lang="en-US" sz="3200">
                <a:latin typeface="Arial"/>
                <a:ea typeface="Arial"/>
                <a:cs typeface="Arial"/>
                <a:sym typeface="Arial"/>
              </a:rPr>
              <a:t>Tax consequences for asset reorganizations:</a:t>
            </a:r>
            <a:endParaRPr/>
          </a:p>
          <a:p>
            <a:pPr marL="685800" lvl="1" indent="-228600" algn="l" rtl="0">
              <a:lnSpc>
                <a:spcPct val="100000"/>
              </a:lnSpc>
              <a:spcBef>
                <a:spcPts val="500"/>
              </a:spcBef>
              <a:spcAft>
                <a:spcPts val="0"/>
              </a:spcAft>
              <a:buClr>
                <a:schemeClr val="dk1"/>
              </a:buClr>
              <a:buSzPts val="2400"/>
              <a:buChar char="•"/>
            </a:pPr>
            <a:r>
              <a:rPr lang="en-US">
                <a:latin typeface="Arial"/>
                <a:ea typeface="Arial"/>
                <a:cs typeface="Arial"/>
                <a:sym typeface="Arial"/>
              </a:rPr>
              <a:t>Buyer does not recognize gain or loss when issuing its own shares as consideration for the acquisition. </a:t>
            </a:r>
            <a:r>
              <a:rPr lang="en-US" i="1">
                <a:latin typeface="Arial"/>
                <a:ea typeface="Arial"/>
                <a:cs typeface="Arial"/>
                <a:sym typeface="Arial"/>
              </a:rPr>
              <a:t>Section 1032</a:t>
            </a:r>
            <a:r>
              <a:rPr lang="en-US">
                <a:latin typeface="Arial"/>
                <a:ea typeface="Arial"/>
                <a:cs typeface="Arial"/>
                <a:sym typeface="Arial"/>
              </a:rPr>
              <a:t>.</a:t>
            </a:r>
            <a:endParaRPr/>
          </a:p>
          <a:p>
            <a:pPr marL="685800" lvl="1" indent="-228600" algn="l" rtl="0">
              <a:lnSpc>
                <a:spcPct val="100000"/>
              </a:lnSpc>
              <a:spcBef>
                <a:spcPts val="500"/>
              </a:spcBef>
              <a:spcAft>
                <a:spcPts val="0"/>
              </a:spcAft>
              <a:buClr>
                <a:schemeClr val="dk1"/>
              </a:buClr>
              <a:buSzPts val="2400"/>
              <a:buChar char="•"/>
            </a:pPr>
            <a:r>
              <a:rPr lang="en-US">
                <a:latin typeface="Arial"/>
                <a:ea typeface="Arial"/>
                <a:cs typeface="Arial"/>
                <a:sym typeface="Arial"/>
              </a:rPr>
              <a:t>Buyer takes Target’s historic tax basis in the transferred assets (no step-up). </a:t>
            </a:r>
            <a:endParaRPr/>
          </a:p>
          <a:p>
            <a:pPr marL="685800" lvl="1" indent="-228600" algn="l" rtl="0">
              <a:lnSpc>
                <a:spcPct val="100000"/>
              </a:lnSpc>
              <a:spcBef>
                <a:spcPts val="500"/>
              </a:spcBef>
              <a:spcAft>
                <a:spcPts val="0"/>
              </a:spcAft>
              <a:buClr>
                <a:schemeClr val="dk1"/>
              </a:buClr>
              <a:buSzPts val="2400"/>
              <a:buChar char="•"/>
            </a:pPr>
            <a:r>
              <a:rPr lang="en-US">
                <a:latin typeface="Arial"/>
                <a:ea typeface="Arial"/>
                <a:cs typeface="Arial"/>
                <a:sym typeface="Arial"/>
              </a:rPr>
              <a:t>Target and Sellers recognize no gain or loss, except when other property (“boot”) is given in addition to qualifying consideration. </a:t>
            </a:r>
            <a:r>
              <a:rPr lang="en-US" i="1">
                <a:latin typeface="Arial"/>
                <a:ea typeface="Arial"/>
                <a:cs typeface="Arial"/>
                <a:sym typeface="Arial"/>
              </a:rPr>
              <a:t>See Sections 357 and 361</a:t>
            </a:r>
            <a:r>
              <a:rPr lang="en-US">
                <a:latin typeface="Arial"/>
                <a:ea typeface="Arial"/>
                <a:cs typeface="Arial"/>
                <a:sym typeface="Arial"/>
              </a:rPr>
              <a:t>.</a:t>
            </a:r>
            <a:endParaRPr/>
          </a:p>
          <a:p>
            <a:pPr marL="685800" lvl="1" indent="-228600" algn="l" rtl="0">
              <a:lnSpc>
                <a:spcPct val="100000"/>
              </a:lnSpc>
              <a:spcBef>
                <a:spcPts val="500"/>
              </a:spcBef>
              <a:spcAft>
                <a:spcPts val="0"/>
              </a:spcAft>
              <a:buClr>
                <a:schemeClr val="dk1"/>
              </a:buClr>
              <a:buSzPts val="2400"/>
              <a:buChar char="•"/>
            </a:pPr>
            <a:r>
              <a:rPr lang="en-US">
                <a:latin typeface="Arial"/>
                <a:ea typeface="Arial"/>
                <a:cs typeface="Arial"/>
                <a:sym typeface="Arial"/>
              </a:rPr>
              <a:t>Sellers generally have tax basis in Buyer stock received equal to their historic tax basis in Target stock. </a:t>
            </a:r>
            <a:r>
              <a:rPr lang="en-US" i="1">
                <a:latin typeface="Arial"/>
                <a:ea typeface="Arial"/>
                <a:cs typeface="Arial"/>
                <a:sym typeface="Arial"/>
              </a:rPr>
              <a:t>Sections 358 and 362.</a:t>
            </a:r>
            <a:endParaRPr/>
          </a:p>
          <a:p>
            <a:pPr marL="685800" lvl="1" indent="-228600" algn="l" rtl="0">
              <a:lnSpc>
                <a:spcPct val="100000"/>
              </a:lnSpc>
              <a:spcBef>
                <a:spcPts val="500"/>
              </a:spcBef>
              <a:spcAft>
                <a:spcPts val="0"/>
              </a:spcAft>
              <a:buClr>
                <a:schemeClr val="dk1"/>
              </a:buClr>
              <a:buSzPts val="2400"/>
              <a:buChar char="•"/>
            </a:pPr>
            <a:r>
              <a:rPr lang="en-US">
                <a:latin typeface="Arial"/>
                <a:ea typeface="Arial"/>
                <a:cs typeface="Arial"/>
                <a:sym typeface="Arial"/>
              </a:rPr>
              <a:t>Buyer inherits Target’s tax attributes. </a:t>
            </a:r>
            <a:r>
              <a:rPr lang="en-US" i="1">
                <a:latin typeface="Arial"/>
                <a:ea typeface="Arial"/>
                <a:cs typeface="Arial"/>
                <a:sym typeface="Arial"/>
              </a:rPr>
              <a:t>Section 381</a:t>
            </a:r>
            <a:r>
              <a:rPr lang="en-US">
                <a:latin typeface="Arial"/>
                <a:ea typeface="Arial"/>
                <a:cs typeface="Arial"/>
                <a:sym typeface="Arial"/>
              </a:rPr>
              <a:t>.</a:t>
            </a:r>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425"/>
        <p:cNvGrpSpPr/>
        <p:nvPr/>
      </p:nvGrpSpPr>
      <p:grpSpPr>
        <a:xfrm>
          <a:off x="0" y="0"/>
          <a:ext cx="0" cy="0"/>
          <a:chOff x="0" y="0"/>
          <a:chExt cx="0" cy="0"/>
        </a:xfrm>
      </p:grpSpPr>
      <p:sp>
        <p:nvSpPr>
          <p:cNvPr id="426" name="Google Shape;426;p31"/>
          <p:cNvSpPr/>
          <p:nvPr/>
        </p:nvSpPr>
        <p:spPr>
          <a:xfrm>
            <a:off x="0" y="0"/>
            <a:ext cx="12192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427" name="Google Shape;427;p31"/>
          <p:cNvSpPr/>
          <p:nvPr/>
        </p:nvSpPr>
        <p:spPr>
          <a:xfrm flipH="1">
            <a:off x="-1" y="-1"/>
            <a:ext cx="12191998" cy="1590742"/>
          </a:xfrm>
          <a:prstGeom prst="rect">
            <a:avLst/>
          </a:prstGeom>
          <a:gradFill>
            <a:gsLst>
              <a:gs pos="0">
                <a:srgbClr val="000000"/>
              </a:gs>
              <a:gs pos="100000">
                <a:srgbClr val="2F5496"/>
              </a:gs>
            </a:gsLst>
            <a:lin ang="84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428" name="Google Shape;428;p31"/>
          <p:cNvSpPr/>
          <p:nvPr/>
        </p:nvSpPr>
        <p:spPr>
          <a:xfrm rot="10800000" flipH="1">
            <a:off x="-3" y="0"/>
            <a:ext cx="8115306" cy="1590742"/>
          </a:xfrm>
          <a:prstGeom prst="rect">
            <a:avLst/>
          </a:prstGeom>
          <a:gradFill>
            <a:gsLst>
              <a:gs pos="0">
                <a:srgbClr val="4472C4">
                  <a:alpha val="0"/>
                </a:srgbClr>
              </a:gs>
              <a:gs pos="20000">
                <a:srgbClr val="4472C4">
                  <a:alpha val="0"/>
                </a:srgbClr>
              </a:gs>
              <a:gs pos="100000">
                <a:srgbClr val="1F3864">
                  <a:alpha val="54901"/>
                </a:srgbClr>
              </a:gs>
            </a:gsLst>
            <a:lin ang="13800001"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429" name="Google Shape;429;p31"/>
          <p:cNvSpPr/>
          <p:nvPr/>
        </p:nvSpPr>
        <p:spPr>
          <a:xfrm flipH="1">
            <a:off x="8115299" y="-1"/>
            <a:ext cx="4076698" cy="1590742"/>
          </a:xfrm>
          <a:prstGeom prst="rect">
            <a:avLst/>
          </a:prstGeom>
          <a:gradFill>
            <a:gsLst>
              <a:gs pos="0">
                <a:srgbClr val="4472C4">
                  <a:alpha val="65882"/>
                </a:srgbClr>
              </a:gs>
              <a:gs pos="100000">
                <a:srgbClr val="000000">
                  <a:alpha val="29803"/>
                </a:srgbClr>
              </a:gs>
            </a:gsLst>
            <a:lin ang="132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430" name="Google Shape;430;p31"/>
          <p:cNvSpPr/>
          <p:nvPr/>
        </p:nvSpPr>
        <p:spPr>
          <a:xfrm>
            <a:off x="459350" y="-1"/>
            <a:ext cx="11732646" cy="1597433"/>
          </a:xfrm>
          <a:prstGeom prst="rect">
            <a:avLst/>
          </a:prstGeom>
          <a:gradFill>
            <a:gsLst>
              <a:gs pos="0">
                <a:srgbClr val="000000">
                  <a:alpha val="0"/>
                </a:srgbClr>
              </a:gs>
              <a:gs pos="50000">
                <a:srgbClr val="000000">
                  <a:alpha val="0"/>
                </a:srgbClr>
              </a:gs>
              <a:gs pos="99000">
                <a:srgbClr val="1F3864">
                  <a:alpha val="51764"/>
                </a:srgbClr>
              </a:gs>
              <a:gs pos="100000">
                <a:srgbClr val="1F3864">
                  <a:alpha val="51764"/>
                </a:srgbClr>
              </a:gs>
            </a:gsLst>
            <a:lin ang="168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431" name="Google Shape;431;p31"/>
          <p:cNvSpPr txBox="1">
            <a:spLocks noGrp="1"/>
          </p:cNvSpPr>
          <p:nvPr>
            <p:ph type="title"/>
          </p:nvPr>
        </p:nvSpPr>
        <p:spPr>
          <a:xfrm>
            <a:off x="1371599" y="294538"/>
            <a:ext cx="9895951" cy="1033669"/>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FFFFFF"/>
              </a:buClr>
              <a:buSzPts val="4000"/>
              <a:buFont typeface="Arial"/>
              <a:buNone/>
            </a:pPr>
            <a:r>
              <a:rPr lang="en-US" sz="4000">
                <a:solidFill>
                  <a:srgbClr val="FFFFFF"/>
                </a:solidFill>
                <a:latin typeface="Arial"/>
                <a:ea typeface="Arial"/>
                <a:cs typeface="Arial"/>
                <a:sym typeface="Arial"/>
              </a:rPr>
              <a:t>Tax Deferred Reorganizations</a:t>
            </a:r>
            <a:endParaRPr/>
          </a:p>
        </p:txBody>
      </p:sp>
      <p:sp>
        <p:nvSpPr>
          <p:cNvPr id="432" name="Google Shape;432;p31"/>
          <p:cNvSpPr txBox="1">
            <a:spLocks noGrp="1"/>
          </p:cNvSpPr>
          <p:nvPr>
            <p:ph type="body" idx="1"/>
          </p:nvPr>
        </p:nvSpPr>
        <p:spPr>
          <a:xfrm>
            <a:off x="1000461" y="1590740"/>
            <a:ext cx="10095169" cy="5267259"/>
          </a:xfrm>
          <a:prstGeom prst="rect">
            <a:avLst/>
          </a:prstGeom>
          <a:noFill/>
          <a:ln>
            <a:noFill/>
          </a:ln>
        </p:spPr>
        <p:txBody>
          <a:bodyPr spcFirstLastPara="1" wrap="square" lIns="91425" tIns="45700" rIns="91425" bIns="45700" anchor="t" anchorCtr="0">
            <a:normAutofit fontScale="92500" lnSpcReduction="10000"/>
          </a:bodyPr>
          <a:lstStyle/>
          <a:p>
            <a:pPr marL="228600" lvl="0" indent="-228600" algn="l" rtl="0">
              <a:lnSpc>
                <a:spcPct val="110000"/>
              </a:lnSpc>
              <a:spcBef>
                <a:spcPts val="0"/>
              </a:spcBef>
              <a:spcAft>
                <a:spcPts val="0"/>
              </a:spcAft>
              <a:buClr>
                <a:schemeClr val="dk1"/>
              </a:buClr>
              <a:buSzPct val="100000"/>
              <a:buChar char="•"/>
            </a:pPr>
            <a:r>
              <a:rPr lang="en-US" sz="3200">
                <a:latin typeface="Arial"/>
                <a:ea typeface="Arial"/>
                <a:cs typeface="Arial"/>
                <a:sym typeface="Arial"/>
              </a:rPr>
              <a:t>Types of reorganizations:</a:t>
            </a:r>
            <a:endParaRPr sz="2800">
              <a:latin typeface="Arial"/>
              <a:ea typeface="Arial"/>
              <a:cs typeface="Arial"/>
              <a:sym typeface="Arial"/>
            </a:endParaRPr>
          </a:p>
          <a:p>
            <a:pPr marL="685800" lvl="1" indent="-228600" algn="l" rtl="0">
              <a:lnSpc>
                <a:spcPct val="110000"/>
              </a:lnSpc>
              <a:spcBef>
                <a:spcPts val="500"/>
              </a:spcBef>
              <a:spcAft>
                <a:spcPts val="0"/>
              </a:spcAft>
              <a:buClr>
                <a:schemeClr val="dk1"/>
              </a:buClr>
              <a:buSzPct val="100000"/>
              <a:buChar char="•"/>
            </a:pPr>
            <a:r>
              <a:rPr lang="en-US" sz="3200">
                <a:latin typeface="Arial"/>
                <a:ea typeface="Arial"/>
                <a:cs typeface="Arial"/>
                <a:sym typeface="Arial"/>
              </a:rPr>
              <a:t>Stock reorganizations:</a:t>
            </a:r>
            <a:endParaRPr/>
          </a:p>
          <a:p>
            <a:pPr marL="1143000" lvl="2" indent="-228600" algn="l" rtl="0">
              <a:lnSpc>
                <a:spcPct val="110000"/>
              </a:lnSpc>
              <a:spcBef>
                <a:spcPts val="500"/>
              </a:spcBef>
              <a:spcAft>
                <a:spcPts val="0"/>
              </a:spcAft>
              <a:buClr>
                <a:schemeClr val="dk1"/>
              </a:buClr>
              <a:buSzPct val="100000"/>
              <a:buChar char="•"/>
            </a:pPr>
            <a:r>
              <a:rPr lang="en-US" sz="2800">
                <a:latin typeface="Arial"/>
                <a:ea typeface="Arial"/>
                <a:cs typeface="Arial"/>
                <a:sym typeface="Arial"/>
              </a:rPr>
              <a:t>Section 368(a)(1)(B): Solely stock-for-stock.</a:t>
            </a:r>
            <a:endParaRPr/>
          </a:p>
          <a:p>
            <a:pPr marL="1143000" lvl="2" indent="-228600" algn="l" rtl="0">
              <a:lnSpc>
                <a:spcPct val="110000"/>
              </a:lnSpc>
              <a:spcBef>
                <a:spcPts val="500"/>
              </a:spcBef>
              <a:spcAft>
                <a:spcPts val="0"/>
              </a:spcAft>
              <a:buClr>
                <a:schemeClr val="dk1"/>
              </a:buClr>
              <a:buSzPct val="100000"/>
              <a:buChar char="•"/>
            </a:pPr>
            <a:r>
              <a:rPr lang="en-US" sz="2800">
                <a:latin typeface="Arial"/>
                <a:ea typeface="Arial"/>
                <a:cs typeface="Arial"/>
                <a:sym typeface="Arial"/>
              </a:rPr>
              <a:t>Section 368(a)(2)(E): Reverse triangular merger via a statutory merger (A reorg);</a:t>
            </a:r>
            <a:endParaRPr/>
          </a:p>
          <a:p>
            <a:pPr marL="228600" lvl="0" indent="-228600" algn="l" rtl="0">
              <a:lnSpc>
                <a:spcPct val="110000"/>
              </a:lnSpc>
              <a:spcBef>
                <a:spcPts val="1000"/>
              </a:spcBef>
              <a:spcAft>
                <a:spcPts val="0"/>
              </a:spcAft>
              <a:buClr>
                <a:schemeClr val="dk1"/>
              </a:buClr>
              <a:buSzPct val="100000"/>
              <a:buChar char="•"/>
            </a:pPr>
            <a:r>
              <a:rPr lang="en-US" sz="3200">
                <a:latin typeface="Arial"/>
                <a:ea typeface="Arial"/>
                <a:cs typeface="Arial"/>
                <a:sym typeface="Arial"/>
              </a:rPr>
              <a:t>Tax consequences of stock reorganizations:</a:t>
            </a:r>
            <a:endParaRPr>
              <a:latin typeface="Arial"/>
              <a:ea typeface="Arial"/>
              <a:cs typeface="Arial"/>
              <a:sym typeface="Arial"/>
            </a:endParaRPr>
          </a:p>
          <a:p>
            <a:pPr marL="685800" lvl="1" indent="-228600" algn="l" rtl="0">
              <a:lnSpc>
                <a:spcPct val="110000"/>
              </a:lnSpc>
              <a:spcBef>
                <a:spcPts val="500"/>
              </a:spcBef>
              <a:spcAft>
                <a:spcPts val="0"/>
              </a:spcAft>
              <a:buClr>
                <a:schemeClr val="dk1"/>
              </a:buClr>
              <a:buSzPct val="100000"/>
              <a:buChar char="•"/>
            </a:pPr>
            <a:r>
              <a:rPr lang="en-US" sz="3200">
                <a:latin typeface="Arial"/>
                <a:ea typeface="Arial"/>
                <a:cs typeface="Arial"/>
                <a:sym typeface="Arial"/>
              </a:rPr>
              <a:t>Same as asset reorganizations, except:</a:t>
            </a:r>
            <a:endParaRPr/>
          </a:p>
          <a:p>
            <a:pPr marL="1143000" lvl="2" indent="-228600" algn="l" rtl="0">
              <a:lnSpc>
                <a:spcPct val="110000"/>
              </a:lnSpc>
              <a:spcBef>
                <a:spcPts val="500"/>
              </a:spcBef>
              <a:spcAft>
                <a:spcPts val="0"/>
              </a:spcAft>
              <a:buClr>
                <a:schemeClr val="dk1"/>
              </a:buClr>
              <a:buSzPct val="100000"/>
              <a:buChar char="•"/>
            </a:pPr>
            <a:r>
              <a:rPr lang="en-US" sz="2400">
                <a:latin typeface="Arial"/>
                <a:ea typeface="Arial"/>
                <a:cs typeface="Arial"/>
                <a:sym typeface="Arial"/>
              </a:rPr>
              <a:t>For B reorganizations: Buyer has tax basis in Target stock equal to the basis Sellers had in that stock.</a:t>
            </a:r>
            <a:endParaRPr/>
          </a:p>
          <a:p>
            <a:pPr marL="1143000" lvl="2" indent="-228600" algn="l" rtl="0">
              <a:lnSpc>
                <a:spcPct val="110000"/>
              </a:lnSpc>
              <a:spcBef>
                <a:spcPts val="500"/>
              </a:spcBef>
              <a:spcAft>
                <a:spcPts val="0"/>
              </a:spcAft>
              <a:buClr>
                <a:schemeClr val="dk1"/>
              </a:buClr>
              <a:buSzPct val="100000"/>
              <a:buChar char="•"/>
            </a:pPr>
            <a:r>
              <a:rPr lang="en-US" sz="2400">
                <a:latin typeface="Arial"/>
                <a:ea typeface="Arial"/>
                <a:cs typeface="Arial"/>
                <a:sym typeface="Arial"/>
              </a:rPr>
              <a:t>For Reverse Triangular Mergers: Buyer generally takes tax basis in Target stock equal to the net inside basis of Target’s assets.</a:t>
            </a:r>
            <a:endParaRPr sz="2800">
              <a:latin typeface="Arial"/>
              <a:ea typeface="Arial"/>
              <a:cs typeface="Arial"/>
              <a:sym typeface="Arial"/>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436"/>
        <p:cNvGrpSpPr/>
        <p:nvPr/>
      </p:nvGrpSpPr>
      <p:grpSpPr>
        <a:xfrm>
          <a:off x="0" y="0"/>
          <a:ext cx="0" cy="0"/>
          <a:chOff x="0" y="0"/>
          <a:chExt cx="0" cy="0"/>
        </a:xfrm>
      </p:grpSpPr>
      <p:sp>
        <p:nvSpPr>
          <p:cNvPr id="437" name="Google Shape;437;p32"/>
          <p:cNvSpPr/>
          <p:nvPr/>
        </p:nvSpPr>
        <p:spPr>
          <a:xfrm>
            <a:off x="0" y="0"/>
            <a:ext cx="12192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438" name="Google Shape;438;p32"/>
          <p:cNvSpPr/>
          <p:nvPr/>
        </p:nvSpPr>
        <p:spPr>
          <a:xfrm flipH="1">
            <a:off x="-1" y="-1"/>
            <a:ext cx="12191998" cy="1590742"/>
          </a:xfrm>
          <a:prstGeom prst="rect">
            <a:avLst/>
          </a:prstGeom>
          <a:gradFill>
            <a:gsLst>
              <a:gs pos="0">
                <a:srgbClr val="000000"/>
              </a:gs>
              <a:gs pos="100000">
                <a:srgbClr val="2F5496"/>
              </a:gs>
            </a:gsLst>
            <a:lin ang="84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439" name="Google Shape;439;p32"/>
          <p:cNvSpPr/>
          <p:nvPr/>
        </p:nvSpPr>
        <p:spPr>
          <a:xfrm rot="10800000" flipH="1">
            <a:off x="-3" y="0"/>
            <a:ext cx="8115306" cy="1590742"/>
          </a:xfrm>
          <a:prstGeom prst="rect">
            <a:avLst/>
          </a:prstGeom>
          <a:gradFill>
            <a:gsLst>
              <a:gs pos="0">
                <a:srgbClr val="4472C4">
                  <a:alpha val="0"/>
                </a:srgbClr>
              </a:gs>
              <a:gs pos="20000">
                <a:srgbClr val="4472C4">
                  <a:alpha val="0"/>
                </a:srgbClr>
              </a:gs>
              <a:gs pos="100000">
                <a:srgbClr val="1F3864">
                  <a:alpha val="54901"/>
                </a:srgbClr>
              </a:gs>
            </a:gsLst>
            <a:lin ang="13800001"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440" name="Google Shape;440;p32"/>
          <p:cNvSpPr/>
          <p:nvPr/>
        </p:nvSpPr>
        <p:spPr>
          <a:xfrm flipH="1">
            <a:off x="8115299" y="-1"/>
            <a:ext cx="4076698" cy="1590742"/>
          </a:xfrm>
          <a:prstGeom prst="rect">
            <a:avLst/>
          </a:prstGeom>
          <a:gradFill>
            <a:gsLst>
              <a:gs pos="0">
                <a:srgbClr val="4472C4">
                  <a:alpha val="65882"/>
                </a:srgbClr>
              </a:gs>
              <a:gs pos="100000">
                <a:srgbClr val="000000">
                  <a:alpha val="29803"/>
                </a:srgbClr>
              </a:gs>
            </a:gsLst>
            <a:lin ang="132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441" name="Google Shape;441;p32"/>
          <p:cNvSpPr/>
          <p:nvPr/>
        </p:nvSpPr>
        <p:spPr>
          <a:xfrm>
            <a:off x="459350" y="-1"/>
            <a:ext cx="11732646" cy="1597433"/>
          </a:xfrm>
          <a:prstGeom prst="rect">
            <a:avLst/>
          </a:prstGeom>
          <a:gradFill>
            <a:gsLst>
              <a:gs pos="0">
                <a:srgbClr val="000000">
                  <a:alpha val="0"/>
                </a:srgbClr>
              </a:gs>
              <a:gs pos="50000">
                <a:srgbClr val="000000">
                  <a:alpha val="0"/>
                </a:srgbClr>
              </a:gs>
              <a:gs pos="99000">
                <a:srgbClr val="1F3864">
                  <a:alpha val="51764"/>
                </a:srgbClr>
              </a:gs>
              <a:gs pos="100000">
                <a:srgbClr val="1F3864">
                  <a:alpha val="51764"/>
                </a:srgbClr>
              </a:gs>
            </a:gsLst>
            <a:lin ang="168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442" name="Google Shape;442;p32"/>
          <p:cNvSpPr txBox="1">
            <a:spLocks noGrp="1"/>
          </p:cNvSpPr>
          <p:nvPr>
            <p:ph type="title"/>
          </p:nvPr>
        </p:nvSpPr>
        <p:spPr>
          <a:xfrm>
            <a:off x="1371599" y="294538"/>
            <a:ext cx="9895951" cy="1033669"/>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FFFFFF"/>
              </a:buClr>
              <a:buSzPts val="4000"/>
              <a:buFont typeface="Arial"/>
              <a:buNone/>
            </a:pPr>
            <a:r>
              <a:rPr lang="en-US" sz="4000">
                <a:solidFill>
                  <a:srgbClr val="FFFFFF"/>
                </a:solidFill>
                <a:latin typeface="Arial"/>
                <a:ea typeface="Arial"/>
                <a:cs typeface="Arial"/>
                <a:sym typeface="Arial"/>
              </a:rPr>
              <a:t>Tax Deferred Reorganizations</a:t>
            </a:r>
            <a:endParaRPr/>
          </a:p>
        </p:txBody>
      </p:sp>
      <p:sp>
        <p:nvSpPr>
          <p:cNvPr id="443" name="Google Shape;443;p32"/>
          <p:cNvSpPr txBox="1">
            <a:spLocks noGrp="1"/>
          </p:cNvSpPr>
          <p:nvPr>
            <p:ph type="body" idx="1"/>
          </p:nvPr>
        </p:nvSpPr>
        <p:spPr>
          <a:xfrm>
            <a:off x="1000461" y="1590740"/>
            <a:ext cx="10095169" cy="5267259"/>
          </a:xfrm>
          <a:prstGeom prst="rect">
            <a:avLst/>
          </a:prstGeom>
          <a:noFill/>
          <a:ln>
            <a:noFill/>
          </a:ln>
        </p:spPr>
        <p:txBody>
          <a:bodyPr spcFirstLastPara="1" wrap="square" lIns="91425" tIns="45700" rIns="91425" bIns="45700" anchor="t" anchorCtr="0">
            <a:normAutofit/>
          </a:bodyPr>
          <a:lstStyle/>
          <a:p>
            <a:pPr marL="228600" lvl="0" indent="-228600" algn="l" rtl="0">
              <a:lnSpc>
                <a:spcPct val="100000"/>
              </a:lnSpc>
              <a:spcBef>
                <a:spcPts val="0"/>
              </a:spcBef>
              <a:spcAft>
                <a:spcPts val="0"/>
              </a:spcAft>
              <a:buClr>
                <a:schemeClr val="dk1"/>
              </a:buClr>
              <a:buSzPts val="3200"/>
              <a:buChar char="•"/>
            </a:pPr>
            <a:r>
              <a:rPr lang="en-US" sz="3200">
                <a:latin typeface="Arial"/>
                <a:ea typeface="Arial"/>
                <a:cs typeface="Arial"/>
                <a:sym typeface="Arial"/>
              </a:rPr>
              <a:t>Tax consequences of if there is a failed reorganization:</a:t>
            </a:r>
            <a:endParaRPr sz="2800">
              <a:latin typeface="Arial"/>
              <a:ea typeface="Arial"/>
              <a:cs typeface="Arial"/>
              <a:sym typeface="Arial"/>
            </a:endParaRPr>
          </a:p>
          <a:p>
            <a:pPr marL="685800" lvl="1" indent="-228600" algn="l" rtl="0">
              <a:lnSpc>
                <a:spcPct val="100000"/>
              </a:lnSpc>
              <a:spcBef>
                <a:spcPts val="500"/>
              </a:spcBef>
              <a:spcAft>
                <a:spcPts val="0"/>
              </a:spcAft>
              <a:buClr>
                <a:schemeClr val="dk1"/>
              </a:buClr>
              <a:buSzPts val="3200"/>
              <a:buChar char="•"/>
            </a:pPr>
            <a:r>
              <a:rPr lang="en-US" sz="3200">
                <a:latin typeface="Arial"/>
                <a:ea typeface="Arial"/>
                <a:cs typeface="Arial"/>
                <a:sym typeface="Arial"/>
              </a:rPr>
              <a:t>First, consider if it’s possible to qualify for another tax deferred transaction (e.g., Section 351, 332, other reorganizations).</a:t>
            </a:r>
            <a:endParaRPr/>
          </a:p>
          <a:p>
            <a:pPr marL="685800" lvl="1" indent="-228600" algn="l" rtl="0">
              <a:lnSpc>
                <a:spcPct val="100000"/>
              </a:lnSpc>
              <a:spcBef>
                <a:spcPts val="500"/>
              </a:spcBef>
              <a:spcAft>
                <a:spcPts val="0"/>
              </a:spcAft>
              <a:buClr>
                <a:schemeClr val="dk1"/>
              </a:buClr>
              <a:buSzPts val="3200"/>
              <a:buChar char="•"/>
            </a:pPr>
            <a:r>
              <a:rPr lang="en-US" sz="3200">
                <a:latin typeface="Arial"/>
                <a:ea typeface="Arial"/>
                <a:cs typeface="Arial"/>
                <a:sym typeface="Arial"/>
              </a:rPr>
              <a:t>If no tax deferred treatment, then Seller or Target recognizes gain under Section 1001.</a:t>
            </a:r>
            <a:endParaRPr/>
          </a:p>
          <a:p>
            <a:pPr marL="685800" lvl="1" indent="-228600" algn="l" rtl="0">
              <a:lnSpc>
                <a:spcPct val="100000"/>
              </a:lnSpc>
              <a:spcBef>
                <a:spcPts val="500"/>
              </a:spcBef>
              <a:spcAft>
                <a:spcPts val="0"/>
              </a:spcAft>
              <a:buClr>
                <a:schemeClr val="dk1"/>
              </a:buClr>
              <a:buSzPts val="3200"/>
              <a:buChar char="•"/>
            </a:pPr>
            <a:r>
              <a:rPr lang="en-US" sz="3200">
                <a:latin typeface="Arial"/>
                <a:ea typeface="Arial"/>
                <a:cs typeface="Arial"/>
                <a:sym typeface="Arial"/>
              </a:rPr>
              <a:t>Buyer gets cost basis in Target’s stock or assets under Section 1012.</a:t>
            </a:r>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447"/>
        <p:cNvGrpSpPr/>
        <p:nvPr/>
      </p:nvGrpSpPr>
      <p:grpSpPr>
        <a:xfrm>
          <a:off x="0" y="0"/>
          <a:ext cx="0" cy="0"/>
          <a:chOff x="0" y="0"/>
          <a:chExt cx="0" cy="0"/>
        </a:xfrm>
      </p:grpSpPr>
      <p:sp>
        <p:nvSpPr>
          <p:cNvPr id="448" name="Google Shape;448;p33"/>
          <p:cNvSpPr/>
          <p:nvPr/>
        </p:nvSpPr>
        <p:spPr>
          <a:xfrm>
            <a:off x="0" y="0"/>
            <a:ext cx="12192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449" name="Google Shape;449;p33"/>
          <p:cNvSpPr/>
          <p:nvPr/>
        </p:nvSpPr>
        <p:spPr>
          <a:xfrm flipH="1">
            <a:off x="-1" y="-1"/>
            <a:ext cx="12191998" cy="1590742"/>
          </a:xfrm>
          <a:prstGeom prst="rect">
            <a:avLst/>
          </a:prstGeom>
          <a:gradFill>
            <a:gsLst>
              <a:gs pos="0">
                <a:srgbClr val="000000"/>
              </a:gs>
              <a:gs pos="100000">
                <a:srgbClr val="2F5496"/>
              </a:gs>
            </a:gsLst>
            <a:lin ang="84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450" name="Google Shape;450;p33"/>
          <p:cNvSpPr/>
          <p:nvPr/>
        </p:nvSpPr>
        <p:spPr>
          <a:xfrm rot="10800000" flipH="1">
            <a:off x="-3" y="0"/>
            <a:ext cx="8115306" cy="1590742"/>
          </a:xfrm>
          <a:prstGeom prst="rect">
            <a:avLst/>
          </a:prstGeom>
          <a:gradFill>
            <a:gsLst>
              <a:gs pos="0">
                <a:srgbClr val="4472C4">
                  <a:alpha val="0"/>
                </a:srgbClr>
              </a:gs>
              <a:gs pos="20000">
                <a:srgbClr val="4472C4">
                  <a:alpha val="0"/>
                </a:srgbClr>
              </a:gs>
              <a:gs pos="100000">
                <a:srgbClr val="1F3864">
                  <a:alpha val="54901"/>
                </a:srgbClr>
              </a:gs>
            </a:gsLst>
            <a:lin ang="13800001"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451" name="Google Shape;451;p33"/>
          <p:cNvSpPr/>
          <p:nvPr/>
        </p:nvSpPr>
        <p:spPr>
          <a:xfrm flipH="1">
            <a:off x="8115299" y="-1"/>
            <a:ext cx="4076698" cy="1590742"/>
          </a:xfrm>
          <a:prstGeom prst="rect">
            <a:avLst/>
          </a:prstGeom>
          <a:gradFill>
            <a:gsLst>
              <a:gs pos="0">
                <a:srgbClr val="4472C4">
                  <a:alpha val="65882"/>
                </a:srgbClr>
              </a:gs>
              <a:gs pos="100000">
                <a:srgbClr val="000000">
                  <a:alpha val="29803"/>
                </a:srgbClr>
              </a:gs>
            </a:gsLst>
            <a:lin ang="132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452" name="Google Shape;452;p33"/>
          <p:cNvSpPr/>
          <p:nvPr/>
        </p:nvSpPr>
        <p:spPr>
          <a:xfrm>
            <a:off x="459350" y="-1"/>
            <a:ext cx="11732646" cy="1597433"/>
          </a:xfrm>
          <a:prstGeom prst="rect">
            <a:avLst/>
          </a:prstGeom>
          <a:gradFill>
            <a:gsLst>
              <a:gs pos="0">
                <a:srgbClr val="000000">
                  <a:alpha val="0"/>
                </a:srgbClr>
              </a:gs>
              <a:gs pos="50000">
                <a:srgbClr val="000000">
                  <a:alpha val="0"/>
                </a:srgbClr>
              </a:gs>
              <a:gs pos="99000">
                <a:srgbClr val="1F3864">
                  <a:alpha val="51764"/>
                </a:srgbClr>
              </a:gs>
              <a:gs pos="100000">
                <a:srgbClr val="1F3864">
                  <a:alpha val="51764"/>
                </a:srgbClr>
              </a:gs>
            </a:gsLst>
            <a:lin ang="168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453" name="Google Shape;453;p33"/>
          <p:cNvSpPr txBox="1">
            <a:spLocks noGrp="1"/>
          </p:cNvSpPr>
          <p:nvPr>
            <p:ph type="title"/>
          </p:nvPr>
        </p:nvSpPr>
        <p:spPr>
          <a:xfrm>
            <a:off x="1371599" y="294538"/>
            <a:ext cx="9895951" cy="1033669"/>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FFFFFF"/>
              </a:buClr>
              <a:buSzPts val="4000"/>
              <a:buFont typeface="Arial"/>
              <a:buNone/>
            </a:pPr>
            <a:r>
              <a:rPr lang="en-US" sz="4000">
                <a:solidFill>
                  <a:srgbClr val="FFFFFF"/>
                </a:solidFill>
                <a:latin typeface="Arial"/>
                <a:ea typeface="Arial"/>
                <a:cs typeface="Arial"/>
                <a:sym typeface="Arial"/>
              </a:rPr>
              <a:t>“A” Reorganization</a:t>
            </a:r>
            <a:endParaRPr/>
          </a:p>
        </p:txBody>
      </p:sp>
      <p:sp>
        <p:nvSpPr>
          <p:cNvPr id="454" name="Google Shape;454;p33"/>
          <p:cNvSpPr txBox="1">
            <a:spLocks noGrp="1"/>
          </p:cNvSpPr>
          <p:nvPr>
            <p:ph type="body" idx="1"/>
          </p:nvPr>
        </p:nvSpPr>
        <p:spPr>
          <a:xfrm>
            <a:off x="1000461" y="1590740"/>
            <a:ext cx="10095169" cy="5267259"/>
          </a:xfrm>
          <a:prstGeom prst="rect">
            <a:avLst/>
          </a:prstGeom>
          <a:noFill/>
          <a:ln>
            <a:noFill/>
          </a:ln>
        </p:spPr>
        <p:txBody>
          <a:bodyPr spcFirstLastPara="1" wrap="square" lIns="91425" tIns="45700" rIns="91425" bIns="45700" anchor="t" anchorCtr="0">
            <a:normAutofit/>
          </a:bodyPr>
          <a:lstStyle/>
          <a:p>
            <a:pPr marL="228600" lvl="0" indent="-228600" algn="l" rtl="0">
              <a:lnSpc>
                <a:spcPct val="110000"/>
              </a:lnSpc>
              <a:spcBef>
                <a:spcPts val="0"/>
              </a:spcBef>
              <a:spcAft>
                <a:spcPts val="0"/>
              </a:spcAft>
              <a:buClr>
                <a:schemeClr val="dk1"/>
              </a:buClr>
              <a:buSzPts val="3200"/>
              <a:buChar char="•"/>
            </a:pPr>
            <a:r>
              <a:rPr lang="en-US" sz="3200">
                <a:latin typeface="Arial"/>
                <a:ea typeface="Arial"/>
                <a:cs typeface="Arial"/>
                <a:sym typeface="Arial"/>
              </a:rPr>
              <a:t>What is a statutory merger?</a:t>
            </a:r>
            <a:endParaRPr/>
          </a:p>
          <a:p>
            <a:pPr marL="685800" lvl="1" indent="-228600" algn="l" rtl="0">
              <a:lnSpc>
                <a:spcPct val="110000"/>
              </a:lnSpc>
              <a:spcBef>
                <a:spcPts val="500"/>
              </a:spcBef>
              <a:spcAft>
                <a:spcPts val="0"/>
              </a:spcAft>
              <a:buClr>
                <a:schemeClr val="dk1"/>
              </a:buClr>
              <a:buSzPts val="2800"/>
              <a:buChar char="•"/>
            </a:pPr>
            <a:r>
              <a:rPr lang="en-US" sz="2800">
                <a:latin typeface="Arial"/>
                <a:ea typeface="Arial"/>
                <a:cs typeface="Arial"/>
                <a:sym typeface="Arial"/>
              </a:rPr>
              <a:t>Any transaction effected by statute whereby:</a:t>
            </a:r>
            <a:endParaRPr/>
          </a:p>
          <a:p>
            <a:pPr marL="1143000" lvl="2" indent="-228600" algn="l" rtl="0">
              <a:lnSpc>
                <a:spcPct val="110000"/>
              </a:lnSpc>
              <a:spcBef>
                <a:spcPts val="500"/>
              </a:spcBef>
              <a:spcAft>
                <a:spcPts val="0"/>
              </a:spcAft>
              <a:buClr>
                <a:schemeClr val="dk1"/>
              </a:buClr>
              <a:buSzPts val="2400"/>
              <a:buChar char="•"/>
            </a:pPr>
            <a:r>
              <a:rPr lang="en-US" sz="2400">
                <a:latin typeface="Arial"/>
                <a:ea typeface="Arial"/>
                <a:cs typeface="Arial"/>
                <a:sym typeface="Arial"/>
              </a:rPr>
              <a:t>All of the asset and liabilities of each participant combine and become assets and liabilities of another participant; and</a:t>
            </a:r>
            <a:endParaRPr/>
          </a:p>
          <a:p>
            <a:pPr marL="1143000" lvl="2" indent="-228600" algn="l" rtl="0">
              <a:lnSpc>
                <a:spcPct val="110000"/>
              </a:lnSpc>
              <a:spcBef>
                <a:spcPts val="500"/>
              </a:spcBef>
              <a:spcAft>
                <a:spcPts val="0"/>
              </a:spcAft>
              <a:buClr>
                <a:schemeClr val="dk1"/>
              </a:buClr>
              <a:buSzPts val="2400"/>
              <a:buChar char="•"/>
            </a:pPr>
            <a:r>
              <a:rPr lang="en-US" sz="2400">
                <a:latin typeface="Arial"/>
                <a:ea typeface="Arial"/>
                <a:cs typeface="Arial"/>
                <a:sym typeface="Arial"/>
              </a:rPr>
              <a:t>The transferor entity ceases its separate legal existence for all purposes.</a:t>
            </a:r>
            <a:endParaRPr/>
          </a:p>
          <a:p>
            <a:pPr marL="685800" lvl="1" indent="-228600" algn="l" rtl="0">
              <a:lnSpc>
                <a:spcPct val="110000"/>
              </a:lnSpc>
              <a:spcBef>
                <a:spcPts val="500"/>
              </a:spcBef>
              <a:spcAft>
                <a:spcPts val="0"/>
              </a:spcAft>
              <a:buClr>
                <a:schemeClr val="dk1"/>
              </a:buClr>
              <a:buSzPts val="2800"/>
              <a:buChar char="•"/>
            </a:pPr>
            <a:r>
              <a:rPr lang="en-US" sz="2800">
                <a:latin typeface="Arial"/>
                <a:ea typeface="Arial"/>
                <a:cs typeface="Arial"/>
                <a:sym typeface="Arial"/>
              </a:rPr>
              <a:t>non-US mergers count as A reorganizations.</a:t>
            </a:r>
            <a:endParaRPr/>
          </a:p>
          <a:p>
            <a:pPr marL="685800" lvl="1" indent="-228600" algn="l" rtl="0">
              <a:lnSpc>
                <a:spcPct val="110000"/>
              </a:lnSpc>
              <a:spcBef>
                <a:spcPts val="500"/>
              </a:spcBef>
              <a:spcAft>
                <a:spcPts val="0"/>
              </a:spcAft>
              <a:buClr>
                <a:schemeClr val="dk1"/>
              </a:buClr>
              <a:buSzPts val="2800"/>
              <a:buChar char="•"/>
            </a:pPr>
            <a:r>
              <a:rPr lang="en-US" sz="2800">
                <a:latin typeface="Arial"/>
                <a:ea typeface="Arial"/>
                <a:cs typeface="Arial"/>
                <a:sym typeface="Arial"/>
              </a:rPr>
              <a:t>Mergers into disregarded entities count as A reorganizations.</a:t>
            </a:r>
            <a:endParaRPr/>
          </a:p>
          <a:p>
            <a:pPr marL="685800" lvl="1" indent="-228600" algn="l" rtl="0">
              <a:lnSpc>
                <a:spcPct val="110000"/>
              </a:lnSpc>
              <a:spcBef>
                <a:spcPts val="500"/>
              </a:spcBef>
              <a:spcAft>
                <a:spcPts val="0"/>
              </a:spcAft>
              <a:buClr>
                <a:schemeClr val="dk1"/>
              </a:buClr>
              <a:buSzPts val="2800"/>
              <a:buChar char="•"/>
            </a:pPr>
            <a:r>
              <a:rPr lang="en-US" sz="2800">
                <a:latin typeface="Arial"/>
                <a:ea typeface="Arial"/>
                <a:cs typeface="Arial"/>
                <a:sym typeface="Arial"/>
              </a:rPr>
              <a:t>A reorganizations generally provide the most flexibility.</a:t>
            </a:r>
            <a:endParaRPr/>
          </a:p>
          <a:p>
            <a:pPr marL="228600" lvl="0" indent="-50800" algn="l" rtl="0">
              <a:lnSpc>
                <a:spcPct val="110000"/>
              </a:lnSpc>
              <a:spcBef>
                <a:spcPts val="1000"/>
              </a:spcBef>
              <a:spcAft>
                <a:spcPts val="0"/>
              </a:spcAft>
              <a:buClr>
                <a:schemeClr val="dk1"/>
              </a:buClr>
              <a:buSzPts val="2800"/>
              <a:buNone/>
            </a:pPr>
            <a:endParaRPr sz="2800">
              <a:latin typeface="Arial"/>
              <a:ea typeface="Arial"/>
              <a:cs typeface="Arial"/>
              <a:sym typeface="Arial"/>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458"/>
        <p:cNvGrpSpPr/>
        <p:nvPr/>
      </p:nvGrpSpPr>
      <p:grpSpPr>
        <a:xfrm>
          <a:off x="0" y="0"/>
          <a:ext cx="0" cy="0"/>
          <a:chOff x="0" y="0"/>
          <a:chExt cx="0" cy="0"/>
        </a:xfrm>
      </p:grpSpPr>
      <p:sp>
        <p:nvSpPr>
          <p:cNvPr id="459" name="Google Shape;459;p34"/>
          <p:cNvSpPr/>
          <p:nvPr/>
        </p:nvSpPr>
        <p:spPr>
          <a:xfrm>
            <a:off x="0" y="0"/>
            <a:ext cx="12192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460" name="Google Shape;460;p34"/>
          <p:cNvSpPr/>
          <p:nvPr/>
        </p:nvSpPr>
        <p:spPr>
          <a:xfrm flipH="1">
            <a:off x="-1" y="-1"/>
            <a:ext cx="12191998" cy="1590742"/>
          </a:xfrm>
          <a:prstGeom prst="rect">
            <a:avLst/>
          </a:prstGeom>
          <a:gradFill>
            <a:gsLst>
              <a:gs pos="0">
                <a:srgbClr val="000000"/>
              </a:gs>
              <a:gs pos="100000">
                <a:srgbClr val="2F5496"/>
              </a:gs>
            </a:gsLst>
            <a:lin ang="84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461" name="Google Shape;461;p34"/>
          <p:cNvSpPr/>
          <p:nvPr/>
        </p:nvSpPr>
        <p:spPr>
          <a:xfrm rot="10800000" flipH="1">
            <a:off x="-3" y="0"/>
            <a:ext cx="8115306" cy="1590742"/>
          </a:xfrm>
          <a:prstGeom prst="rect">
            <a:avLst/>
          </a:prstGeom>
          <a:gradFill>
            <a:gsLst>
              <a:gs pos="0">
                <a:srgbClr val="4472C4">
                  <a:alpha val="0"/>
                </a:srgbClr>
              </a:gs>
              <a:gs pos="20000">
                <a:srgbClr val="4472C4">
                  <a:alpha val="0"/>
                </a:srgbClr>
              </a:gs>
              <a:gs pos="100000">
                <a:srgbClr val="1F3864">
                  <a:alpha val="54901"/>
                </a:srgbClr>
              </a:gs>
            </a:gsLst>
            <a:lin ang="13800001"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462" name="Google Shape;462;p34"/>
          <p:cNvSpPr/>
          <p:nvPr/>
        </p:nvSpPr>
        <p:spPr>
          <a:xfrm flipH="1">
            <a:off x="8115299" y="-1"/>
            <a:ext cx="4076698" cy="1590742"/>
          </a:xfrm>
          <a:prstGeom prst="rect">
            <a:avLst/>
          </a:prstGeom>
          <a:gradFill>
            <a:gsLst>
              <a:gs pos="0">
                <a:srgbClr val="4472C4">
                  <a:alpha val="65882"/>
                </a:srgbClr>
              </a:gs>
              <a:gs pos="100000">
                <a:srgbClr val="000000">
                  <a:alpha val="29803"/>
                </a:srgbClr>
              </a:gs>
            </a:gsLst>
            <a:lin ang="132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463" name="Google Shape;463;p34"/>
          <p:cNvSpPr/>
          <p:nvPr/>
        </p:nvSpPr>
        <p:spPr>
          <a:xfrm>
            <a:off x="459350" y="-1"/>
            <a:ext cx="11732646" cy="1597433"/>
          </a:xfrm>
          <a:prstGeom prst="rect">
            <a:avLst/>
          </a:prstGeom>
          <a:gradFill>
            <a:gsLst>
              <a:gs pos="0">
                <a:srgbClr val="000000">
                  <a:alpha val="0"/>
                </a:srgbClr>
              </a:gs>
              <a:gs pos="50000">
                <a:srgbClr val="000000">
                  <a:alpha val="0"/>
                </a:srgbClr>
              </a:gs>
              <a:gs pos="99000">
                <a:srgbClr val="1F3864">
                  <a:alpha val="51764"/>
                </a:srgbClr>
              </a:gs>
              <a:gs pos="100000">
                <a:srgbClr val="1F3864">
                  <a:alpha val="51764"/>
                </a:srgbClr>
              </a:gs>
            </a:gsLst>
            <a:lin ang="168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464" name="Google Shape;464;p34"/>
          <p:cNvSpPr txBox="1">
            <a:spLocks noGrp="1"/>
          </p:cNvSpPr>
          <p:nvPr>
            <p:ph type="title"/>
          </p:nvPr>
        </p:nvSpPr>
        <p:spPr>
          <a:xfrm>
            <a:off x="1371599" y="294538"/>
            <a:ext cx="9895951" cy="1033669"/>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FFFFFF"/>
              </a:buClr>
              <a:buSzPts val="4000"/>
              <a:buFont typeface="Arial"/>
              <a:buNone/>
            </a:pPr>
            <a:r>
              <a:rPr lang="en-US" sz="4000">
                <a:solidFill>
                  <a:srgbClr val="FFFFFF"/>
                </a:solidFill>
                <a:latin typeface="Arial"/>
                <a:ea typeface="Arial"/>
                <a:cs typeface="Arial"/>
                <a:sym typeface="Arial"/>
              </a:rPr>
              <a:t>“A” Reorganization</a:t>
            </a:r>
            <a:endParaRPr/>
          </a:p>
        </p:txBody>
      </p:sp>
      <p:sp>
        <p:nvSpPr>
          <p:cNvPr id="465" name="Google Shape;465;p34"/>
          <p:cNvSpPr txBox="1">
            <a:spLocks noGrp="1"/>
          </p:cNvSpPr>
          <p:nvPr>
            <p:ph type="body" idx="1"/>
          </p:nvPr>
        </p:nvSpPr>
        <p:spPr>
          <a:xfrm>
            <a:off x="1000461" y="1590740"/>
            <a:ext cx="10095169" cy="5267259"/>
          </a:xfrm>
          <a:prstGeom prst="rect">
            <a:avLst/>
          </a:prstGeom>
          <a:noFill/>
          <a:ln>
            <a:noFill/>
          </a:ln>
        </p:spPr>
        <p:txBody>
          <a:bodyPr spcFirstLastPara="1" wrap="square" lIns="91425" tIns="45700" rIns="91425" bIns="45700" anchor="t" anchorCtr="0">
            <a:normAutofit/>
          </a:bodyPr>
          <a:lstStyle/>
          <a:p>
            <a:pPr marL="228600" lvl="0" indent="-228600" algn="l" rtl="0">
              <a:lnSpc>
                <a:spcPct val="110000"/>
              </a:lnSpc>
              <a:spcBef>
                <a:spcPts val="0"/>
              </a:spcBef>
              <a:spcAft>
                <a:spcPts val="0"/>
              </a:spcAft>
              <a:buClr>
                <a:schemeClr val="dk1"/>
              </a:buClr>
              <a:buSzPts val="3200"/>
              <a:buChar char="•"/>
            </a:pPr>
            <a:r>
              <a:rPr lang="en-US" sz="3200">
                <a:latin typeface="Arial"/>
                <a:ea typeface="Arial"/>
                <a:cs typeface="Arial"/>
                <a:sym typeface="Arial"/>
              </a:rPr>
              <a:t>What type of consideration may be used in an A reorganization?</a:t>
            </a:r>
            <a:endParaRPr/>
          </a:p>
          <a:p>
            <a:pPr marL="685800" lvl="1" indent="-228600" algn="l" rtl="0">
              <a:lnSpc>
                <a:spcPct val="110000"/>
              </a:lnSpc>
              <a:spcBef>
                <a:spcPts val="500"/>
              </a:spcBef>
              <a:spcAft>
                <a:spcPts val="0"/>
              </a:spcAft>
              <a:buClr>
                <a:schemeClr val="dk1"/>
              </a:buClr>
              <a:buSzPts val="2800"/>
              <a:buChar char="•"/>
            </a:pPr>
            <a:r>
              <a:rPr lang="en-US" sz="2800">
                <a:latin typeface="Arial"/>
                <a:ea typeface="Arial"/>
                <a:cs typeface="Arial"/>
                <a:sym typeface="Arial"/>
              </a:rPr>
              <a:t>Section 368(a)(1)(A) does not specify how much or what kind of Buyer stock must be used.</a:t>
            </a:r>
            <a:endParaRPr/>
          </a:p>
          <a:p>
            <a:pPr marL="685800" lvl="1" indent="-228600" algn="l" rtl="0">
              <a:lnSpc>
                <a:spcPct val="110000"/>
              </a:lnSpc>
              <a:spcBef>
                <a:spcPts val="500"/>
              </a:spcBef>
              <a:spcAft>
                <a:spcPts val="0"/>
              </a:spcAft>
              <a:buClr>
                <a:schemeClr val="dk1"/>
              </a:buClr>
              <a:buSzPts val="2800"/>
              <a:buChar char="•"/>
            </a:pPr>
            <a:r>
              <a:rPr lang="en-US" sz="2800">
                <a:latin typeface="Arial"/>
                <a:ea typeface="Arial"/>
                <a:cs typeface="Arial"/>
                <a:sym typeface="Arial"/>
              </a:rPr>
              <a:t>Generally, non-voting preferred stock is permissible consideration.</a:t>
            </a:r>
            <a:endParaRPr/>
          </a:p>
          <a:p>
            <a:pPr marL="685800" lvl="1" indent="-228600" algn="l" rtl="0">
              <a:lnSpc>
                <a:spcPct val="110000"/>
              </a:lnSpc>
              <a:spcBef>
                <a:spcPts val="500"/>
              </a:spcBef>
              <a:spcAft>
                <a:spcPts val="0"/>
              </a:spcAft>
              <a:buClr>
                <a:schemeClr val="dk1"/>
              </a:buClr>
              <a:buSzPts val="2800"/>
              <a:buChar char="•"/>
            </a:pPr>
            <a:r>
              <a:rPr lang="en-US" sz="2800">
                <a:latin typeface="Arial"/>
                <a:ea typeface="Arial"/>
                <a:cs typeface="Arial"/>
                <a:sym typeface="Arial"/>
              </a:rPr>
              <a:t>Remember continuity of interest requirements.</a:t>
            </a:r>
            <a:endParaRPr/>
          </a:p>
          <a:p>
            <a:pPr marL="685800" lvl="1" indent="-50800" algn="l" rtl="0">
              <a:lnSpc>
                <a:spcPct val="110000"/>
              </a:lnSpc>
              <a:spcBef>
                <a:spcPts val="500"/>
              </a:spcBef>
              <a:spcAft>
                <a:spcPts val="0"/>
              </a:spcAft>
              <a:buClr>
                <a:schemeClr val="dk1"/>
              </a:buClr>
              <a:buSzPts val="2800"/>
              <a:buNone/>
            </a:pPr>
            <a:endParaRPr sz="2800">
              <a:latin typeface="Arial"/>
              <a:ea typeface="Arial"/>
              <a:cs typeface="Arial"/>
              <a:sym typeface="Arial"/>
            </a:endParaRPr>
          </a:p>
          <a:p>
            <a:pPr marL="228600" lvl="0" indent="-50800" algn="l" rtl="0">
              <a:lnSpc>
                <a:spcPct val="110000"/>
              </a:lnSpc>
              <a:spcBef>
                <a:spcPts val="1000"/>
              </a:spcBef>
              <a:spcAft>
                <a:spcPts val="0"/>
              </a:spcAft>
              <a:buClr>
                <a:schemeClr val="dk1"/>
              </a:buClr>
              <a:buSzPts val="2800"/>
              <a:buNone/>
            </a:pPr>
            <a:endParaRPr sz="2800">
              <a:latin typeface="Arial"/>
              <a:ea typeface="Arial"/>
              <a:cs typeface="Arial"/>
              <a:sym typeface="Aria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13"/>
        <p:cNvGrpSpPr/>
        <p:nvPr/>
      </p:nvGrpSpPr>
      <p:grpSpPr>
        <a:xfrm>
          <a:off x="0" y="0"/>
          <a:ext cx="0" cy="0"/>
          <a:chOff x="0" y="0"/>
          <a:chExt cx="0" cy="0"/>
        </a:xfrm>
      </p:grpSpPr>
      <p:sp>
        <p:nvSpPr>
          <p:cNvPr id="114" name="Google Shape;114;p3"/>
          <p:cNvSpPr/>
          <p:nvPr/>
        </p:nvSpPr>
        <p:spPr>
          <a:xfrm>
            <a:off x="0" y="0"/>
            <a:ext cx="12192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15" name="Google Shape;115;p3"/>
          <p:cNvSpPr/>
          <p:nvPr/>
        </p:nvSpPr>
        <p:spPr>
          <a:xfrm flipH="1">
            <a:off x="-1" y="-1"/>
            <a:ext cx="12191998" cy="1590742"/>
          </a:xfrm>
          <a:prstGeom prst="rect">
            <a:avLst/>
          </a:prstGeom>
          <a:gradFill>
            <a:gsLst>
              <a:gs pos="0">
                <a:srgbClr val="000000"/>
              </a:gs>
              <a:gs pos="100000">
                <a:srgbClr val="2F5496"/>
              </a:gs>
            </a:gsLst>
            <a:lin ang="84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16" name="Google Shape;116;p3"/>
          <p:cNvSpPr/>
          <p:nvPr/>
        </p:nvSpPr>
        <p:spPr>
          <a:xfrm rot="10800000" flipH="1">
            <a:off x="-3" y="0"/>
            <a:ext cx="8115306" cy="1590742"/>
          </a:xfrm>
          <a:prstGeom prst="rect">
            <a:avLst/>
          </a:prstGeom>
          <a:gradFill>
            <a:gsLst>
              <a:gs pos="0">
                <a:srgbClr val="4472C4">
                  <a:alpha val="0"/>
                </a:srgbClr>
              </a:gs>
              <a:gs pos="20000">
                <a:srgbClr val="4472C4">
                  <a:alpha val="0"/>
                </a:srgbClr>
              </a:gs>
              <a:gs pos="100000">
                <a:srgbClr val="1F3864">
                  <a:alpha val="54901"/>
                </a:srgbClr>
              </a:gs>
            </a:gsLst>
            <a:lin ang="13800001"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17" name="Google Shape;117;p3"/>
          <p:cNvSpPr/>
          <p:nvPr/>
        </p:nvSpPr>
        <p:spPr>
          <a:xfrm flipH="1">
            <a:off x="8115299" y="-1"/>
            <a:ext cx="4076698" cy="1590742"/>
          </a:xfrm>
          <a:prstGeom prst="rect">
            <a:avLst/>
          </a:prstGeom>
          <a:gradFill>
            <a:gsLst>
              <a:gs pos="0">
                <a:srgbClr val="4472C4">
                  <a:alpha val="65882"/>
                </a:srgbClr>
              </a:gs>
              <a:gs pos="100000">
                <a:srgbClr val="000000">
                  <a:alpha val="29803"/>
                </a:srgbClr>
              </a:gs>
            </a:gsLst>
            <a:lin ang="132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18" name="Google Shape;118;p3"/>
          <p:cNvSpPr/>
          <p:nvPr/>
        </p:nvSpPr>
        <p:spPr>
          <a:xfrm>
            <a:off x="459350" y="-1"/>
            <a:ext cx="11732646" cy="1597433"/>
          </a:xfrm>
          <a:prstGeom prst="rect">
            <a:avLst/>
          </a:prstGeom>
          <a:gradFill>
            <a:gsLst>
              <a:gs pos="0">
                <a:srgbClr val="000000">
                  <a:alpha val="0"/>
                </a:srgbClr>
              </a:gs>
              <a:gs pos="50000">
                <a:srgbClr val="000000">
                  <a:alpha val="0"/>
                </a:srgbClr>
              </a:gs>
              <a:gs pos="99000">
                <a:srgbClr val="1F3864">
                  <a:alpha val="51764"/>
                </a:srgbClr>
              </a:gs>
              <a:gs pos="100000">
                <a:srgbClr val="1F3864">
                  <a:alpha val="51764"/>
                </a:srgbClr>
              </a:gs>
            </a:gsLst>
            <a:lin ang="168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19" name="Google Shape;119;p3"/>
          <p:cNvSpPr txBox="1">
            <a:spLocks noGrp="1"/>
          </p:cNvSpPr>
          <p:nvPr>
            <p:ph type="title"/>
          </p:nvPr>
        </p:nvSpPr>
        <p:spPr>
          <a:xfrm>
            <a:off x="1371599" y="294538"/>
            <a:ext cx="9895951" cy="1033669"/>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lt1"/>
              </a:buClr>
              <a:buSzPts val="4000"/>
              <a:buFont typeface="Arial"/>
              <a:buNone/>
            </a:pPr>
            <a:r>
              <a:rPr lang="en-US" sz="4000">
                <a:solidFill>
                  <a:schemeClr val="lt1"/>
                </a:solidFill>
                <a:latin typeface="Arial"/>
                <a:ea typeface="Arial"/>
                <a:cs typeface="Arial"/>
                <a:sym typeface="Arial"/>
              </a:rPr>
              <a:t>Stock Acquisitions (Taxable)</a:t>
            </a:r>
            <a:endParaRPr/>
          </a:p>
        </p:txBody>
      </p:sp>
      <p:sp>
        <p:nvSpPr>
          <p:cNvPr id="120" name="Google Shape;120;p3"/>
          <p:cNvSpPr txBox="1">
            <a:spLocks noGrp="1"/>
          </p:cNvSpPr>
          <p:nvPr>
            <p:ph type="body" idx="1"/>
          </p:nvPr>
        </p:nvSpPr>
        <p:spPr>
          <a:xfrm>
            <a:off x="1000461" y="1590740"/>
            <a:ext cx="10095169" cy="5267259"/>
          </a:xfrm>
          <a:prstGeom prst="rect">
            <a:avLst/>
          </a:prstGeom>
          <a:noFill/>
          <a:ln>
            <a:noFill/>
          </a:ln>
        </p:spPr>
        <p:txBody>
          <a:bodyPr spcFirstLastPara="1" wrap="square" lIns="91425" tIns="45700" rIns="91425" bIns="45700" anchor="t" anchorCtr="0">
            <a:noAutofit/>
          </a:bodyPr>
          <a:lstStyle/>
          <a:p>
            <a:pPr marL="228600" lvl="0" indent="-228600" algn="l" rtl="0">
              <a:lnSpc>
                <a:spcPct val="120000"/>
              </a:lnSpc>
              <a:spcBef>
                <a:spcPts val="0"/>
              </a:spcBef>
              <a:spcAft>
                <a:spcPts val="0"/>
              </a:spcAft>
              <a:buClr>
                <a:schemeClr val="dk1"/>
              </a:buClr>
              <a:buSzPts val="2800"/>
              <a:buChar char="•"/>
            </a:pPr>
            <a:r>
              <a:rPr lang="en-US">
                <a:latin typeface="Arial"/>
                <a:ea typeface="Arial"/>
                <a:cs typeface="Arial"/>
                <a:sym typeface="Arial"/>
              </a:rPr>
              <a:t>Buyer acquires Target stock from Seller in exchange for consideration (e.g., cash, stock, other property).</a:t>
            </a:r>
            <a:endParaRPr/>
          </a:p>
          <a:p>
            <a:pPr marL="685800" lvl="1" indent="-228600" algn="l" rtl="0">
              <a:lnSpc>
                <a:spcPct val="140000"/>
              </a:lnSpc>
              <a:spcBef>
                <a:spcPts val="500"/>
              </a:spcBef>
              <a:spcAft>
                <a:spcPts val="0"/>
              </a:spcAft>
              <a:buClr>
                <a:schemeClr val="dk1"/>
              </a:buClr>
              <a:buSzPts val="2400"/>
              <a:buChar char="•"/>
            </a:pPr>
            <a:r>
              <a:rPr lang="en-US">
                <a:latin typeface="Arial"/>
                <a:ea typeface="Arial"/>
                <a:cs typeface="Arial"/>
                <a:sym typeface="Arial"/>
              </a:rPr>
              <a:t>Seller realizes capital gain or loss on the sale of Target stock equal to the difference between its adjusted basis in Target stock and the amount paid by Buyer.</a:t>
            </a:r>
            <a:endParaRPr/>
          </a:p>
          <a:p>
            <a:pPr marL="1143000" lvl="2" indent="-228600" algn="l" rtl="0">
              <a:lnSpc>
                <a:spcPct val="140000"/>
              </a:lnSpc>
              <a:spcBef>
                <a:spcPts val="500"/>
              </a:spcBef>
              <a:spcAft>
                <a:spcPts val="0"/>
              </a:spcAft>
              <a:buClr>
                <a:schemeClr val="dk1"/>
              </a:buClr>
              <a:buSzPts val="2400"/>
              <a:buFont typeface="Noto Sans Symbols"/>
              <a:buChar char="▪"/>
            </a:pPr>
            <a:r>
              <a:rPr lang="en-US" sz="2400">
                <a:latin typeface="Arial"/>
                <a:ea typeface="Arial"/>
                <a:cs typeface="Arial"/>
                <a:sym typeface="Arial"/>
              </a:rPr>
              <a:t>Long term capital gains highest marginal tax rate: 20%</a:t>
            </a:r>
            <a:endParaRPr/>
          </a:p>
          <a:p>
            <a:pPr marL="1143000" lvl="2" indent="-228600" algn="l" rtl="0">
              <a:lnSpc>
                <a:spcPct val="140000"/>
              </a:lnSpc>
              <a:spcBef>
                <a:spcPts val="500"/>
              </a:spcBef>
              <a:spcAft>
                <a:spcPts val="0"/>
              </a:spcAft>
              <a:buClr>
                <a:schemeClr val="dk1"/>
              </a:buClr>
              <a:buSzPts val="2400"/>
              <a:buFont typeface="Noto Sans Symbols"/>
              <a:buChar char="▪"/>
            </a:pPr>
            <a:r>
              <a:rPr lang="en-US" sz="2400">
                <a:latin typeface="Arial"/>
                <a:ea typeface="Arial"/>
                <a:cs typeface="Arial"/>
                <a:sym typeface="Arial"/>
              </a:rPr>
              <a:t>Ordinary income / short term capital gains highest marginal tax rate: 37%</a:t>
            </a:r>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469"/>
        <p:cNvGrpSpPr/>
        <p:nvPr/>
      </p:nvGrpSpPr>
      <p:grpSpPr>
        <a:xfrm>
          <a:off x="0" y="0"/>
          <a:ext cx="0" cy="0"/>
          <a:chOff x="0" y="0"/>
          <a:chExt cx="0" cy="0"/>
        </a:xfrm>
      </p:grpSpPr>
      <p:sp>
        <p:nvSpPr>
          <p:cNvPr id="470" name="Google Shape;470;p35"/>
          <p:cNvSpPr/>
          <p:nvPr/>
        </p:nvSpPr>
        <p:spPr>
          <a:xfrm>
            <a:off x="0" y="0"/>
            <a:ext cx="12192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471" name="Google Shape;471;p35"/>
          <p:cNvSpPr/>
          <p:nvPr/>
        </p:nvSpPr>
        <p:spPr>
          <a:xfrm flipH="1">
            <a:off x="-1" y="-1"/>
            <a:ext cx="12191998" cy="1590742"/>
          </a:xfrm>
          <a:prstGeom prst="rect">
            <a:avLst/>
          </a:prstGeom>
          <a:gradFill>
            <a:gsLst>
              <a:gs pos="0">
                <a:srgbClr val="000000"/>
              </a:gs>
              <a:gs pos="100000">
                <a:srgbClr val="2F5496"/>
              </a:gs>
            </a:gsLst>
            <a:lin ang="84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472" name="Google Shape;472;p35"/>
          <p:cNvSpPr/>
          <p:nvPr/>
        </p:nvSpPr>
        <p:spPr>
          <a:xfrm rot="10800000" flipH="1">
            <a:off x="-3" y="0"/>
            <a:ext cx="8115306" cy="1590742"/>
          </a:xfrm>
          <a:prstGeom prst="rect">
            <a:avLst/>
          </a:prstGeom>
          <a:gradFill>
            <a:gsLst>
              <a:gs pos="0">
                <a:srgbClr val="4472C4">
                  <a:alpha val="0"/>
                </a:srgbClr>
              </a:gs>
              <a:gs pos="20000">
                <a:srgbClr val="4472C4">
                  <a:alpha val="0"/>
                </a:srgbClr>
              </a:gs>
              <a:gs pos="100000">
                <a:srgbClr val="1F3864">
                  <a:alpha val="54901"/>
                </a:srgbClr>
              </a:gs>
            </a:gsLst>
            <a:lin ang="13800001"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473" name="Google Shape;473;p35"/>
          <p:cNvSpPr/>
          <p:nvPr/>
        </p:nvSpPr>
        <p:spPr>
          <a:xfrm flipH="1">
            <a:off x="8115299" y="-1"/>
            <a:ext cx="4076698" cy="1590742"/>
          </a:xfrm>
          <a:prstGeom prst="rect">
            <a:avLst/>
          </a:prstGeom>
          <a:gradFill>
            <a:gsLst>
              <a:gs pos="0">
                <a:srgbClr val="4472C4">
                  <a:alpha val="65882"/>
                </a:srgbClr>
              </a:gs>
              <a:gs pos="100000">
                <a:srgbClr val="000000">
                  <a:alpha val="29803"/>
                </a:srgbClr>
              </a:gs>
            </a:gsLst>
            <a:lin ang="132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474" name="Google Shape;474;p35"/>
          <p:cNvSpPr/>
          <p:nvPr/>
        </p:nvSpPr>
        <p:spPr>
          <a:xfrm>
            <a:off x="459350" y="-1"/>
            <a:ext cx="11732646" cy="1597433"/>
          </a:xfrm>
          <a:prstGeom prst="rect">
            <a:avLst/>
          </a:prstGeom>
          <a:gradFill>
            <a:gsLst>
              <a:gs pos="0">
                <a:srgbClr val="000000">
                  <a:alpha val="0"/>
                </a:srgbClr>
              </a:gs>
              <a:gs pos="50000">
                <a:srgbClr val="000000">
                  <a:alpha val="0"/>
                </a:srgbClr>
              </a:gs>
              <a:gs pos="99000">
                <a:srgbClr val="1F3864">
                  <a:alpha val="51764"/>
                </a:srgbClr>
              </a:gs>
              <a:gs pos="100000">
                <a:srgbClr val="1F3864">
                  <a:alpha val="51764"/>
                </a:srgbClr>
              </a:gs>
            </a:gsLst>
            <a:lin ang="168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475" name="Google Shape;475;p35"/>
          <p:cNvSpPr txBox="1">
            <a:spLocks noGrp="1"/>
          </p:cNvSpPr>
          <p:nvPr>
            <p:ph type="title"/>
          </p:nvPr>
        </p:nvSpPr>
        <p:spPr>
          <a:xfrm>
            <a:off x="1371599" y="294538"/>
            <a:ext cx="9895951" cy="1033669"/>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FFFFFF"/>
              </a:buClr>
              <a:buSzPts val="4000"/>
              <a:buFont typeface="Arial"/>
              <a:buNone/>
            </a:pPr>
            <a:r>
              <a:rPr lang="en-US" sz="4000">
                <a:solidFill>
                  <a:srgbClr val="FFFFFF"/>
                </a:solidFill>
                <a:latin typeface="Arial"/>
                <a:ea typeface="Arial"/>
                <a:cs typeface="Arial"/>
                <a:sym typeface="Arial"/>
              </a:rPr>
              <a:t>“A” Reorganization</a:t>
            </a:r>
            <a:endParaRPr/>
          </a:p>
        </p:txBody>
      </p:sp>
      <p:sp>
        <p:nvSpPr>
          <p:cNvPr id="476" name="Google Shape;476;p35"/>
          <p:cNvSpPr txBox="1">
            <a:spLocks noGrp="1"/>
          </p:cNvSpPr>
          <p:nvPr>
            <p:ph type="body" idx="1"/>
          </p:nvPr>
        </p:nvSpPr>
        <p:spPr>
          <a:xfrm>
            <a:off x="1000461" y="1590740"/>
            <a:ext cx="10095169" cy="5267259"/>
          </a:xfrm>
          <a:prstGeom prst="rect">
            <a:avLst/>
          </a:prstGeom>
          <a:noFill/>
          <a:ln>
            <a:noFill/>
          </a:ln>
        </p:spPr>
        <p:txBody>
          <a:bodyPr spcFirstLastPara="1" wrap="square" lIns="91425" tIns="45700" rIns="91425" bIns="45700" anchor="t" anchorCtr="0">
            <a:normAutofit fontScale="92500"/>
          </a:bodyPr>
          <a:lstStyle/>
          <a:p>
            <a:pPr marL="228600" lvl="0" indent="-228600" algn="l" rtl="0">
              <a:lnSpc>
                <a:spcPct val="110000"/>
              </a:lnSpc>
              <a:spcBef>
                <a:spcPts val="0"/>
              </a:spcBef>
              <a:spcAft>
                <a:spcPts val="0"/>
              </a:spcAft>
              <a:buClr>
                <a:schemeClr val="dk1"/>
              </a:buClr>
              <a:buSzPct val="100000"/>
              <a:buChar char="•"/>
            </a:pPr>
            <a:r>
              <a:rPr lang="en-US" sz="3200">
                <a:latin typeface="Arial"/>
                <a:ea typeface="Arial"/>
                <a:cs typeface="Arial"/>
                <a:sym typeface="Arial"/>
              </a:rPr>
              <a:t>Section 368(a)(1)(A): Statutory merger or consolidation.</a:t>
            </a:r>
            <a:endParaRPr/>
          </a:p>
          <a:p>
            <a:pPr marL="228600" lvl="0" indent="-228600" algn="l" rtl="0">
              <a:lnSpc>
                <a:spcPct val="110000"/>
              </a:lnSpc>
              <a:spcBef>
                <a:spcPts val="1000"/>
              </a:spcBef>
              <a:spcAft>
                <a:spcPts val="0"/>
              </a:spcAft>
              <a:buClr>
                <a:schemeClr val="dk1"/>
              </a:buClr>
              <a:buSzPct val="100000"/>
              <a:buChar char="•"/>
            </a:pPr>
            <a:r>
              <a:rPr lang="en-US" sz="3200">
                <a:latin typeface="Arial"/>
                <a:ea typeface="Arial"/>
                <a:cs typeface="Arial"/>
                <a:sym typeface="Arial"/>
              </a:rPr>
              <a:t>Base case:</a:t>
            </a:r>
            <a:endParaRPr/>
          </a:p>
          <a:p>
            <a:pPr marL="228600" lvl="0" indent="-40639" algn="l" rtl="0">
              <a:lnSpc>
                <a:spcPct val="110000"/>
              </a:lnSpc>
              <a:spcBef>
                <a:spcPts val="1000"/>
              </a:spcBef>
              <a:spcAft>
                <a:spcPts val="0"/>
              </a:spcAft>
              <a:buClr>
                <a:schemeClr val="dk1"/>
              </a:buClr>
              <a:buSzPct val="100000"/>
              <a:buNone/>
            </a:pPr>
            <a:endParaRPr sz="3200">
              <a:latin typeface="Arial"/>
              <a:ea typeface="Arial"/>
              <a:cs typeface="Arial"/>
              <a:sym typeface="Arial"/>
            </a:endParaRPr>
          </a:p>
          <a:p>
            <a:pPr marL="0" lvl="0" indent="0" algn="l" rtl="0">
              <a:lnSpc>
                <a:spcPct val="110000"/>
              </a:lnSpc>
              <a:spcBef>
                <a:spcPts val="1000"/>
              </a:spcBef>
              <a:spcAft>
                <a:spcPts val="0"/>
              </a:spcAft>
              <a:buClr>
                <a:schemeClr val="dk1"/>
              </a:buClr>
              <a:buSzPct val="100000"/>
              <a:buNone/>
            </a:pPr>
            <a:endParaRPr sz="3200">
              <a:latin typeface="Arial"/>
              <a:ea typeface="Arial"/>
              <a:cs typeface="Arial"/>
              <a:sym typeface="Arial"/>
            </a:endParaRPr>
          </a:p>
          <a:p>
            <a:pPr marL="0" lvl="0" indent="0" algn="l" rtl="0">
              <a:lnSpc>
                <a:spcPct val="110000"/>
              </a:lnSpc>
              <a:spcBef>
                <a:spcPts val="1000"/>
              </a:spcBef>
              <a:spcAft>
                <a:spcPts val="0"/>
              </a:spcAft>
              <a:buClr>
                <a:schemeClr val="dk1"/>
              </a:buClr>
              <a:buSzPct val="100000"/>
              <a:buNone/>
            </a:pPr>
            <a:endParaRPr sz="1900">
              <a:latin typeface="Arial"/>
              <a:ea typeface="Arial"/>
              <a:cs typeface="Arial"/>
              <a:sym typeface="Arial"/>
            </a:endParaRPr>
          </a:p>
          <a:p>
            <a:pPr marL="228600" lvl="0" indent="-228600" algn="l" rtl="0">
              <a:lnSpc>
                <a:spcPct val="110000"/>
              </a:lnSpc>
              <a:spcBef>
                <a:spcPts val="1000"/>
              </a:spcBef>
              <a:spcAft>
                <a:spcPts val="0"/>
              </a:spcAft>
              <a:buClr>
                <a:schemeClr val="dk1"/>
              </a:buClr>
              <a:buSzPct val="100000"/>
              <a:buChar char="•"/>
            </a:pPr>
            <a:r>
              <a:rPr lang="en-US" sz="3000">
                <a:latin typeface="Arial"/>
                <a:ea typeface="Arial"/>
                <a:cs typeface="Arial"/>
                <a:sym typeface="Arial"/>
              </a:rPr>
              <a:t>Target merges into Buyer through a statutory merger. Merger is treated as if (i) Target transferred its assets to Acquirer in exchange for merger proceeds and (ii) Target liquidates and distributes the merger proceeds to its shareholders.</a:t>
            </a:r>
            <a:endParaRPr/>
          </a:p>
          <a:p>
            <a:pPr marL="228600" lvl="0" indent="-64135" algn="l" rtl="0">
              <a:lnSpc>
                <a:spcPct val="110000"/>
              </a:lnSpc>
              <a:spcBef>
                <a:spcPts val="1000"/>
              </a:spcBef>
              <a:spcAft>
                <a:spcPts val="0"/>
              </a:spcAft>
              <a:buClr>
                <a:schemeClr val="dk1"/>
              </a:buClr>
              <a:buSzPct val="100000"/>
              <a:buNone/>
            </a:pPr>
            <a:endParaRPr sz="2800">
              <a:latin typeface="Arial"/>
              <a:ea typeface="Arial"/>
              <a:cs typeface="Arial"/>
              <a:sym typeface="Arial"/>
            </a:endParaRPr>
          </a:p>
        </p:txBody>
      </p:sp>
      <p:sp>
        <p:nvSpPr>
          <p:cNvPr id="477" name="Google Shape;477;p35"/>
          <p:cNvSpPr/>
          <p:nvPr/>
        </p:nvSpPr>
        <p:spPr>
          <a:xfrm>
            <a:off x="8521606" y="2380006"/>
            <a:ext cx="804694" cy="732448"/>
          </a:xfrm>
          <a:prstGeom prst="flowChartConnector">
            <a:avLst/>
          </a:prstGeom>
          <a:solidFill>
            <a:srgbClr val="FFC00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200"/>
              <a:buFont typeface="Calibri"/>
              <a:buNone/>
            </a:pPr>
            <a:endParaRPr sz="1200" b="1" i="0" u="none" strike="noStrike" cap="none">
              <a:solidFill>
                <a:schemeClr val="dk1"/>
              </a:solidFill>
              <a:latin typeface="Arial"/>
              <a:ea typeface="Arial"/>
              <a:cs typeface="Arial"/>
              <a:sym typeface="Arial"/>
            </a:endParaRPr>
          </a:p>
        </p:txBody>
      </p:sp>
      <p:sp>
        <p:nvSpPr>
          <p:cNvPr id="478" name="Google Shape;478;p35"/>
          <p:cNvSpPr/>
          <p:nvPr/>
        </p:nvSpPr>
        <p:spPr>
          <a:xfrm>
            <a:off x="5039489" y="2514262"/>
            <a:ext cx="1447031" cy="732448"/>
          </a:xfrm>
          <a:prstGeom prst="rect">
            <a:avLst/>
          </a:prstGeom>
          <a:solidFill>
            <a:srgbClr val="00B05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spcBef>
                <a:spcPts val="0"/>
              </a:spcBef>
              <a:spcAft>
                <a:spcPts val="0"/>
              </a:spcAft>
              <a:buClr>
                <a:schemeClr val="lt1"/>
              </a:buClr>
              <a:buSzPts val="1200"/>
              <a:buFont typeface="Arial"/>
              <a:buNone/>
            </a:pPr>
            <a:r>
              <a:rPr lang="en-US" sz="1200" b="1" i="0" u="none" strike="noStrike" cap="none">
                <a:solidFill>
                  <a:schemeClr val="lt1"/>
                </a:solidFill>
                <a:latin typeface="Arial"/>
                <a:ea typeface="Arial"/>
                <a:cs typeface="Arial"/>
                <a:sym typeface="Arial"/>
              </a:rPr>
              <a:t>Buyer</a:t>
            </a:r>
            <a:endParaRPr sz="1200" b="1" i="0" u="none" strike="noStrike" cap="none">
              <a:solidFill>
                <a:schemeClr val="lt1"/>
              </a:solidFill>
              <a:latin typeface="Arial"/>
              <a:ea typeface="Arial"/>
              <a:cs typeface="Arial"/>
              <a:sym typeface="Arial"/>
            </a:endParaRPr>
          </a:p>
        </p:txBody>
      </p:sp>
      <p:sp>
        <p:nvSpPr>
          <p:cNvPr id="479" name="Google Shape;479;p35"/>
          <p:cNvSpPr/>
          <p:nvPr/>
        </p:nvSpPr>
        <p:spPr>
          <a:xfrm>
            <a:off x="7994310" y="3637005"/>
            <a:ext cx="1507788" cy="732448"/>
          </a:xfrm>
          <a:prstGeom prst="rect">
            <a:avLst/>
          </a:prstGeom>
          <a:solidFill>
            <a:srgbClr val="0070C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spcBef>
                <a:spcPts val="0"/>
              </a:spcBef>
              <a:spcAft>
                <a:spcPts val="0"/>
              </a:spcAft>
              <a:buClr>
                <a:schemeClr val="lt1"/>
              </a:buClr>
              <a:buSzPts val="1200"/>
              <a:buFont typeface="Arial"/>
              <a:buNone/>
            </a:pPr>
            <a:r>
              <a:rPr lang="en-US" sz="1200" b="1" i="0" u="none" strike="noStrike" cap="none">
                <a:solidFill>
                  <a:schemeClr val="lt1"/>
                </a:solidFill>
                <a:latin typeface="Arial"/>
                <a:ea typeface="Arial"/>
                <a:cs typeface="Arial"/>
                <a:sym typeface="Arial"/>
              </a:rPr>
              <a:t>Target</a:t>
            </a:r>
            <a:endParaRPr sz="1200" b="1" i="0" u="none" strike="noStrike" cap="none">
              <a:solidFill>
                <a:schemeClr val="lt1"/>
              </a:solidFill>
              <a:latin typeface="Arial"/>
              <a:ea typeface="Arial"/>
              <a:cs typeface="Arial"/>
              <a:sym typeface="Arial"/>
            </a:endParaRPr>
          </a:p>
        </p:txBody>
      </p:sp>
      <p:sp>
        <p:nvSpPr>
          <p:cNvPr id="480" name="Google Shape;480;p35"/>
          <p:cNvSpPr/>
          <p:nvPr/>
        </p:nvSpPr>
        <p:spPr>
          <a:xfrm>
            <a:off x="8356131" y="2380006"/>
            <a:ext cx="804694" cy="732448"/>
          </a:xfrm>
          <a:prstGeom prst="flowChartConnector">
            <a:avLst/>
          </a:prstGeom>
          <a:solidFill>
            <a:srgbClr val="FFC00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200"/>
              <a:buFont typeface="Calibri"/>
              <a:buNone/>
            </a:pPr>
            <a:endParaRPr sz="1200" b="1" i="0" u="none" strike="noStrike" cap="none">
              <a:solidFill>
                <a:schemeClr val="dk1"/>
              </a:solidFill>
              <a:latin typeface="Arial"/>
              <a:ea typeface="Arial"/>
              <a:cs typeface="Arial"/>
              <a:sym typeface="Arial"/>
            </a:endParaRPr>
          </a:p>
        </p:txBody>
      </p:sp>
      <p:sp>
        <p:nvSpPr>
          <p:cNvPr id="481" name="Google Shape;481;p35"/>
          <p:cNvSpPr/>
          <p:nvPr/>
        </p:nvSpPr>
        <p:spPr>
          <a:xfrm>
            <a:off x="8227722" y="2380006"/>
            <a:ext cx="804694" cy="732448"/>
          </a:xfrm>
          <a:prstGeom prst="flowChartConnector">
            <a:avLst/>
          </a:prstGeom>
          <a:solidFill>
            <a:srgbClr val="FFC00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spcBef>
                <a:spcPts val="0"/>
              </a:spcBef>
              <a:spcAft>
                <a:spcPts val="0"/>
              </a:spcAft>
              <a:buClr>
                <a:schemeClr val="lt1"/>
              </a:buClr>
              <a:buSzPts val="1200"/>
              <a:buFont typeface="Arial"/>
              <a:buNone/>
            </a:pPr>
            <a:r>
              <a:rPr lang="en-US" sz="1200" b="1" i="0" u="none" strike="noStrike" cap="none">
                <a:solidFill>
                  <a:schemeClr val="lt1"/>
                </a:solidFill>
                <a:latin typeface="Arial"/>
                <a:ea typeface="Arial"/>
                <a:cs typeface="Arial"/>
                <a:sym typeface="Arial"/>
              </a:rPr>
              <a:t>SHs</a:t>
            </a:r>
            <a:endParaRPr sz="1200" b="1" i="0" u="none" strike="noStrike" cap="none">
              <a:solidFill>
                <a:schemeClr val="lt1"/>
              </a:solidFill>
              <a:latin typeface="Arial"/>
              <a:ea typeface="Arial"/>
              <a:cs typeface="Arial"/>
              <a:sym typeface="Arial"/>
            </a:endParaRPr>
          </a:p>
        </p:txBody>
      </p:sp>
      <p:cxnSp>
        <p:nvCxnSpPr>
          <p:cNvPr id="482" name="Google Shape;482;p35"/>
          <p:cNvCxnSpPr>
            <a:stCxn id="480" idx="4"/>
            <a:endCxn id="479" idx="0"/>
          </p:cNvCxnSpPr>
          <p:nvPr/>
        </p:nvCxnSpPr>
        <p:spPr>
          <a:xfrm flipH="1">
            <a:off x="8748278" y="3112454"/>
            <a:ext cx="10200" cy="524700"/>
          </a:xfrm>
          <a:prstGeom prst="straightConnector1">
            <a:avLst/>
          </a:prstGeom>
          <a:noFill/>
          <a:ln w="9525" cap="flat" cmpd="sng">
            <a:solidFill>
              <a:schemeClr val="dk2"/>
            </a:solidFill>
            <a:prstDash val="solid"/>
            <a:round/>
            <a:headEnd type="none" w="sm" len="sm"/>
            <a:tailEnd type="none" w="sm" len="sm"/>
          </a:ln>
        </p:spPr>
      </p:cxnSp>
      <p:cxnSp>
        <p:nvCxnSpPr>
          <p:cNvPr id="483" name="Google Shape;483;p35"/>
          <p:cNvCxnSpPr>
            <a:stCxn id="479" idx="1"/>
            <a:endCxn id="478" idx="2"/>
          </p:cNvCxnSpPr>
          <p:nvPr/>
        </p:nvCxnSpPr>
        <p:spPr>
          <a:xfrm rot="10800000">
            <a:off x="5762910" y="3246629"/>
            <a:ext cx="2231400" cy="756600"/>
          </a:xfrm>
          <a:prstGeom prst="straightConnector1">
            <a:avLst/>
          </a:prstGeom>
          <a:noFill/>
          <a:ln w="9525" cap="flat" cmpd="sng">
            <a:solidFill>
              <a:srgbClr val="666666"/>
            </a:solidFill>
            <a:prstDash val="solid"/>
            <a:round/>
            <a:headEnd type="none" w="sm" len="sm"/>
            <a:tailEnd type="triangle" w="med" len="med"/>
          </a:ln>
        </p:spPr>
      </p:cxnSp>
      <p:sp>
        <p:nvSpPr>
          <p:cNvPr id="484" name="Google Shape;484;p35"/>
          <p:cNvSpPr txBox="1"/>
          <p:nvPr/>
        </p:nvSpPr>
        <p:spPr>
          <a:xfrm>
            <a:off x="6214042" y="3809795"/>
            <a:ext cx="1329230" cy="273156"/>
          </a:xfrm>
          <a:prstGeom prst="rect">
            <a:avLst/>
          </a:prstGeom>
          <a:noFill/>
          <a:ln>
            <a:noFill/>
          </a:ln>
        </p:spPr>
        <p:txBody>
          <a:bodyPr spcFirstLastPara="1" wrap="square" lIns="91425" tIns="91425" rIns="91425" bIns="91425" anchor="t" anchorCtr="0">
            <a:noAutofit/>
          </a:bodyPr>
          <a:lstStyle/>
          <a:p>
            <a:pPr marL="0" marR="0" lvl="0" indent="0" algn="ctr" rtl="0">
              <a:spcBef>
                <a:spcPts val="0"/>
              </a:spcBef>
              <a:spcAft>
                <a:spcPts val="0"/>
              </a:spcAft>
              <a:buClr>
                <a:schemeClr val="dk1"/>
              </a:buClr>
              <a:buSzPts val="1200"/>
              <a:buFont typeface="Arial"/>
              <a:buNone/>
            </a:pPr>
            <a:r>
              <a:rPr lang="en-US" sz="1200" b="1" i="0" u="none" strike="noStrike" cap="none">
                <a:solidFill>
                  <a:schemeClr val="dk1"/>
                </a:solidFill>
                <a:latin typeface="Arial"/>
                <a:ea typeface="Arial"/>
                <a:cs typeface="Arial"/>
                <a:sym typeface="Arial"/>
              </a:rPr>
              <a:t>Merger</a:t>
            </a:r>
            <a:endParaRPr sz="1200" b="1" i="0" u="none" strike="noStrike" cap="none">
              <a:solidFill>
                <a:schemeClr val="dk1"/>
              </a:solidFill>
              <a:latin typeface="Arial"/>
              <a:ea typeface="Arial"/>
              <a:cs typeface="Arial"/>
              <a:sym typeface="Arial"/>
            </a:endParaRPr>
          </a:p>
        </p:txBody>
      </p:sp>
      <p:cxnSp>
        <p:nvCxnSpPr>
          <p:cNvPr id="485" name="Google Shape;485;p35"/>
          <p:cNvCxnSpPr>
            <a:stCxn id="478" idx="3"/>
          </p:cNvCxnSpPr>
          <p:nvPr/>
        </p:nvCxnSpPr>
        <p:spPr>
          <a:xfrm rot="10800000" flipH="1">
            <a:off x="6486520" y="2871786"/>
            <a:ext cx="1741200" cy="8700"/>
          </a:xfrm>
          <a:prstGeom prst="straightConnector1">
            <a:avLst/>
          </a:prstGeom>
          <a:noFill/>
          <a:ln w="9525" cap="flat" cmpd="sng">
            <a:solidFill>
              <a:schemeClr val="dk2"/>
            </a:solidFill>
            <a:prstDash val="solid"/>
            <a:round/>
            <a:headEnd type="none" w="sm" len="sm"/>
            <a:tailEnd type="triangle" w="med" len="med"/>
          </a:ln>
        </p:spPr>
      </p:cxnSp>
      <p:sp>
        <p:nvSpPr>
          <p:cNvPr id="486" name="Google Shape;486;p35"/>
          <p:cNvSpPr txBox="1"/>
          <p:nvPr/>
        </p:nvSpPr>
        <p:spPr>
          <a:xfrm>
            <a:off x="6924814" y="2308848"/>
            <a:ext cx="723347" cy="389521"/>
          </a:xfrm>
          <a:prstGeom prst="rect">
            <a:avLst/>
          </a:prstGeom>
          <a:noFill/>
          <a:ln>
            <a:noFill/>
          </a:ln>
        </p:spPr>
        <p:txBody>
          <a:bodyPr spcFirstLastPara="1" wrap="square" lIns="91425" tIns="91425" rIns="91425" bIns="91425" anchor="t" anchorCtr="0">
            <a:noAutofit/>
          </a:bodyPr>
          <a:lstStyle/>
          <a:p>
            <a:pPr marL="0" marR="0" lvl="0" indent="0" algn="ctr" rtl="0">
              <a:spcBef>
                <a:spcPts val="0"/>
              </a:spcBef>
              <a:spcAft>
                <a:spcPts val="0"/>
              </a:spcAft>
              <a:buClr>
                <a:schemeClr val="dk1"/>
              </a:buClr>
              <a:buSzPts val="1200"/>
              <a:buFont typeface="Arial"/>
              <a:buNone/>
            </a:pPr>
            <a:r>
              <a:rPr lang="en-US" sz="1200" b="1" i="0" u="none" strike="noStrike" cap="none">
                <a:solidFill>
                  <a:schemeClr val="dk1"/>
                </a:solidFill>
                <a:latin typeface="Arial"/>
                <a:ea typeface="Arial"/>
                <a:cs typeface="Arial"/>
                <a:sym typeface="Arial"/>
              </a:rPr>
              <a:t>Buyer Shares</a:t>
            </a:r>
            <a:endParaRPr sz="1200" b="1" i="0" u="none" strike="noStrike" cap="none">
              <a:solidFill>
                <a:schemeClr val="dk1"/>
              </a:solidFill>
              <a:latin typeface="Arial"/>
              <a:ea typeface="Arial"/>
              <a:cs typeface="Arial"/>
              <a:sym typeface="Arial"/>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490"/>
        <p:cNvGrpSpPr/>
        <p:nvPr/>
      </p:nvGrpSpPr>
      <p:grpSpPr>
        <a:xfrm>
          <a:off x="0" y="0"/>
          <a:ext cx="0" cy="0"/>
          <a:chOff x="0" y="0"/>
          <a:chExt cx="0" cy="0"/>
        </a:xfrm>
      </p:grpSpPr>
      <p:sp>
        <p:nvSpPr>
          <p:cNvPr id="491" name="Google Shape;491;p36"/>
          <p:cNvSpPr/>
          <p:nvPr/>
        </p:nvSpPr>
        <p:spPr>
          <a:xfrm>
            <a:off x="0" y="0"/>
            <a:ext cx="12192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492" name="Google Shape;492;p36"/>
          <p:cNvSpPr/>
          <p:nvPr/>
        </p:nvSpPr>
        <p:spPr>
          <a:xfrm flipH="1">
            <a:off x="-1" y="-1"/>
            <a:ext cx="12191998" cy="1590742"/>
          </a:xfrm>
          <a:prstGeom prst="rect">
            <a:avLst/>
          </a:prstGeom>
          <a:gradFill>
            <a:gsLst>
              <a:gs pos="0">
                <a:srgbClr val="000000"/>
              </a:gs>
              <a:gs pos="100000">
                <a:srgbClr val="2F5496"/>
              </a:gs>
            </a:gsLst>
            <a:lin ang="84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493" name="Google Shape;493;p36"/>
          <p:cNvSpPr/>
          <p:nvPr/>
        </p:nvSpPr>
        <p:spPr>
          <a:xfrm rot="10800000" flipH="1">
            <a:off x="-3" y="0"/>
            <a:ext cx="8115306" cy="1590742"/>
          </a:xfrm>
          <a:prstGeom prst="rect">
            <a:avLst/>
          </a:prstGeom>
          <a:gradFill>
            <a:gsLst>
              <a:gs pos="0">
                <a:srgbClr val="4472C4">
                  <a:alpha val="0"/>
                </a:srgbClr>
              </a:gs>
              <a:gs pos="20000">
                <a:srgbClr val="4472C4">
                  <a:alpha val="0"/>
                </a:srgbClr>
              </a:gs>
              <a:gs pos="100000">
                <a:srgbClr val="1F3864">
                  <a:alpha val="54901"/>
                </a:srgbClr>
              </a:gs>
            </a:gsLst>
            <a:lin ang="13800001"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494" name="Google Shape;494;p36"/>
          <p:cNvSpPr/>
          <p:nvPr/>
        </p:nvSpPr>
        <p:spPr>
          <a:xfrm flipH="1">
            <a:off x="8115299" y="-1"/>
            <a:ext cx="4076698" cy="1590742"/>
          </a:xfrm>
          <a:prstGeom prst="rect">
            <a:avLst/>
          </a:prstGeom>
          <a:gradFill>
            <a:gsLst>
              <a:gs pos="0">
                <a:srgbClr val="4472C4">
                  <a:alpha val="65882"/>
                </a:srgbClr>
              </a:gs>
              <a:gs pos="100000">
                <a:srgbClr val="000000">
                  <a:alpha val="29803"/>
                </a:srgbClr>
              </a:gs>
            </a:gsLst>
            <a:lin ang="132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495" name="Google Shape;495;p36"/>
          <p:cNvSpPr/>
          <p:nvPr/>
        </p:nvSpPr>
        <p:spPr>
          <a:xfrm>
            <a:off x="459350" y="-1"/>
            <a:ext cx="11732646" cy="1597433"/>
          </a:xfrm>
          <a:prstGeom prst="rect">
            <a:avLst/>
          </a:prstGeom>
          <a:gradFill>
            <a:gsLst>
              <a:gs pos="0">
                <a:srgbClr val="000000">
                  <a:alpha val="0"/>
                </a:srgbClr>
              </a:gs>
              <a:gs pos="50000">
                <a:srgbClr val="000000">
                  <a:alpha val="0"/>
                </a:srgbClr>
              </a:gs>
              <a:gs pos="99000">
                <a:srgbClr val="1F3864">
                  <a:alpha val="51764"/>
                </a:srgbClr>
              </a:gs>
              <a:gs pos="100000">
                <a:srgbClr val="1F3864">
                  <a:alpha val="51764"/>
                </a:srgbClr>
              </a:gs>
            </a:gsLst>
            <a:lin ang="168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496" name="Google Shape;496;p36"/>
          <p:cNvSpPr txBox="1">
            <a:spLocks noGrp="1"/>
          </p:cNvSpPr>
          <p:nvPr>
            <p:ph type="title"/>
          </p:nvPr>
        </p:nvSpPr>
        <p:spPr>
          <a:xfrm>
            <a:off x="1371599" y="294538"/>
            <a:ext cx="9895951" cy="1033669"/>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FFFFFF"/>
              </a:buClr>
              <a:buSzPts val="4000"/>
              <a:buFont typeface="Arial"/>
              <a:buNone/>
            </a:pPr>
            <a:r>
              <a:rPr lang="en-US" sz="4000">
                <a:solidFill>
                  <a:srgbClr val="FFFFFF"/>
                </a:solidFill>
                <a:latin typeface="Arial"/>
                <a:ea typeface="Arial"/>
                <a:cs typeface="Arial"/>
                <a:sym typeface="Arial"/>
              </a:rPr>
              <a:t>“A” Reorganization</a:t>
            </a:r>
            <a:endParaRPr/>
          </a:p>
        </p:txBody>
      </p:sp>
      <p:sp>
        <p:nvSpPr>
          <p:cNvPr id="497" name="Google Shape;497;p36"/>
          <p:cNvSpPr txBox="1">
            <a:spLocks noGrp="1"/>
          </p:cNvSpPr>
          <p:nvPr>
            <p:ph type="body" idx="1"/>
          </p:nvPr>
        </p:nvSpPr>
        <p:spPr>
          <a:xfrm>
            <a:off x="1000462" y="1590740"/>
            <a:ext cx="5369938" cy="5267259"/>
          </a:xfrm>
          <a:prstGeom prst="rect">
            <a:avLst/>
          </a:prstGeom>
          <a:noFill/>
          <a:ln>
            <a:noFill/>
          </a:ln>
        </p:spPr>
        <p:txBody>
          <a:bodyPr spcFirstLastPara="1" wrap="square" lIns="91425" tIns="45700" rIns="91425" bIns="45700" anchor="t" anchorCtr="0">
            <a:normAutofit/>
          </a:bodyPr>
          <a:lstStyle/>
          <a:p>
            <a:pPr marL="228600" lvl="0" indent="-228600" algn="l" rtl="0">
              <a:lnSpc>
                <a:spcPct val="110000"/>
              </a:lnSpc>
              <a:spcBef>
                <a:spcPts val="0"/>
              </a:spcBef>
              <a:spcAft>
                <a:spcPts val="0"/>
              </a:spcAft>
              <a:buClr>
                <a:schemeClr val="dk1"/>
              </a:buClr>
              <a:buSzPts val="2800"/>
              <a:buChar char="•"/>
            </a:pPr>
            <a:r>
              <a:rPr lang="en-US">
                <a:latin typeface="Arial"/>
                <a:ea typeface="Arial"/>
                <a:cs typeface="Arial"/>
                <a:sym typeface="Arial"/>
              </a:rPr>
              <a:t>Forward Triangular Merger:</a:t>
            </a:r>
            <a:endParaRPr/>
          </a:p>
          <a:p>
            <a:pPr marL="228600" lvl="0" indent="-228600" algn="l" rtl="0">
              <a:lnSpc>
                <a:spcPct val="110000"/>
              </a:lnSpc>
              <a:spcBef>
                <a:spcPts val="1000"/>
              </a:spcBef>
              <a:spcAft>
                <a:spcPts val="0"/>
              </a:spcAft>
              <a:buClr>
                <a:schemeClr val="dk1"/>
              </a:buClr>
              <a:buSzPts val="2800"/>
              <a:buChar char="•"/>
            </a:pPr>
            <a:r>
              <a:rPr lang="en-US">
                <a:latin typeface="Arial"/>
                <a:ea typeface="Arial"/>
                <a:cs typeface="Arial"/>
                <a:sym typeface="Arial"/>
              </a:rPr>
              <a:t>Wholly owned subsidiary of Buyer acquires ”substantially all of the assets” of Target in exchange for Buyer stock in a statutory merger.</a:t>
            </a:r>
            <a:endParaRPr/>
          </a:p>
          <a:p>
            <a:pPr marL="228600" lvl="0" indent="-228600" algn="l" rtl="0">
              <a:lnSpc>
                <a:spcPct val="110000"/>
              </a:lnSpc>
              <a:spcBef>
                <a:spcPts val="1000"/>
              </a:spcBef>
              <a:spcAft>
                <a:spcPts val="0"/>
              </a:spcAft>
              <a:buClr>
                <a:schemeClr val="dk1"/>
              </a:buClr>
              <a:buSzPts val="2800"/>
              <a:buChar char="•"/>
            </a:pPr>
            <a:r>
              <a:rPr lang="en-US">
                <a:latin typeface="Arial"/>
                <a:ea typeface="Arial"/>
                <a:cs typeface="Arial"/>
                <a:sym typeface="Arial"/>
              </a:rPr>
              <a:t>Qualifies for tax-deferred treatment if the same transaction into Buyer would have been tax free.</a:t>
            </a:r>
            <a:endParaRPr/>
          </a:p>
        </p:txBody>
      </p:sp>
      <p:grpSp>
        <p:nvGrpSpPr>
          <p:cNvPr id="498" name="Google Shape;498;p36"/>
          <p:cNvGrpSpPr/>
          <p:nvPr/>
        </p:nvGrpSpPr>
        <p:grpSpPr>
          <a:xfrm>
            <a:off x="6048045" y="1745308"/>
            <a:ext cx="5786129" cy="1989454"/>
            <a:chOff x="251400" y="1405123"/>
            <a:chExt cx="5142627" cy="1776377"/>
          </a:xfrm>
        </p:grpSpPr>
        <p:sp>
          <p:nvSpPr>
            <p:cNvPr id="499" name="Google Shape;499;p36"/>
            <p:cNvSpPr/>
            <p:nvPr/>
          </p:nvSpPr>
          <p:spPr>
            <a:xfrm>
              <a:off x="4522580" y="1405123"/>
              <a:ext cx="715200" cy="654000"/>
            </a:xfrm>
            <a:prstGeom prst="flowChartConnector">
              <a:avLst/>
            </a:prstGeom>
            <a:solidFill>
              <a:srgbClr val="FFC00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200"/>
                <a:buFont typeface="Calibri"/>
                <a:buNone/>
              </a:pPr>
              <a:endParaRPr sz="1200" b="1" i="0" u="none" strike="noStrike" cap="none">
                <a:solidFill>
                  <a:schemeClr val="dk1"/>
                </a:solidFill>
                <a:latin typeface="Arial"/>
                <a:ea typeface="Arial"/>
                <a:cs typeface="Arial"/>
                <a:sym typeface="Arial"/>
              </a:endParaRPr>
            </a:p>
          </p:txBody>
        </p:sp>
        <p:sp>
          <p:nvSpPr>
            <p:cNvPr id="500" name="Google Shape;500;p36"/>
            <p:cNvSpPr/>
            <p:nvPr/>
          </p:nvSpPr>
          <p:spPr>
            <a:xfrm>
              <a:off x="1427725" y="1525000"/>
              <a:ext cx="1286100" cy="654000"/>
            </a:xfrm>
            <a:prstGeom prst="rect">
              <a:avLst/>
            </a:prstGeom>
            <a:solidFill>
              <a:srgbClr val="00B05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spcBef>
                  <a:spcPts val="0"/>
                </a:spcBef>
                <a:spcAft>
                  <a:spcPts val="0"/>
                </a:spcAft>
                <a:buClr>
                  <a:schemeClr val="lt1"/>
                </a:buClr>
                <a:buSzPts val="1200"/>
                <a:buFont typeface="Arial"/>
                <a:buNone/>
              </a:pPr>
              <a:r>
                <a:rPr lang="en-US" sz="1200" b="1" i="0" u="none" strike="noStrike" cap="none">
                  <a:solidFill>
                    <a:schemeClr val="lt1"/>
                  </a:solidFill>
                  <a:latin typeface="Arial"/>
                  <a:ea typeface="Arial"/>
                  <a:cs typeface="Arial"/>
                  <a:sym typeface="Arial"/>
                </a:rPr>
                <a:t>Buyer</a:t>
              </a:r>
              <a:endParaRPr sz="1200" b="1" i="0" u="none" strike="noStrike" cap="none">
                <a:solidFill>
                  <a:schemeClr val="lt1"/>
                </a:solidFill>
                <a:latin typeface="Arial"/>
                <a:ea typeface="Arial"/>
                <a:cs typeface="Arial"/>
                <a:sym typeface="Arial"/>
              </a:endParaRPr>
            </a:p>
          </p:txBody>
        </p:sp>
        <p:sp>
          <p:nvSpPr>
            <p:cNvPr id="501" name="Google Shape;501;p36"/>
            <p:cNvSpPr/>
            <p:nvPr/>
          </p:nvSpPr>
          <p:spPr>
            <a:xfrm>
              <a:off x="1427725" y="2527500"/>
              <a:ext cx="1286100" cy="654000"/>
            </a:xfrm>
            <a:prstGeom prst="rect">
              <a:avLst/>
            </a:prstGeom>
            <a:solidFill>
              <a:srgbClr val="7030A0"/>
            </a:solidFill>
            <a:ln w="9525" cap="flat" cmpd="sng">
              <a:solidFill>
                <a:srgbClr val="7030A0"/>
              </a:solidFill>
              <a:prstDash val="dash"/>
              <a:round/>
              <a:headEnd type="none" w="sm" len="sm"/>
              <a:tailEnd type="none" w="sm" len="sm"/>
            </a:ln>
          </p:spPr>
          <p:txBody>
            <a:bodyPr spcFirstLastPara="1" wrap="square" lIns="91425" tIns="91425" rIns="91425" bIns="91425" anchor="ctr" anchorCtr="0">
              <a:noAutofit/>
            </a:bodyPr>
            <a:lstStyle/>
            <a:p>
              <a:pPr marL="0" marR="0" lvl="0" indent="0" algn="ctr" rtl="0">
                <a:spcBef>
                  <a:spcPts val="0"/>
                </a:spcBef>
                <a:spcAft>
                  <a:spcPts val="0"/>
                </a:spcAft>
                <a:buClr>
                  <a:schemeClr val="lt1"/>
                </a:buClr>
                <a:buSzPts val="1200"/>
                <a:buFont typeface="Arial"/>
                <a:buNone/>
              </a:pPr>
              <a:r>
                <a:rPr lang="en-US" sz="1200" b="1" i="0" u="none" strike="noStrike" cap="none">
                  <a:solidFill>
                    <a:schemeClr val="lt1"/>
                  </a:solidFill>
                  <a:latin typeface="Arial"/>
                  <a:ea typeface="Arial"/>
                  <a:cs typeface="Arial"/>
                  <a:sym typeface="Arial"/>
                </a:rPr>
                <a:t>MergeCo</a:t>
              </a:r>
              <a:endParaRPr sz="1200" b="1" i="0" u="none" strike="noStrike" cap="none">
                <a:solidFill>
                  <a:schemeClr val="lt1"/>
                </a:solidFill>
                <a:latin typeface="Arial"/>
                <a:ea typeface="Arial"/>
                <a:cs typeface="Arial"/>
                <a:sym typeface="Arial"/>
              </a:endParaRPr>
            </a:p>
          </p:txBody>
        </p:sp>
        <p:sp>
          <p:nvSpPr>
            <p:cNvPr id="502" name="Google Shape;502;p36"/>
            <p:cNvSpPr/>
            <p:nvPr/>
          </p:nvSpPr>
          <p:spPr>
            <a:xfrm>
              <a:off x="4053927" y="2527493"/>
              <a:ext cx="1340100" cy="654000"/>
            </a:xfrm>
            <a:prstGeom prst="rect">
              <a:avLst/>
            </a:prstGeom>
            <a:solidFill>
              <a:srgbClr val="0070C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spcBef>
                  <a:spcPts val="0"/>
                </a:spcBef>
                <a:spcAft>
                  <a:spcPts val="0"/>
                </a:spcAft>
                <a:buClr>
                  <a:schemeClr val="lt1"/>
                </a:buClr>
                <a:buSzPts val="1200"/>
                <a:buFont typeface="Arial"/>
                <a:buNone/>
              </a:pPr>
              <a:r>
                <a:rPr lang="en-US" sz="1200" b="1" i="0" u="none" strike="noStrike" cap="none">
                  <a:solidFill>
                    <a:schemeClr val="lt1"/>
                  </a:solidFill>
                  <a:latin typeface="Arial"/>
                  <a:ea typeface="Arial"/>
                  <a:cs typeface="Arial"/>
                  <a:sym typeface="Arial"/>
                </a:rPr>
                <a:t>Target</a:t>
              </a:r>
              <a:endParaRPr sz="1200" b="1" i="0" u="none" strike="noStrike" cap="none">
                <a:solidFill>
                  <a:schemeClr val="lt1"/>
                </a:solidFill>
                <a:latin typeface="Arial"/>
                <a:ea typeface="Arial"/>
                <a:cs typeface="Arial"/>
                <a:sym typeface="Arial"/>
              </a:endParaRPr>
            </a:p>
          </p:txBody>
        </p:sp>
        <p:sp>
          <p:nvSpPr>
            <p:cNvPr id="503" name="Google Shape;503;p36"/>
            <p:cNvSpPr/>
            <p:nvPr/>
          </p:nvSpPr>
          <p:spPr>
            <a:xfrm>
              <a:off x="4375508" y="1405123"/>
              <a:ext cx="715200" cy="654000"/>
            </a:xfrm>
            <a:prstGeom prst="flowChartConnector">
              <a:avLst/>
            </a:prstGeom>
            <a:solidFill>
              <a:srgbClr val="FFC00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200"/>
                <a:buFont typeface="Calibri"/>
                <a:buNone/>
              </a:pPr>
              <a:endParaRPr sz="1200" b="1" i="0" u="none" strike="noStrike" cap="none">
                <a:solidFill>
                  <a:schemeClr val="dk1"/>
                </a:solidFill>
                <a:latin typeface="Arial"/>
                <a:ea typeface="Arial"/>
                <a:cs typeface="Arial"/>
                <a:sym typeface="Arial"/>
              </a:endParaRPr>
            </a:p>
          </p:txBody>
        </p:sp>
        <p:sp>
          <p:nvSpPr>
            <p:cNvPr id="504" name="Google Shape;504;p36"/>
            <p:cNvSpPr/>
            <p:nvPr/>
          </p:nvSpPr>
          <p:spPr>
            <a:xfrm>
              <a:off x="4261380" y="1405123"/>
              <a:ext cx="715200" cy="654000"/>
            </a:xfrm>
            <a:prstGeom prst="flowChartConnector">
              <a:avLst/>
            </a:prstGeom>
            <a:solidFill>
              <a:srgbClr val="FFC00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spcBef>
                  <a:spcPts val="0"/>
                </a:spcBef>
                <a:spcAft>
                  <a:spcPts val="0"/>
                </a:spcAft>
                <a:buClr>
                  <a:schemeClr val="lt1"/>
                </a:buClr>
                <a:buSzPts val="1200"/>
                <a:buFont typeface="Arial"/>
                <a:buNone/>
              </a:pPr>
              <a:r>
                <a:rPr lang="en-US" sz="1200" b="1" i="0" u="none" strike="noStrike" cap="none">
                  <a:solidFill>
                    <a:schemeClr val="lt1"/>
                  </a:solidFill>
                  <a:latin typeface="Arial"/>
                  <a:ea typeface="Arial"/>
                  <a:cs typeface="Arial"/>
                  <a:sym typeface="Arial"/>
                </a:rPr>
                <a:t>SHs</a:t>
              </a:r>
              <a:endParaRPr sz="1200" b="1" i="0" u="none" strike="noStrike" cap="none">
                <a:solidFill>
                  <a:schemeClr val="lt1"/>
                </a:solidFill>
                <a:latin typeface="Arial"/>
                <a:ea typeface="Arial"/>
                <a:cs typeface="Arial"/>
                <a:sym typeface="Arial"/>
              </a:endParaRPr>
            </a:p>
          </p:txBody>
        </p:sp>
        <p:cxnSp>
          <p:nvCxnSpPr>
            <p:cNvPr id="505" name="Google Shape;505;p36"/>
            <p:cNvCxnSpPr>
              <a:stCxn id="500" idx="2"/>
              <a:endCxn id="501" idx="0"/>
            </p:cNvCxnSpPr>
            <p:nvPr/>
          </p:nvCxnSpPr>
          <p:spPr>
            <a:xfrm rot="-5400000" flipH="1">
              <a:off x="1896625" y="2353150"/>
              <a:ext cx="348600" cy="300"/>
            </a:xfrm>
            <a:prstGeom prst="bentConnector3">
              <a:avLst>
                <a:gd name="adj1" fmla="val -66278"/>
              </a:avLst>
            </a:prstGeom>
            <a:noFill/>
            <a:ln w="9525" cap="flat" cmpd="sng">
              <a:solidFill>
                <a:schemeClr val="dk2"/>
              </a:solidFill>
              <a:prstDash val="solid"/>
              <a:round/>
              <a:headEnd type="none" w="sm" len="sm"/>
              <a:tailEnd type="none" w="sm" len="sm"/>
            </a:ln>
          </p:spPr>
        </p:cxnSp>
        <p:cxnSp>
          <p:nvCxnSpPr>
            <p:cNvPr id="506" name="Google Shape;506;p36"/>
            <p:cNvCxnSpPr>
              <a:stCxn id="503" idx="4"/>
              <a:endCxn id="502" idx="0"/>
            </p:cNvCxnSpPr>
            <p:nvPr/>
          </p:nvCxnSpPr>
          <p:spPr>
            <a:xfrm flipH="1">
              <a:off x="4724108" y="2059123"/>
              <a:ext cx="9000" cy="468300"/>
            </a:xfrm>
            <a:prstGeom prst="straightConnector1">
              <a:avLst/>
            </a:prstGeom>
            <a:noFill/>
            <a:ln w="9525" cap="flat" cmpd="sng">
              <a:solidFill>
                <a:schemeClr val="dk2"/>
              </a:solidFill>
              <a:prstDash val="solid"/>
              <a:round/>
              <a:headEnd type="none" w="sm" len="sm"/>
              <a:tailEnd type="none" w="sm" len="sm"/>
            </a:ln>
          </p:spPr>
        </p:cxnSp>
        <p:sp>
          <p:nvSpPr>
            <p:cNvPr id="507" name="Google Shape;507;p36"/>
            <p:cNvSpPr txBox="1"/>
            <p:nvPr/>
          </p:nvSpPr>
          <p:spPr>
            <a:xfrm>
              <a:off x="251400" y="2571750"/>
              <a:ext cx="1181400" cy="243900"/>
            </a:xfrm>
            <a:prstGeom prst="rect">
              <a:avLst/>
            </a:prstGeom>
            <a:noFill/>
            <a:ln>
              <a:noFill/>
            </a:ln>
          </p:spPr>
          <p:txBody>
            <a:bodyPr spcFirstLastPara="1" wrap="square" lIns="91425" tIns="91425" rIns="91425" bIns="91425" anchor="t" anchorCtr="0">
              <a:noAutofit/>
            </a:bodyPr>
            <a:lstStyle/>
            <a:p>
              <a:pPr marL="0" marR="0" lvl="0" indent="0" algn="ctr" rtl="0">
                <a:spcBef>
                  <a:spcPts val="0"/>
                </a:spcBef>
                <a:spcAft>
                  <a:spcPts val="0"/>
                </a:spcAft>
                <a:buClr>
                  <a:schemeClr val="dk1"/>
                </a:buClr>
                <a:buSzPts val="1200"/>
                <a:buFont typeface="Arial"/>
                <a:buNone/>
              </a:pPr>
              <a:r>
                <a:rPr lang="en-US" sz="1200" b="1" i="0" u="none" strike="noStrike" cap="none">
                  <a:solidFill>
                    <a:schemeClr val="dk1"/>
                  </a:solidFill>
                  <a:latin typeface="Arial"/>
                  <a:ea typeface="Arial"/>
                  <a:cs typeface="Arial"/>
                  <a:sym typeface="Arial"/>
                </a:rPr>
                <a:t>Formation of merger sub</a:t>
              </a:r>
              <a:endParaRPr sz="1200" b="1" i="0" u="none" strike="noStrike" cap="none">
                <a:solidFill>
                  <a:schemeClr val="dk1"/>
                </a:solidFill>
                <a:latin typeface="Arial"/>
                <a:ea typeface="Arial"/>
                <a:cs typeface="Arial"/>
                <a:sym typeface="Arial"/>
              </a:endParaRPr>
            </a:p>
          </p:txBody>
        </p:sp>
        <p:cxnSp>
          <p:nvCxnSpPr>
            <p:cNvPr id="508" name="Google Shape;508;p36"/>
            <p:cNvCxnSpPr>
              <a:stCxn id="501" idx="3"/>
              <a:endCxn id="502" idx="1"/>
            </p:cNvCxnSpPr>
            <p:nvPr/>
          </p:nvCxnSpPr>
          <p:spPr>
            <a:xfrm>
              <a:off x="2713825" y="2854500"/>
              <a:ext cx="1340100" cy="0"/>
            </a:xfrm>
            <a:prstGeom prst="straightConnector1">
              <a:avLst/>
            </a:prstGeom>
            <a:noFill/>
            <a:ln w="9525" cap="flat" cmpd="sng">
              <a:solidFill>
                <a:srgbClr val="666666"/>
              </a:solidFill>
              <a:prstDash val="solid"/>
              <a:round/>
              <a:headEnd type="triangle" w="med" len="med"/>
              <a:tailEnd type="none" w="sm" len="sm"/>
            </a:ln>
          </p:spPr>
        </p:cxnSp>
        <p:sp>
          <p:nvSpPr>
            <p:cNvPr id="509" name="Google Shape;509;p36"/>
            <p:cNvSpPr txBox="1"/>
            <p:nvPr/>
          </p:nvSpPr>
          <p:spPr>
            <a:xfrm>
              <a:off x="2793175" y="2811344"/>
              <a:ext cx="1181400" cy="243900"/>
            </a:xfrm>
            <a:prstGeom prst="rect">
              <a:avLst/>
            </a:prstGeom>
            <a:noFill/>
            <a:ln>
              <a:noFill/>
            </a:ln>
          </p:spPr>
          <p:txBody>
            <a:bodyPr spcFirstLastPara="1" wrap="square" lIns="91425" tIns="91425" rIns="91425" bIns="91425" anchor="t" anchorCtr="0">
              <a:noAutofit/>
            </a:bodyPr>
            <a:lstStyle/>
            <a:p>
              <a:pPr marL="0" marR="0" lvl="0" indent="0" algn="ctr" rtl="0">
                <a:spcBef>
                  <a:spcPts val="0"/>
                </a:spcBef>
                <a:spcAft>
                  <a:spcPts val="0"/>
                </a:spcAft>
                <a:buClr>
                  <a:schemeClr val="dk1"/>
                </a:buClr>
                <a:buSzPts val="1200"/>
                <a:buFont typeface="Arial"/>
                <a:buNone/>
              </a:pPr>
              <a:r>
                <a:rPr lang="en-US" sz="1200" b="1" i="0" u="none" strike="noStrike" cap="none">
                  <a:solidFill>
                    <a:schemeClr val="dk1"/>
                  </a:solidFill>
                  <a:latin typeface="Arial"/>
                  <a:ea typeface="Arial"/>
                  <a:cs typeface="Arial"/>
                  <a:sym typeface="Arial"/>
                </a:rPr>
                <a:t>Merger</a:t>
              </a:r>
              <a:endParaRPr sz="1200" b="1" i="0" u="none" strike="noStrike" cap="none">
                <a:solidFill>
                  <a:schemeClr val="dk1"/>
                </a:solidFill>
                <a:latin typeface="Arial"/>
                <a:ea typeface="Arial"/>
                <a:cs typeface="Arial"/>
                <a:sym typeface="Arial"/>
              </a:endParaRPr>
            </a:p>
          </p:txBody>
        </p:sp>
        <p:sp>
          <p:nvSpPr>
            <p:cNvPr id="510" name="Google Shape;510;p36"/>
            <p:cNvSpPr/>
            <p:nvPr/>
          </p:nvSpPr>
          <p:spPr>
            <a:xfrm>
              <a:off x="1198823" y="2231350"/>
              <a:ext cx="228900" cy="243900"/>
            </a:xfrm>
            <a:prstGeom prst="ellipse">
              <a:avLst/>
            </a:prstGeom>
            <a:solidFill>
              <a:srgbClr val="00FF00"/>
            </a:solidFill>
            <a:ln w="9525" cap="flat" cmpd="sng">
              <a:solidFill>
                <a:schemeClr val="dk2"/>
              </a:solidFill>
              <a:prstDash val="solid"/>
              <a:round/>
              <a:headEnd type="none" w="sm" len="sm"/>
              <a:tailEnd type="none" w="sm" len="sm"/>
            </a:ln>
          </p:spPr>
          <p:txBody>
            <a:bodyPr spcFirstLastPara="1" wrap="square" lIns="0" tIns="0" rIns="0" bIns="0" anchor="ctr" anchorCtr="0">
              <a:noAutofit/>
            </a:bodyPr>
            <a:lstStyle/>
            <a:p>
              <a:pPr marL="0" marR="0" lvl="0" indent="0" algn="ctr" rtl="0">
                <a:spcBef>
                  <a:spcPts val="0"/>
                </a:spcBef>
                <a:spcAft>
                  <a:spcPts val="0"/>
                </a:spcAft>
                <a:buClr>
                  <a:schemeClr val="dk1"/>
                </a:buClr>
                <a:buSzPts val="1200"/>
                <a:buFont typeface="Arial"/>
                <a:buNone/>
              </a:pPr>
              <a:r>
                <a:rPr lang="en-US" sz="1200" b="1" i="0" u="none" strike="noStrike" cap="none">
                  <a:solidFill>
                    <a:schemeClr val="dk1"/>
                  </a:solidFill>
                  <a:latin typeface="Arial"/>
                  <a:ea typeface="Arial"/>
                  <a:cs typeface="Arial"/>
                  <a:sym typeface="Arial"/>
                </a:rPr>
                <a:t>1</a:t>
              </a:r>
              <a:endParaRPr sz="1200" b="1" i="0" u="none" strike="noStrike" cap="none">
                <a:solidFill>
                  <a:schemeClr val="dk1"/>
                </a:solidFill>
                <a:latin typeface="Arial"/>
                <a:ea typeface="Arial"/>
                <a:cs typeface="Arial"/>
                <a:sym typeface="Arial"/>
              </a:endParaRPr>
            </a:p>
          </p:txBody>
        </p:sp>
        <p:sp>
          <p:nvSpPr>
            <p:cNvPr id="511" name="Google Shape;511;p36"/>
            <p:cNvSpPr/>
            <p:nvPr/>
          </p:nvSpPr>
          <p:spPr>
            <a:xfrm>
              <a:off x="3269423" y="2527500"/>
              <a:ext cx="228900" cy="243900"/>
            </a:xfrm>
            <a:prstGeom prst="ellipse">
              <a:avLst/>
            </a:prstGeom>
            <a:solidFill>
              <a:srgbClr val="00FF00"/>
            </a:solidFill>
            <a:ln w="9525" cap="flat" cmpd="sng">
              <a:solidFill>
                <a:schemeClr val="dk2"/>
              </a:solidFill>
              <a:prstDash val="solid"/>
              <a:round/>
              <a:headEnd type="none" w="sm" len="sm"/>
              <a:tailEnd type="none" w="sm" len="sm"/>
            </a:ln>
          </p:spPr>
          <p:txBody>
            <a:bodyPr spcFirstLastPara="1" wrap="square" lIns="0" tIns="0" rIns="0" bIns="0" anchor="ctr" anchorCtr="0">
              <a:noAutofit/>
            </a:bodyPr>
            <a:lstStyle/>
            <a:p>
              <a:pPr marL="0" marR="0" lvl="0" indent="0" algn="ctr" rtl="0">
                <a:spcBef>
                  <a:spcPts val="0"/>
                </a:spcBef>
                <a:spcAft>
                  <a:spcPts val="0"/>
                </a:spcAft>
                <a:buClr>
                  <a:schemeClr val="dk1"/>
                </a:buClr>
                <a:buSzPts val="1200"/>
                <a:buFont typeface="Arial"/>
                <a:buNone/>
              </a:pPr>
              <a:r>
                <a:rPr lang="en-US" sz="1200" b="1" i="0" u="none" strike="noStrike" cap="none">
                  <a:solidFill>
                    <a:schemeClr val="dk1"/>
                  </a:solidFill>
                  <a:latin typeface="Arial"/>
                  <a:ea typeface="Arial"/>
                  <a:cs typeface="Arial"/>
                  <a:sym typeface="Arial"/>
                </a:rPr>
                <a:t>2</a:t>
              </a:r>
              <a:endParaRPr sz="1200" b="1" i="0" u="none" strike="noStrike" cap="none">
                <a:solidFill>
                  <a:schemeClr val="dk1"/>
                </a:solidFill>
                <a:latin typeface="Arial"/>
                <a:ea typeface="Arial"/>
                <a:cs typeface="Arial"/>
                <a:sym typeface="Arial"/>
              </a:endParaRPr>
            </a:p>
          </p:txBody>
        </p:sp>
        <p:cxnSp>
          <p:nvCxnSpPr>
            <p:cNvPr id="512" name="Google Shape;512;p36"/>
            <p:cNvCxnSpPr>
              <a:stCxn id="500" idx="3"/>
            </p:cNvCxnSpPr>
            <p:nvPr/>
          </p:nvCxnSpPr>
          <p:spPr>
            <a:xfrm rot="10800000" flipH="1">
              <a:off x="2713825" y="1844200"/>
              <a:ext cx="1367700" cy="7800"/>
            </a:xfrm>
            <a:prstGeom prst="straightConnector1">
              <a:avLst/>
            </a:prstGeom>
            <a:noFill/>
            <a:ln w="9525" cap="flat" cmpd="sng">
              <a:solidFill>
                <a:schemeClr val="dk2"/>
              </a:solidFill>
              <a:prstDash val="solid"/>
              <a:round/>
              <a:headEnd type="none" w="sm" len="sm"/>
              <a:tailEnd type="triangle" w="med" len="med"/>
            </a:ln>
          </p:spPr>
        </p:cxnSp>
        <p:sp>
          <p:nvSpPr>
            <p:cNvPr id="513" name="Google Shape;513;p36"/>
            <p:cNvSpPr txBox="1"/>
            <p:nvPr/>
          </p:nvSpPr>
          <p:spPr>
            <a:xfrm>
              <a:off x="3103375" y="1524988"/>
              <a:ext cx="642900" cy="164400"/>
            </a:xfrm>
            <a:prstGeom prst="rect">
              <a:avLst/>
            </a:prstGeom>
            <a:noFill/>
            <a:ln>
              <a:noFill/>
            </a:ln>
          </p:spPr>
          <p:txBody>
            <a:bodyPr spcFirstLastPara="1" wrap="square" lIns="91425" tIns="91425" rIns="91425" bIns="91425" anchor="t" anchorCtr="0">
              <a:noAutofit/>
            </a:bodyPr>
            <a:lstStyle/>
            <a:p>
              <a:pPr marL="0" marR="0" lvl="0" indent="0" algn="l" rtl="0">
                <a:spcBef>
                  <a:spcPts val="0"/>
                </a:spcBef>
                <a:spcAft>
                  <a:spcPts val="0"/>
                </a:spcAft>
                <a:buClr>
                  <a:schemeClr val="dk1"/>
                </a:buClr>
                <a:buSzPts val="1200"/>
                <a:buFont typeface="Arial"/>
                <a:buNone/>
              </a:pPr>
              <a:r>
                <a:rPr lang="en-US" sz="1200" b="1" i="0" u="none" strike="noStrike" cap="none">
                  <a:solidFill>
                    <a:schemeClr val="dk1"/>
                  </a:solidFill>
                  <a:latin typeface="Arial"/>
                  <a:ea typeface="Arial"/>
                  <a:cs typeface="Arial"/>
                  <a:sym typeface="Arial"/>
                </a:rPr>
                <a:t>Cash</a:t>
              </a:r>
              <a:endParaRPr sz="1200" b="1" i="0" u="none" strike="noStrike" cap="none">
                <a:solidFill>
                  <a:schemeClr val="dk1"/>
                </a:solidFill>
                <a:latin typeface="Arial"/>
                <a:ea typeface="Arial"/>
                <a:cs typeface="Arial"/>
                <a:sym typeface="Arial"/>
              </a:endParaRPr>
            </a:p>
          </p:txBody>
        </p:sp>
      </p:gr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517"/>
        <p:cNvGrpSpPr/>
        <p:nvPr/>
      </p:nvGrpSpPr>
      <p:grpSpPr>
        <a:xfrm>
          <a:off x="0" y="0"/>
          <a:ext cx="0" cy="0"/>
          <a:chOff x="0" y="0"/>
          <a:chExt cx="0" cy="0"/>
        </a:xfrm>
      </p:grpSpPr>
      <p:sp>
        <p:nvSpPr>
          <p:cNvPr id="518" name="Google Shape;518;p37"/>
          <p:cNvSpPr/>
          <p:nvPr/>
        </p:nvSpPr>
        <p:spPr>
          <a:xfrm>
            <a:off x="0" y="0"/>
            <a:ext cx="12192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519" name="Google Shape;519;p37"/>
          <p:cNvSpPr/>
          <p:nvPr/>
        </p:nvSpPr>
        <p:spPr>
          <a:xfrm flipH="1">
            <a:off x="-1" y="-1"/>
            <a:ext cx="12191998" cy="1590742"/>
          </a:xfrm>
          <a:prstGeom prst="rect">
            <a:avLst/>
          </a:prstGeom>
          <a:gradFill>
            <a:gsLst>
              <a:gs pos="0">
                <a:srgbClr val="000000"/>
              </a:gs>
              <a:gs pos="100000">
                <a:srgbClr val="2F5496"/>
              </a:gs>
            </a:gsLst>
            <a:lin ang="84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520" name="Google Shape;520;p37"/>
          <p:cNvSpPr/>
          <p:nvPr/>
        </p:nvSpPr>
        <p:spPr>
          <a:xfrm rot="10800000" flipH="1">
            <a:off x="-3" y="0"/>
            <a:ext cx="8115306" cy="1590742"/>
          </a:xfrm>
          <a:prstGeom prst="rect">
            <a:avLst/>
          </a:prstGeom>
          <a:gradFill>
            <a:gsLst>
              <a:gs pos="0">
                <a:srgbClr val="4472C4">
                  <a:alpha val="0"/>
                </a:srgbClr>
              </a:gs>
              <a:gs pos="20000">
                <a:srgbClr val="4472C4">
                  <a:alpha val="0"/>
                </a:srgbClr>
              </a:gs>
              <a:gs pos="100000">
                <a:srgbClr val="1F3864">
                  <a:alpha val="54901"/>
                </a:srgbClr>
              </a:gs>
            </a:gsLst>
            <a:lin ang="13800001"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521" name="Google Shape;521;p37"/>
          <p:cNvSpPr/>
          <p:nvPr/>
        </p:nvSpPr>
        <p:spPr>
          <a:xfrm flipH="1">
            <a:off x="8115299" y="-1"/>
            <a:ext cx="4076698" cy="1590742"/>
          </a:xfrm>
          <a:prstGeom prst="rect">
            <a:avLst/>
          </a:prstGeom>
          <a:gradFill>
            <a:gsLst>
              <a:gs pos="0">
                <a:srgbClr val="4472C4">
                  <a:alpha val="65882"/>
                </a:srgbClr>
              </a:gs>
              <a:gs pos="100000">
                <a:srgbClr val="000000">
                  <a:alpha val="29803"/>
                </a:srgbClr>
              </a:gs>
            </a:gsLst>
            <a:lin ang="132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522" name="Google Shape;522;p37"/>
          <p:cNvSpPr/>
          <p:nvPr/>
        </p:nvSpPr>
        <p:spPr>
          <a:xfrm>
            <a:off x="459350" y="-1"/>
            <a:ext cx="11732646" cy="1597433"/>
          </a:xfrm>
          <a:prstGeom prst="rect">
            <a:avLst/>
          </a:prstGeom>
          <a:gradFill>
            <a:gsLst>
              <a:gs pos="0">
                <a:srgbClr val="000000">
                  <a:alpha val="0"/>
                </a:srgbClr>
              </a:gs>
              <a:gs pos="50000">
                <a:srgbClr val="000000">
                  <a:alpha val="0"/>
                </a:srgbClr>
              </a:gs>
              <a:gs pos="99000">
                <a:srgbClr val="1F3864">
                  <a:alpha val="51764"/>
                </a:srgbClr>
              </a:gs>
              <a:gs pos="100000">
                <a:srgbClr val="1F3864">
                  <a:alpha val="51764"/>
                </a:srgbClr>
              </a:gs>
            </a:gsLst>
            <a:lin ang="168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523" name="Google Shape;523;p37"/>
          <p:cNvSpPr txBox="1">
            <a:spLocks noGrp="1"/>
          </p:cNvSpPr>
          <p:nvPr>
            <p:ph type="title"/>
          </p:nvPr>
        </p:nvSpPr>
        <p:spPr>
          <a:xfrm>
            <a:off x="1371599" y="294538"/>
            <a:ext cx="9895951" cy="1033669"/>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FFFFFF"/>
              </a:buClr>
              <a:buSzPts val="4000"/>
              <a:buFont typeface="Arial"/>
              <a:buNone/>
            </a:pPr>
            <a:r>
              <a:rPr lang="en-US" sz="4000">
                <a:solidFill>
                  <a:srgbClr val="FFFFFF"/>
                </a:solidFill>
                <a:latin typeface="Arial"/>
                <a:ea typeface="Arial"/>
                <a:cs typeface="Arial"/>
                <a:sym typeface="Arial"/>
              </a:rPr>
              <a:t>“A” Reorganization</a:t>
            </a:r>
            <a:endParaRPr/>
          </a:p>
        </p:txBody>
      </p:sp>
      <p:sp>
        <p:nvSpPr>
          <p:cNvPr id="524" name="Google Shape;524;p37"/>
          <p:cNvSpPr txBox="1">
            <a:spLocks noGrp="1"/>
          </p:cNvSpPr>
          <p:nvPr>
            <p:ph type="body" idx="1"/>
          </p:nvPr>
        </p:nvSpPr>
        <p:spPr>
          <a:xfrm>
            <a:off x="1000462" y="1590740"/>
            <a:ext cx="5369938" cy="5267259"/>
          </a:xfrm>
          <a:prstGeom prst="rect">
            <a:avLst/>
          </a:prstGeom>
          <a:noFill/>
          <a:ln>
            <a:noFill/>
          </a:ln>
        </p:spPr>
        <p:txBody>
          <a:bodyPr spcFirstLastPara="1" wrap="square" lIns="91425" tIns="45700" rIns="91425" bIns="45700" anchor="t" anchorCtr="0">
            <a:normAutofit/>
          </a:bodyPr>
          <a:lstStyle/>
          <a:p>
            <a:pPr marL="228600" lvl="0" indent="-228600" algn="l" rtl="0">
              <a:lnSpc>
                <a:spcPct val="110000"/>
              </a:lnSpc>
              <a:spcBef>
                <a:spcPts val="0"/>
              </a:spcBef>
              <a:spcAft>
                <a:spcPts val="0"/>
              </a:spcAft>
              <a:buClr>
                <a:schemeClr val="dk1"/>
              </a:buClr>
              <a:buSzPts val="2600"/>
              <a:buChar char="•"/>
            </a:pPr>
            <a:r>
              <a:rPr lang="en-US" sz="2600">
                <a:latin typeface="Arial"/>
                <a:ea typeface="Arial"/>
                <a:cs typeface="Arial"/>
                <a:sym typeface="Arial"/>
              </a:rPr>
              <a:t>Buyer’s tax basis in MergeCo’s stock is increased by Target’s net inside basis. 1.358-1(c)(1)(i) says to treat stock basis as if Buyer purchased Target’s assets in a reorganization, then contributed the assets to MergeCo in a Section 351 transaction. Section 357(c) does not apply in the hypothetical 351.</a:t>
            </a:r>
            <a:endParaRPr/>
          </a:p>
        </p:txBody>
      </p:sp>
      <p:grpSp>
        <p:nvGrpSpPr>
          <p:cNvPr id="525" name="Google Shape;525;p37"/>
          <p:cNvGrpSpPr/>
          <p:nvPr/>
        </p:nvGrpSpPr>
        <p:grpSpPr>
          <a:xfrm>
            <a:off x="6048045" y="1745308"/>
            <a:ext cx="5786129" cy="1989454"/>
            <a:chOff x="251400" y="1405123"/>
            <a:chExt cx="5142627" cy="1776377"/>
          </a:xfrm>
        </p:grpSpPr>
        <p:sp>
          <p:nvSpPr>
            <p:cNvPr id="526" name="Google Shape;526;p37"/>
            <p:cNvSpPr/>
            <p:nvPr/>
          </p:nvSpPr>
          <p:spPr>
            <a:xfrm>
              <a:off x="4522580" y="1405123"/>
              <a:ext cx="715200" cy="654000"/>
            </a:xfrm>
            <a:prstGeom prst="flowChartConnector">
              <a:avLst/>
            </a:prstGeom>
            <a:solidFill>
              <a:srgbClr val="FFC00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200"/>
                <a:buFont typeface="Calibri"/>
                <a:buNone/>
              </a:pPr>
              <a:endParaRPr sz="1200" b="1" i="0" u="none" strike="noStrike" cap="none">
                <a:solidFill>
                  <a:schemeClr val="dk1"/>
                </a:solidFill>
                <a:latin typeface="Arial"/>
                <a:ea typeface="Arial"/>
                <a:cs typeface="Arial"/>
                <a:sym typeface="Arial"/>
              </a:endParaRPr>
            </a:p>
          </p:txBody>
        </p:sp>
        <p:sp>
          <p:nvSpPr>
            <p:cNvPr id="527" name="Google Shape;527;p37"/>
            <p:cNvSpPr/>
            <p:nvPr/>
          </p:nvSpPr>
          <p:spPr>
            <a:xfrm>
              <a:off x="1427725" y="1525000"/>
              <a:ext cx="1286100" cy="654000"/>
            </a:xfrm>
            <a:prstGeom prst="rect">
              <a:avLst/>
            </a:prstGeom>
            <a:solidFill>
              <a:srgbClr val="00B05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spcBef>
                  <a:spcPts val="0"/>
                </a:spcBef>
                <a:spcAft>
                  <a:spcPts val="0"/>
                </a:spcAft>
                <a:buClr>
                  <a:schemeClr val="lt1"/>
                </a:buClr>
                <a:buSzPts val="1200"/>
                <a:buFont typeface="Arial"/>
                <a:buNone/>
              </a:pPr>
              <a:r>
                <a:rPr lang="en-US" sz="1200" b="1" i="0" u="none" strike="noStrike" cap="none">
                  <a:solidFill>
                    <a:schemeClr val="lt1"/>
                  </a:solidFill>
                  <a:latin typeface="Arial"/>
                  <a:ea typeface="Arial"/>
                  <a:cs typeface="Arial"/>
                  <a:sym typeface="Arial"/>
                </a:rPr>
                <a:t>Buyer</a:t>
              </a:r>
              <a:endParaRPr sz="1200" b="1" i="0" u="none" strike="noStrike" cap="none">
                <a:solidFill>
                  <a:schemeClr val="lt1"/>
                </a:solidFill>
                <a:latin typeface="Arial"/>
                <a:ea typeface="Arial"/>
                <a:cs typeface="Arial"/>
                <a:sym typeface="Arial"/>
              </a:endParaRPr>
            </a:p>
          </p:txBody>
        </p:sp>
        <p:sp>
          <p:nvSpPr>
            <p:cNvPr id="528" name="Google Shape;528;p37"/>
            <p:cNvSpPr/>
            <p:nvPr/>
          </p:nvSpPr>
          <p:spPr>
            <a:xfrm>
              <a:off x="1427725" y="2527500"/>
              <a:ext cx="1286100" cy="654000"/>
            </a:xfrm>
            <a:prstGeom prst="rect">
              <a:avLst/>
            </a:prstGeom>
            <a:solidFill>
              <a:srgbClr val="7030A0"/>
            </a:solidFill>
            <a:ln w="9525" cap="flat" cmpd="sng">
              <a:solidFill>
                <a:srgbClr val="7030A0"/>
              </a:solidFill>
              <a:prstDash val="dash"/>
              <a:round/>
              <a:headEnd type="none" w="sm" len="sm"/>
              <a:tailEnd type="none" w="sm" len="sm"/>
            </a:ln>
          </p:spPr>
          <p:txBody>
            <a:bodyPr spcFirstLastPara="1" wrap="square" lIns="91425" tIns="91425" rIns="91425" bIns="91425" anchor="ctr" anchorCtr="0">
              <a:noAutofit/>
            </a:bodyPr>
            <a:lstStyle/>
            <a:p>
              <a:pPr marL="0" marR="0" lvl="0" indent="0" algn="ctr" rtl="0">
                <a:spcBef>
                  <a:spcPts val="0"/>
                </a:spcBef>
                <a:spcAft>
                  <a:spcPts val="0"/>
                </a:spcAft>
                <a:buClr>
                  <a:schemeClr val="lt1"/>
                </a:buClr>
                <a:buSzPts val="1200"/>
                <a:buFont typeface="Arial"/>
                <a:buNone/>
              </a:pPr>
              <a:r>
                <a:rPr lang="en-US" sz="1200" b="1" i="0" u="none" strike="noStrike" cap="none">
                  <a:solidFill>
                    <a:schemeClr val="lt1"/>
                  </a:solidFill>
                  <a:latin typeface="Arial"/>
                  <a:ea typeface="Arial"/>
                  <a:cs typeface="Arial"/>
                  <a:sym typeface="Arial"/>
                </a:rPr>
                <a:t>MergeCo</a:t>
              </a:r>
              <a:endParaRPr sz="1200" b="1" i="0" u="none" strike="noStrike" cap="none">
                <a:solidFill>
                  <a:schemeClr val="lt1"/>
                </a:solidFill>
                <a:latin typeface="Arial"/>
                <a:ea typeface="Arial"/>
                <a:cs typeface="Arial"/>
                <a:sym typeface="Arial"/>
              </a:endParaRPr>
            </a:p>
          </p:txBody>
        </p:sp>
        <p:sp>
          <p:nvSpPr>
            <p:cNvPr id="529" name="Google Shape;529;p37"/>
            <p:cNvSpPr/>
            <p:nvPr/>
          </p:nvSpPr>
          <p:spPr>
            <a:xfrm>
              <a:off x="4053927" y="2527493"/>
              <a:ext cx="1340100" cy="654000"/>
            </a:xfrm>
            <a:prstGeom prst="rect">
              <a:avLst/>
            </a:prstGeom>
            <a:solidFill>
              <a:srgbClr val="0070C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spcBef>
                  <a:spcPts val="0"/>
                </a:spcBef>
                <a:spcAft>
                  <a:spcPts val="0"/>
                </a:spcAft>
                <a:buClr>
                  <a:schemeClr val="lt1"/>
                </a:buClr>
                <a:buSzPts val="1200"/>
                <a:buFont typeface="Arial"/>
                <a:buNone/>
              </a:pPr>
              <a:r>
                <a:rPr lang="en-US" sz="1200" b="1" i="0" u="none" strike="noStrike" cap="none">
                  <a:solidFill>
                    <a:schemeClr val="lt1"/>
                  </a:solidFill>
                  <a:latin typeface="Arial"/>
                  <a:ea typeface="Arial"/>
                  <a:cs typeface="Arial"/>
                  <a:sym typeface="Arial"/>
                </a:rPr>
                <a:t>Target</a:t>
              </a:r>
              <a:endParaRPr sz="1200" b="1" i="0" u="none" strike="noStrike" cap="none">
                <a:solidFill>
                  <a:schemeClr val="lt1"/>
                </a:solidFill>
                <a:latin typeface="Arial"/>
                <a:ea typeface="Arial"/>
                <a:cs typeface="Arial"/>
                <a:sym typeface="Arial"/>
              </a:endParaRPr>
            </a:p>
          </p:txBody>
        </p:sp>
        <p:sp>
          <p:nvSpPr>
            <p:cNvPr id="530" name="Google Shape;530;p37"/>
            <p:cNvSpPr/>
            <p:nvPr/>
          </p:nvSpPr>
          <p:spPr>
            <a:xfrm>
              <a:off x="4375508" y="1405123"/>
              <a:ext cx="715200" cy="654000"/>
            </a:xfrm>
            <a:prstGeom prst="flowChartConnector">
              <a:avLst/>
            </a:prstGeom>
            <a:solidFill>
              <a:srgbClr val="FFC00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200"/>
                <a:buFont typeface="Calibri"/>
                <a:buNone/>
              </a:pPr>
              <a:endParaRPr sz="1200" b="1" i="0" u="none" strike="noStrike" cap="none">
                <a:solidFill>
                  <a:schemeClr val="dk1"/>
                </a:solidFill>
                <a:latin typeface="Arial"/>
                <a:ea typeface="Arial"/>
                <a:cs typeface="Arial"/>
                <a:sym typeface="Arial"/>
              </a:endParaRPr>
            </a:p>
          </p:txBody>
        </p:sp>
        <p:sp>
          <p:nvSpPr>
            <p:cNvPr id="531" name="Google Shape;531;p37"/>
            <p:cNvSpPr/>
            <p:nvPr/>
          </p:nvSpPr>
          <p:spPr>
            <a:xfrm>
              <a:off x="4261380" y="1405123"/>
              <a:ext cx="715200" cy="654000"/>
            </a:xfrm>
            <a:prstGeom prst="flowChartConnector">
              <a:avLst/>
            </a:prstGeom>
            <a:solidFill>
              <a:srgbClr val="FFC00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spcBef>
                  <a:spcPts val="0"/>
                </a:spcBef>
                <a:spcAft>
                  <a:spcPts val="0"/>
                </a:spcAft>
                <a:buClr>
                  <a:schemeClr val="lt1"/>
                </a:buClr>
                <a:buSzPts val="1200"/>
                <a:buFont typeface="Arial"/>
                <a:buNone/>
              </a:pPr>
              <a:r>
                <a:rPr lang="en-US" sz="1200" b="1" i="0" u="none" strike="noStrike" cap="none">
                  <a:solidFill>
                    <a:schemeClr val="lt1"/>
                  </a:solidFill>
                  <a:latin typeface="Arial"/>
                  <a:ea typeface="Arial"/>
                  <a:cs typeface="Arial"/>
                  <a:sym typeface="Arial"/>
                </a:rPr>
                <a:t>SHs</a:t>
              </a:r>
              <a:endParaRPr sz="1200" b="1" i="0" u="none" strike="noStrike" cap="none">
                <a:solidFill>
                  <a:schemeClr val="lt1"/>
                </a:solidFill>
                <a:latin typeface="Arial"/>
                <a:ea typeface="Arial"/>
                <a:cs typeface="Arial"/>
                <a:sym typeface="Arial"/>
              </a:endParaRPr>
            </a:p>
          </p:txBody>
        </p:sp>
        <p:cxnSp>
          <p:nvCxnSpPr>
            <p:cNvPr id="532" name="Google Shape;532;p37"/>
            <p:cNvCxnSpPr>
              <a:stCxn id="527" idx="2"/>
              <a:endCxn id="528" idx="0"/>
            </p:cNvCxnSpPr>
            <p:nvPr/>
          </p:nvCxnSpPr>
          <p:spPr>
            <a:xfrm rot="-5400000" flipH="1">
              <a:off x="1896625" y="2353150"/>
              <a:ext cx="348600" cy="300"/>
            </a:xfrm>
            <a:prstGeom prst="bentConnector3">
              <a:avLst>
                <a:gd name="adj1" fmla="val -66278"/>
              </a:avLst>
            </a:prstGeom>
            <a:noFill/>
            <a:ln w="9525" cap="flat" cmpd="sng">
              <a:solidFill>
                <a:schemeClr val="dk2"/>
              </a:solidFill>
              <a:prstDash val="solid"/>
              <a:round/>
              <a:headEnd type="none" w="sm" len="sm"/>
              <a:tailEnd type="none" w="sm" len="sm"/>
            </a:ln>
          </p:spPr>
        </p:cxnSp>
        <p:cxnSp>
          <p:nvCxnSpPr>
            <p:cNvPr id="533" name="Google Shape;533;p37"/>
            <p:cNvCxnSpPr>
              <a:stCxn id="530" idx="4"/>
              <a:endCxn id="529" idx="0"/>
            </p:cNvCxnSpPr>
            <p:nvPr/>
          </p:nvCxnSpPr>
          <p:spPr>
            <a:xfrm flipH="1">
              <a:off x="4724108" y="2059123"/>
              <a:ext cx="9000" cy="468300"/>
            </a:xfrm>
            <a:prstGeom prst="straightConnector1">
              <a:avLst/>
            </a:prstGeom>
            <a:noFill/>
            <a:ln w="9525" cap="flat" cmpd="sng">
              <a:solidFill>
                <a:schemeClr val="dk2"/>
              </a:solidFill>
              <a:prstDash val="solid"/>
              <a:round/>
              <a:headEnd type="none" w="sm" len="sm"/>
              <a:tailEnd type="none" w="sm" len="sm"/>
            </a:ln>
          </p:spPr>
        </p:cxnSp>
        <p:sp>
          <p:nvSpPr>
            <p:cNvPr id="534" name="Google Shape;534;p37"/>
            <p:cNvSpPr txBox="1"/>
            <p:nvPr/>
          </p:nvSpPr>
          <p:spPr>
            <a:xfrm>
              <a:off x="251400" y="2571750"/>
              <a:ext cx="1181400" cy="243900"/>
            </a:xfrm>
            <a:prstGeom prst="rect">
              <a:avLst/>
            </a:prstGeom>
            <a:noFill/>
            <a:ln>
              <a:noFill/>
            </a:ln>
          </p:spPr>
          <p:txBody>
            <a:bodyPr spcFirstLastPara="1" wrap="square" lIns="91425" tIns="91425" rIns="91425" bIns="91425" anchor="t" anchorCtr="0">
              <a:noAutofit/>
            </a:bodyPr>
            <a:lstStyle/>
            <a:p>
              <a:pPr marL="0" marR="0" lvl="0" indent="0" algn="ctr" rtl="0">
                <a:spcBef>
                  <a:spcPts val="0"/>
                </a:spcBef>
                <a:spcAft>
                  <a:spcPts val="0"/>
                </a:spcAft>
                <a:buClr>
                  <a:schemeClr val="dk1"/>
                </a:buClr>
                <a:buSzPts val="1200"/>
                <a:buFont typeface="Arial"/>
                <a:buNone/>
              </a:pPr>
              <a:r>
                <a:rPr lang="en-US" sz="1200" b="1" i="0" u="none" strike="noStrike" cap="none">
                  <a:solidFill>
                    <a:schemeClr val="dk1"/>
                  </a:solidFill>
                  <a:latin typeface="Arial"/>
                  <a:ea typeface="Arial"/>
                  <a:cs typeface="Arial"/>
                  <a:sym typeface="Arial"/>
                </a:rPr>
                <a:t>Formation of merger sub</a:t>
              </a:r>
              <a:endParaRPr sz="1200" b="1" i="0" u="none" strike="noStrike" cap="none">
                <a:solidFill>
                  <a:schemeClr val="dk1"/>
                </a:solidFill>
                <a:latin typeface="Arial"/>
                <a:ea typeface="Arial"/>
                <a:cs typeface="Arial"/>
                <a:sym typeface="Arial"/>
              </a:endParaRPr>
            </a:p>
          </p:txBody>
        </p:sp>
        <p:cxnSp>
          <p:nvCxnSpPr>
            <p:cNvPr id="535" name="Google Shape;535;p37"/>
            <p:cNvCxnSpPr>
              <a:stCxn id="528" idx="3"/>
              <a:endCxn id="529" idx="1"/>
            </p:cNvCxnSpPr>
            <p:nvPr/>
          </p:nvCxnSpPr>
          <p:spPr>
            <a:xfrm>
              <a:off x="2713825" y="2854500"/>
              <a:ext cx="1340100" cy="0"/>
            </a:xfrm>
            <a:prstGeom prst="straightConnector1">
              <a:avLst/>
            </a:prstGeom>
            <a:noFill/>
            <a:ln w="9525" cap="flat" cmpd="sng">
              <a:solidFill>
                <a:srgbClr val="666666"/>
              </a:solidFill>
              <a:prstDash val="solid"/>
              <a:round/>
              <a:headEnd type="triangle" w="med" len="med"/>
              <a:tailEnd type="none" w="sm" len="sm"/>
            </a:ln>
          </p:spPr>
        </p:cxnSp>
        <p:sp>
          <p:nvSpPr>
            <p:cNvPr id="536" name="Google Shape;536;p37"/>
            <p:cNvSpPr txBox="1"/>
            <p:nvPr/>
          </p:nvSpPr>
          <p:spPr>
            <a:xfrm>
              <a:off x="2793175" y="2811344"/>
              <a:ext cx="1181400" cy="243900"/>
            </a:xfrm>
            <a:prstGeom prst="rect">
              <a:avLst/>
            </a:prstGeom>
            <a:noFill/>
            <a:ln>
              <a:noFill/>
            </a:ln>
          </p:spPr>
          <p:txBody>
            <a:bodyPr spcFirstLastPara="1" wrap="square" lIns="91425" tIns="91425" rIns="91425" bIns="91425" anchor="t" anchorCtr="0">
              <a:noAutofit/>
            </a:bodyPr>
            <a:lstStyle/>
            <a:p>
              <a:pPr marL="0" marR="0" lvl="0" indent="0" algn="ctr" rtl="0">
                <a:spcBef>
                  <a:spcPts val="0"/>
                </a:spcBef>
                <a:spcAft>
                  <a:spcPts val="0"/>
                </a:spcAft>
                <a:buClr>
                  <a:schemeClr val="dk1"/>
                </a:buClr>
                <a:buSzPts val="1200"/>
                <a:buFont typeface="Arial"/>
                <a:buNone/>
              </a:pPr>
              <a:r>
                <a:rPr lang="en-US" sz="1200" b="1" i="0" u="none" strike="noStrike" cap="none">
                  <a:solidFill>
                    <a:schemeClr val="dk1"/>
                  </a:solidFill>
                  <a:latin typeface="Arial"/>
                  <a:ea typeface="Arial"/>
                  <a:cs typeface="Arial"/>
                  <a:sym typeface="Arial"/>
                </a:rPr>
                <a:t>Merger</a:t>
              </a:r>
              <a:endParaRPr sz="1200" b="1" i="0" u="none" strike="noStrike" cap="none">
                <a:solidFill>
                  <a:schemeClr val="dk1"/>
                </a:solidFill>
                <a:latin typeface="Arial"/>
                <a:ea typeface="Arial"/>
                <a:cs typeface="Arial"/>
                <a:sym typeface="Arial"/>
              </a:endParaRPr>
            </a:p>
          </p:txBody>
        </p:sp>
        <p:sp>
          <p:nvSpPr>
            <p:cNvPr id="537" name="Google Shape;537;p37"/>
            <p:cNvSpPr/>
            <p:nvPr/>
          </p:nvSpPr>
          <p:spPr>
            <a:xfrm>
              <a:off x="1198823" y="2231350"/>
              <a:ext cx="228900" cy="243900"/>
            </a:xfrm>
            <a:prstGeom prst="ellipse">
              <a:avLst/>
            </a:prstGeom>
            <a:solidFill>
              <a:srgbClr val="00FF00"/>
            </a:solidFill>
            <a:ln w="9525" cap="flat" cmpd="sng">
              <a:solidFill>
                <a:schemeClr val="dk2"/>
              </a:solidFill>
              <a:prstDash val="solid"/>
              <a:round/>
              <a:headEnd type="none" w="sm" len="sm"/>
              <a:tailEnd type="none" w="sm" len="sm"/>
            </a:ln>
          </p:spPr>
          <p:txBody>
            <a:bodyPr spcFirstLastPara="1" wrap="square" lIns="0" tIns="0" rIns="0" bIns="0" anchor="ctr" anchorCtr="0">
              <a:noAutofit/>
            </a:bodyPr>
            <a:lstStyle/>
            <a:p>
              <a:pPr marL="0" marR="0" lvl="0" indent="0" algn="ctr" rtl="0">
                <a:spcBef>
                  <a:spcPts val="0"/>
                </a:spcBef>
                <a:spcAft>
                  <a:spcPts val="0"/>
                </a:spcAft>
                <a:buClr>
                  <a:schemeClr val="dk1"/>
                </a:buClr>
                <a:buSzPts val="1200"/>
                <a:buFont typeface="Arial"/>
                <a:buNone/>
              </a:pPr>
              <a:r>
                <a:rPr lang="en-US" sz="1200" b="1" i="0" u="none" strike="noStrike" cap="none">
                  <a:solidFill>
                    <a:schemeClr val="dk1"/>
                  </a:solidFill>
                  <a:latin typeface="Arial"/>
                  <a:ea typeface="Arial"/>
                  <a:cs typeface="Arial"/>
                  <a:sym typeface="Arial"/>
                </a:rPr>
                <a:t>1</a:t>
              </a:r>
              <a:endParaRPr sz="1200" b="1" i="0" u="none" strike="noStrike" cap="none">
                <a:solidFill>
                  <a:schemeClr val="dk1"/>
                </a:solidFill>
                <a:latin typeface="Arial"/>
                <a:ea typeface="Arial"/>
                <a:cs typeface="Arial"/>
                <a:sym typeface="Arial"/>
              </a:endParaRPr>
            </a:p>
          </p:txBody>
        </p:sp>
        <p:sp>
          <p:nvSpPr>
            <p:cNvPr id="538" name="Google Shape;538;p37"/>
            <p:cNvSpPr/>
            <p:nvPr/>
          </p:nvSpPr>
          <p:spPr>
            <a:xfrm>
              <a:off x="3269423" y="2527500"/>
              <a:ext cx="228900" cy="243900"/>
            </a:xfrm>
            <a:prstGeom prst="ellipse">
              <a:avLst/>
            </a:prstGeom>
            <a:solidFill>
              <a:srgbClr val="00FF00"/>
            </a:solidFill>
            <a:ln w="9525" cap="flat" cmpd="sng">
              <a:solidFill>
                <a:schemeClr val="dk2"/>
              </a:solidFill>
              <a:prstDash val="solid"/>
              <a:round/>
              <a:headEnd type="none" w="sm" len="sm"/>
              <a:tailEnd type="none" w="sm" len="sm"/>
            </a:ln>
          </p:spPr>
          <p:txBody>
            <a:bodyPr spcFirstLastPara="1" wrap="square" lIns="0" tIns="0" rIns="0" bIns="0" anchor="ctr" anchorCtr="0">
              <a:noAutofit/>
            </a:bodyPr>
            <a:lstStyle/>
            <a:p>
              <a:pPr marL="0" marR="0" lvl="0" indent="0" algn="ctr" rtl="0">
                <a:spcBef>
                  <a:spcPts val="0"/>
                </a:spcBef>
                <a:spcAft>
                  <a:spcPts val="0"/>
                </a:spcAft>
                <a:buClr>
                  <a:schemeClr val="dk1"/>
                </a:buClr>
                <a:buSzPts val="1200"/>
                <a:buFont typeface="Arial"/>
                <a:buNone/>
              </a:pPr>
              <a:r>
                <a:rPr lang="en-US" sz="1200" b="1" i="0" u="none" strike="noStrike" cap="none">
                  <a:solidFill>
                    <a:schemeClr val="dk1"/>
                  </a:solidFill>
                  <a:latin typeface="Arial"/>
                  <a:ea typeface="Arial"/>
                  <a:cs typeface="Arial"/>
                  <a:sym typeface="Arial"/>
                </a:rPr>
                <a:t>2</a:t>
              </a:r>
              <a:endParaRPr sz="1200" b="1" i="0" u="none" strike="noStrike" cap="none">
                <a:solidFill>
                  <a:schemeClr val="dk1"/>
                </a:solidFill>
                <a:latin typeface="Arial"/>
                <a:ea typeface="Arial"/>
                <a:cs typeface="Arial"/>
                <a:sym typeface="Arial"/>
              </a:endParaRPr>
            </a:p>
          </p:txBody>
        </p:sp>
        <p:cxnSp>
          <p:nvCxnSpPr>
            <p:cNvPr id="539" name="Google Shape;539;p37"/>
            <p:cNvCxnSpPr>
              <a:stCxn id="527" idx="3"/>
            </p:cNvCxnSpPr>
            <p:nvPr/>
          </p:nvCxnSpPr>
          <p:spPr>
            <a:xfrm rot="10800000" flipH="1">
              <a:off x="2713825" y="1844200"/>
              <a:ext cx="1367700" cy="7800"/>
            </a:xfrm>
            <a:prstGeom prst="straightConnector1">
              <a:avLst/>
            </a:prstGeom>
            <a:noFill/>
            <a:ln w="9525" cap="flat" cmpd="sng">
              <a:solidFill>
                <a:schemeClr val="dk2"/>
              </a:solidFill>
              <a:prstDash val="solid"/>
              <a:round/>
              <a:headEnd type="none" w="sm" len="sm"/>
              <a:tailEnd type="triangle" w="med" len="med"/>
            </a:ln>
          </p:spPr>
        </p:cxnSp>
        <p:sp>
          <p:nvSpPr>
            <p:cNvPr id="540" name="Google Shape;540;p37"/>
            <p:cNvSpPr txBox="1"/>
            <p:nvPr/>
          </p:nvSpPr>
          <p:spPr>
            <a:xfrm>
              <a:off x="3103375" y="1524988"/>
              <a:ext cx="642900" cy="164400"/>
            </a:xfrm>
            <a:prstGeom prst="rect">
              <a:avLst/>
            </a:prstGeom>
            <a:noFill/>
            <a:ln>
              <a:noFill/>
            </a:ln>
          </p:spPr>
          <p:txBody>
            <a:bodyPr spcFirstLastPara="1" wrap="square" lIns="91425" tIns="91425" rIns="91425" bIns="91425" anchor="t" anchorCtr="0">
              <a:noAutofit/>
            </a:bodyPr>
            <a:lstStyle/>
            <a:p>
              <a:pPr marL="0" marR="0" lvl="0" indent="0" algn="l" rtl="0">
                <a:spcBef>
                  <a:spcPts val="0"/>
                </a:spcBef>
                <a:spcAft>
                  <a:spcPts val="0"/>
                </a:spcAft>
                <a:buClr>
                  <a:schemeClr val="dk1"/>
                </a:buClr>
                <a:buSzPts val="1200"/>
                <a:buFont typeface="Arial"/>
                <a:buNone/>
              </a:pPr>
              <a:r>
                <a:rPr lang="en-US" sz="1200" b="1" i="0" u="none" strike="noStrike" cap="none">
                  <a:solidFill>
                    <a:schemeClr val="dk1"/>
                  </a:solidFill>
                  <a:latin typeface="Arial"/>
                  <a:ea typeface="Arial"/>
                  <a:cs typeface="Arial"/>
                  <a:sym typeface="Arial"/>
                </a:rPr>
                <a:t>Cash</a:t>
              </a:r>
              <a:endParaRPr sz="1200" b="1" i="0" u="none" strike="noStrike" cap="none">
                <a:solidFill>
                  <a:schemeClr val="dk1"/>
                </a:solidFill>
                <a:latin typeface="Arial"/>
                <a:ea typeface="Arial"/>
                <a:cs typeface="Arial"/>
                <a:sym typeface="Arial"/>
              </a:endParaRPr>
            </a:p>
          </p:txBody>
        </p:sp>
      </p:gr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544"/>
        <p:cNvGrpSpPr/>
        <p:nvPr/>
      </p:nvGrpSpPr>
      <p:grpSpPr>
        <a:xfrm>
          <a:off x="0" y="0"/>
          <a:ext cx="0" cy="0"/>
          <a:chOff x="0" y="0"/>
          <a:chExt cx="0" cy="0"/>
        </a:xfrm>
      </p:grpSpPr>
      <p:sp>
        <p:nvSpPr>
          <p:cNvPr id="545" name="Google Shape;545;p38"/>
          <p:cNvSpPr/>
          <p:nvPr/>
        </p:nvSpPr>
        <p:spPr>
          <a:xfrm>
            <a:off x="0" y="0"/>
            <a:ext cx="12192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546" name="Google Shape;546;p38"/>
          <p:cNvSpPr/>
          <p:nvPr/>
        </p:nvSpPr>
        <p:spPr>
          <a:xfrm flipH="1">
            <a:off x="-1" y="-1"/>
            <a:ext cx="12191998" cy="1590742"/>
          </a:xfrm>
          <a:prstGeom prst="rect">
            <a:avLst/>
          </a:prstGeom>
          <a:gradFill>
            <a:gsLst>
              <a:gs pos="0">
                <a:srgbClr val="000000"/>
              </a:gs>
              <a:gs pos="100000">
                <a:srgbClr val="2F5496"/>
              </a:gs>
            </a:gsLst>
            <a:lin ang="84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547" name="Google Shape;547;p38"/>
          <p:cNvSpPr/>
          <p:nvPr/>
        </p:nvSpPr>
        <p:spPr>
          <a:xfrm rot="10800000" flipH="1">
            <a:off x="-3" y="0"/>
            <a:ext cx="8115306" cy="1590742"/>
          </a:xfrm>
          <a:prstGeom prst="rect">
            <a:avLst/>
          </a:prstGeom>
          <a:gradFill>
            <a:gsLst>
              <a:gs pos="0">
                <a:srgbClr val="4472C4">
                  <a:alpha val="0"/>
                </a:srgbClr>
              </a:gs>
              <a:gs pos="20000">
                <a:srgbClr val="4472C4">
                  <a:alpha val="0"/>
                </a:srgbClr>
              </a:gs>
              <a:gs pos="100000">
                <a:srgbClr val="1F3864">
                  <a:alpha val="54901"/>
                </a:srgbClr>
              </a:gs>
            </a:gsLst>
            <a:lin ang="13800001"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548" name="Google Shape;548;p38"/>
          <p:cNvSpPr/>
          <p:nvPr/>
        </p:nvSpPr>
        <p:spPr>
          <a:xfrm flipH="1">
            <a:off x="8115299" y="-1"/>
            <a:ext cx="4076698" cy="1590742"/>
          </a:xfrm>
          <a:prstGeom prst="rect">
            <a:avLst/>
          </a:prstGeom>
          <a:gradFill>
            <a:gsLst>
              <a:gs pos="0">
                <a:srgbClr val="4472C4">
                  <a:alpha val="65882"/>
                </a:srgbClr>
              </a:gs>
              <a:gs pos="100000">
                <a:srgbClr val="000000">
                  <a:alpha val="29803"/>
                </a:srgbClr>
              </a:gs>
            </a:gsLst>
            <a:lin ang="132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549" name="Google Shape;549;p38"/>
          <p:cNvSpPr/>
          <p:nvPr/>
        </p:nvSpPr>
        <p:spPr>
          <a:xfrm>
            <a:off x="459350" y="-1"/>
            <a:ext cx="11732646" cy="1597433"/>
          </a:xfrm>
          <a:prstGeom prst="rect">
            <a:avLst/>
          </a:prstGeom>
          <a:gradFill>
            <a:gsLst>
              <a:gs pos="0">
                <a:srgbClr val="000000">
                  <a:alpha val="0"/>
                </a:srgbClr>
              </a:gs>
              <a:gs pos="50000">
                <a:srgbClr val="000000">
                  <a:alpha val="0"/>
                </a:srgbClr>
              </a:gs>
              <a:gs pos="99000">
                <a:srgbClr val="1F3864">
                  <a:alpha val="51764"/>
                </a:srgbClr>
              </a:gs>
              <a:gs pos="100000">
                <a:srgbClr val="1F3864">
                  <a:alpha val="51764"/>
                </a:srgbClr>
              </a:gs>
            </a:gsLst>
            <a:lin ang="168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550" name="Google Shape;550;p38"/>
          <p:cNvSpPr txBox="1">
            <a:spLocks noGrp="1"/>
          </p:cNvSpPr>
          <p:nvPr>
            <p:ph type="title"/>
          </p:nvPr>
        </p:nvSpPr>
        <p:spPr>
          <a:xfrm>
            <a:off x="1371599" y="294538"/>
            <a:ext cx="9895951" cy="1033669"/>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FFFFFF"/>
              </a:buClr>
              <a:buSzPts val="4000"/>
              <a:buFont typeface="Arial"/>
              <a:buNone/>
            </a:pPr>
            <a:r>
              <a:rPr lang="en-US" sz="4000">
                <a:solidFill>
                  <a:srgbClr val="FFFFFF"/>
                </a:solidFill>
                <a:latin typeface="Arial"/>
                <a:ea typeface="Arial"/>
                <a:cs typeface="Arial"/>
                <a:sym typeface="Arial"/>
              </a:rPr>
              <a:t>“B” Reorganization</a:t>
            </a:r>
            <a:endParaRPr/>
          </a:p>
        </p:txBody>
      </p:sp>
      <p:sp>
        <p:nvSpPr>
          <p:cNvPr id="551" name="Google Shape;551;p38"/>
          <p:cNvSpPr txBox="1">
            <a:spLocks noGrp="1"/>
          </p:cNvSpPr>
          <p:nvPr>
            <p:ph type="body" idx="1"/>
          </p:nvPr>
        </p:nvSpPr>
        <p:spPr>
          <a:xfrm>
            <a:off x="1000461" y="1590740"/>
            <a:ext cx="10095169" cy="5267259"/>
          </a:xfrm>
          <a:prstGeom prst="rect">
            <a:avLst/>
          </a:prstGeom>
          <a:noFill/>
          <a:ln>
            <a:noFill/>
          </a:ln>
        </p:spPr>
        <p:txBody>
          <a:bodyPr spcFirstLastPara="1" wrap="square" lIns="91425" tIns="45700" rIns="91425" bIns="45700" anchor="t" anchorCtr="0">
            <a:normAutofit/>
          </a:bodyPr>
          <a:lstStyle/>
          <a:p>
            <a:pPr marL="228600" lvl="0" indent="-228600" algn="l" rtl="0">
              <a:lnSpc>
                <a:spcPct val="100000"/>
              </a:lnSpc>
              <a:spcBef>
                <a:spcPts val="0"/>
              </a:spcBef>
              <a:spcAft>
                <a:spcPts val="0"/>
              </a:spcAft>
              <a:buClr>
                <a:schemeClr val="dk1"/>
              </a:buClr>
              <a:buSzPts val="2800"/>
              <a:buChar char="•"/>
            </a:pPr>
            <a:r>
              <a:rPr lang="en-US" b="1"/>
              <a:t>Section 368(a)(1)(B): </a:t>
            </a:r>
            <a:r>
              <a:rPr lang="en-US"/>
              <a:t>the acquisition by one corporation, in exchange </a:t>
            </a:r>
            <a:r>
              <a:rPr lang="en-US" b="1"/>
              <a:t>solely for all or a part of its voting stock </a:t>
            </a:r>
            <a:r>
              <a:rPr lang="en-US"/>
              <a:t>(</a:t>
            </a:r>
            <a:r>
              <a:rPr lang="en-US" b="1"/>
              <a:t>or in exchange solely for all or a part of the voting stock of a corporation which is in control of the acquiring corporation</a:t>
            </a:r>
            <a:r>
              <a:rPr lang="en-US"/>
              <a:t>), of stock of another corporation if, </a:t>
            </a:r>
            <a:r>
              <a:rPr lang="en-US" b="1"/>
              <a:t>immediately after the acquisition, the acquiring corporation has control of such other corporation </a:t>
            </a:r>
            <a:r>
              <a:rPr lang="en-US"/>
              <a:t>(whether or not such acquiring corporation had control immediately before the acquisition);</a:t>
            </a:r>
            <a:endParaRPr/>
          </a:p>
          <a:p>
            <a:pPr marL="685800" lvl="1" indent="-228600" algn="l" rtl="0">
              <a:lnSpc>
                <a:spcPct val="100000"/>
              </a:lnSpc>
              <a:spcBef>
                <a:spcPts val="500"/>
              </a:spcBef>
              <a:spcAft>
                <a:spcPts val="0"/>
              </a:spcAft>
              <a:buClr>
                <a:schemeClr val="dk1"/>
              </a:buClr>
              <a:buSzPts val="2400"/>
              <a:buChar char="•"/>
            </a:pPr>
            <a:r>
              <a:rPr lang="en-US"/>
              <a:t>Section 368(c): Control is 80% of the total combined voting power of all classes of voting stock; and 80% of the total number of shares of all non-voting stock (at least 80% of each class of non-voting stock).</a:t>
            </a:r>
            <a:endParaRPr/>
          </a:p>
          <a:p>
            <a:pPr marL="228600" lvl="0" indent="-50800" algn="l" rtl="0">
              <a:lnSpc>
                <a:spcPct val="110000"/>
              </a:lnSpc>
              <a:spcBef>
                <a:spcPts val="1000"/>
              </a:spcBef>
              <a:spcAft>
                <a:spcPts val="0"/>
              </a:spcAft>
              <a:buClr>
                <a:schemeClr val="dk1"/>
              </a:buClr>
              <a:buSzPts val="2800"/>
              <a:buNone/>
            </a:pPr>
            <a:endParaRPr sz="2800">
              <a:latin typeface="Arial"/>
              <a:ea typeface="Arial"/>
              <a:cs typeface="Arial"/>
              <a:sym typeface="Arial"/>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Shape 555"/>
        <p:cNvGrpSpPr/>
        <p:nvPr/>
      </p:nvGrpSpPr>
      <p:grpSpPr>
        <a:xfrm>
          <a:off x="0" y="0"/>
          <a:ext cx="0" cy="0"/>
          <a:chOff x="0" y="0"/>
          <a:chExt cx="0" cy="0"/>
        </a:xfrm>
      </p:grpSpPr>
      <p:sp>
        <p:nvSpPr>
          <p:cNvPr id="556" name="Google Shape;556;p39"/>
          <p:cNvSpPr/>
          <p:nvPr/>
        </p:nvSpPr>
        <p:spPr>
          <a:xfrm>
            <a:off x="0" y="0"/>
            <a:ext cx="12192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557" name="Google Shape;557;p39"/>
          <p:cNvSpPr/>
          <p:nvPr/>
        </p:nvSpPr>
        <p:spPr>
          <a:xfrm flipH="1">
            <a:off x="-1" y="-1"/>
            <a:ext cx="12191998" cy="1590742"/>
          </a:xfrm>
          <a:prstGeom prst="rect">
            <a:avLst/>
          </a:prstGeom>
          <a:gradFill>
            <a:gsLst>
              <a:gs pos="0">
                <a:srgbClr val="000000"/>
              </a:gs>
              <a:gs pos="100000">
                <a:srgbClr val="2F5496"/>
              </a:gs>
            </a:gsLst>
            <a:lin ang="84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558" name="Google Shape;558;p39"/>
          <p:cNvSpPr/>
          <p:nvPr/>
        </p:nvSpPr>
        <p:spPr>
          <a:xfrm rot="10800000" flipH="1">
            <a:off x="-3" y="0"/>
            <a:ext cx="8115306" cy="1590742"/>
          </a:xfrm>
          <a:prstGeom prst="rect">
            <a:avLst/>
          </a:prstGeom>
          <a:gradFill>
            <a:gsLst>
              <a:gs pos="0">
                <a:srgbClr val="4472C4">
                  <a:alpha val="0"/>
                </a:srgbClr>
              </a:gs>
              <a:gs pos="20000">
                <a:srgbClr val="4472C4">
                  <a:alpha val="0"/>
                </a:srgbClr>
              </a:gs>
              <a:gs pos="100000">
                <a:srgbClr val="1F3864">
                  <a:alpha val="54901"/>
                </a:srgbClr>
              </a:gs>
            </a:gsLst>
            <a:lin ang="13800001"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559" name="Google Shape;559;p39"/>
          <p:cNvSpPr/>
          <p:nvPr/>
        </p:nvSpPr>
        <p:spPr>
          <a:xfrm flipH="1">
            <a:off x="8115299" y="-1"/>
            <a:ext cx="4076698" cy="1590742"/>
          </a:xfrm>
          <a:prstGeom prst="rect">
            <a:avLst/>
          </a:prstGeom>
          <a:gradFill>
            <a:gsLst>
              <a:gs pos="0">
                <a:srgbClr val="4472C4">
                  <a:alpha val="65882"/>
                </a:srgbClr>
              </a:gs>
              <a:gs pos="100000">
                <a:srgbClr val="000000">
                  <a:alpha val="29803"/>
                </a:srgbClr>
              </a:gs>
            </a:gsLst>
            <a:lin ang="132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560" name="Google Shape;560;p39"/>
          <p:cNvSpPr/>
          <p:nvPr/>
        </p:nvSpPr>
        <p:spPr>
          <a:xfrm>
            <a:off x="459350" y="-1"/>
            <a:ext cx="11732646" cy="1597433"/>
          </a:xfrm>
          <a:prstGeom prst="rect">
            <a:avLst/>
          </a:prstGeom>
          <a:gradFill>
            <a:gsLst>
              <a:gs pos="0">
                <a:srgbClr val="000000">
                  <a:alpha val="0"/>
                </a:srgbClr>
              </a:gs>
              <a:gs pos="50000">
                <a:srgbClr val="000000">
                  <a:alpha val="0"/>
                </a:srgbClr>
              </a:gs>
              <a:gs pos="99000">
                <a:srgbClr val="1F3864">
                  <a:alpha val="51764"/>
                </a:srgbClr>
              </a:gs>
              <a:gs pos="100000">
                <a:srgbClr val="1F3864">
                  <a:alpha val="51764"/>
                </a:srgbClr>
              </a:gs>
            </a:gsLst>
            <a:lin ang="168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561" name="Google Shape;561;p39"/>
          <p:cNvSpPr txBox="1">
            <a:spLocks noGrp="1"/>
          </p:cNvSpPr>
          <p:nvPr>
            <p:ph type="title"/>
          </p:nvPr>
        </p:nvSpPr>
        <p:spPr>
          <a:xfrm>
            <a:off x="1371599" y="294538"/>
            <a:ext cx="9895951" cy="1033669"/>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FFFFFF"/>
              </a:buClr>
              <a:buSzPts val="4000"/>
              <a:buFont typeface="Arial"/>
              <a:buNone/>
            </a:pPr>
            <a:r>
              <a:rPr lang="en-US" sz="4000">
                <a:solidFill>
                  <a:srgbClr val="FFFFFF"/>
                </a:solidFill>
                <a:latin typeface="Arial"/>
                <a:ea typeface="Arial"/>
                <a:cs typeface="Arial"/>
                <a:sym typeface="Arial"/>
              </a:rPr>
              <a:t>“B” Reorganization</a:t>
            </a:r>
            <a:endParaRPr/>
          </a:p>
        </p:txBody>
      </p:sp>
      <p:sp>
        <p:nvSpPr>
          <p:cNvPr id="562" name="Google Shape;562;p39"/>
          <p:cNvSpPr txBox="1">
            <a:spLocks noGrp="1"/>
          </p:cNvSpPr>
          <p:nvPr>
            <p:ph type="body" idx="1"/>
          </p:nvPr>
        </p:nvSpPr>
        <p:spPr>
          <a:xfrm>
            <a:off x="1000461" y="1590740"/>
            <a:ext cx="10095169" cy="5267259"/>
          </a:xfrm>
          <a:prstGeom prst="rect">
            <a:avLst/>
          </a:prstGeom>
          <a:noFill/>
          <a:ln>
            <a:noFill/>
          </a:ln>
        </p:spPr>
        <p:txBody>
          <a:bodyPr spcFirstLastPara="1" wrap="square" lIns="91425" tIns="45700" rIns="91425" bIns="45700" anchor="t" anchorCtr="0">
            <a:normAutofit/>
          </a:bodyPr>
          <a:lstStyle/>
          <a:p>
            <a:pPr marL="685800" lvl="1" indent="-228600" algn="l" rtl="0">
              <a:lnSpc>
                <a:spcPct val="100000"/>
              </a:lnSpc>
              <a:spcBef>
                <a:spcPts val="0"/>
              </a:spcBef>
              <a:spcAft>
                <a:spcPts val="0"/>
              </a:spcAft>
              <a:buClr>
                <a:schemeClr val="dk1"/>
              </a:buClr>
              <a:buSzPts val="2400"/>
              <a:buChar char="•"/>
            </a:pPr>
            <a:r>
              <a:rPr lang="en-US">
                <a:latin typeface="Arial"/>
                <a:ea typeface="Arial"/>
                <a:cs typeface="Arial"/>
                <a:sym typeface="Arial"/>
              </a:rPr>
              <a:t>Section 368(c): Control is 80% of the total combined voting power of all classes of voting stock; and 80% of the total number of shares of all non-voting stock (at least 80% of each class of non-voting stock).</a:t>
            </a:r>
            <a:endParaRPr/>
          </a:p>
          <a:p>
            <a:pPr marL="685800" lvl="1" indent="-228600" algn="l" rtl="0">
              <a:lnSpc>
                <a:spcPct val="100000"/>
              </a:lnSpc>
              <a:spcBef>
                <a:spcPts val="500"/>
              </a:spcBef>
              <a:spcAft>
                <a:spcPts val="0"/>
              </a:spcAft>
              <a:buClr>
                <a:schemeClr val="dk1"/>
              </a:buClr>
              <a:buSzPts val="2400"/>
              <a:buChar char="•"/>
            </a:pPr>
            <a:r>
              <a:rPr lang="en-US">
                <a:latin typeface="Arial"/>
                <a:ea typeface="Arial"/>
                <a:cs typeface="Arial"/>
                <a:sym typeface="Arial"/>
              </a:rPr>
              <a:t>Note that Buyer just needs to have “control” immediately after the transaction. This provides some planning flexibility.</a:t>
            </a:r>
            <a:endParaRPr/>
          </a:p>
          <a:p>
            <a:pPr marL="685800" lvl="1" indent="-228600" algn="l" rtl="0">
              <a:lnSpc>
                <a:spcPct val="100000"/>
              </a:lnSpc>
              <a:spcBef>
                <a:spcPts val="500"/>
              </a:spcBef>
              <a:spcAft>
                <a:spcPts val="0"/>
              </a:spcAft>
              <a:buClr>
                <a:schemeClr val="dk1"/>
              </a:buClr>
              <a:buSzPts val="2400"/>
              <a:buChar char="•"/>
            </a:pPr>
            <a:r>
              <a:rPr lang="en-US">
                <a:latin typeface="Arial"/>
                <a:ea typeface="Arial"/>
                <a:cs typeface="Arial"/>
                <a:sym typeface="Arial"/>
              </a:rPr>
              <a:t>Be wary of creeping acquisitions: B reorganization requires the consideration used in each acquisition to be solely for voting stock unless the prior transaction is “old and cold.”</a:t>
            </a:r>
            <a:endParaRPr/>
          </a:p>
          <a:p>
            <a:pPr marL="685800" lvl="1" indent="-228600" algn="l" rtl="0">
              <a:lnSpc>
                <a:spcPct val="100000"/>
              </a:lnSpc>
              <a:spcBef>
                <a:spcPts val="500"/>
              </a:spcBef>
              <a:spcAft>
                <a:spcPts val="0"/>
              </a:spcAft>
              <a:buClr>
                <a:schemeClr val="dk1"/>
              </a:buClr>
              <a:buSzPts val="2400"/>
              <a:buChar char="•"/>
            </a:pPr>
            <a:r>
              <a:rPr lang="en-US">
                <a:latin typeface="Arial"/>
                <a:ea typeface="Arial"/>
                <a:cs typeface="Arial"/>
                <a:sym typeface="Arial"/>
              </a:rPr>
              <a:t>Pre-acquisition redemptions may make qualifying as a B reorganization easier and provide Sellers with some cash consideration as part of the Transaction.  Redemptions are permissible for B reorganizations as long as Buyer is not funding the Redemption.</a:t>
            </a:r>
            <a:endParaRPr/>
          </a:p>
          <a:p>
            <a:pPr marL="685800" lvl="1" indent="-76200" algn="l" rtl="0">
              <a:lnSpc>
                <a:spcPct val="100000"/>
              </a:lnSpc>
              <a:spcBef>
                <a:spcPts val="500"/>
              </a:spcBef>
              <a:spcAft>
                <a:spcPts val="0"/>
              </a:spcAft>
              <a:buClr>
                <a:schemeClr val="dk1"/>
              </a:buClr>
              <a:buSzPts val="2400"/>
              <a:buNone/>
            </a:pPr>
            <a:endParaRPr>
              <a:latin typeface="Arial"/>
              <a:ea typeface="Arial"/>
              <a:cs typeface="Arial"/>
              <a:sym typeface="Arial"/>
            </a:endParaRPr>
          </a:p>
          <a:p>
            <a:pPr marL="685800" lvl="1" indent="-76200" algn="l" rtl="0">
              <a:lnSpc>
                <a:spcPct val="100000"/>
              </a:lnSpc>
              <a:spcBef>
                <a:spcPts val="500"/>
              </a:spcBef>
              <a:spcAft>
                <a:spcPts val="0"/>
              </a:spcAft>
              <a:buClr>
                <a:schemeClr val="dk1"/>
              </a:buClr>
              <a:buSzPts val="2400"/>
              <a:buNone/>
            </a:pPr>
            <a:endParaRPr>
              <a:latin typeface="Arial"/>
              <a:ea typeface="Arial"/>
              <a:cs typeface="Arial"/>
              <a:sym typeface="Arial"/>
            </a:endParaRPr>
          </a:p>
          <a:p>
            <a:pPr marL="685800" lvl="1" indent="-76200" algn="l" rtl="0">
              <a:lnSpc>
                <a:spcPct val="100000"/>
              </a:lnSpc>
              <a:spcBef>
                <a:spcPts val="500"/>
              </a:spcBef>
              <a:spcAft>
                <a:spcPts val="0"/>
              </a:spcAft>
              <a:buClr>
                <a:schemeClr val="dk1"/>
              </a:buClr>
              <a:buSzPts val="2400"/>
              <a:buNone/>
            </a:pPr>
            <a:endParaRPr>
              <a:latin typeface="Arial"/>
              <a:ea typeface="Arial"/>
              <a:cs typeface="Arial"/>
              <a:sym typeface="Arial"/>
            </a:endParaRPr>
          </a:p>
          <a:p>
            <a:pPr marL="228600" lvl="0" indent="-50800" algn="l" rtl="0">
              <a:lnSpc>
                <a:spcPct val="100000"/>
              </a:lnSpc>
              <a:spcBef>
                <a:spcPts val="1000"/>
              </a:spcBef>
              <a:spcAft>
                <a:spcPts val="0"/>
              </a:spcAft>
              <a:buClr>
                <a:schemeClr val="dk1"/>
              </a:buClr>
              <a:buSzPts val="2800"/>
              <a:buNone/>
            </a:pPr>
            <a:endParaRPr sz="2800">
              <a:latin typeface="Arial"/>
              <a:ea typeface="Arial"/>
              <a:cs typeface="Arial"/>
              <a:sym typeface="Arial"/>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Shape 566"/>
        <p:cNvGrpSpPr/>
        <p:nvPr/>
      </p:nvGrpSpPr>
      <p:grpSpPr>
        <a:xfrm>
          <a:off x="0" y="0"/>
          <a:ext cx="0" cy="0"/>
          <a:chOff x="0" y="0"/>
          <a:chExt cx="0" cy="0"/>
        </a:xfrm>
      </p:grpSpPr>
      <p:sp>
        <p:nvSpPr>
          <p:cNvPr id="567" name="Google Shape;567;p40"/>
          <p:cNvSpPr/>
          <p:nvPr/>
        </p:nvSpPr>
        <p:spPr>
          <a:xfrm>
            <a:off x="0" y="0"/>
            <a:ext cx="12192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568" name="Google Shape;568;p40"/>
          <p:cNvSpPr/>
          <p:nvPr/>
        </p:nvSpPr>
        <p:spPr>
          <a:xfrm flipH="1">
            <a:off x="-1" y="-1"/>
            <a:ext cx="12191998" cy="1590742"/>
          </a:xfrm>
          <a:prstGeom prst="rect">
            <a:avLst/>
          </a:prstGeom>
          <a:gradFill>
            <a:gsLst>
              <a:gs pos="0">
                <a:srgbClr val="000000"/>
              </a:gs>
              <a:gs pos="100000">
                <a:srgbClr val="2F5496"/>
              </a:gs>
            </a:gsLst>
            <a:lin ang="84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569" name="Google Shape;569;p40"/>
          <p:cNvSpPr/>
          <p:nvPr/>
        </p:nvSpPr>
        <p:spPr>
          <a:xfrm rot="10800000" flipH="1">
            <a:off x="-3" y="0"/>
            <a:ext cx="8115306" cy="1590742"/>
          </a:xfrm>
          <a:prstGeom prst="rect">
            <a:avLst/>
          </a:prstGeom>
          <a:gradFill>
            <a:gsLst>
              <a:gs pos="0">
                <a:srgbClr val="4472C4">
                  <a:alpha val="0"/>
                </a:srgbClr>
              </a:gs>
              <a:gs pos="20000">
                <a:srgbClr val="4472C4">
                  <a:alpha val="0"/>
                </a:srgbClr>
              </a:gs>
              <a:gs pos="100000">
                <a:srgbClr val="1F3864">
                  <a:alpha val="54901"/>
                </a:srgbClr>
              </a:gs>
            </a:gsLst>
            <a:lin ang="13800001"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570" name="Google Shape;570;p40"/>
          <p:cNvSpPr/>
          <p:nvPr/>
        </p:nvSpPr>
        <p:spPr>
          <a:xfrm flipH="1">
            <a:off x="8115299" y="-1"/>
            <a:ext cx="4076698" cy="1590742"/>
          </a:xfrm>
          <a:prstGeom prst="rect">
            <a:avLst/>
          </a:prstGeom>
          <a:gradFill>
            <a:gsLst>
              <a:gs pos="0">
                <a:srgbClr val="4472C4">
                  <a:alpha val="65882"/>
                </a:srgbClr>
              </a:gs>
              <a:gs pos="100000">
                <a:srgbClr val="000000">
                  <a:alpha val="29803"/>
                </a:srgbClr>
              </a:gs>
            </a:gsLst>
            <a:lin ang="132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571" name="Google Shape;571;p40"/>
          <p:cNvSpPr/>
          <p:nvPr/>
        </p:nvSpPr>
        <p:spPr>
          <a:xfrm>
            <a:off x="459350" y="-1"/>
            <a:ext cx="11732646" cy="1597433"/>
          </a:xfrm>
          <a:prstGeom prst="rect">
            <a:avLst/>
          </a:prstGeom>
          <a:gradFill>
            <a:gsLst>
              <a:gs pos="0">
                <a:srgbClr val="000000">
                  <a:alpha val="0"/>
                </a:srgbClr>
              </a:gs>
              <a:gs pos="50000">
                <a:srgbClr val="000000">
                  <a:alpha val="0"/>
                </a:srgbClr>
              </a:gs>
              <a:gs pos="99000">
                <a:srgbClr val="1F3864">
                  <a:alpha val="51764"/>
                </a:srgbClr>
              </a:gs>
              <a:gs pos="100000">
                <a:srgbClr val="1F3864">
                  <a:alpha val="51764"/>
                </a:srgbClr>
              </a:gs>
            </a:gsLst>
            <a:lin ang="168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572" name="Google Shape;572;p40"/>
          <p:cNvSpPr txBox="1">
            <a:spLocks noGrp="1"/>
          </p:cNvSpPr>
          <p:nvPr>
            <p:ph type="title"/>
          </p:nvPr>
        </p:nvSpPr>
        <p:spPr>
          <a:xfrm>
            <a:off x="1371599" y="294538"/>
            <a:ext cx="9895951" cy="1033669"/>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FFFFFF"/>
              </a:buClr>
              <a:buSzPts val="4000"/>
              <a:buFont typeface="Arial"/>
              <a:buNone/>
            </a:pPr>
            <a:r>
              <a:rPr lang="en-US" sz="4000">
                <a:solidFill>
                  <a:srgbClr val="FFFFFF"/>
                </a:solidFill>
                <a:latin typeface="Arial"/>
                <a:ea typeface="Arial"/>
                <a:cs typeface="Arial"/>
                <a:sym typeface="Arial"/>
              </a:rPr>
              <a:t>“B” Reorganization</a:t>
            </a:r>
            <a:endParaRPr/>
          </a:p>
        </p:txBody>
      </p:sp>
      <p:sp>
        <p:nvSpPr>
          <p:cNvPr id="573" name="Google Shape;573;p40"/>
          <p:cNvSpPr txBox="1">
            <a:spLocks noGrp="1"/>
          </p:cNvSpPr>
          <p:nvPr>
            <p:ph type="body" idx="1"/>
          </p:nvPr>
        </p:nvSpPr>
        <p:spPr>
          <a:xfrm>
            <a:off x="1000461" y="1590740"/>
            <a:ext cx="10095169" cy="5267259"/>
          </a:xfrm>
          <a:prstGeom prst="rect">
            <a:avLst/>
          </a:prstGeom>
          <a:noFill/>
          <a:ln>
            <a:noFill/>
          </a:ln>
        </p:spPr>
        <p:txBody>
          <a:bodyPr spcFirstLastPara="1" wrap="square" lIns="91425" tIns="45700" rIns="91425" bIns="45700" anchor="t" anchorCtr="0">
            <a:normAutofit/>
          </a:bodyPr>
          <a:lstStyle/>
          <a:p>
            <a:pPr marL="228600" lvl="0" indent="-228600" algn="l" rtl="0">
              <a:lnSpc>
                <a:spcPct val="90000"/>
              </a:lnSpc>
              <a:spcBef>
                <a:spcPts val="0"/>
              </a:spcBef>
              <a:spcAft>
                <a:spcPts val="0"/>
              </a:spcAft>
              <a:buClr>
                <a:schemeClr val="dk1"/>
              </a:buClr>
              <a:buSzPts val="2800"/>
              <a:buChar char="•"/>
            </a:pPr>
            <a:r>
              <a:rPr lang="en-US">
                <a:latin typeface="Arial"/>
                <a:ea typeface="Arial"/>
                <a:cs typeface="Arial"/>
                <a:sym typeface="Arial"/>
              </a:rPr>
              <a:t>”Solely for Voting Stock”:</a:t>
            </a:r>
            <a:endParaRPr/>
          </a:p>
          <a:p>
            <a:pPr marL="685800" lvl="1" indent="-228600" algn="l" rtl="0">
              <a:lnSpc>
                <a:spcPct val="90000"/>
              </a:lnSpc>
              <a:spcBef>
                <a:spcPts val="500"/>
              </a:spcBef>
              <a:spcAft>
                <a:spcPts val="0"/>
              </a:spcAft>
              <a:buClr>
                <a:schemeClr val="dk1"/>
              </a:buClr>
              <a:buSzPts val="2400"/>
              <a:buChar char="•"/>
            </a:pPr>
            <a:r>
              <a:rPr lang="en-US">
                <a:latin typeface="Arial"/>
                <a:ea typeface="Arial"/>
                <a:cs typeface="Arial"/>
                <a:sym typeface="Arial"/>
              </a:rPr>
              <a:t>Only permissible consideration for the transaction is voting stock of Buyer or parent company of Buyer.</a:t>
            </a:r>
            <a:endParaRPr/>
          </a:p>
          <a:p>
            <a:pPr marL="685800" lvl="1" indent="-228600" algn="l" rtl="0">
              <a:lnSpc>
                <a:spcPct val="90000"/>
              </a:lnSpc>
              <a:spcBef>
                <a:spcPts val="500"/>
              </a:spcBef>
              <a:spcAft>
                <a:spcPts val="0"/>
              </a:spcAft>
              <a:buClr>
                <a:schemeClr val="dk1"/>
              </a:buClr>
              <a:buSzPts val="2400"/>
              <a:buChar char="•"/>
            </a:pPr>
            <a:r>
              <a:rPr lang="en-US">
                <a:latin typeface="Arial"/>
                <a:ea typeface="Arial"/>
                <a:cs typeface="Arial"/>
                <a:sym typeface="Arial"/>
              </a:rPr>
              <a:t>Dissenting shareholders: any cash paid by Buyer would still invalidate the B reorg. Instead, Target could redeem out the dissenting shareholder using its own cash. Note: Target should not use Buyer cash to do this.</a:t>
            </a:r>
            <a:endParaRPr/>
          </a:p>
          <a:p>
            <a:pPr marL="685800" lvl="1" indent="-228600" algn="l" rtl="0">
              <a:lnSpc>
                <a:spcPct val="90000"/>
              </a:lnSpc>
              <a:spcBef>
                <a:spcPts val="500"/>
              </a:spcBef>
              <a:spcAft>
                <a:spcPts val="0"/>
              </a:spcAft>
              <a:buClr>
                <a:schemeClr val="dk1"/>
              </a:buClr>
              <a:buSzPts val="2400"/>
              <a:buChar char="•"/>
            </a:pPr>
            <a:r>
              <a:rPr lang="en-US">
                <a:latin typeface="Arial"/>
                <a:ea typeface="Arial"/>
                <a:cs typeface="Arial"/>
                <a:sym typeface="Arial"/>
              </a:rPr>
              <a:t>Exception to the solely for voting stock requirement: cash out fractional shares.</a:t>
            </a:r>
            <a:endParaRPr/>
          </a:p>
          <a:p>
            <a:pPr marL="685800" lvl="1" indent="-228600" algn="l" rtl="0">
              <a:lnSpc>
                <a:spcPct val="90000"/>
              </a:lnSpc>
              <a:spcBef>
                <a:spcPts val="500"/>
              </a:spcBef>
              <a:spcAft>
                <a:spcPts val="0"/>
              </a:spcAft>
              <a:buClr>
                <a:schemeClr val="dk1"/>
              </a:buClr>
              <a:buSzPts val="2400"/>
              <a:buChar char="•"/>
            </a:pPr>
            <a:r>
              <a:rPr lang="en-US">
                <a:latin typeface="Arial"/>
                <a:ea typeface="Arial"/>
                <a:cs typeface="Arial"/>
                <a:sym typeface="Arial"/>
              </a:rPr>
              <a:t>What about Target’s transaction expenses? Transfer taxes may be assumed by Buyer. </a:t>
            </a:r>
            <a:endParaRPr/>
          </a:p>
          <a:p>
            <a:pPr marL="685800" lvl="1" indent="-228600" algn="l" rtl="0">
              <a:lnSpc>
                <a:spcPct val="90000"/>
              </a:lnSpc>
              <a:spcBef>
                <a:spcPts val="500"/>
              </a:spcBef>
              <a:spcAft>
                <a:spcPts val="0"/>
              </a:spcAft>
              <a:buClr>
                <a:schemeClr val="dk1"/>
              </a:buClr>
              <a:buSzPts val="2400"/>
              <a:buChar char="•"/>
            </a:pPr>
            <a:r>
              <a:rPr lang="en-US">
                <a:latin typeface="Arial"/>
                <a:ea typeface="Arial"/>
                <a:cs typeface="Arial"/>
                <a:sym typeface="Arial"/>
              </a:rPr>
              <a:t>Other costs that are solely and directly related to the acquisition can be paid by Buyer (See Rev. Rul. 73-54).</a:t>
            </a:r>
            <a:endParaRPr/>
          </a:p>
          <a:p>
            <a:pPr marL="685800" lvl="1" indent="-76200" algn="l" rtl="0">
              <a:lnSpc>
                <a:spcPct val="90000"/>
              </a:lnSpc>
              <a:spcBef>
                <a:spcPts val="500"/>
              </a:spcBef>
              <a:spcAft>
                <a:spcPts val="0"/>
              </a:spcAft>
              <a:buClr>
                <a:schemeClr val="dk1"/>
              </a:buClr>
              <a:buSzPts val="2400"/>
              <a:buNone/>
            </a:pPr>
            <a:endParaRPr>
              <a:latin typeface="Arial"/>
              <a:ea typeface="Arial"/>
              <a:cs typeface="Arial"/>
              <a:sym typeface="Arial"/>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Shape 577"/>
        <p:cNvGrpSpPr/>
        <p:nvPr/>
      </p:nvGrpSpPr>
      <p:grpSpPr>
        <a:xfrm>
          <a:off x="0" y="0"/>
          <a:ext cx="0" cy="0"/>
          <a:chOff x="0" y="0"/>
          <a:chExt cx="0" cy="0"/>
        </a:xfrm>
      </p:grpSpPr>
      <p:sp>
        <p:nvSpPr>
          <p:cNvPr id="578" name="Google Shape;578;p41"/>
          <p:cNvSpPr/>
          <p:nvPr/>
        </p:nvSpPr>
        <p:spPr>
          <a:xfrm>
            <a:off x="0" y="0"/>
            <a:ext cx="12192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579" name="Google Shape;579;p41"/>
          <p:cNvSpPr/>
          <p:nvPr/>
        </p:nvSpPr>
        <p:spPr>
          <a:xfrm flipH="1">
            <a:off x="-1" y="-1"/>
            <a:ext cx="12191998" cy="1590742"/>
          </a:xfrm>
          <a:prstGeom prst="rect">
            <a:avLst/>
          </a:prstGeom>
          <a:gradFill>
            <a:gsLst>
              <a:gs pos="0">
                <a:srgbClr val="000000"/>
              </a:gs>
              <a:gs pos="100000">
                <a:srgbClr val="2F5496"/>
              </a:gs>
            </a:gsLst>
            <a:lin ang="84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580" name="Google Shape;580;p41"/>
          <p:cNvSpPr/>
          <p:nvPr/>
        </p:nvSpPr>
        <p:spPr>
          <a:xfrm rot="10800000" flipH="1">
            <a:off x="-3" y="0"/>
            <a:ext cx="8115306" cy="1590742"/>
          </a:xfrm>
          <a:prstGeom prst="rect">
            <a:avLst/>
          </a:prstGeom>
          <a:gradFill>
            <a:gsLst>
              <a:gs pos="0">
                <a:srgbClr val="4472C4">
                  <a:alpha val="0"/>
                </a:srgbClr>
              </a:gs>
              <a:gs pos="20000">
                <a:srgbClr val="4472C4">
                  <a:alpha val="0"/>
                </a:srgbClr>
              </a:gs>
              <a:gs pos="100000">
                <a:srgbClr val="1F3864">
                  <a:alpha val="54901"/>
                </a:srgbClr>
              </a:gs>
            </a:gsLst>
            <a:lin ang="13800001"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581" name="Google Shape;581;p41"/>
          <p:cNvSpPr/>
          <p:nvPr/>
        </p:nvSpPr>
        <p:spPr>
          <a:xfrm flipH="1">
            <a:off x="8115299" y="-1"/>
            <a:ext cx="4076698" cy="1590742"/>
          </a:xfrm>
          <a:prstGeom prst="rect">
            <a:avLst/>
          </a:prstGeom>
          <a:gradFill>
            <a:gsLst>
              <a:gs pos="0">
                <a:srgbClr val="4472C4">
                  <a:alpha val="65882"/>
                </a:srgbClr>
              </a:gs>
              <a:gs pos="100000">
                <a:srgbClr val="000000">
                  <a:alpha val="29803"/>
                </a:srgbClr>
              </a:gs>
            </a:gsLst>
            <a:lin ang="132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582" name="Google Shape;582;p41"/>
          <p:cNvSpPr/>
          <p:nvPr/>
        </p:nvSpPr>
        <p:spPr>
          <a:xfrm>
            <a:off x="459350" y="-1"/>
            <a:ext cx="11732646" cy="1597433"/>
          </a:xfrm>
          <a:prstGeom prst="rect">
            <a:avLst/>
          </a:prstGeom>
          <a:gradFill>
            <a:gsLst>
              <a:gs pos="0">
                <a:srgbClr val="000000">
                  <a:alpha val="0"/>
                </a:srgbClr>
              </a:gs>
              <a:gs pos="50000">
                <a:srgbClr val="000000">
                  <a:alpha val="0"/>
                </a:srgbClr>
              </a:gs>
              <a:gs pos="99000">
                <a:srgbClr val="1F3864">
                  <a:alpha val="51764"/>
                </a:srgbClr>
              </a:gs>
              <a:gs pos="100000">
                <a:srgbClr val="1F3864">
                  <a:alpha val="51764"/>
                </a:srgbClr>
              </a:gs>
            </a:gsLst>
            <a:lin ang="168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583" name="Google Shape;583;p41"/>
          <p:cNvSpPr txBox="1">
            <a:spLocks noGrp="1"/>
          </p:cNvSpPr>
          <p:nvPr>
            <p:ph type="title"/>
          </p:nvPr>
        </p:nvSpPr>
        <p:spPr>
          <a:xfrm>
            <a:off x="1371599" y="294538"/>
            <a:ext cx="9895951" cy="1033669"/>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FFFFFF"/>
              </a:buClr>
              <a:buSzPts val="4000"/>
              <a:buFont typeface="Arial"/>
              <a:buNone/>
            </a:pPr>
            <a:r>
              <a:rPr lang="en-US" sz="4000">
                <a:solidFill>
                  <a:srgbClr val="FFFFFF"/>
                </a:solidFill>
                <a:latin typeface="Arial"/>
                <a:ea typeface="Arial"/>
                <a:cs typeface="Arial"/>
                <a:sym typeface="Arial"/>
              </a:rPr>
              <a:t>“C” Reorganization</a:t>
            </a:r>
            <a:endParaRPr/>
          </a:p>
        </p:txBody>
      </p:sp>
      <p:sp>
        <p:nvSpPr>
          <p:cNvPr id="584" name="Google Shape;584;p41"/>
          <p:cNvSpPr txBox="1">
            <a:spLocks noGrp="1"/>
          </p:cNvSpPr>
          <p:nvPr>
            <p:ph type="body" idx="1"/>
          </p:nvPr>
        </p:nvSpPr>
        <p:spPr>
          <a:xfrm>
            <a:off x="1000461" y="1590740"/>
            <a:ext cx="10095169" cy="5267259"/>
          </a:xfrm>
          <a:prstGeom prst="rect">
            <a:avLst/>
          </a:prstGeom>
          <a:noFill/>
          <a:ln>
            <a:noFill/>
          </a:ln>
        </p:spPr>
        <p:txBody>
          <a:bodyPr spcFirstLastPara="1" wrap="square" lIns="91425" tIns="45700" rIns="91425" bIns="45700" anchor="t" anchorCtr="0">
            <a:normAutofit/>
          </a:bodyPr>
          <a:lstStyle/>
          <a:p>
            <a:pPr marL="228600" lvl="0" indent="-228600" algn="l" rtl="0">
              <a:lnSpc>
                <a:spcPct val="110000"/>
              </a:lnSpc>
              <a:spcBef>
                <a:spcPts val="0"/>
              </a:spcBef>
              <a:spcAft>
                <a:spcPts val="0"/>
              </a:spcAft>
              <a:buClr>
                <a:schemeClr val="dk1"/>
              </a:buClr>
              <a:buSzPts val="2400"/>
              <a:buChar char="•"/>
            </a:pPr>
            <a:r>
              <a:rPr lang="en-US" sz="2400" b="1">
                <a:latin typeface="Arial"/>
                <a:ea typeface="Arial"/>
                <a:cs typeface="Arial"/>
                <a:sym typeface="Arial"/>
              </a:rPr>
              <a:t>Section 368(a)(1)(C): </a:t>
            </a:r>
            <a:r>
              <a:rPr lang="en-US" sz="2400">
                <a:latin typeface="Arial"/>
                <a:ea typeface="Arial"/>
                <a:cs typeface="Arial"/>
                <a:sym typeface="Arial"/>
              </a:rPr>
              <a:t>the acquisition by one corporation, in exchange solely for all or a part of its voting stock (or in exchange solely for all or a part of the voting stock of a corporation which is in control of the acquiring corporation), of </a:t>
            </a:r>
            <a:r>
              <a:rPr lang="en-US" sz="2400" b="1">
                <a:latin typeface="Arial"/>
                <a:ea typeface="Arial"/>
                <a:cs typeface="Arial"/>
                <a:sym typeface="Arial"/>
              </a:rPr>
              <a:t>substantially all of the properties of another corporation</a:t>
            </a:r>
            <a:r>
              <a:rPr lang="en-US" sz="2400">
                <a:latin typeface="Arial"/>
                <a:ea typeface="Arial"/>
                <a:cs typeface="Arial"/>
                <a:sym typeface="Arial"/>
              </a:rPr>
              <a:t>, but </a:t>
            </a:r>
            <a:r>
              <a:rPr lang="en-US" sz="2400" b="1">
                <a:latin typeface="Arial"/>
                <a:ea typeface="Arial"/>
                <a:cs typeface="Arial"/>
                <a:sym typeface="Arial"/>
              </a:rPr>
              <a:t>in determining whether the exchange is solely for stock the assumption by the acquiring corporation of a liability of the other shall be disregarded</a:t>
            </a:r>
            <a:r>
              <a:rPr lang="en-US" sz="2400">
                <a:latin typeface="Arial"/>
                <a:ea typeface="Arial"/>
                <a:cs typeface="Arial"/>
                <a:sym typeface="Arial"/>
              </a:rPr>
              <a:t>.</a:t>
            </a:r>
            <a:endParaRPr/>
          </a:p>
          <a:p>
            <a:pPr marL="228600" lvl="0" indent="-228600" algn="l" rtl="0">
              <a:lnSpc>
                <a:spcPct val="110000"/>
              </a:lnSpc>
              <a:spcBef>
                <a:spcPts val="1000"/>
              </a:spcBef>
              <a:spcAft>
                <a:spcPts val="0"/>
              </a:spcAft>
              <a:buClr>
                <a:schemeClr val="dk1"/>
              </a:buClr>
              <a:buSzPts val="2400"/>
              <a:buChar char="•"/>
            </a:pPr>
            <a:r>
              <a:rPr lang="en-US" sz="2400">
                <a:latin typeface="Arial"/>
                <a:ea typeface="Arial"/>
                <a:cs typeface="Arial"/>
                <a:sym typeface="Arial"/>
              </a:rPr>
              <a:t>What is “substantially all” of the property of a company?</a:t>
            </a:r>
            <a:endParaRPr/>
          </a:p>
          <a:p>
            <a:pPr marL="685800" lvl="1" indent="-228600" algn="l" rtl="0">
              <a:lnSpc>
                <a:spcPct val="110000"/>
              </a:lnSpc>
              <a:spcBef>
                <a:spcPts val="500"/>
              </a:spcBef>
              <a:spcAft>
                <a:spcPts val="0"/>
              </a:spcAft>
              <a:buClr>
                <a:schemeClr val="dk1"/>
              </a:buClr>
              <a:buSzPts val="2400"/>
              <a:buChar char="•"/>
            </a:pPr>
            <a:r>
              <a:rPr lang="en-US">
                <a:latin typeface="Arial"/>
                <a:ea typeface="Arial"/>
                <a:cs typeface="Arial"/>
                <a:sym typeface="Arial"/>
              </a:rPr>
              <a:t>Safe harbor: at least 70% of the company’s gross assets and 90% of its net assets.</a:t>
            </a:r>
            <a:endParaRPr/>
          </a:p>
          <a:p>
            <a:pPr marL="685800" lvl="1" indent="-228600" algn="l" rtl="0">
              <a:lnSpc>
                <a:spcPct val="110000"/>
              </a:lnSpc>
              <a:spcBef>
                <a:spcPts val="500"/>
              </a:spcBef>
              <a:spcAft>
                <a:spcPts val="0"/>
              </a:spcAft>
              <a:buClr>
                <a:schemeClr val="dk1"/>
              </a:buClr>
              <a:buSzPts val="2400"/>
              <a:buChar char="•"/>
            </a:pPr>
            <a:r>
              <a:rPr lang="en-US">
                <a:latin typeface="Arial"/>
                <a:ea typeface="Arial"/>
                <a:cs typeface="Arial"/>
                <a:sym typeface="Arial"/>
              </a:rPr>
              <a:t>If you do not meet the safe harbor, facts and circumstances. </a:t>
            </a:r>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Shape 588"/>
        <p:cNvGrpSpPr/>
        <p:nvPr/>
      </p:nvGrpSpPr>
      <p:grpSpPr>
        <a:xfrm>
          <a:off x="0" y="0"/>
          <a:ext cx="0" cy="0"/>
          <a:chOff x="0" y="0"/>
          <a:chExt cx="0" cy="0"/>
        </a:xfrm>
      </p:grpSpPr>
      <p:sp>
        <p:nvSpPr>
          <p:cNvPr id="589" name="Google Shape;589;p42"/>
          <p:cNvSpPr/>
          <p:nvPr/>
        </p:nvSpPr>
        <p:spPr>
          <a:xfrm>
            <a:off x="0" y="0"/>
            <a:ext cx="12192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590" name="Google Shape;590;p42"/>
          <p:cNvSpPr/>
          <p:nvPr/>
        </p:nvSpPr>
        <p:spPr>
          <a:xfrm flipH="1">
            <a:off x="-1" y="-1"/>
            <a:ext cx="12191998" cy="1590742"/>
          </a:xfrm>
          <a:prstGeom prst="rect">
            <a:avLst/>
          </a:prstGeom>
          <a:gradFill>
            <a:gsLst>
              <a:gs pos="0">
                <a:srgbClr val="000000"/>
              </a:gs>
              <a:gs pos="100000">
                <a:srgbClr val="2F5496"/>
              </a:gs>
            </a:gsLst>
            <a:lin ang="84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591" name="Google Shape;591;p42"/>
          <p:cNvSpPr/>
          <p:nvPr/>
        </p:nvSpPr>
        <p:spPr>
          <a:xfrm rot="10800000" flipH="1">
            <a:off x="-3" y="0"/>
            <a:ext cx="8115306" cy="1590742"/>
          </a:xfrm>
          <a:prstGeom prst="rect">
            <a:avLst/>
          </a:prstGeom>
          <a:gradFill>
            <a:gsLst>
              <a:gs pos="0">
                <a:srgbClr val="4472C4">
                  <a:alpha val="0"/>
                </a:srgbClr>
              </a:gs>
              <a:gs pos="20000">
                <a:srgbClr val="4472C4">
                  <a:alpha val="0"/>
                </a:srgbClr>
              </a:gs>
              <a:gs pos="100000">
                <a:srgbClr val="1F3864">
                  <a:alpha val="54901"/>
                </a:srgbClr>
              </a:gs>
            </a:gsLst>
            <a:lin ang="13800001"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592" name="Google Shape;592;p42"/>
          <p:cNvSpPr/>
          <p:nvPr/>
        </p:nvSpPr>
        <p:spPr>
          <a:xfrm flipH="1">
            <a:off x="8115299" y="-1"/>
            <a:ext cx="4076698" cy="1590742"/>
          </a:xfrm>
          <a:prstGeom prst="rect">
            <a:avLst/>
          </a:prstGeom>
          <a:gradFill>
            <a:gsLst>
              <a:gs pos="0">
                <a:srgbClr val="4472C4">
                  <a:alpha val="65882"/>
                </a:srgbClr>
              </a:gs>
              <a:gs pos="100000">
                <a:srgbClr val="000000">
                  <a:alpha val="29803"/>
                </a:srgbClr>
              </a:gs>
            </a:gsLst>
            <a:lin ang="132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593" name="Google Shape;593;p42"/>
          <p:cNvSpPr/>
          <p:nvPr/>
        </p:nvSpPr>
        <p:spPr>
          <a:xfrm>
            <a:off x="459350" y="-1"/>
            <a:ext cx="11732646" cy="1597433"/>
          </a:xfrm>
          <a:prstGeom prst="rect">
            <a:avLst/>
          </a:prstGeom>
          <a:gradFill>
            <a:gsLst>
              <a:gs pos="0">
                <a:srgbClr val="000000">
                  <a:alpha val="0"/>
                </a:srgbClr>
              </a:gs>
              <a:gs pos="50000">
                <a:srgbClr val="000000">
                  <a:alpha val="0"/>
                </a:srgbClr>
              </a:gs>
              <a:gs pos="99000">
                <a:srgbClr val="1F3864">
                  <a:alpha val="51764"/>
                </a:srgbClr>
              </a:gs>
              <a:gs pos="100000">
                <a:srgbClr val="1F3864">
                  <a:alpha val="51764"/>
                </a:srgbClr>
              </a:gs>
            </a:gsLst>
            <a:lin ang="168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594" name="Google Shape;594;p42"/>
          <p:cNvSpPr txBox="1">
            <a:spLocks noGrp="1"/>
          </p:cNvSpPr>
          <p:nvPr>
            <p:ph type="title"/>
          </p:nvPr>
        </p:nvSpPr>
        <p:spPr>
          <a:xfrm>
            <a:off x="1371599" y="294538"/>
            <a:ext cx="9895951" cy="1033669"/>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FFFFFF"/>
              </a:buClr>
              <a:buSzPts val="4000"/>
              <a:buFont typeface="Arial"/>
              <a:buNone/>
            </a:pPr>
            <a:r>
              <a:rPr lang="en-US" sz="4000">
                <a:solidFill>
                  <a:srgbClr val="FFFFFF"/>
                </a:solidFill>
                <a:latin typeface="Arial"/>
                <a:ea typeface="Arial"/>
                <a:cs typeface="Arial"/>
                <a:sym typeface="Arial"/>
              </a:rPr>
              <a:t>“C” Reorganization</a:t>
            </a:r>
            <a:endParaRPr/>
          </a:p>
        </p:txBody>
      </p:sp>
      <p:sp>
        <p:nvSpPr>
          <p:cNvPr id="595" name="Google Shape;595;p42"/>
          <p:cNvSpPr txBox="1">
            <a:spLocks noGrp="1"/>
          </p:cNvSpPr>
          <p:nvPr>
            <p:ph type="body" idx="1"/>
          </p:nvPr>
        </p:nvSpPr>
        <p:spPr>
          <a:xfrm>
            <a:off x="1000461" y="1590740"/>
            <a:ext cx="10095169" cy="5267259"/>
          </a:xfrm>
          <a:prstGeom prst="rect">
            <a:avLst/>
          </a:prstGeom>
          <a:noFill/>
          <a:ln>
            <a:noFill/>
          </a:ln>
        </p:spPr>
        <p:txBody>
          <a:bodyPr spcFirstLastPara="1" wrap="square" lIns="91425" tIns="45700" rIns="91425" bIns="45700" anchor="t" anchorCtr="0">
            <a:normAutofit lnSpcReduction="10000"/>
          </a:bodyPr>
          <a:lstStyle/>
          <a:p>
            <a:pPr marL="228600" lvl="0" indent="-228600" algn="l" rtl="0">
              <a:lnSpc>
                <a:spcPct val="100000"/>
              </a:lnSpc>
              <a:spcBef>
                <a:spcPts val="0"/>
              </a:spcBef>
              <a:spcAft>
                <a:spcPts val="0"/>
              </a:spcAft>
              <a:buClr>
                <a:schemeClr val="dk1"/>
              </a:buClr>
              <a:buSzPts val="2400"/>
              <a:buChar char="•"/>
            </a:pPr>
            <a:r>
              <a:rPr lang="en-US" sz="2400">
                <a:latin typeface="Arial"/>
                <a:ea typeface="Arial"/>
                <a:cs typeface="Arial"/>
                <a:sym typeface="Arial"/>
              </a:rPr>
              <a:t>Permissible consideration: Voting stock.</a:t>
            </a:r>
            <a:endParaRPr/>
          </a:p>
          <a:p>
            <a:pPr marL="228600" lvl="0" indent="-228600" algn="l" rtl="0">
              <a:lnSpc>
                <a:spcPct val="100000"/>
              </a:lnSpc>
              <a:spcBef>
                <a:spcPts val="1000"/>
              </a:spcBef>
              <a:spcAft>
                <a:spcPts val="0"/>
              </a:spcAft>
              <a:buClr>
                <a:schemeClr val="dk1"/>
              </a:buClr>
              <a:buSzPts val="2400"/>
              <a:buChar char="•"/>
            </a:pPr>
            <a:r>
              <a:rPr lang="en-US" sz="2400">
                <a:latin typeface="Arial"/>
                <a:ea typeface="Arial"/>
                <a:cs typeface="Arial"/>
                <a:sym typeface="Arial"/>
              </a:rPr>
              <a:t>Notable exceptions: </a:t>
            </a:r>
            <a:endParaRPr/>
          </a:p>
          <a:p>
            <a:pPr marL="685800" lvl="1" indent="-228600" algn="l" rtl="0">
              <a:lnSpc>
                <a:spcPct val="100000"/>
              </a:lnSpc>
              <a:spcBef>
                <a:spcPts val="500"/>
              </a:spcBef>
              <a:spcAft>
                <a:spcPts val="0"/>
              </a:spcAft>
              <a:buClr>
                <a:schemeClr val="dk1"/>
              </a:buClr>
              <a:buSzPts val="2400"/>
              <a:buChar char="•"/>
            </a:pPr>
            <a:r>
              <a:rPr lang="en-US">
                <a:latin typeface="Arial"/>
                <a:ea typeface="Arial"/>
                <a:cs typeface="Arial"/>
                <a:sym typeface="Arial"/>
              </a:rPr>
              <a:t>Section 368(a)(1)(C): assumption of liabilities is not considered part of the consideration. </a:t>
            </a:r>
            <a:endParaRPr/>
          </a:p>
          <a:p>
            <a:pPr marL="685800" lvl="1" indent="-228600" algn="l" rtl="0">
              <a:lnSpc>
                <a:spcPct val="100000"/>
              </a:lnSpc>
              <a:spcBef>
                <a:spcPts val="500"/>
              </a:spcBef>
              <a:spcAft>
                <a:spcPts val="0"/>
              </a:spcAft>
              <a:buClr>
                <a:schemeClr val="dk1"/>
              </a:buClr>
              <a:buSzPts val="2400"/>
              <a:buChar char="•"/>
            </a:pPr>
            <a:r>
              <a:rPr lang="en-US">
                <a:latin typeface="Arial"/>
                <a:ea typeface="Arial"/>
                <a:cs typeface="Arial"/>
                <a:sym typeface="Arial"/>
              </a:rPr>
              <a:t>Section 368(a)(2)(B): boot relaxation rule permits up to 20% of the purchase consideration to be items other than voting stock. Note that if even $1 of purchase consideration is not voting stock, then all of the assumed liabilities will be considered boot.</a:t>
            </a:r>
            <a:endParaRPr/>
          </a:p>
          <a:p>
            <a:pPr marL="228600" lvl="1" indent="-228600" algn="l" rtl="0">
              <a:lnSpc>
                <a:spcPct val="100000"/>
              </a:lnSpc>
              <a:spcBef>
                <a:spcPts val="1000"/>
              </a:spcBef>
              <a:spcAft>
                <a:spcPts val="0"/>
              </a:spcAft>
              <a:buClr>
                <a:schemeClr val="dk1"/>
              </a:buClr>
              <a:buSzPts val="2400"/>
              <a:buChar char="•"/>
            </a:pPr>
            <a:r>
              <a:rPr lang="en-US">
                <a:latin typeface="Arial"/>
                <a:ea typeface="Arial"/>
                <a:cs typeface="Arial"/>
                <a:sym typeface="Arial"/>
              </a:rPr>
              <a:t>Additional requirement: Target must distribute all consideration received as part of plan or reorganization. </a:t>
            </a:r>
            <a:r>
              <a:rPr lang="en-US" i="1">
                <a:latin typeface="Arial"/>
                <a:ea typeface="Arial"/>
                <a:cs typeface="Arial"/>
                <a:sym typeface="Arial"/>
              </a:rPr>
              <a:t>Section 368(a)(2)(G)</a:t>
            </a:r>
            <a:endParaRPr/>
          </a:p>
          <a:p>
            <a:pPr marL="228600" lvl="1" indent="-228600" algn="l" rtl="0">
              <a:lnSpc>
                <a:spcPct val="100000"/>
              </a:lnSpc>
              <a:spcBef>
                <a:spcPts val="1000"/>
              </a:spcBef>
              <a:spcAft>
                <a:spcPts val="0"/>
              </a:spcAft>
              <a:buClr>
                <a:schemeClr val="dk1"/>
              </a:buClr>
              <a:buSzPts val="2400"/>
              <a:buChar char="•"/>
            </a:pPr>
            <a:r>
              <a:rPr lang="en-US">
                <a:latin typeface="Arial"/>
                <a:ea typeface="Arial"/>
                <a:cs typeface="Arial"/>
                <a:sym typeface="Arial"/>
              </a:rPr>
              <a:t>Triangular C Reorganizations are permissible.</a:t>
            </a:r>
            <a:endParaRPr/>
          </a:p>
          <a:p>
            <a:pPr marL="228600" lvl="1" indent="-228600" algn="l" rtl="0">
              <a:lnSpc>
                <a:spcPct val="100000"/>
              </a:lnSpc>
              <a:spcBef>
                <a:spcPts val="1000"/>
              </a:spcBef>
              <a:spcAft>
                <a:spcPts val="0"/>
              </a:spcAft>
              <a:buClr>
                <a:schemeClr val="dk1"/>
              </a:buClr>
              <a:buSzPts val="2400"/>
              <a:buChar char="•"/>
            </a:pPr>
            <a:r>
              <a:rPr lang="en-US">
                <a:latin typeface="Arial"/>
                <a:ea typeface="Arial"/>
                <a:cs typeface="Arial"/>
                <a:sym typeface="Arial"/>
              </a:rPr>
              <a:t>A C reorganization followed by the transfer of Target’s assets to a controlled subsidiary is also permissible. </a:t>
            </a:r>
            <a:r>
              <a:rPr lang="en-US" i="1">
                <a:latin typeface="Arial"/>
                <a:ea typeface="Arial"/>
                <a:cs typeface="Arial"/>
                <a:sym typeface="Arial"/>
              </a:rPr>
              <a:t>See </a:t>
            </a:r>
            <a:r>
              <a:rPr lang="en-US">
                <a:latin typeface="Arial"/>
                <a:ea typeface="Arial"/>
                <a:cs typeface="Arial"/>
                <a:sym typeface="Arial"/>
              </a:rPr>
              <a:t>Section 368(a)(2)(C).</a:t>
            </a:r>
            <a:endParaRPr/>
          </a:p>
          <a:p>
            <a:pPr marL="685800" lvl="2" indent="-76200" algn="l" rtl="0">
              <a:lnSpc>
                <a:spcPct val="100000"/>
              </a:lnSpc>
              <a:spcBef>
                <a:spcPts val="1000"/>
              </a:spcBef>
              <a:spcAft>
                <a:spcPts val="0"/>
              </a:spcAft>
              <a:buClr>
                <a:schemeClr val="dk1"/>
              </a:buClr>
              <a:buSzPts val="2400"/>
              <a:buNone/>
            </a:pPr>
            <a:endParaRPr sz="2400">
              <a:latin typeface="Arial"/>
              <a:ea typeface="Arial"/>
              <a:cs typeface="Arial"/>
              <a:sym typeface="Arial"/>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Shape 599"/>
        <p:cNvGrpSpPr/>
        <p:nvPr/>
      </p:nvGrpSpPr>
      <p:grpSpPr>
        <a:xfrm>
          <a:off x="0" y="0"/>
          <a:ext cx="0" cy="0"/>
          <a:chOff x="0" y="0"/>
          <a:chExt cx="0" cy="0"/>
        </a:xfrm>
      </p:grpSpPr>
      <p:sp>
        <p:nvSpPr>
          <p:cNvPr id="600" name="Google Shape;600;p43"/>
          <p:cNvSpPr/>
          <p:nvPr/>
        </p:nvSpPr>
        <p:spPr>
          <a:xfrm>
            <a:off x="0" y="0"/>
            <a:ext cx="12192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601" name="Google Shape;601;p43"/>
          <p:cNvSpPr/>
          <p:nvPr/>
        </p:nvSpPr>
        <p:spPr>
          <a:xfrm flipH="1">
            <a:off x="-1" y="-1"/>
            <a:ext cx="12191998" cy="1590742"/>
          </a:xfrm>
          <a:prstGeom prst="rect">
            <a:avLst/>
          </a:prstGeom>
          <a:gradFill>
            <a:gsLst>
              <a:gs pos="0">
                <a:srgbClr val="000000"/>
              </a:gs>
              <a:gs pos="100000">
                <a:srgbClr val="2F5496"/>
              </a:gs>
            </a:gsLst>
            <a:lin ang="84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602" name="Google Shape;602;p43"/>
          <p:cNvSpPr/>
          <p:nvPr/>
        </p:nvSpPr>
        <p:spPr>
          <a:xfrm rot="10800000" flipH="1">
            <a:off x="-3" y="0"/>
            <a:ext cx="8115306" cy="1590742"/>
          </a:xfrm>
          <a:prstGeom prst="rect">
            <a:avLst/>
          </a:prstGeom>
          <a:gradFill>
            <a:gsLst>
              <a:gs pos="0">
                <a:srgbClr val="4472C4">
                  <a:alpha val="0"/>
                </a:srgbClr>
              </a:gs>
              <a:gs pos="20000">
                <a:srgbClr val="4472C4">
                  <a:alpha val="0"/>
                </a:srgbClr>
              </a:gs>
              <a:gs pos="100000">
                <a:srgbClr val="1F3864">
                  <a:alpha val="54901"/>
                </a:srgbClr>
              </a:gs>
            </a:gsLst>
            <a:lin ang="13800001"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603" name="Google Shape;603;p43"/>
          <p:cNvSpPr/>
          <p:nvPr/>
        </p:nvSpPr>
        <p:spPr>
          <a:xfrm flipH="1">
            <a:off x="8115299" y="-1"/>
            <a:ext cx="4076698" cy="1590742"/>
          </a:xfrm>
          <a:prstGeom prst="rect">
            <a:avLst/>
          </a:prstGeom>
          <a:gradFill>
            <a:gsLst>
              <a:gs pos="0">
                <a:srgbClr val="4472C4">
                  <a:alpha val="65882"/>
                </a:srgbClr>
              </a:gs>
              <a:gs pos="100000">
                <a:srgbClr val="000000">
                  <a:alpha val="29803"/>
                </a:srgbClr>
              </a:gs>
            </a:gsLst>
            <a:lin ang="132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604" name="Google Shape;604;p43"/>
          <p:cNvSpPr/>
          <p:nvPr/>
        </p:nvSpPr>
        <p:spPr>
          <a:xfrm>
            <a:off x="459350" y="-1"/>
            <a:ext cx="11732646" cy="1597433"/>
          </a:xfrm>
          <a:prstGeom prst="rect">
            <a:avLst/>
          </a:prstGeom>
          <a:gradFill>
            <a:gsLst>
              <a:gs pos="0">
                <a:srgbClr val="000000">
                  <a:alpha val="0"/>
                </a:srgbClr>
              </a:gs>
              <a:gs pos="50000">
                <a:srgbClr val="000000">
                  <a:alpha val="0"/>
                </a:srgbClr>
              </a:gs>
              <a:gs pos="99000">
                <a:srgbClr val="1F3864">
                  <a:alpha val="51764"/>
                </a:srgbClr>
              </a:gs>
              <a:gs pos="100000">
                <a:srgbClr val="1F3864">
                  <a:alpha val="51764"/>
                </a:srgbClr>
              </a:gs>
            </a:gsLst>
            <a:lin ang="168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605" name="Google Shape;605;p43"/>
          <p:cNvSpPr txBox="1">
            <a:spLocks noGrp="1"/>
          </p:cNvSpPr>
          <p:nvPr>
            <p:ph type="title"/>
          </p:nvPr>
        </p:nvSpPr>
        <p:spPr>
          <a:xfrm>
            <a:off x="1371599" y="294538"/>
            <a:ext cx="9895951" cy="1033669"/>
          </a:xfrm>
          <a:prstGeom prst="rect">
            <a:avLst/>
          </a:prstGeom>
          <a:noFill/>
          <a:ln>
            <a:noFill/>
          </a:ln>
        </p:spPr>
        <p:txBody>
          <a:bodyPr spcFirstLastPara="1" wrap="square" lIns="91425" tIns="45700" rIns="91425" bIns="45700" anchor="ctr" anchorCtr="0">
            <a:normAutofit fontScale="90000"/>
          </a:bodyPr>
          <a:lstStyle/>
          <a:p>
            <a:pPr marL="0" lvl="0" indent="0" algn="l" rtl="0">
              <a:lnSpc>
                <a:spcPct val="90000"/>
              </a:lnSpc>
              <a:spcBef>
                <a:spcPts val="0"/>
              </a:spcBef>
              <a:spcAft>
                <a:spcPts val="0"/>
              </a:spcAft>
              <a:buClr>
                <a:srgbClr val="FFFFFF"/>
              </a:buClr>
              <a:buSzPct val="100000"/>
              <a:buFont typeface="Arial"/>
              <a:buNone/>
            </a:pPr>
            <a:r>
              <a:rPr lang="en-US" sz="4000">
                <a:solidFill>
                  <a:srgbClr val="FFFFFF"/>
                </a:solidFill>
                <a:latin typeface="Arial"/>
                <a:ea typeface="Arial"/>
                <a:cs typeface="Arial"/>
                <a:sym typeface="Arial"/>
              </a:rPr>
              <a:t>Reverse Triangular Reorganization 368(a)(2)(E)</a:t>
            </a:r>
            <a:endParaRPr/>
          </a:p>
        </p:txBody>
      </p:sp>
      <p:sp>
        <p:nvSpPr>
          <p:cNvPr id="606" name="Google Shape;606;p43"/>
          <p:cNvSpPr txBox="1">
            <a:spLocks noGrp="1"/>
          </p:cNvSpPr>
          <p:nvPr>
            <p:ph type="body" idx="1"/>
          </p:nvPr>
        </p:nvSpPr>
        <p:spPr>
          <a:xfrm>
            <a:off x="1000462" y="1590740"/>
            <a:ext cx="5369938" cy="5267259"/>
          </a:xfrm>
          <a:prstGeom prst="rect">
            <a:avLst/>
          </a:prstGeom>
          <a:noFill/>
          <a:ln>
            <a:noFill/>
          </a:ln>
        </p:spPr>
        <p:txBody>
          <a:bodyPr spcFirstLastPara="1" wrap="square" lIns="91425" tIns="45700" rIns="91425" bIns="45700" anchor="t" anchorCtr="0">
            <a:normAutofit/>
          </a:bodyPr>
          <a:lstStyle/>
          <a:p>
            <a:pPr marL="228600" lvl="0" indent="-228600" algn="l" rtl="0">
              <a:lnSpc>
                <a:spcPct val="110000"/>
              </a:lnSpc>
              <a:spcBef>
                <a:spcPts val="0"/>
              </a:spcBef>
              <a:spcAft>
                <a:spcPts val="0"/>
              </a:spcAft>
              <a:buClr>
                <a:schemeClr val="dk1"/>
              </a:buClr>
              <a:buSzPts val="2400"/>
              <a:buChar char="•"/>
            </a:pPr>
            <a:r>
              <a:rPr lang="en-US" sz="2400">
                <a:latin typeface="Arial"/>
                <a:ea typeface="Arial"/>
                <a:cs typeface="Arial"/>
                <a:sym typeface="Arial"/>
              </a:rPr>
              <a:t>Reverse Triangular Merger:</a:t>
            </a:r>
            <a:endParaRPr/>
          </a:p>
          <a:p>
            <a:pPr marL="228600" lvl="0" indent="-228600" algn="l" rtl="0">
              <a:lnSpc>
                <a:spcPct val="110000"/>
              </a:lnSpc>
              <a:spcBef>
                <a:spcPts val="1000"/>
              </a:spcBef>
              <a:spcAft>
                <a:spcPts val="0"/>
              </a:spcAft>
              <a:buClr>
                <a:schemeClr val="dk1"/>
              </a:buClr>
              <a:buSzPts val="2400"/>
              <a:buChar char="•"/>
            </a:pPr>
            <a:r>
              <a:rPr lang="en-US" sz="2400">
                <a:latin typeface="Arial"/>
                <a:ea typeface="Arial"/>
                <a:cs typeface="Arial"/>
                <a:sym typeface="Arial"/>
              </a:rPr>
              <a:t>MergerCo merges with and into Target with Target surviving in exchange for Buyer stock.</a:t>
            </a:r>
            <a:endParaRPr/>
          </a:p>
          <a:p>
            <a:pPr marL="228600" lvl="0" indent="-228600" algn="l" rtl="0">
              <a:lnSpc>
                <a:spcPct val="110000"/>
              </a:lnSpc>
              <a:spcBef>
                <a:spcPts val="1000"/>
              </a:spcBef>
              <a:spcAft>
                <a:spcPts val="0"/>
              </a:spcAft>
              <a:buClr>
                <a:schemeClr val="dk1"/>
              </a:buClr>
              <a:buSzPts val="2400"/>
              <a:buChar char="•"/>
            </a:pPr>
            <a:r>
              <a:rPr lang="en-US" sz="2400">
                <a:latin typeface="Arial"/>
                <a:ea typeface="Arial"/>
                <a:cs typeface="Arial"/>
                <a:sym typeface="Arial"/>
              </a:rPr>
              <a:t>Surviving corporation must hold substantially all of the assets of Target</a:t>
            </a:r>
            <a:endParaRPr/>
          </a:p>
          <a:p>
            <a:pPr marL="228600" lvl="0" indent="-228600" algn="l" rtl="0">
              <a:lnSpc>
                <a:spcPct val="110000"/>
              </a:lnSpc>
              <a:spcBef>
                <a:spcPts val="1000"/>
              </a:spcBef>
              <a:spcAft>
                <a:spcPts val="0"/>
              </a:spcAft>
              <a:buClr>
                <a:schemeClr val="dk1"/>
              </a:buClr>
              <a:buSzPts val="2400"/>
              <a:buChar char="•"/>
            </a:pPr>
            <a:r>
              <a:rPr lang="en-US" sz="2400">
                <a:latin typeface="Arial"/>
                <a:ea typeface="Arial"/>
                <a:cs typeface="Arial"/>
                <a:sym typeface="Arial"/>
              </a:rPr>
              <a:t>Sellers must have exchanged stock constituting “control” of Target in exchange for Buyer stock. What is control under Section 368?</a:t>
            </a:r>
            <a:endParaRPr/>
          </a:p>
        </p:txBody>
      </p:sp>
      <p:grpSp>
        <p:nvGrpSpPr>
          <p:cNvPr id="607" name="Google Shape;607;p43"/>
          <p:cNvGrpSpPr/>
          <p:nvPr/>
        </p:nvGrpSpPr>
        <p:grpSpPr>
          <a:xfrm>
            <a:off x="6048045" y="1720685"/>
            <a:ext cx="5786129" cy="2014077"/>
            <a:chOff x="251400" y="1383137"/>
            <a:chExt cx="5142627" cy="1798363"/>
          </a:xfrm>
        </p:grpSpPr>
        <p:sp>
          <p:nvSpPr>
            <p:cNvPr id="608" name="Google Shape;608;p43"/>
            <p:cNvSpPr/>
            <p:nvPr/>
          </p:nvSpPr>
          <p:spPr>
            <a:xfrm>
              <a:off x="4522580" y="1405123"/>
              <a:ext cx="715200" cy="654000"/>
            </a:xfrm>
            <a:prstGeom prst="flowChartConnector">
              <a:avLst/>
            </a:prstGeom>
            <a:solidFill>
              <a:srgbClr val="FFC00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200"/>
                <a:buFont typeface="Calibri"/>
                <a:buNone/>
              </a:pPr>
              <a:endParaRPr sz="1200" b="1" i="0" u="none" strike="noStrike" cap="none">
                <a:solidFill>
                  <a:schemeClr val="dk1"/>
                </a:solidFill>
                <a:latin typeface="Arial"/>
                <a:ea typeface="Arial"/>
                <a:cs typeface="Arial"/>
                <a:sym typeface="Arial"/>
              </a:endParaRPr>
            </a:p>
          </p:txBody>
        </p:sp>
        <p:sp>
          <p:nvSpPr>
            <p:cNvPr id="609" name="Google Shape;609;p43"/>
            <p:cNvSpPr/>
            <p:nvPr/>
          </p:nvSpPr>
          <p:spPr>
            <a:xfrm>
              <a:off x="1427725" y="1525000"/>
              <a:ext cx="1286100" cy="654000"/>
            </a:xfrm>
            <a:prstGeom prst="rect">
              <a:avLst/>
            </a:prstGeom>
            <a:solidFill>
              <a:srgbClr val="00B05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spcBef>
                  <a:spcPts val="0"/>
                </a:spcBef>
                <a:spcAft>
                  <a:spcPts val="0"/>
                </a:spcAft>
                <a:buClr>
                  <a:schemeClr val="lt1"/>
                </a:buClr>
                <a:buSzPts val="1200"/>
                <a:buFont typeface="Arial"/>
                <a:buNone/>
              </a:pPr>
              <a:r>
                <a:rPr lang="en-US" sz="1200" b="1" i="0" u="none" strike="noStrike" cap="none">
                  <a:solidFill>
                    <a:schemeClr val="lt1"/>
                  </a:solidFill>
                  <a:latin typeface="Arial"/>
                  <a:ea typeface="Arial"/>
                  <a:cs typeface="Arial"/>
                  <a:sym typeface="Arial"/>
                </a:rPr>
                <a:t>Buyer</a:t>
              </a:r>
              <a:endParaRPr sz="1200" b="1" i="0" u="none" strike="noStrike" cap="none">
                <a:solidFill>
                  <a:schemeClr val="lt1"/>
                </a:solidFill>
                <a:latin typeface="Arial"/>
                <a:ea typeface="Arial"/>
                <a:cs typeface="Arial"/>
                <a:sym typeface="Arial"/>
              </a:endParaRPr>
            </a:p>
          </p:txBody>
        </p:sp>
        <p:sp>
          <p:nvSpPr>
            <p:cNvPr id="610" name="Google Shape;610;p43"/>
            <p:cNvSpPr/>
            <p:nvPr/>
          </p:nvSpPr>
          <p:spPr>
            <a:xfrm>
              <a:off x="1427725" y="2527500"/>
              <a:ext cx="1286100" cy="654000"/>
            </a:xfrm>
            <a:prstGeom prst="rect">
              <a:avLst/>
            </a:prstGeom>
            <a:solidFill>
              <a:srgbClr val="7030A0"/>
            </a:solidFill>
            <a:ln w="9525" cap="flat" cmpd="sng">
              <a:solidFill>
                <a:srgbClr val="7030A0"/>
              </a:solidFill>
              <a:prstDash val="dash"/>
              <a:round/>
              <a:headEnd type="none" w="sm" len="sm"/>
              <a:tailEnd type="none" w="sm" len="sm"/>
            </a:ln>
          </p:spPr>
          <p:txBody>
            <a:bodyPr spcFirstLastPara="1" wrap="square" lIns="91425" tIns="91425" rIns="91425" bIns="91425" anchor="ctr" anchorCtr="0">
              <a:noAutofit/>
            </a:bodyPr>
            <a:lstStyle/>
            <a:p>
              <a:pPr marL="0" marR="0" lvl="0" indent="0" algn="ctr" rtl="0">
                <a:spcBef>
                  <a:spcPts val="0"/>
                </a:spcBef>
                <a:spcAft>
                  <a:spcPts val="0"/>
                </a:spcAft>
                <a:buClr>
                  <a:schemeClr val="lt1"/>
                </a:buClr>
                <a:buSzPts val="1200"/>
                <a:buFont typeface="Arial"/>
                <a:buNone/>
              </a:pPr>
              <a:r>
                <a:rPr lang="en-US" sz="1200" b="1" i="0" u="none" strike="noStrike" cap="none">
                  <a:solidFill>
                    <a:schemeClr val="lt1"/>
                  </a:solidFill>
                  <a:latin typeface="Arial"/>
                  <a:ea typeface="Arial"/>
                  <a:cs typeface="Arial"/>
                  <a:sym typeface="Arial"/>
                </a:rPr>
                <a:t>MergeCo</a:t>
              </a:r>
              <a:endParaRPr sz="1200" b="1" i="0" u="none" strike="noStrike" cap="none">
                <a:solidFill>
                  <a:schemeClr val="lt1"/>
                </a:solidFill>
                <a:latin typeface="Arial"/>
                <a:ea typeface="Arial"/>
                <a:cs typeface="Arial"/>
                <a:sym typeface="Arial"/>
              </a:endParaRPr>
            </a:p>
          </p:txBody>
        </p:sp>
        <p:sp>
          <p:nvSpPr>
            <p:cNvPr id="611" name="Google Shape;611;p43"/>
            <p:cNvSpPr/>
            <p:nvPr/>
          </p:nvSpPr>
          <p:spPr>
            <a:xfrm>
              <a:off x="4053927" y="2527493"/>
              <a:ext cx="1340100" cy="654000"/>
            </a:xfrm>
            <a:prstGeom prst="rect">
              <a:avLst/>
            </a:prstGeom>
            <a:solidFill>
              <a:srgbClr val="0070C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spcBef>
                  <a:spcPts val="0"/>
                </a:spcBef>
                <a:spcAft>
                  <a:spcPts val="0"/>
                </a:spcAft>
                <a:buClr>
                  <a:schemeClr val="lt1"/>
                </a:buClr>
                <a:buSzPts val="1200"/>
                <a:buFont typeface="Arial"/>
                <a:buNone/>
              </a:pPr>
              <a:r>
                <a:rPr lang="en-US" sz="1200" b="1" i="0" u="none" strike="noStrike" cap="none">
                  <a:solidFill>
                    <a:schemeClr val="lt1"/>
                  </a:solidFill>
                  <a:latin typeface="Arial"/>
                  <a:ea typeface="Arial"/>
                  <a:cs typeface="Arial"/>
                  <a:sym typeface="Arial"/>
                </a:rPr>
                <a:t>Target</a:t>
              </a:r>
              <a:endParaRPr sz="1200" b="1" i="0" u="none" strike="noStrike" cap="none">
                <a:solidFill>
                  <a:schemeClr val="lt1"/>
                </a:solidFill>
                <a:latin typeface="Arial"/>
                <a:ea typeface="Arial"/>
                <a:cs typeface="Arial"/>
                <a:sym typeface="Arial"/>
              </a:endParaRPr>
            </a:p>
          </p:txBody>
        </p:sp>
        <p:sp>
          <p:nvSpPr>
            <p:cNvPr id="612" name="Google Shape;612;p43"/>
            <p:cNvSpPr/>
            <p:nvPr/>
          </p:nvSpPr>
          <p:spPr>
            <a:xfrm>
              <a:off x="4375508" y="1405123"/>
              <a:ext cx="715200" cy="654000"/>
            </a:xfrm>
            <a:prstGeom prst="flowChartConnector">
              <a:avLst/>
            </a:prstGeom>
            <a:solidFill>
              <a:srgbClr val="FFC00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200"/>
                <a:buFont typeface="Calibri"/>
                <a:buNone/>
              </a:pPr>
              <a:endParaRPr sz="1200" b="1" i="0" u="none" strike="noStrike" cap="none">
                <a:solidFill>
                  <a:schemeClr val="dk1"/>
                </a:solidFill>
                <a:latin typeface="Arial"/>
                <a:ea typeface="Arial"/>
                <a:cs typeface="Arial"/>
                <a:sym typeface="Arial"/>
              </a:endParaRPr>
            </a:p>
          </p:txBody>
        </p:sp>
        <p:sp>
          <p:nvSpPr>
            <p:cNvPr id="613" name="Google Shape;613;p43"/>
            <p:cNvSpPr/>
            <p:nvPr/>
          </p:nvSpPr>
          <p:spPr>
            <a:xfrm>
              <a:off x="4261380" y="1405123"/>
              <a:ext cx="715200" cy="654000"/>
            </a:xfrm>
            <a:prstGeom prst="flowChartConnector">
              <a:avLst/>
            </a:prstGeom>
            <a:solidFill>
              <a:srgbClr val="FFC00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spcBef>
                  <a:spcPts val="0"/>
                </a:spcBef>
                <a:spcAft>
                  <a:spcPts val="0"/>
                </a:spcAft>
                <a:buClr>
                  <a:schemeClr val="lt1"/>
                </a:buClr>
                <a:buSzPts val="1200"/>
                <a:buFont typeface="Arial"/>
                <a:buNone/>
              </a:pPr>
              <a:r>
                <a:rPr lang="en-US" sz="1200" b="1" i="0" u="none" strike="noStrike" cap="none">
                  <a:solidFill>
                    <a:schemeClr val="lt1"/>
                  </a:solidFill>
                  <a:latin typeface="Arial"/>
                  <a:ea typeface="Arial"/>
                  <a:cs typeface="Arial"/>
                  <a:sym typeface="Arial"/>
                </a:rPr>
                <a:t>SHs</a:t>
              </a:r>
              <a:endParaRPr sz="1200" b="1" i="0" u="none" strike="noStrike" cap="none">
                <a:solidFill>
                  <a:schemeClr val="lt1"/>
                </a:solidFill>
                <a:latin typeface="Arial"/>
                <a:ea typeface="Arial"/>
                <a:cs typeface="Arial"/>
                <a:sym typeface="Arial"/>
              </a:endParaRPr>
            </a:p>
          </p:txBody>
        </p:sp>
        <p:cxnSp>
          <p:nvCxnSpPr>
            <p:cNvPr id="614" name="Google Shape;614;p43"/>
            <p:cNvCxnSpPr>
              <a:stCxn id="609" idx="2"/>
              <a:endCxn id="610" idx="0"/>
            </p:cNvCxnSpPr>
            <p:nvPr/>
          </p:nvCxnSpPr>
          <p:spPr>
            <a:xfrm rot="-5400000" flipH="1">
              <a:off x="1896625" y="2353150"/>
              <a:ext cx="348600" cy="300"/>
            </a:xfrm>
            <a:prstGeom prst="bentConnector3">
              <a:avLst>
                <a:gd name="adj1" fmla="val -66278"/>
              </a:avLst>
            </a:prstGeom>
            <a:noFill/>
            <a:ln w="9525" cap="flat" cmpd="sng">
              <a:solidFill>
                <a:schemeClr val="dk2"/>
              </a:solidFill>
              <a:prstDash val="solid"/>
              <a:round/>
              <a:headEnd type="none" w="sm" len="sm"/>
              <a:tailEnd type="none" w="sm" len="sm"/>
            </a:ln>
          </p:spPr>
        </p:cxnSp>
        <p:cxnSp>
          <p:nvCxnSpPr>
            <p:cNvPr id="615" name="Google Shape;615;p43"/>
            <p:cNvCxnSpPr>
              <a:stCxn id="612" idx="4"/>
              <a:endCxn id="611" idx="0"/>
            </p:cNvCxnSpPr>
            <p:nvPr/>
          </p:nvCxnSpPr>
          <p:spPr>
            <a:xfrm flipH="1">
              <a:off x="4724108" y="2059123"/>
              <a:ext cx="9000" cy="468300"/>
            </a:xfrm>
            <a:prstGeom prst="straightConnector1">
              <a:avLst/>
            </a:prstGeom>
            <a:noFill/>
            <a:ln w="9525" cap="flat" cmpd="sng">
              <a:solidFill>
                <a:schemeClr val="dk2"/>
              </a:solidFill>
              <a:prstDash val="solid"/>
              <a:round/>
              <a:headEnd type="none" w="sm" len="sm"/>
              <a:tailEnd type="none" w="sm" len="sm"/>
            </a:ln>
          </p:spPr>
        </p:cxnSp>
        <p:sp>
          <p:nvSpPr>
            <p:cNvPr id="616" name="Google Shape;616;p43"/>
            <p:cNvSpPr txBox="1"/>
            <p:nvPr/>
          </p:nvSpPr>
          <p:spPr>
            <a:xfrm>
              <a:off x="251400" y="2571750"/>
              <a:ext cx="1181400" cy="243900"/>
            </a:xfrm>
            <a:prstGeom prst="rect">
              <a:avLst/>
            </a:prstGeom>
            <a:noFill/>
            <a:ln>
              <a:noFill/>
            </a:ln>
          </p:spPr>
          <p:txBody>
            <a:bodyPr spcFirstLastPara="1" wrap="square" lIns="91425" tIns="91425" rIns="91425" bIns="91425" anchor="t" anchorCtr="0">
              <a:noAutofit/>
            </a:bodyPr>
            <a:lstStyle/>
            <a:p>
              <a:pPr marL="0" marR="0" lvl="0" indent="0" algn="ctr" rtl="0">
                <a:spcBef>
                  <a:spcPts val="0"/>
                </a:spcBef>
                <a:spcAft>
                  <a:spcPts val="0"/>
                </a:spcAft>
                <a:buClr>
                  <a:schemeClr val="dk1"/>
                </a:buClr>
                <a:buSzPts val="1200"/>
                <a:buFont typeface="Arial"/>
                <a:buNone/>
              </a:pPr>
              <a:r>
                <a:rPr lang="en-US" sz="1200" b="1" i="0" u="none" strike="noStrike" cap="none">
                  <a:solidFill>
                    <a:schemeClr val="dk1"/>
                  </a:solidFill>
                  <a:latin typeface="Arial"/>
                  <a:ea typeface="Arial"/>
                  <a:cs typeface="Arial"/>
                  <a:sym typeface="Arial"/>
                </a:rPr>
                <a:t>Formation of merger sub</a:t>
              </a:r>
              <a:endParaRPr sz="1200" b="1" i="0" u="none" strike="noStrike" cap="none">
                <a:solidFill>
                  <a:schemeClr val="dk1"/>
                </a:solidFill>
                <a:latin typeface="Arial"/>
                <a:ea typeface="Arial"/>
                <a:cs typeface="Arial"/>
                <a:sym typeface="Arial"/>
              </a:endParaRPr>
            </a:p>
          </p:txBody>
        </p:sp>
        <p:cxnSp>
          <p:nvCxnSpPr>
            <p:cNvPr id="617" name="Google Shape;617;p43"/>
            <p:cNvCxnSpPr>
              <a:stCxn id="610" idx="3"/>
              <a:endCxn id="611" idx="1"/>
            </p:cNvCxnSpPr>
            <p:nvPr/>
          </p:nvCxnSpPr>
          <p:spPr>
            <a:xfrm>
              <a:off x="2713825" y="2854500"/>
              <a:ext cx="1340100" cy="0"/>
            </a:xfrm>
            <a:prstGeom prst="straightConnector1">
              <a:avLst/>
            </a:prstGeom>
            <a:noFill/>
            <a:ln w="9525" cap="flat" cmpd="sng">
              <a:solidFill>
                <a:srgbClr val="666666"/>
              </a:solidFill>
              <a:prstDash val="solid"/>
              <a:round/>
              <a:headEnd type="none" w="sm" len="sm"/>
              <a:tailEnd type="triangle" w="med" len="med"/>
            </a:ln>
          </p:spPr>
        </p:cxnSp>
        <p:sp>
          <p:nvSpPr>
            <p:cNvPr id="618" name="Google Shape;618;p43"/>
            <p:cNvSpPr txBox="1"/>
            <p:nvPr/>
          </p:nvSpPr>
          <p:spPr>
            <a:xfrm>
              <a:off x="2793175" y="2811344"/>
              <a:ext cx="1181400" cy="243900"/>
            </a:xfrm>
            <a:prstGeom prst="rect">
              <a:avLst/>
            </a:prstGeom>
            <a:noFill/>
            <a:ln>
              <a:noFill/>
            </a:ln>
          </p:spPr>
          <p:txBody>
            <a:bodyPr spcFirstLastPara="1" wrap="square" lIns="91425" tIns="91425" rIns="91425" bIns="91425" anchor="t" anchorCtr="0">
              <a:noAutofit/>
            </a:bodyPr>
            <a:lstStyle/>
            <a:p>
              <a:pPr marL="0" marR="0" lvl="0" indent="0" algn="ctr" rtl="0">
                <a:spcBef>
                  <a:spcPts val="0"/>
                </a:spcBef>
                <a:spcAft>
                  <a:spcPts val="0"/>
                </a:spcAft>
                <a:buClr>
                  <a:schemeClr val="dk1"/>
                </a:buClr>
                <a:buSzPts val="1200"/>
                <a:buFont typeface="Arial"/>
                <a:buNone/>
              </a:pPr>
              <a:r>
                <a:rPr lang="en-US" sz="1200" b="1" i="0" u="none" strike="noStrike" cap="none">
                  <a:solidFill>
                    <a:schemeClr val="dk1"/>
                  </a:solidFill>
                  <a:latin typeface="Arial"/>
                  <a:ea typeface="Arial"/>
                  <a:cs typeface="Arial"/>
                  <a:sym typeface="Arial"/>
                </a:rPr>
                <a:t>Merger</a:t>
              </a:r>
              <a:endParaRPr sz="1200" b="1" i="0" u="none" strike="noStrike" cap="none">
                <a:solidFill>
                  <a:schemeClr val="dk1"/>
                </a:solidFill>
                <a:latin typeface="Arial"/>
                <a:ea typeface="Arial"/>
                <a:cs typeface="Arial"/>
                <a:sym typeface="Arial"/>
              </a:endParaRPr>
            </a:p>
          </p:txBody>
        </p:sp>
        <p:sp>
          <p:nvSpPr>
            <p:cNvPr id="619" name="Google Shape;619;p43"/>
            <p:cNvSpPr/>
            <p:nvPr/>
          </p:nvSpPr>
          <p:spPr>
            <a:xfrm>
              <a:off x="1198823" y="2231350"/>
              <a:ext cx="228900" cy="243900"/>
            </a:xfrm>
            <a:prstGeom prst="ellipse">
              <a:avLst/>
            </a:prstGeom>
            <a:solidFill>
              <a:srgbClr val="00FF00"/>
            </a:solidFill>
            <a:ln w="9525" cap="flat" cmpd="sng">
              <a:solidFill>
                <a:schemeClr val="dk2"/>
              </a:solidFill>
              <a:prstDash val="solid"/>
              <a:round/>
              <a:headEnd type="none" w="sm" len="sm"/>
              <a:tailEnd type="none" w="sm" len="sm"/>
            </a:ln>
          </p:spPr>
          <p:txBody>
            <a:bodyPr spcFirstLastPara="1" wrap="square" lIns="0" tIns="0" rIns="0" bIns="0" anchor="ctr" anchorCtr="0">
              <a:noAutofit/>
            </a:bodyPr>
            <a:lstStyle/>
            <a:p>
              <a:pPr marL="0" marR="0" lvl="0" indent="0" algn="ctr" rtl="0">
                <a:spcBef>
                  <a:spcPts val="0"/>
                </a:spcBef>
                <a:spcAft>
                  <a:spcPts val="0"/>
                </a:spcAft>
                <a:buClr>
                  <a:schemeClr val="dk1"/>
                </a:buClr>
                <a:buSzPts val="1200"/>
                <a:buFont typeface="Arial"/>
                <a:buNone/>
              </a:pPr>
              <a:r>
                <a:rPr lang="en-US" sz="1200" b="1" i="0" u="none" strike="noStrike" cap="none">
                  <a:solidFill>
                    <a:schemeClr val="dk1"/>
                  </a:solidFill>
                  <a:latin typeface="Arial"/>
                  <a:ea typeface="Arial"/>
                  <a:cs typeface="Arial"/>
                  <a:sym typeface="Arial"/>
                </a:rPr>
                <a:t>1</a:t>
              </a:r>
              <a:endParaRPr sz="1200" b="1" i="0" u="none" strike="noStrike" cap="none">
                <a:solidFill>
                  <a:schemeClr val="dk1"/>
                </a:solidFill>
                <a:latin typeface="Arial"/>
                <a:ea typeface="Arial"/>
                <a:cs typeface="Arial"/>
                <a:sym typeface="Arial"/>
              </a:endParaRPr>
            </a:p>
          </p:txBody>
        </p:sp>
        <p:sp>
          <p:nvSpPr>
            <p:cNvPr id="620" name="Google Shape;620;p43"/>
            <p:cNvSpPr/>
            <p:nvPr/>
          </p:nvSpPr>
          <p:spPr>
            <a:xfrm>
              <a:off x="3269423" y="2527500"/>
              <a:ext cx="228900" cy="243900"/>
            </a:xfrm>
            <a:prstGeom prst="ellipse">
              <a:avLst/>
            </a:prstGeom>
            <a:solidFill>
              <a:srgbClr val="00FF00"/>
            </a:solidFill>
            <a:ln w="9525" cap="flat" cmpd="sng">
              <a:solidFill>
                <a:schemeClr val="dk2"/>
              </a:solidFill>
              <a:prstDash val="solid"/>
              <a:round/>
              <a:headEnd type="none" w="sm" len="sm"/>
              <a:tailEnd type="none" w="sm" len="sm"/>
            </a:ln>
          </p:spPr>
          <p:txBody>
            <a:bodyPr spcFirstLastPara="1" wrap="square" lIns="0" tIns="0" rIns="0" bIns="0" anchor="ctr" anchorCtr="0">
              <a:noAutofit/>
            </a:bodyPr>
            <a:lstStyle/>
            <a:p>
              <a:pPr marL="0" marR="0" lvl="0" indent="0" algn="ctr" rtl="0">
                <a:spcBef>
                  <a:spcPts val="0"/>
                </a:spcBef>
                <a:spcAft>
                  <a:spcPts val="0"/>
                </a:spcAft>
                <a:buClr>
                  <a:schemeClr val="dk1"/>
                </a:buClr>
                <a:buSzPts val="1200"/>
                <a:buFont typeface="Arial"/>
                <a:buNone/>
              </a:pPr>
              <a:r>
                <a:rPr lang="en-US" sz="1200" b="1" i="0" u="none" strike="noStrike" cap="none">
                  <a:solidFill>
                    <a:schemeClr val="dk1"/>
                  </a:solidFill>
                  <a:latin typeface="Arial"/>
                  <a:ea typeface="Arial"/>
                  <a:cs typeface="Arial"/>
                  <a:sym typeface="Arial"/>
                </a:rPr>
                <a:t>2</a:t>
              </a:r>
              <a:endParaRPr sz="1200" b="1" i="0" u="none" strike="noStrike" cap="none">
                <a:solidFill>
                  <a:schemeClr val="dk1"/>
                </a:solidFill>
                <a:latin typeface="Arial"/>
                <a:ea typeface="Arial"/>
                <a:cs typeface="Arial"/>
                <a:sym typeface="Arial"/>
              </a:endParaRPr>
            </a:p>
          </p:txBody>
        </p:sp>
        <p:cxnSp>
          <p:nvCxnSpPr>
            <p:cNvPr id="621" name="Google Shape;621;p43"/>
            <p:cNvCxnSpPr>
              <a:stCxn id="609" idx="3"/>
            </p:cNvCxnSpPr>
            <p:nvPr/>
          </p:nvCxnSpPr>
          <p:spPr>
            <a:xfrm rot="10800000" flipH="1">
              <a:off x="2713825" y="1844200"/>
              <a:ext cx="1367700" cy="7800"/>
            </a:xfrm>
            <a:prstGeom prst="straightConnector1">
              <a:avLst/>
            </a:prstGeom>
            <a:noFill/>
            <a:ln w="9525" cap="flat" cmpd="sng">
              <a:solidFill>
                <a:schemeClr val="dk2"/>
              </a:solidFill>
              <a:prstDash val="solid"/>
              <a:round/>
              <a:headEnd type="none" w="sm" len="sm"/>
              <a:tailEnd type="triangle" w="med" len="med"/>
            </a:ln>
          </p:spPr>
        </p:cxnSp>
        <p:sp>
          <p:nvSpPr>
            <p:cNvPr id="622" name="Google Shape;622;p43"/>
            <p:cNvSpPr txBox="1"/>
            <p:nvPr/>
          </p:nvSpPr>
          <p:spPr>
            <a:xfrm>
              <a:off x="2954182" y="1383137"/>
              <a:ext cx="978151" cy="459250"/>
            </a:xfrm>
            <a:prstGeom prst="rect">
              <a:avLst/>
            </a:prstGeom>
            <a:noFill/>
            <a:ln>
              <a:noFill/>
            </a:ln>
          </p:spPr>
          <p:txBody>
            <a:bodyPr spcFirstLastPara="1" wrap="square" lIns="91425" tIns="91425" rIns="91425" bIns="91425" anchor="t" anchorCtr="0">
              <a:noAutofit/>
            </a:bodyPr>
            <a:lstStyle/>
            <a:p>
              <a:pPr marL="0" marR="0" lvl="0" indent="0" algn="ctr" rtl="0">
                <a:spcBef>
                  <a:spcPts val="0"/>
                </a:spcBef>
                <a:spcAft>
                  <a:spcPts val="0"/>
                </a:spcAft>
                <a:buClr>
                  <a:schemeClr val="dk1"/>
                </a:buClr>
                <a:buSzPts val="1200"/>
                <a:buFont typeface="Arial"/>
                <a:buNone/>
              </a:pPr>
              <a:r>
                <a:rPr lang="en-US" sz="1200" b="1" i="0" u="none" strike="noStrike" cap="none">
                  <a:solidFill>
                    <a:schemeClr val="dk1"/>
                  </a:solidFill>
                  <a:latin typeface="Arial"/>
                  <a:ea typeface="Arial"/>
                  <a:cs typeface="Arial"/>
                  <a:sym typeface="Arial"/>
                </a:rPr>
                <a:t>Buyer Stock and cash</a:t>
              </a:r>
              <a:endParaRPr sz="1200" b="1" i="0" u="none" strike="noStrike" cap="none">
                <a:solidFill>
                  <a:schemeClr val="dk1"/>
                </a:solidFill>
                <a:latin typeface="Arial"/>
                <a:ea typeface="Arial"/>
                <a:cs typeface="Arial"/>
                <a:sym typeface="Arial"/>
              </a:endParaRPr>
            </a:p>
          </p:txBody>
        </p:sp>
      </p:gr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Shape 626"/>
        <p:cNvGrpSpPr/>
        <p:nvPr/>
      </p:nvGrpSpPr>
      <p:grpSpPr>
        <a:xfrm>
          <a:off x="0" y="0"/>
          <a:ext cx="0" cy="0"/>
          <a:chOff x="0" y="0"/>
          <a:chExt cx="0" cy="0"/>
        </a:xfrm>
      </p:grpSpPr>
      <p:sp>
        <p:nvSpPr>
          <p:cNvPr id="627" name="Google Shape;627;p44"/>
          <p:cNvSpPr/>
          <p:nvPr/>
        </p:nvSpPr>
        <p:spPr>
          <a:xfrm>
            <a:off x="0" y="0"/>
            <a:ext cx="12192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628" name="Google Shape;628;p44"/>
          <p:cNvSpPr/>
          <p:nvPr/>
        </p:nvSpPr>
        <p:spPr>
          <a:xfrm flipH="1">
            <a:off x="-1" y="-1"/>
            <a:ext cx="12191998" cy="1590742"/>
          </a:xfrm>
          <a:prstGeom prst="rect">
            <a:avLst/>
          </a:prstGeom>
          <a:gradFill>
            <a:gsLst>
              <a:gs pos="0">
                <a:srgbClr val="000000"/>
              </a:gs>
              <a:gs pos="100000">
                <a:srgbClr val="2F5496"/>
              </a:gs>
            </a:gsLst>
            <a:lin ang="84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629" name="Google Shape;629;p44"/>
          <p:cNvSpPr/>
          <p:nvPr/>
        </p:nvSpPr>
        <p:spPr>
          <a:xfrm rot="10800000" flipH="1">
            <a:off x="-3" y="0"/>
            <a:ext cx="8115306" cy="1590742"/>
          </a:xfrm>
          <a:prstGeom prst="rect">
            <a:avLst/>
          </a:prstGeom>
          <a:gradFill>
            <a:gsLst>
              <a:gs pos="0">
                <a:srgbClr val="4472C4">
                  <a:alpha val="0"/>
                </a:srgbClr>
              </a:gs>
              <a:gs pos="20000">
                <a:srgbClr val="4472C4">
                  <a:alpha val="0"/>
                </a:srgbClr>
              </a:gs>
              <a:gs pos="100000">
                <a:srgbClr val="1F3864">
                  <a:alpha val="54901"/>
                </a:srgbClr>
              </a:gs>
            </a:gsLst>
            <a:lin ang="13800001"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630" name="Google Shape;630;p44"/>
          <p:cNvSpPr/>
          <p:nvPr/>
        </p:nvSpPr>
        <p:spPr>
          <a:xfrm flipH="1">
            <a:off x="8115299" y="-1"/>
            <a:ext cx="4076698" cy="1590742"/>
          </a:xfrm>
          <a:prstGeom prst="rect">
            <a:avLst/>
          </a:prstGeom>
          <a:gradFill>
            <a:gsLst>
              <a:gs pos="0">
                <a:srgbClr val="4472C4">
                  <a:alpha val="65882"/>
                </a:srgbClr>
              </a:gs>
              <a:gs pos="100000">
                <a:srgbClr val="000000">
                  <a:alpha val="29803"/>
                </a:srgbClr>
              </a:gs>
            </a:gsLst>
            <a:lin ang="132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631" name="Google Shape;631;p44"/>
          <p:cNvSpPr/>
          <p:nvPr/>
        </p:nvSpPr>
        <p:spPr>
          <a:xfrm>
            <a:off x="459350" y="-1"/>
            <a:ext cx="11732646" cy="1597433"/>
          </a:xfrm>
          <a:prstGeom prst="rect">
            <a:avLst/>
          </a:prstGeom>
          <a:gradFill>
            <a:gsLst>
              <a:gs pos="0">
                <a:srgbClr val="000000">
                  <a:alpha val="0"/>
                </a:srgbClr>
              </a:gs>
              <a:gs pos="50000">
                <a:srgbClr val="000000">
                  <a:alpha val="0"/>
                </a:srgbClr>
              </a:gs>
              <a:gs pos="99000">
                <a:srgbClr val="1F3864">
                  <a:alpha val="51764"/>
                </a:srgbClr>
              </a:gs>
              <a:gs pos="100000">
                <a:srgbClr val="1F3864">
                  <a:alpha val="51764"/>
                </a:srgbClr>
              </a:gs>
            </a:gsLst>
            <a:lin ang="168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632" name="Google Shape;632;p44"/>
          <p:cNvSpPr txBox="1">
            <a:spLocks noGrp="1"/>
          </p:cNvSpPr>
          <p:nvPr>
            <p:ph type="title"/>
          </p:nvPr>
        </p:nvSpPr>
        <p:spPr>
          <a:xfrm>
            <a:off x="1371599" y="294538"/>
            <a:ext cx="9895951" cy="1033669"/>
          </a:xfrm>
          <a:prstGeom prst="rect">
            <a:avLst/>
          </a:prstGeom>
          <a:noFill/>
          <a:ln>
            <a:noFill/>
          </a:ln>
        </p:spPr>
        <p:txBody>
          <a:bodyPr spcFirstLastPara="1" wrap="square" lIns="91425" tIns="45700" rIns="91425" bIns="45700" anchor="ctr" anchorCtr="0">
            <a:normAutofit fontScale="90000"/>
          </a:bodyPr>
          <a:lstStyle/>
          <a:p>
            <a:pPr marL="0" lvl="0" indent="0" algn="l" rtl="0">
              <a:lnSpc>
                <a:spcPct val="90000"/>
              </a:lnSpc>
              <a:spcBef>
                <a:spcPts val="0"/>
              </a:spcBef>
              <a:spcAft>
                <a:spcPts val="0"/>
              </a:spcAft>
              <a:buClr>
                <a:srgbClr val="FFFFFF"/>
              </a:buClr>
              <a:buSzPct val="100000"/>
              <a:buFont typeface="Arial"/>
              <a:buNone/>
            </a:pPr>
            <a:r>
              <a:rPr lang="en-US" sz="4000">
                <a:solidFill>
                  <a:srgbClr val="FFFFFF"/>
                </a:solidFill>
                <a:latin typeface="Arial"/>
                <a:ea typeface="Arial"/>
                <a:cs typeface="Arial"/>
                <a:sym typeface="Arial"/>
              </a:rPr>
              <a:t>Reverse Triangular Reorganization 368(a)(2)(E)</a:t>
            </a:r>
            <a:endParaRPr/>
          </a:p>
        </p:txBody>
      </p:sp>
      <p:sp>
        <p:nvSpPr>
          <p:cNvPr id="633" name="Google Shape;633;p44"/>
          <p:cNvSpPr txBox="1">
            <a:spLocks noGrp="1"/>
          </p:cNvSpPr>
          <p:nvPr>
            <p:ph type="body" idx="1"/>
          </p:nvPr>
        </p:nvSpPr>
        <p:spPr>
          <a:xfrm>
            <a:off x="1000462" y="1590740"/>
            <a:ext cx="5369938" cy="5267259"/>
          </a:xfrm>
          <a:prstGeom prst="rect">
            <a:avLst/>
          </a:prstGeom>
          <a:noFill/>
          <a:ln>
            <a:noFill/>
          </a:ln>
        </p:spPr>
        <p:txBody>
          <a:bodyPr spcFirstLastPara="1" wrap="square" lIns="91425" tIns="45700" rIns="91425" bIns="45700" anchor="t" anchorCtr="0">
            <a:normAutofit lnSpcReduction="10000"/>
          </a:bodyPr>
          <a:lstStyle/>
          <a:p>
            <a:pPr marL="228600" lvl="0" indent="-228600" algn="l" rtl="0">
              <a:lnSpc>
                <a:spcPct val="110000"/>
              </a:lnSpc>
              <a:spcBef>
                <a:spcPts val="0"/>
              </a:spcBef>
              <a:spcAft>
                <a:spcPts val="0"/>
              </a:spcAft>
              <a:buClr>
                <a:schemeClr val="dk1"/>
              </a:buClr>
              <a:buSzPts val="2400"/>
              <a:buChar char="•"/>
            </a:pPr>
            <a:r>
              <a:rPr lang="en-US" sz="2400">
                <a:latin typeface="Arial"/>
                <a:ea typeface="Arial"/>
                <a:cs typeface="Arial"/>
                <a:sym typeface="Arial"/>
              </a:rPr>
              <a:t>Buyer’s tax basis in Target stock equals: Buyer’s basis in MergeCo stock; plus Target’s net inside basis. 1.358-1(c)(1)(i) says to treat stock basis as if Buyer purchased Target’s assets in a reorganization, then contributed the assets to MergeCo.</a:t>
            </a:r>
            <a:endParaRPr/>
          </a:p>
          <a:p>
            <a:pPr marL="228600" lvl="0" indent="-228600" algn="l" rtl="0">
              <a:lnSpc>
                <a:spcPct val="110000"/>
              </a:lnSpc>
              <a:spcBef>
                <a:spcPts val="1000"/>
              </a:spcBef>
              <a:spcAft>
                <a:spcPts val="0"/>
              </a:spcAft>
              <a:buClr>
                <a:schemeClr val="dk1"/>
              </a:buClr>
              <a:buSzPts val="2400"/>
              <a:buChar char="•"/>
            </a:pPr>
            <a:r>
              <a:rPr lang="en-US" sz="2400">
                <a:latin typeface="Arial"/>
                <a:ea typeface="Arial"/>
                <a:cs typeface="Arial"/>
                <a:sym typeface="Arial"/>
              </a:rPr>
              <a:t>If the acquisition was done in all stock, it would also be a B reorg. Note that under (a)(2)(E) Buyer must acquire control of Target, which is not a requirement for a B reorg.</a:t>
            </a:r>
            <a:endParaRPr/>
          </a:p>
          <a:p>
            <a:pPr marL="228600" lvl="0" indent="-76200" algn="l" rtl="0">
              <a:lnSpc>
                <a:spcPct val="110000"/>
              </a:lnSpc>
              <a:spcBef>
                <a:spcPts val="1000"/>
              </a:spcBef>
              <a:spcAft>
                <a:spcPts val="0"/>
              </a:spcAft>
              <a:buClr>
                <a:schemeClr val="dk1"/>
              </a:buClr>
              <a:buSzPts val="2400"/>
              <a:buNone/>
            </a:pPr>
            <a:endParaRPr sz="2400">
              <a:latin typeface="Arial"/>
              <a:ea typeface="Arial"/>
              <a:cs typeface="Arial"/>
              <a:sym typeface="Arial"/>
            </a:endParaRPr>
          </a:p>
        </p:txBody>
      </p:sp>
      <p:grpSp>
        <p:nvGrpSpPr>
          <p:cNvPr id="634" name="Google Shape;634;p44"/>
          <p:cNvGrpSpPr/>
          <p:nvPr/>
        </p:nvGrpSpPr>
        <p:grpSpPr>
          <a:xfrm>
            <a:off x="6048045" y="1720685"/>
            <a:ext cx="5786129" cy="2014077"/>
            <a:chOff x="251400" y="1383137"/>
            <a:chExt cx="5142627" cy="1798363"/>
          </a:xfrm>
        </p:grpSpPr>
        <p:sp>
          <p:nvSpPr>
            <p:cNvPr id="635" name="Google Shape;635;p44"/>
            <p:cNvSpPr/>
            <p:nvPr/>
          </p:nvSpPr>
          <p:spPr>
            <a:xfrm>
              <a:off x="4522580" y="1405123"/>
              <a:ext cx="715200" cy="654000"/>
            </a:xfrm>
            <a:prstGeom prst="flowChartConnector">
              <a:avLst/>
            </a:prstGeom>
            <a:solidFill>
              <a:srgbClr val="FFC00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200"/>
                <a:buFont typeface="Calibri"/>
                <a:buNone/>
              </a:pPr>
              <a:endParaRPr sz="1200" b="1" i="0" u="none" strike="noStrike" cap="none">
                <a:solidFill>
                  <a:schemeClr val="dk1"/>
                </a:solidFill>
                <a:latin typeface="Arial"/>
                <a:ea typeface="Arial"/>
                <a:cs typeface="Arial"/>
                <a:sym typeface="Arial"/>
              </a:endParaRPr>
            </a:p>
          </p:txBody>
        </p:sp>
        <p:sp>
          <p:nvSpPr>
            <p:cNvPr id="636" name="Google Shape;636;p44"/>
            <p:cNvSpPr/>
            <p:nvPr/>
          </p:nvSpPr>
          <p:spPr>
            <a:xfrm>
              <a:off x="1427725" y="1525000"/>
              <a:ext cx="1286100" cy="654000"/>
            </a:xfrm>
            <a:prstGeom prst="rect">
              <a:avLst/>
            </a:prstGeom>
            <a:solidFill>
              <a:srgbClr val="00B05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spcBef>
                  <a:spcPts val="0"/>
                </a:spcBef>
                <a:spcAft>
                  <a:spcPts val="0"/>
                </a:spcAft>
                <a:buClr>
                  <a:schemeClr val="lt1"/>
                </a:buClr>
                <a:buSzPts val="1200"/>
                <a:buFont typeface="Arial"/>
                <a:buNone/>
              </a:pPr>
              <a:r>
                <a:rPr lang="en-US" sz="1200" b="1" i="0" u="none" strike="noStrike" cap="none">
                  <a:solidFill>
                    <a:schemeClr val="lt1"/>
                  </a:solidFill>
                  <a:latin typeface="Arial"/>
                  <a:ea typeface="Arial"/>
                  <a:cs typeface="Arial"/>
                  <a:sym typeface="Arial"/>
                </a:rPr>
                <a:t>Buyer</a:t>
              </a:r>
              <a:endParaRPr sz="1200" b="1" i="0" u="none" strike="noStrike" cap="none">
                <a:solidFill>
                  <a:schemeClr val="lt1"/>
                </a:solidFill>
                <a:latin typeface="Arial"/>
                <a:ea typeface="Arial"/>
                <a:cs typeface="Arial"/>
                <a:sym typeface="Arial"/>
              </a:endParaRPr>
            </a:p>
          </p:txBody>
        </p:sp>
        <p:sp>
          <p:nvSpPr>
            <p:cNvPr id="637" name="Google Shape;637;p44"/>
            <p:cNvSpPr/>
            <p:nvPr/>
          </p:nvSpPr>
          <p:spPr>
            <a:xfrm>
              <a:off x="1427725" y="2527500"/>
              <a:ext cx="1286100" cy="654000"/>
            </a:xfrm>
            <a:prstGeom prst="rect">
              <a:avLst/>
            </a:prstGeom>
            <a:solidFill>
              <a:srgbClr val="7030A0"/>
            </a:solidFill>
            <a:ln w="9525" cap="flat" cmpd="sng">
              <a:solidFill>
                <a:srgbClr val="7030A0"/>
              </a:solidFill>
              <a:prstDash val="dash"/>
              <a:round/>
              <a:headEnd type="none" w="sm" len="sm"/>
              <a:tailEnd type="none" w="sm" len="sm"/>
            </a:ln>
          </p:spPr>
          <p:txBody>
            <a:bodyPr spcFirstLastPara="1" wrap="square" lIns="91425" tIns="91425" rIns="91425" bIns="91425" anchor="ctr" anchorCtr="0">
              <a:noAutofit/>
            </a:bodyPr>
            <a:lstStyle/>
            <a:p>
              <a:pPr marL="0" marR="0" lvl="0" indent="0" algn="ctr" rtl="0">
                <a:spcBef>
                  <a:spcPts val="0"/>
                </a:spcBef>
                <a:spcAft>
                  <a:spcPts val="0"/>
                </a:spcAft>
                <a:buClr>
                  <a:schemeClr val="lt1"/>
                </a:buClr>
                <a:buSzPts val="1200"/>
                <a:buFont typeface="Arial"/>
                <a:buNone/>
              </a:pPr>
              <a:r>
                <a:rPr lang="en-US" sz="1200" b="1" i="0" u="none" strike="noStrike" cap="none">
                  <a:solidFill>
                    <a:schemeClr val="lt1"/>
                  </a:solidFill>
                  <a:latin typeface="Arial"/>
                  <a:ea typeface="Arial"/>
                  <a:cs typeface="Arial"/>
                  <a:sym typeface="Arial"/>
                </a:rPr>
                <a:t>MergeCo</a:t>
              </a:r>
              <a:endParaRPr sz="1200" b="1" i="0" u="none" strike="noStrike" cap="none">
                <a:solidFill>
                  <a:schemeClr val="lt1"/>
                </a:solidFill>
                <a:latin typeface="Arial"/>
                <a:ea typeface="Arial"/>
                <a:cs typeface="Arial"/>
                <a:sym typeface="Arial"/>
              </a:endParaRPr>
            </a:p>
          </p:txBody>
        </p:sp>
        <p:sp>
          <p:nvSpPr>
            <p:cNvPr id="638" name="Google Shape;638;p44"/>
            <p:cNvSpPr/>
            <p:nvPr/>
          </p:nvSpPr>
          <p:spPr>
            <a:xfrm>
              <a:off x="4053927" y="2527493"/>
              <a:ext cx="1340100" cy="654000"/>
            </a:xfrm>
            <a:prstGeom prst="rect">
              <a:avLst/>
            </a:prstGeom>
            <a:solidFill>
              <a:srgbClr val="0070C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spcBef>
                  <a:spcPts val="0"/>
                </a:spcBef>
                <a:spcAft>
                  <a:spcPts val="0"/>
                </a:spcAft>
                <a:buClr>
                  <a:schemeClr val="lt1"/>
                </a:buClr>
                <a:buSzPts val="1200"/>
                <a:buFont typeface="Arial"/>
                <a:buNone/>
              </a:pPr>
              <a:r>
                <a:rPr lang="en-US" sz="1200" b="1" i="0" u="none" strike="noStrike" cap="none">
                  <a:solidFill>
                    <a:schemeClr val="lt1"/>
                  </a:solidFill>
                  <a:latin typeface="Arial"/>
                  <a:ea typeface="Arial"/>
                  <a:cs typeface="Arial"/>
                  <a:sym typeface="Arial"/>
                </a:rPr>
                <a:t>Target</a:t>
              </a:r>
              <a:endParaRPr sz="1200" b="1" i="0" u="none" strike="noStrike" cap="none">
                <a:solidFill>
                  <a:schemeClr val="lt1"/>
                </a:solidFill>
                <a:latin typeface="Arial"/>
                <a:ea typeface="Arial"/>
                <a:cs typeface="Arial"/>
                <a:sym typeface="Arial"/>
              </a:endParaRPr>
            </a:p>
          </p:txBody>
        </p:sp>
        <p:sp>
          <p:nvSpPr>
            <p:cNvPr id="639" name="Google Shape;639;p44"/>
            <p:cNvSpPr/>
            <p:nvPr/>
          </p:nvSpPr>
          <p:spPr>
            <a:xfrm>
              <a:off x="4375508" y="1405123"/>
              <a:ext cx="715200" cy="654000"/>
            </a:xfrm>
            <a:prstGeom prst="flowChartConnector">
              <a:avLst/>
            </a:prstGeom>
            <a:solidFill>
              <a:srgbClr val="FFC00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200"/>
                <a:buFont typeface="Calibri"/>
                <a:buNone/>
              </a:pPr>
              <a:endParaRPr sz="1200" b="1" i="0" u="none" strike="noStrike" cap="none">
                <a:solidFill>
                  <a:schemeClr val="dk1"/>
                </a:solidFill>
                <a:latin typeface="Arial"/>
                <a:ea typeface="Arial"/>
                <a:cs typeface="Arial"/>
                <a:sym typeface="Arial"/>
              </a:endParaRPr>
            </a:p>
          </p:txBody>
        </p:sp>
        <p:sp>
          <p:nvSpPr>
            <p:cNvPr id="640" name="Google Shape;640;p44"/>
            <p:cNvSpPr/>
            <p:nvPr/>
          </p:nvSpPr>
          <p:spPr>
            <a:xfrm>
              <a:off x="4261380" y="1405123"/>
              <a:ext cx="715200" cy="654000"/>
            </a:xfrm>
            <a:prstGeom prst="flowChartConnector">
              <a:avLst/>
            </a:prstGeom>
            <a:solidFill>
              <a:srgbClr val="FFC00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spcBef>
                  <a:spcPts val="0"/>
                </a:spcBef>
                <a:spcAft>
                  <a:spcPts val="0"/>
                </a:spcAft>
                <a:buClr>
                  <a:schemeClr val="lt1"/>
                </a:buClr>
                <a:buSzPts val="1200"/>
                <a:buFont typeface="Arial"/>
                <a:buNone/>
              </a:pPr>
              <a:r>
                <a:rPr lang="en-US" sz="1200" b="1" i="0" u="none" strike="noStrike" cap="none">
                  <a:solidFill>
                    <a:schemeClr val="lt1"/>
                  </a:solidFill>
                  <a:latin typeface="Arial"/>
                  <a:ea typeface="Arial"/>
                  <a:cs typeface="Arial"/>
                  <a:sym typeface="Arial"/>
                </a:rPr>
                <a:t>SHs</a:t>
              </a:r>
              <a:endParaRPr sz="1200" b="1" i="0" u="none" strike="noStrike" cap="none">
                <a:solidFill>
                  <a:schemeClr val="lt1"/>
                </a:solidFill>
                <a:latin typeface="Arial"/>
                <a:ea typeface="Arial"/>
                <a:cs typeface="Arial"/>
                <a:sym typeface="Arial"/>
              </a:endParaRPr>
            </a:p>
          </p:txBody>
        </p:sp>
        <p:cxnSp>
          <p:nvCxnSpPr>
            <p:cNvPr id="641" name="Google Shape;641;p44"/>
            <p:cNvCxnSpPr>
              <a:stCxn id="636" idx="2"/>
              <a:endCxn id="637" idx="0"/>
            </p:cNvCxnSpPr>
            <p:nvPr/>
          </p:nvCxnSpPr>
          <p:spPr>
            <a:xfrm rot="-5400000" flipH="1">
              <a:off x="1896625" y="2353150"/>
              <a:ext cx="348600" cy="300"/>
            </a:xfrm>
            <a:prstGeom prst="bentConnector3">
              <a:avLst>
                <a:gd name="adj1" fmla="val -66278"/>
              </a:avLst>
            </a:prstGeom>
            <a:noFill/>
            <a:ln w="9525" cap="flat" cmpd="sng">
              <a:solidFill>
                <a:schemeClr val="dk2"/>
              </a:solidFill>
              <a:prstDash val="solid"/>
              <a:round/>
              <a:headEnd type="none" w="sm" len="sm"/>
              <a:tailEnd type="none" w="sm" len="sm"/>
            </a:ln>
          </p:spPr>
        </p:cxnSp>
        <p:cxnSp>
          <p:nvCxnSpPr>
            <p:cNvPr id="642" name="Google Shape;642;p44"/>
            <p:cNvCxnSpPr>
              <a:stCxn id="639" idx="4"/>
              <a:endCxn id="638" idx="0"/>
            </p:cNvCxnSpPr>
            <p:nvPr/>
          </p:nvCxnSpPr>
          <p:spPr>
            <a:xfrm flipH="1">
              <a:off x="4724108" y="2059123"/>
              <a:ext cx="9000" cy="468300"/>
            </a:xfrm>
            <a:prstGeom prst="straightConnector1">
              <a:avLst/>
            </a:prstGeom>
            <a:noFill/>
            <a:ln w="9525" cap="flat" cmpd="sng">
              <a:solidFill>
                <a:schemeClr val="dk2"/>
              </a:solidFill>
              <a:prstDash val="solid"/>
              <a:round/>
              <a:headEnd type="none" w="sm" len="sm"/>
              <a:tailEnd type="none" w="sm" len="sm"/>
            </a:ln>
          </p:spPr>
        </p:cxnSp>
        <p:sp>
          <p:nvSpPr>
            <p:cNvPr id="643" name="Google Shape;643;p44"/>
            <p:cNvSpPr txBox="1"/>
            <p:nvPr/>
          </p:nvSpPr>
          <p:spPr>
            <a:xfrm>
              <a:off x="251400" y="2571750"/>
              <a:ext cx="1181400" cy="243900"/>
            </a:xfrm>
            <a:prstGeom prst="rect">
              <a:avLst/>
            </a:prstGeom>
            <a:noFill/>
            <a:ln>
              <a:noFill/>
            </a:ln>
          </p:spPr>
          <p:txBody>
            <a:bodyPr spcFirstLastPara="1" wrap="square" lIns="91425" tIns="91425" rIns="91425" bIns="91425" anchor="t" anchorCtr="0">
              <a:noAutofit/>
            </a:bodyPr>
            <a:lstStyle/>
            <a:p>
              <a:pPr marL="0" marR="0" lvl="0" indent="0" algn="ctr" rtl="0">
                <a:spcBef>
                  <a:spcPts val="0"/>
                </a:spcBef>
                <a:spcAft>
                  <a:spcPts val="0"/>
                </a:spcAft>
                <a:buClr>
                  <a:schemeClr val="dk1"/>
                </a:buClr>
                <a:buSzPts val="1200"/>
                <a:buFont typeface="Arial"/>
                <a:buNone/>
              </a:pPr>
              <a:r>
                <a:rPr lang="en-US" sz="1200" b="1" i="0" u="none" strike="noStrike" cap="none">
                  <a:solidFill>
                    <a:schemeClr val="dk1"/>
                  </a:solidFill>
                  <a:latin typeface="Arial"/>
                  <a:ea typeface="Arial"/>
                  <a:cs typeface="Arial"/>
                  <a:sym typeface="Arial"/>
                </a:rPr>
                <a:t>Formation of merger sub</a:t>
              </a:r>
              <a:endParaRPr sz="1200" b="1" i="0" u="none" strike="noStrike" cap="none">
                <a:solidFill>
                  <a:schemeClr val="dk1"/>
                </a:solidFill>
                <a:latin typeface="Arial"/>
                <a:ea typeface="Arial"/>
                <a:cs typeface="Arial"/>
                <a:sym typeface="Arial"/>
              </a:endParaRPr>
            </a:p>
          </p:txBody>
        </p:sp>
        <p:cxnSp>
          <p:nvCxnSpPr>
            <p:cNvPr id="644" name="Google Shape;644;p44"/>
            <p:cNvCxnSpPr>
              <a:stCxn id="637" idx="3"/>
              <a:endCxn id="638" idx="1"/>
            </p:cNvCxnSpPr>
            <p:nvPr/>
          </p:nvCxnSpPr>
          <p:spPr>
            <a:xfrm>
              <a:off x="2713825" y="2854500"/>
              <a:ext cx="1340100" cy="0"/>
            </a:xfrm>
            <a:prstGeom prst="straightConnector1">
              <a:avLst/>
            </a:prstGeom>
            <a:noFill/>
            <a:ln w="9525" cap="flat" cmpd="sng">
              <a:solidFill>
                <a:srgbClr val="666666"/>
              </a:solidFill>
              <a:prstDash val="solid"/>
              <a:round/>
              <a:headEnd type="none" w="sm" len="sm"/>
              <a:tailEnd type="triangle" w="med" len="med"/>
            </a:ln>
          </p:spPr>
        </p:cxnSp>
        <p:sp>
          <p:nvSpPr>
            <p:cNvPr id="645" name="Google Shape;645;p44"/>
            <p:cNvSpPr txBox="1"/>
            <p:nvPr/>
          </p:nvSpPr>
          <p:spPr>
            <a:xfrm>
              <a:off x="2793175" y="2811344"/>
              <a:ext cx="1181400" cy="243900"/>
            </a:xfrm>
            <a:prstGeom prst="rect">
              <a:avLst/>
            </a:prstGeom>
            <a:noFill/>
            <a:ln>
              <a:noFill/>
            </a:ln>
          </p:spPr>
          <p:txBody>
            <a:bodyPr spcFirstLastPara="1" wrap="square" lIns="91425" tIns="91425" rIns="91425" bIns="91425" anchor="t" anchorCtr="0">
              <a:noAutofit/>
            </a:bodyPr>
            <a:lstStyle/>
            <a:p>
              <a:pPr marL="0" marR="0" lvl="0" indent="0" algn="ctr" rtl="0">
                <a:spcBef>
                  <a:spcPts val="0"/>
                </a:spcBef>
                <a:spcAft>
                  <a:spcPts val="0"/>
                </a:spcAft>
                <a:buClr>
                  <a:schemeClr val="dk1"/>
                </a:buClr>
                <a:buSzPts val="1200"/>
                <a:buFont typeface="Arial"/>
                <a:buNone/>
              </a:pPr>
              <a:r>
                <a:rPr lang="en-US" sz="1200" b="1" i="0" u="none" strike="noStrike" cap="none">
                  <a:solidFill>
                    <a:schemeClr val="dk1"/>
                  </a:solidFill>
                  <a:latin typeface="Arial"/>
                  <a:ea typeface="Arial"/>
                  <a:cs typeface="Arial"/>
                  <a:sym typeface="Arial"/>
                </a:rPr>
                <a:t>Merger</a:t>
              </a:r>
              <a:endParaRPr sz="1200" b="1" i="0" u="none" strike="noStrike" cap="none">
                <a:solidFill>
                  <a:schemeClr val="dk1"/>
                </a:solidFill>
                <a:latin typeface="Arial"/>
                <a:ea typeface="Arial"/>
                <a:cs typeface="Arial"/>
                <a:sym typeface="Arial"/>
              </a:endParaRPr>
            </a:p>
          </p:txBody>
        </p:sp>
        <p:sp>
          <p:nvSpPr>
            <p:cNvPr id="646" name="Google Shape;646;p44"/>
            <p:cNvSpPr/>
            <p:nvPr/>
          </p:nvSpPr>
          <p:spPr>
            <a:xfrm>
              <a:off x="1198823" y="2231350"/>
              <a:ext cx="228900" cy="243900"/>
            </a:xfrm>
            <a:prstGeom prst="ellipse">
              <a:avLst/>
            </a:prstGeom>
            <a:solidFill>
              <a:srgbClr val="00FF00"/>
            </a:solidFill>
            <a:ln w="9525" cap="flat" cmpd="sng">
              <a:solidFill>
                <a:schemeClr val="dk2"/>
              </a:solidFill>
              <a:prstDash val="solid"/>
              <a:round/>
              <a:headEnd type="none" w="sm" len="sm"/>
              <a:tailEnd type="none" w="sm" len="sm"/>
            </a:ln>
          </p:spPr>
          <p:txBody>
            <a:bodyPr spcFirstLastPara="1" wrap="square" lIns="0" tIns="0" rIns="0" bIns="0" anchor="ctr" anchorCtr="0">
              <a:noAutofit/>
            </a:bodyPr>
            <a:lstStyle/>
            <a:p>
              <a:pPr marL="0" marR="0" lvl="0" indent="0" algn="ctr" rtl="0">
                <a:spcBef>
                  <a:spcPts val="0"/>
                </a:spcBef>
                <a:spcAft>
                  <a:spcPts val="0"/>
                </a:spcAft>
                <a:buClr>
                  <a:schemeClr val="dk1"/>
                </a:buClr>
                <a:buSzPts val="1200"/>
                <a:buFont typeface="Arial"/>
                <a:buNone/>
              </a:pPr>
              <a:r>
                <a:rPr lang="en-US" sz="1200" b="1" i="0" u="none" strike="noStrike" cap="none">
                  <a:solidFill>
                    <a:schemeClr val="dk1"/>
                  </a:solidFill>
                  <a:latin typeface="Arial"/>
                  <a:ea typeface="Arial"/>
                  <a:cs typeface="Arial"/>
                  <a:sym typeface="Arial"/>
                </a:rPr>
                <a:t>1</a:t>
              </a:r>
              <a:endParaRPr sz="1200" b="1" i="0" u="none" strike="noStrike" cap="none">
                <a:solidFill>
                  <a:schemeClr val="dk1"/>
                </a:solidFill>
                <a:latin typeface="Arial"/>
                <a:ea typeface="Arial"/>
                <a:cs typeface="Arial"/>
                <a:sym typeface="Arial"/>
              </a:endParaRPr>
            </a:p>
          </p:txBody>
        </p:sp>
        <p:sp>
          <p:nvSpPr>
            <p:cNvPr id="647" name="Google Shape;647;p44"/>
            <p:cNvSpPr/>
            <p:nvPr/>
          </p:nvSpPr>
          <p:spPr>
            <a:xfrm>
              <a:off x="3269423" y="2527500"/>
              <a:ext cx="228900" cy="243900"/>
            </a:xfrm>
            <a:prstGeom prst="ellipse">
              <a:avLst/>
            </a:prstGeom>
            <a:solidFill>
              <a:srgbClr val="00FF00"/>
            </a:solidFill>
            <a:ln w="9525" cap="flat" cmpd="sng">
              <a:solidFill>
                <a:schemeClr val="dk2"/>
              </a:solidFill>
              <a:prstDash val="solid"/>
              <a:round/>
              <a:headEnd type="none" w="sm" len="sm"/>
              <a:tailEnd type="none" w="sm" len="sm"/>
            </a:ln>
          </p:spPr>
          <p:txBody>
            <a:bodyPr spcFirstLastPara="1" wrap="square" lIns="0" tIns="0" rIns="0" bIns="0" anchor="ctr" anchorCtr="0">
              <a:noAutofit/>
            </a:bodyPr>
            <a:lstStyle/>
            <a:p>
              <a:pPr marL="0" marR="0" lvl="0" indent="0" algn="ctr" rtl="0">
                <a:spcBef>
                  <a:spcPts val="0"/>
                </a:spcBef>
                <a:spcAft>
                  <a:spcPts val="0"/>
                </a:spcAft>
                <a:buClr>
                  <a:schemeClr val="dk1"/>
                </a:buClr>
                <a:buSzPts val="1200"/>
                <a:buFont typeface="Arial"/>
                <a:buNone/>
              </a:pPr>
              <a:r>
                <a:rPr lang="en-US" sz="1200" b="1" i="0" u="none" strike="noStrike" cap="none">
                  <a:solidFill>
                    <a:schemeClr val="dk1"/>
                  </a:solidFill>
                  <a:latin typeface="Arial"/>
                  <a:ea typeface="Arial"/>
                  <a:cs typeface="Arial"/>
                  <a:sym typeface="Arial"/>
                </a:rPr>
                <a:t>2</a:t>
              </a:r>
              <a:endParaRPr sz="1200" b="1" i="0" u="none" strike="noStrike" cap="none">
                <a:solidFill>
                  <a:schemeClr val="dk1"/>
                </a:solidFill>
                <a:latin typeface="Arial"/>
                <a:ea typeface="Arial"/>
                <a:cs typeface="Arial"/>
                <a:sym typeface="Arial"/>
              </a:endParaRPr>
            </a:p>
          </p:txBody>
        </p:sp>
        <p:cxnSp>
          <p:nvCxnSpPr>
            <p:cNvPr id="648" name="Google Shape;648;p44"/>
            <p:cNvCxnSpPr>
              <a:stCxn id="636" idx="3"/>
            </p:cNvCxnSpPr>
            <p:nvPr/>
          </p:nvCxnSpPr>
          <p:spPr>
            <a:xfrm rot="10800000" flipH="1">
              <a:off x="2713825" y="1844200"/>
              <a:ext cx="1367700" cy="7800"/>
            </a:xfrm>
            <a:prstGeom prst="straightConnector1">
              <a:avLst/>
            </a:prstGeom>
            <a:noFill/>
            <a:ln w="9525" cap="flat" cmpd="sng">
              <a:solidFill>
                <a:schemeClr val="dk2"/>
              </a:solidFill>
              <a:prstDash val="solid"/>
              <a:round/>
              <a:headEnd type="none" w="sm" len="sm"/>
              <a:tailEnd type="triangle" w="med" len="med"/>
            </a:ln>
          </p:spPr>
        </p:cxnSp>
        <p:sp>
          <p:nvSpPr>
            <p:cNvPr id="649" name="Google Shape;649;p44"/>
            <p:cNvSpPr txBox="1"/>
            <p:nvPr/>
          </p:nvSpPr>
          <p:spPr>
            <a:xfrm>
              <a:off x="2954182" y="1383137"/>
              <a:ext cx="978151" cy="459250"/>
            </a:xfrm>
            <a:prstGeom prst="rect">
              <a:avLst/>
            </a:prstGeom>
            <a:noFill/>
            <a:ln>
              <a:noFill/>
            </a:ln>
          </p:spPr>
          <p:txBody>
            <a:bodyPr spcFirstLastPara="1" wrap="square" lIns="91425" tIns="91425" rIns="91425" bIns="91425" anchor="t" anchorCtr="0">
              <a:noAutofit/>
            </a:bodyPr>
            <a:lstStyle/>
            <a:p>
              <a:pPr marL="0" marR="0" lvl="0" indent="0" algn="ctr" rtl="0">
                <a:spcBef>
                  <a:spcPts val="0"/>
                </a:spcBef>
                <a:spcAft>
                  <a:spcPts val="0"/>
                </a:spcAft>
                <a:buClr>
                  <a:schemeClr val="dk1"/>
                </a:buClr>
                <a:buSzPts val="1200"/>
                <a:buFont typeface="Arial"/>
                <a:buNone/>
              </a:pPr>
              <a:r>
                <a:rPr lang="en-US" sz="1200" b="1" i="0" u="none" strike="noStrike" cap="none">
                  <a:solidFill>
                    <a:schemeClr val="dk1"/>
                  </a:solidFill>
                  <a:latin typeface="Arial"/>
                  <a:ea typeface="Arial"/>
                  <a:cs typeface="Arial"/>
                  <a:sym typeface="Arial"/>
                </a:rPr>
                <a:t>Buyer Stock and cash</a:t>
              </a:r>
              <a:endParaRPr sz="1200" b="1" i="0" u="none" strike="noStrike" cap="none">
                <a:solidFill>
                  <a:schemeClr val="dk1"/>
                </a:solidFill>
                <a:latin typeface="Arial"/>
                <a:ea typeface="Arial"/>
                <a:cs typeface="Arial"/>
                <a:sym typeface="Arial"/>
              </a:endParaRPr>
            </a:p>
          </p:txBody>
        </p:sp>
      </p:gr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25"/>
        <p:cNvGrpSpPr/>
        <p:nvPr/>
      </p:nvGrpSpPr>
      <p:grpSpPr>
        <a:xfrm>
          <a:off x="0" y="0"/>
          <a:ext cx="0" cy="0"/>
          <a:chOff x="0" y="0"/>
          <a:chExt cx="0" cy="0"/>
        </a:xfrm>
      </p:grpSpPr>
      <p:sp>
        <p:nvSpPr>
          <p:cNvPr id="126" name="Google Shape;126;p4"/>
          <p:cNvSpPr/>
          <p:nvPr/>
        </p:nvSpPr>
        <p:spPr>
          <a:xfrm>
            <a:off x="0" y="0"/>
            <a:ext cx="12192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27" name="Google Shape;127;p4"/>
          <p:cNvSpPr/>
          <p:nvPr/>
        </p:nvSpPr>
        <p:spPr>
          <a:xfrm flipH="1">
            <a:off x="-1" y="-1"/>
            <a:ext cx="12191998" cy="1590742"/>
          </a:xfrm>
          <a:prstGeom prst="rect">
            <a:avLst/>
          </a:prstGeom>
          <a:gradFill>
            <a:gsLst>
              <a:gs pos="0">
                <a:srgbClr val="000000"/>
              </a:gs>
              <a:gs pos="100000">
                <a:srgbClr val="2F5496"/>
              </a:gs>
            </a:gsLst>
            <a:lin ang="84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28" name="Google Shape;128;p4"/>
          <p:cNvSpPr/>
          <p:nvPr/>
        </p:nvSpPr>
        <p:spPr>
          <a:xfrm rot="10800000" flipH="1">
            <a:off x="-3" y="0"/>
            <a:ext cx="8115306" cy="1590742"/>
          </a:xfrm>
          <a:prstGeom prst="rect">
            <a:avLst/>
          </a:prstGeom>
          <a:gradFill>
            <a:gsLst>
              <a:gs pos="0">
                <a:srgbClr val="4472C4">
                  <a:alpha val="0"/>
                </a:srgbClr>
              </a:gs>
              <a:gs pos="20000">
                <a:srgbClr val="4472C4">
                  <a:alpha val="0"/>
                </a:srgbClr>
              </a:gs>
              <a:gs pos="100000">
                <a:srgbClr val="1F3864">
                  <a:alpha val="54901"/>
                </a:srgbClr>
              </a:gs>
            </a:gsLst>
            <a:lin ang="13800001"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29" name="Google Shape;129;p4"/>
          <p:cNvSpPr/>
          <p:nvPr/>
        </p:nvSpPr>
        <p:spPr>
          <a:xfrm flipH="1">
            <a:off x="8115299" y="-1"/>
            <a:ext cx="4076698" cy="1590742"/>
          </a:xfrm>
          <a:prstGeom prst="rect">
            <a:avLst/>
          </a:prstGeom>
          <a:gradFill>
            <a:gsLst>
              <a:gs pos="0">
                <a:srgbClr val="4472C4">
                  <a:alpha val="65882"/>
                </a:srgbClr>
              </a:gs>
              <a:gs pos="100000">
                <a:srgbClr val="000000">
                  <a:alpha val="29803"/>
                </a:srgbClr>
              </a:gs>
            </a:gsLst>
            <a:lin ang="132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30" name="Google Shape;130;p4"/>
          <p:cNvSpPr/>
          <p:nvPr/>
        </p:nvSpPr>
        <p:spPr>
          <a:xfrm>
            <a:off x="459350" y="-1"/>
            <a:ext cx="11732646" cy="1597433"/>
          </a:xfrm>
          <a:prstGeom prst="rect">
            <a:avLst/>
          </a:prstGeom>
          <a:gradFill>
            <a:gsLst>
              <a:gs pos="0">
                <a:srgbClr val="000000">
                  <a:alpha val="0"/>
                </a:srgbClr>
              </a:gs>
              <a:gs pos="50000">
                <a:srgbClr val="000000">
                  <a:alpha val="0"/>
                </a:srgbClr>
              </a:gs>
              <a:gs pos="99000">
                <a:srgbClr val="1F3864">
                  <a:alpha val="51764"/>
                </a:srgbClr>
              </a:gs>
              <a:gs pos="100000">
                <a:srgbClr val="1F3864">
                  <a:alpha val="51764"/>
                </a:srgbClr>
              </a:gs>
            </a:gsLst>
            <a:lin ang="168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31" name="Google Shape;131;p4"/>
          <p:cNvSpPr txBox="1">
            <a:spLocks noGrp="1"/>
          </p:cNvSpPr>
          <p:nvPr>
            <p:ph type="title"/>
          </p:nvPr>
        </p:nvSpPr>
        <p:spPr>
          <a:xfrm>
            <a:off x="1371599" y="294538"/>
            <a:ext cx="9895951" cy="1033669"/>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lt1"/>
              </a:buClr>
              <a:buSzPts val="4000"/>
              <a:buFont typeface="Arial"/>
              <a:buNone/>
            </a:pPr>
            <a:r>
              <a:rPr lang="en-US" sz="4000">
                <a:solidFill>
                  <a:schemeClr val="lt1"/>
                </a:solidFill>
                <a:latin typeface="Arial"/>
                <a:ea typeface="Arial"/>
                <a:cs typeface="Arial"/>
                <a:sym typeface="Arial"/>
              </a:rPr>
              <a:t>Stock Acquisitions (Taxable)</a:t>
            </a:r>
            <a:endParaRPr/>
          </a:p>
        </p:txBody>
      </p:sp>
      <p:sp>
        <p:nvSpPr>
          <p:cNvPr id="132" name="Google Shape;132;p4"/>
          <p:cNvSpPr txBox="1">
            <a:spLocks noGrp="1"/>
          </p:cNvSpPr>
          <p:nvPr>
            <p:ph type="body" idx="1"/>
          </p:nvPr>
        </p:nvSpPr>
        <p:spPr>
          <a:xfrm>
            <a:off x="1000461" y="1590740"/>
            <a:ext cx="10095169" cy="5267259"/>
          </a:xfrm>
          <a:prstGeom prst="rect">
            <a:avLst/>
          </a:prstGeom>
          <a:noFill/>
          <a:ln>
            <a:noFill/>
          </a:ln>
        </p:spPr>
        <p:txBody>
          <a:bodyPr spcFirstLastPara="1" wrap="square" lIns="91425" tIns="45700" rIns="91425" bIns="45700" anchor="t" anchorCtr="0">
            <a:noAutofit/>
          </a:bodyPr>
          <a:lstStyle/>
          <a:p>
            <a:pPr marL="228600" lvl="2" indent="-228600" algn="l" rtl="0">
              <a:lnSpc>
                <a:spcPct val="120000"/>
              </a:lnSpc>
              <a:spcBef>
                <a:spcPts val="0"/>
              </a:spcBef>
              <a:spcAft>
                <a:spcPts val="0"/>
              </a:spcAft>
              <a:buClr>
                <a:schemeClr val="dk1"/>
              </a:buClr>
              <a:buSzPts val="2800"/>
              <a:buChar char="•"/>
            </a:pPr>
            <a:r>
              <a:rPr lang="en-US" sz="2800">
                <a:latin typeface="Arial"/>
                <a:ea typeface="Arial"/>
                <a:cs typeface="Arial"/>
                <a:sym typeface="Arial"/>
              </a:rPr>
              <a:t>Target’s tax year ends on the acquisition date if either:</a:t>
            </a:r>
            <a:endParaRPr/>
          </a:p>
          <a:p>
            <a:pPr marL="685800" lvl="4" indent="-228600" algn="l" rtl="0">
              <a:lnSpc>
                <a:spcPct val="120000"/>
              </a:lnSpc>
              <a:spcBef>
                <a:spcPts val="1000"/>
              </a:spcBef>
              <a:spcAft>
                <a:spcPts val="0"/>
              </a:spcAft>
              <a:buClr>
                <a:schemeClr val="dk1"/>
              </a:buClr>
              <a:buSzPts val="2800"/>
              <a:buChar char="•"/>
            </a:pPr>
            <a:r>
              <a:rPr lang="en-US" sz="2800">
                <a:latin typeface="Arial"/>
                <a:ea typeface="Arial"/>
                <a:cs typeface="Arial"/>
                <a:sym typeface="Arial"/>
              </a:rPr>
              <a:t>Target was a member of Seller’s US federal income tax consolidated group; or</a:t>
            </a:r>
            <a:endParaRPr/>
          </a:p>
          <a:p>
            <a:pPr marL="685800" lvl="4" indent="-228600" algn="l" rtl="0">
              <a:lnSpc>
                <a:spcPct val="120000"/>
              </a:lnSpc>
              <a:spcBef>
                <a:spcPts val="1000"/>
              </a:spcBef>
              <a:spcAft>
                <a:spcPts val="0"/>
              </a:spcAft>
              <a:buClr>
                <a:schemeClr val="dk1"/>
              </a:buClr>
              <a:buSzPts val="2800"/>
              <a:buChar char="•"/>
            </a:pPr>
            <a:r>
              <a:rPr lang="en-US" sz="2800">
                <a:latin typeface="Arial"/>
                <a:ea typeface="Arial"/>
                <a:cs typeface="Arial"/>
                <a:sym typeface="Arial"/>
              </a:rPr>
              <a:t>Target joins Buyer’s US federal income tax consolidated group.</a:t>
            </a:r>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Shape 653"/>
        <p:cNvGrpSpPr/>
        <p:nvPr/>
      </p:nvGrpSpPr>
      <p:grpSpPr>
        <a:xfrm>
          <a:off x="0" y="0"/>
          <a:ext cx="0" cy="0"/>
          <a:chOff x="0" y="0"/>
          <a:chExt cx="0" cy="0"/>
        </a:xfrm>
      </p:grpSpPr>
      <p:sp>
        <p:nvSpPr>
          <p:cNvPr id="654" name="Google Shape;654;p49"/>
          <p:cNvSpPr/>
          <p:nvPr/>
        </p:nvSpPr>
        <p:spPr>
          <a:xfrm>
            <a:off x="0" y="0"/>
            <a:ext cx="12192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655" name="Google Shape;655;p49"/>
          <p:cNvSpPr/>
          <p:nvPr/>
        </p:nvSpPr>
        <p:spPr>
          <a:xfrm flipH="1">
            <a:off x="-1" y="-1"/>
            <a:ext cx="12191998" cy="1590742"/>
          </a:xfrm>
          <a:prstGeom prst="rect">
            <a:avLst/>
          </a:prstGeom>
          <a:gradFill>
            <a:gsLst>
              <a:gs pos="0">
                <a:srgbClr val="000000"/>
              </a:gs>
              <a:gs pos="100000">
                <a:srgbClr val="2F5496"/>
              </a:gs>
            </a:gsLst>
            <a:lin ang="84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656" name="Google Shape;656;p49"/>
          <p:cNvSpPr/>
          <p:nvPr/>
        </p:nvSpPr>
        <p:spPr>
          <a:xfrm rot="10800000" flipH="1">
            <a:off x="-3" y="0"/>
            <a:ext cx="8115306" cy="1590742"/>
          </a:xfrm>
          <a:prstGeom prst="rect">
            <a:avLst/>
          </a:prstGeom>
          <a:gradFill>
            <a:gsLst>
              <a:gs pos="0">
                <a:srgbClr val="4472C4">
                  <a:alpha val="0"/>
                </a:srgbClr>
              </a:gs>
              <a:gs pos="20000">
                <a:srgbClr val="4472C4">
                  <a:alpha val="0"/>
                </a:srgbClr>
              </a:gs>
              <a:gs pos="100000">
                <a:srgbClr val="1F3864">
                  <a:alpha val="54901"/>
                </a:srgbClr>
              </a:gs>
            </a:gsLst>
            <a:lin ang="13800001"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657" name="Google Shape;657;p49"/>
          <p:cNvSpPr/>
          <p:nvPr/>
        </p:nvSpPr>
        <p:spPr>
          <a:xfrm flipH="1">
            <a:off x="8115299" y="-1"/>
            <a:ext cx="4076698" cy="1590742"/>
          </a:xfrm>
          <a:prstGeom prst="rect">
            <a:avLst/>
          </a:prstGeom>
          <a:gradFill>
            <a:gsLst>
              <a:gs pos="0">
                <a:srgbClr val="4472C4">
                  <a:alpha val="65882"/>
                </a:srgbClr>
              </a:gs>
              <a:gs pos="100000">
                <a:srgbClr val="000000">
                  <a:alpha val="29803"/>
                </a:srgbClr>
              </a:gs>
            </a:gsLst>
            <a:lin ang="132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658" name="Google Shape;658;p49"/>
          <p:cNvSpPr/>
          <p:nvPr/>
        </p:nvSpPr>
        <p:spPr>
          <a:xfrm>
            <a:off x="459350" y="-1"/>
            <a:ext cx="11732646" cy="1597433"/>
          </a:xfrm>
          <a:prstGeom prst="rect">
            <a:avLst/>
          </a:prstGeom>
          <a:gradFill>
            <a:gsLst>
              <a:gs pos="0">
                <a:srgbClr val="000000">
                  <a:alpha val="0"/>
                </a:srgbClr>
              </a:gs>
              <a:gs pos="50000">
                <a:srgbClr val="000000">
                  <a:alpha val="0"/>
                </a:srgbClr>
              </a:gs>
              <a:gs pos="99000">
                <a:srgbClr val="1F3864">
                  <a:alpha val="51764"/>
                </a:srgbClr>
              </a:gs>
              <a:gs pos="100000">
                <a:srgbClr val="1F3864">
                  <a:alpha val="51764"/>
                </a:srgbClr>
              </a:gs>
            </a:gsLst>
            <a:lin ang="168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659" name="Google Shape;659;p49"/>
          <p:cNvSpPr txBox="1">
            <a:spLocks noGrp="1"/>
          </p:cNvSpPr>
          <p:nvPr>
            <p:ph type="title"/>
          </p:nvPr>
        </p:nvSpPr>
        <p:spPr>
          <a:xfrm>
            <a:off x="1371599" y="294538"/>
            <a:ext cx="9895951" cy="1033669"/>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FFFFFF"/>
              </a:buClr>
              <a:buSzPts val="4000"/>
              <a:buFont typeface="Arial"/>
              <a:buNone/>
            </a:pPr>
            <a:r>
              <a:rPr lang="en-US" sz="4000">
                <a:solidFill>
                  <a:srgbClr val="FFFFFF"/>
                </a:solidFill>
                <a:latin typeface="Arial"/>
                <a:ea typeface="Arial"/>
                <a:cs typeface="Arial"/>
                <a:sym typeface="Arial"/>
              </a:rPr>
              <a:t>Section 351</a:t>
            </a:r>
            <a:endParaRPr/>
          </a:p>
        </p:txBody>
      </p:sp>
      <p:sp>
        <p:nvSpPr>
          <p:cNvPr id="660" name="Google Shape;660;p49"/>
          <p:cNvSpPr txBox="1">
            <a:spLocks noGrp="1"/>
          </p:cNvSpPr>
          <p:nvPr>
            <p:ph type="body" idx="1"/>
          </p:nvPr>
        </p:nvSpPr>
        <p:spPr>
          <a:xfrm>
            <a:off x="1000462" y="1590739"/>
            <a:ext cx="10732188" cy="5111003"/>
          </a:xfrm>
          <a:prstGeom prst="rect">
            <a:avLst/>
          </a:prstGeom>
          <a:noFill/>
          <a:ln>
            <a:noFill/>
          </a:ln>
        </p:spPr>
        <p:txBody>
          <a:bodyPr spcFirstLastPara="1" wrap="square" lIns="91425" tIns="45700" rIns="91425" bIns="45700" anchor="t" anchorCtr="0">
            <a:normAutofit/>
          </a:bodyPr>
          <a:lstStyle/>
          <a:p>
            <a:pPr marL="228600" lvl="0" indent="-228600" algn="l" rtl="0">
              <a:lnSpc>
                <a:spcPct val="130000"/>
              </a:lnSpc>
              <a:spcBef>
                <a:spcPts val="0"/>
              </a:spcBef>
              <a:spcAft>
                <a:spcPts val="0"/>
              </a:spcAft>
              <a:buClr>
                <a:schemeClr val="dk1"/>
              </a:buClr>
              <a:buSzPts val="2400"/>
              <a:buChar char="•"/>
            </a:pPr>
            <a:r>
              <a:rPr lang="en-US" sz="2400"/>
              <a:t>To get tax deferred treatment in a corporate transfer under Section 351:</a:t>
            </a:r>
            <a:endParaRPr/>
          </a:p>
          <a:p>
            <a:pPr marL="685800" lvl="1" indent="-228600" algn="l" rtl="0">
              <a:lnSpc>
                <a:spcPct val="130000"/>
              </a:lnSpc>
              <a:spcBef>
                <a:spcPts val="500"/>
              </a:spcBef>
              <a:spcAft>
                <a:spcPts val="0"/>
              </a:spcAft>
              <a:buClr>
                <a:schemeClr val="dk1"/>
              </a:buClr>
              <a:buSzPts val="2400"/>
              <a:buChar char="•"/>
            </a:pPr>
            <a:r>
              <a:rPr lang="en-US"/>
              <a:t>The property must be transferred to a corporation; </a:t>
            </a:r>
            <a:endParaRPr/>
          </a:p>
          <a:p>
            <a:pPr marL="685800" lvl="1" indent="-228600" algn="l" rtl="0">
              <a:lnSpc>
                <a:spcPct val="130000"/>
              </a:lnSpc>
              <a:spcBef>
                <a:spcPts val="500"/>
              </a:spcBef>
              <a:spcAft>
                <a:spcPts val="0"/>
              </a:spcAft>
              <a:buClr>
                <a:schemeClr val="dk1"/>
              </a:buClr>
              <a:buSzPts val="2400"/>
              <a:buChar char="•"/>
            </a:pPr>
            <a:r>
              <a:rPr lang="en-US"/>
              <a:t>The transfer is made by one or more “persons.” </a:t>
            </a:r>
            <a:endParaRPr/>
          </a:p>
          <a:p>
            <a:pPr marL="685800" lvl="1" indent="-228600" algn="l" rtl="0">
              <a:lnSpc>
                <a:spcPct val="130000"/>
              </a:lnSpc>
              <a:spcBef>
                <a:spcPts val="500"/>
              </a:spcBef>
              <a:spcAft>
                <a:spcPts val="0"/>
              </a:spcAft>
              <a:buClr>
                <a:schemeClr val="dk1"/>
              </a:buClr>
              <a:buSzPts val="2400"/>
              <a:buChar char="•"/>
            </a:pPr>
            <a:r>
              <a:rPr lang="en-US"/>
              <a:t>The transferors control the transferee corporation immediately after the exchange.</a:t>
            </a:r>
            <a:endParaRPr/>
          </a:p>
          <a:p>
            <a:pPr marL="685800" lvl="1" indent="-228600" algn="l" rtl="0">
              <a:lnSpc>
                <a:spcPct val="130000"/>
              </a:lnSpc>
              <a:spcBef>
                <a:spcPts val="500"/>
              </a:spcBef>
              <a:spcAft>
                <a:spcPts val="0"/>
              </a:spcAft>
              <a:buClr>
                <a:schemeClr val="dk1"/>
              </a:buClr>
              <a:buSzPts val="2400"/>
              <a:buChar char="•"/>
            </a:pPr>
            <a:r>
              <a:rPr lang="en-US"/>
              <a:t>The exchange is solely for stock other than “nonqualified preferred stock” (NQPS).</a:t>
            </a:r>
            <a:endParaRPr/>
          </a:p>
          <a:p>
            <a:pPr marL="685800" lvl="1" indent="-228600" algn="l" rtl="0">
              <a:lnSpc>
                <a:spcPct val="130000"/>
              </a:lnSpc>
              <a:spcBef>
                <a:spcPts val="500"/>
              </a:spcBef>
              <a:spcAft>
                <a:spcPts val="0"/>
              </a:spcAft>
              <a:buClr>
                <a:schemeClr val="dk1"/>
              </a:buClr>
              <a:buSzPts val="2400"/>
              <a:buChar char="•"/>
            </a:pPr>
            <a:r>
              <a:rPr lang="en-US"/>
              <a:t>The transaction has a business purpose.</a:t>
            </a:r>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Shape 664"/>
        <p:cNvGrpSpPr/>
        <p:nvPr/>
      </p:nvGrpSpPr>
      <p:grpSpPr>
        <a:xfrm>
          <a:off x="0" y="0"/>
          <a:ext cx="0" cy="0"/>
          <a:chOff x="0" y="0"/>
          <a:chExt cx="0" cy="0"/>
        </a:xfrm>
      </p:grpSpPr>
      <p:sp>
        <p:nvSpPr>
          <p:cNvPr id="665" name="Google Shape;665;p50"/>
          <p:cNvSpPr/>
          <p:nvPr/>
        </p:nvSpPr>
        <p:spPr>
          <a:xfrm>
            <a:off x="0" y="0"/>
            <a:ext cx="12192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666" name="Google Shape;666;p50"/>
          <p:cNvSpPr/>
          <p:nvPr/>
        </p:nvSpPr>
        <p:spPr>
          <a:xfrm flipH="1">
            <a:off x="-1" y="-1"/>
            <a:ext cx="12191998" cy="1590742"/>
          </a:xfrm>
          <a:prstGeom prst="rect">
            <a:avLst/>
          </a:prstGeom>
          <a:gradFill>
            <a:gsLst>
              <a:gs pos="0">
                <a:srgbClr val="000000"/>
              </a:gs>
              <a:gs pos="100000">
                <a:srgbClr val="2F5496"/>
              </a:gs>
            </a:gsLst>
            <a:lin ang="84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667" name="Google Shape;667;p50"/>
          <p:cNvSpPr/>
          <p:nvPr/>
        </p:nvSpPr>
        <p:spPr>
          <a:xfrm rot="10800000" flipH="1">
            <a:off x="-3" y="0"/>
            <a:ext cx="8115306" cy="1590742"/>
          </a:xfrm>
          <a:prstGeom prst="rect">
            <a:avLst/>
          </a:prstGeom>
          <a:gradFill>
            <a:gsLst>
              <a:gs pos="0">
                <a:srgbClr val="4472C4">
                  <a:alpha val="0"/>
                </a:srgbClr>
              </a:gs>
              <a:gs pos="20000">
                <a:srgbClr val="4472C4">
                  <a:alpha val="0"/>
                </a:srgbClr>
              </a:gs>
              <a:gs pos="100000">
                <a:srgbClr val="1F3864">
                  <a:alpha val="54901"/>
                </a:srgbClr>
              </a:gs>
            </a:gsLst>
            <a:lin ang="13800001"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668" name="Google Shape;668;p50"/>
          <p:cNvSpPr/>
          <p:nvPr/>
        </p:nvSpPr>
        <p:spPr>
          <a:xfrm flipH="1">
            <a:off x="8115299" y="-1"/>
            <a:ext cx="4076698" cy="1590742"/>
          </a:xfrm>
          <a:prstGeom prst="rect">
            <a:avLst/>
          </a:prstGeom>
          <a:gradFill>
            <a:gsLst>
              <a:gs pos="0">
                <a:srgbClr val="4472C4">
                  <a:alpha val="65882"/>
                </a:srgbClr>
              </a:gs>
              <a:gs pos="100000">
                <a:srgbClr val="000000">
                  <a:alpha val="29803"/>
                </a:srgbClr>
              </a:gs>
            </a:gsLst>
            <a:lin ang="132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669" name="Google Shape;669;p50"/>
          <p:cNvSpPr/>
          <p:nvPr/>
        </p:nvSpPr>
        <p:spPr>
          <a:xfrm>
            <a:off x="459350" y="-1"/>
            <a:ext cx="11732646" cy="1597433"/>
          </a:xfrm>
          <a:prstGeom prst="rect">
            <a:avLst/>
          </a:prstGeom>
          <a:gradFill>
            <a:gsLst>
              <a:gs pos="0">
                <a:srgbClr val="000000">
                  <a:alpha val="0"/>
                </a:srgbClr>
              </a:gs>
              <a:gs pos="50000">
                <a:srgbClr val="000000">
                  <a:alpha val="0"/>
                </a:srgbClr>
              </a:gs>
              <a:gs pos="99000">
                <a:srgbClr val="1F3864">
                  <a:alpha val="51764"/>
                </a:srgbClr>
              </a:gs>
              <a:gs pos="100000">
                <a:srgbClr val="1F3864">
                  <a:alpha val="51764"/>
                </a:srgbClr>
              </a:gs>
            </a:gsLst>
            <a:lin ang="168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670" name="Google Shape;670;p50"/>
          <p:cNvSpPr txBox="1">
            <a:spLocks noGrp="1"/>
          </p:cNvSpPr>
          <p:nvPr>
            <p:ph type="title"/>
          </p:nvPr>
        </p:nvSpPr>
        <p:spPr>
          <a:xfrm>
            <a:off x="1371599" y="294538"/>
            <a:ext cx="9895951" cy="1033669"/>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FFFFFF"/>
              </a:buClr>
              <a:buSzPts val="4000"/>
              <a:buFont typeface="Arial"/>
              <a:buNone/>
            </a:pPr>
            <a:r>
              <a:rPr lang="en-US" sz="4000">
                <a:solidFill>
                  <a:srgbClr val="FFFFFF"/>
                </a:solidFill>
                <a:latin typeface="Arial"/>
                <a:ea typeface="Arial"/>
                <a:cs typeface="Arial"/>
                <a:sym typeface="Arial"/>
              </a:rPr>
              <a:t>Section 351: Requirements</a:t>
            </a:r>
            <a:endParaRPr/>
          </a:p>
        </p:txBody>
      </p:sp>
      <p:sp>
        <p:nvSpPr>
          <p:cNvPr id="671" name="Google Shape;671;p50"/>
          <p:cNvSpPr txBox="1">
            <a:spLocks noGrp="1"/>
          </p:cNvSpPr>
          <p:nvPr>
            <p:ph type="body" idx="1"/>
          </p:nvPr>
        </p:nvSpPr>
        <p:spPr>
          <a:xfrm>
            <a:off x="1000462" y="1590739"/>
            <a:ext cx="10732188" cy="5111003"/>
          </a:xfrm>
          <a:prstGeom prst="rect">
            <a:avLst/>
          </a:prstGeom>
          <a:noFill/>
          <a:ln>
            <a:noFill/>
          </a:ln>
        </p:spPr>
        <p:txBody>
          <a:bodyPr spcFirstLastPara="1" wrap="square" lIns="91425" tIns="45700" rIns="91425" bIns="45700" anchor="t" anchorCtr="0">
            <a:normAutofit/>
          </a:bodyPr>
          <a:lstStyle/>
          <a:p>
            <a:pPr marL="228600" lvl="0" indent="-228600" algn="l" rtl="0">
              <a:lnSpc>
                <a:spcPct val="100000"/>
              </a:lnSpc>
              <a:spcBef>
                <a:spcPts val="0"/>
              </a:spcBef>
              <a:spcAft>
                <a:spcPts val="0"/>
              </a:spcAft>
              <a:buClr>
                <a:schemeClr val="dk1"/>
              </a:buClr>
              <a:buSzPts val="2400"/>
              <a:buChar char="•"/>
            </a:pPr>
            <a:r>
              <a:rPr lang="en-US" sz="2400">
                <a:latin typeface="Arial"/>
                <a:ea typeface="Arial"/>
                <a:cs typeface="Arial"/>
                <a:sym typeface="Arial"/>
              </a:rPr>
              <a:t>No gain or loss is recognized by the transferor on the transfer of property to a corporation in exchange for stock of the corporation if:</a:t>
            </a:r>
            <a:endParaRPr/>
          </a:p>
          <a:p>
            <a:pPr marL="685800" lvl="1" indent="-228600" algn="l" rtl="0">
              <a:lnSpc>
                <a:spcPct val="100000"/>
              </a:lnSpc>
              <a:spcBef>
                <a:spcPts val="500"/>
              </a:spcBef>
              <a:spcAft>
                <a:spcPts val="0"/>
              </a:spcAft>
              <a:buClr>
                <a:schemeClr val="dk1"/>
              </a:buClr>
              <a:buSzPts val="2400"/>
              <a:buChar char="•"/>
            </a:pPr>
            <a:r>
              <a:rPr lang="en-US">
                <a:latin typeface="Arial"/>
                <a:ea typeface="Arial"/>
                <a:cs typeface="Arial"/>
                <a:sym typeface="Arial"/>
              </a:rPr>
              <a:t>Property is transferred;</a:t>
            </a:r>
            <a:endParaRPr/>
          </a:p>
          <a:p>
            <a:pPr marL="685800" lvl="1" indent="-228600" algn="l" rtl="0">
              <a:lnSpc>
                <a:spcPct val="100000"/>
              </a:lnSpc>
              <a:spcBef>
                <a:spcPts val="500"/>
              </a:spcBef>
              <a:spcAft>
                <a:spcPts val="0"/>
              </a:spcAft>
              <a:buClr>
                <a:schemeClr val="dk1"/>
              </a:buClr>
              <a:buSzPts val="2400"/>
              <a:buChar char="•"/>
            </a:pPr>
            <a:r>
              <a:rPr lang="en-US" sz="2400">
                <a:latin typeface="Arial"/>
                <a:ea typeface="Arial"/>
                <a:cs typeface="Arial"/>
                <a:sym typeface="Arial"/>
              </a:rPr>
              <a:t>Solely in exchange for stock;</a:t>
            </a:r>
            <a:endParaRPr/>
          </a:p>
          <a:p>
            <a:pPr marL="685800" lvl="1" indent="-228600" algn="l" rtl="0">
              <a:lnSpc>
                <a:spcPct val="100000"/>
              </a:lnSpc>
              <a:spcBef>
                <a:spcPts val="500"/>
              </a:spcBef>
              <a:spcAft>
                <a:spcPts val="0"/>
              </a:spcAft>
              <a:buClr>
                <a:schemeClr val="dk1"/>
              </a:buClr>
              <a:buSzPts val="2400"/>
              <a:buChar char="•"/>
            </a:pPr>
            <a:r>
              <a:rPr lang="en-US" sz="2400">
                <a:latin typeface="Arial"/>
                <a:ea typeface="Arial"/>
                <a:cs typeface="Arial"/>
                <a:sym typeface="Arial"/>
              </a:rPr>
              <a:t>And transferor(s) are in “control” “immediately after exchange.  Control for Section 351: 80% of all voting stock and 80% of total shares of all classes of stock. </a:t>
            </a:r>
            <a:endParaRPr/>
          </a:p>
          <a:p>
            <a:pPr marL="685800" lvl="1" indent="-228600" algn="l" rtl="0">
              <a:lnSpc>
                <a:spcPct val="100000"/>
              </a:lnSpc>
              <a:spcBef>
                <a:spcPts val="500"/>
              </a:spcBef>
              <a:spcAft>
                <a:spcPts val="0"/>
              </a:spcAft>
              <a:buClr>
                <a:schemeClr val="dk1"/>
              </a:buClr>
              <a:buSzPts val="2400"/>
              <a:buChar char="•"/>
            </a:pPr>
            <a:r>
              <a:rPr lang="en-US" sz="2400">
                <a:latin typeface="Arial"/>
                <a:ea typeface="Arial"/>
                <a:cs typeface="Arial"/>
                <a:sym typeface="Arial"/>
              </a:rPr>
              <a:t>Example:  C Corp issues 100 shares of its stock to its sole shareholder Jim for equipment worth 200k that has a basis of 100k.  Jim recognizes no gain or loss on the exchange.</a:t>
            </a:r>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Shape 675"/>
        <p:cNvGrpSpPr/>
        <p:nvPr/>
      </p:nvGrpSpPr>
      <p:grpSpPr>
        <a:xfrm>
          <a:off x="0" y="0"/>
          <a:ext cx="0" cy="0"/>
          <a:chOff x="0" y="0"/>
          <a:chExt cx="0" cy="0"/>
        </a:xfrm>
      </p:grpSpPr>
      <p:sp>
        <p:nvSpPr>
          <p:cNvPr id="676" name="Google Shape;676;p51"/>
          <p:cNvSpPr/>
          <p:nvPr/>
        </p:nvSpPr>
        <p:spPr>
          <a:xfrm>
            <a:off x="0" y="0"/>
            <a:ext cx="12192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677" name="Google Shape;677;p51"/>
          <p:cNvSpPr/>
          <p:nvPr/>
        </p:nvSpPr>
        <p:spPr>
          <a:xfrm flipH="1">
            <a:off x="-1" y="-1"/>
            <a:ext cx="12191998" cy="1590742"/>
          </a:xfrm>
          <a:prstGeom prst="rect">
            <a:avLst/>
          </a:prstGeom>
          <a:gradFill>
            <a:gsLst>
              <a:gs pos="0">
                <a:srgbClr val="000000"/>
              </a:gs>
              <a:gs pos="100000">
                <a:srgbClr val="2F5496"/>
              </a:gs>
            </a:gsLst>
            <a:lin ang="84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678" name="Google Shape;678;p51"/>
          <p:cNvSpPr/>
          <p:nvPr/>
        </p:nvSpPr>
        <p:spPr>
          <a:xfrm rot="10800000" flipH="1">
            <a:off x="-3" y="0"/>
            <a:ext cx="8115306" cy="1590742"/>
          </a:xfrm>
          <a:prstGeom prst="rect">
            <a:avLst/>
          </a:prstGeom>
          <a:gradFill>
            <a:gsLst>
              <a:gs pos="0">
                <a:srgbClr val="4472C4">
                  <a:alpha val="0"/>
                </a:srgbClr>
              </a:gs>
              <a:gs pos="20000">
                <a:srgbClr val="4472C4">
                  <a:alpha val="0"/>
                </a:srgbClr>
              </a:gs>
              <a:gs pos="100000">
                <a:srgbClr val="1F3864">
                  <a:alpha val="54901"/>
                </a:srgbClr>
              </a:gs>
            </a:gsLst>
            <a:lin ang="13800001"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679" name="Google Shape;679;p51"/>
          <p:cNvSpPr/>
          <p:nvPr/>
        </p:nvSpPr>
        <p:spPr>
          <a:xfrm flipH="1">
            <a:off x="8115299" y="-1"/>
            <a:ext cx="4076698" cy="1590742"/>
          </a:xfrm>
          <a:prstGeom prst="rect">
            <a:avLst/>
          </a:prstGeom>
          <a:gradFill>
            <a:gsLst>
              <a:gs pos="0">
                <a:srgbClr val="4472C4">
                  <a:alpha val="65882"/>
                </a:srgbClr>
              </a:gs>
              <a:gs pos="100000">
                <a:srgbClr val="000000">
                  <a:alpha val="29803"/>
                </a:srgbClr>
              </a:gs>
            </a:gsLst>
            <a:lin ang="132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680" name="Google Shape;680;p51"/>
          <p:cNvSpPr/>
          <p:nvPr/>
        </p:nvSpPr>
        <p:spPr>
          <a:xfrm>
            <a:off x="459350" y="-1"/>
            <a:ext cx="11732646" cy="1597433"/>
          </a:xfrm>
          <a:prstGeom prst="rect">
            <a:avLst/>
          </a:prstGeom>
          <a:gradFill>
            <a:gsLst>
              <a:gs pos="0">
                <a:srgbClr val="000000">
                  <a:alpha val="0"/>
                </a:srgbClr>
              </a:gs>
              <a:gs pos="50000">
                <a:srgbClr val="000000">
                  <a:alpha val="0"/>
                </a:srgbClr>
              </a:gs>
              <a:gs pos="99000">
                <a:srgbClr val="1F3864">
                  <a:alpha val="51764"/>
                </a:srgbClr>
              </a:gs>
              <a:gs pos="100000">
                <a:srgbClr val="1F3864">
                  <a:alpha val="51764"/>
                </a:srgbClr>
              </a:gs>
            </a:gsLst>
            <a:lin ang="168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681" name="Google Shape;681;p51"/>
          <p:cNvSpPr txBox="1">
            <a:spLocks noGrp="1"/>
          </p:cNvSpPr>
          <p:nvPr>
            <p:ph type="title"/>
          </p:nvPr>
        </p:nvSpPr>
        <p:spPr>
          <a:xfrm>
            <a:off x="1371599" y="294538"/>
            <a:ext cx="9895951" cy="1033669"/>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FFFFFF"/>
              </a:buClr>
              <a:buSzPts val="4000"/>
              <a:buFont typeface="Arial"/>
              <a:buNone/>
            </a:pPr>
            <a:r>
              <a:rPr lang="en-US" sz="4000">
                <a:solidFill>
                  <a:srgbClr val="FFFFFF"/>
                </a:solidFill>
                <a:latin typeface="Arial"/>
                <a:ea typeface="Arial"/>
                <a:cs typeface="Arial"/>
                <a:sym typeface="Arial"/>
              </a:rPr>
              <a:t>Section 351: Boot Rule </a:t>
            </a:r>
            <a:endParaRPr/>
          </a:p>
        </p:txBody>
      </p:sp>
      <p:sp>
        <p:nvSpPr>
          <p:cNvPr id="682" name="Google Shape;682;p51"/>
          <p:cNvSpPr txBox="1">
            <a:spLocks noGrp="1"/>
          </p:cNvSpPr>
          <p:nvPr>
            <p:ph type="body" idx="1"/>
          </p:nvPr>
        </p:nvSpPr>
        <p:spPr>
          <a:xfrm>
            <a:off x="1000462" y="1590739"/>
            <a:ext cx="10732188" cy="5111003"/>
          </a:xfrm>
          <a:prstGeom prst="rect">
            <a:avLst/>
          </a:prstGeom>
          <a:noFill/>
          <a:ln>
            <a:noFill/>
          </a:ln>
        </p:spPr>
        <p:txBody>
          <a:bodyPr spcFirstLastPara="1" wrap="square" lIns="91425" tIns="45700" rIns="91425" bIns="45700" anchor="t" anchorCtr="0">
            <a:normAutofit lnSpcReduction="10000"/>
          </a:bodyPr>
          <a:lstStyle/>
          <a:p>
            <a:pPr marL="228600" lvl="0" indent="-228600" algn="l" rtl="0">
              <a:lnSpc>
                <a:spcPct val="100000"/>
              </a:lnSpc>
              <a:spcBef>
                <a:spcPts val="0"/>
              </a:spcBef>
              <a:spcAft>
                <a:spcPts val="0"/>
              </a:spcAft>
              <a:buClr>
                <a:schemeClr val="dk1"/>
              </a:buClr>
              <a:buSzPts val="2400"/>
              <a:buChar char="•"/>
            </a:pPr>
            <a:r>
              <a:rPr lang="en-US" sz="2400">
                <a:latin typeface="Arial"/>
                <a:ea typeface="Arial"/>
                <a:cs typeface="Arial"/>
                <a:sym typeface="Arial"/>
              </a:rPr>
              <a:t>If 351 would apply except that corporation issues property in addition to stock (“boot”) to the shareholder,  then shareholder recognizes gain on the property transferred to corporation equal to the lesser of:</a:t>
            </a:r>
            <a:endParaRPr/>
          </a:p>
          <a:p>
            <a:pPr marL="685800" lvl="1" indent="-228600" algn="l" rtl="0">
              <a:lnSpc>
                <a:spcPct val="100000"/>
              </a:lnSpc>
              <a:spcBef>
                <a:spcPts val="500"/>
              </a:spcBef>
              <a:spcAft>
                <a:spcPts val="0"/>
              </a:spcAft>
              <a:buClr>
                <a:schemeClr val="dk1"/>
              </a:buClr>
              <a:buSzPts val="2400"/>
              <a:buChar char="•"/>
            </a:pPr>
            <a:r>
              <a:rPr lang="en-US">
                <a:latin typeface="Arial"/>
                <a:ea typeface="Arial"/>
                <a:cs typeface="Arial"/>
                <a:sym typeface="Arial"/>
              </a:rPr>
              <a:t>The built-in gain on the property transferred – the excess of FMV over basis; and</a:t>
            </a:r>
            <a:endParaRPr/>
          </a:p>
          <a:p>
            <a:pPr marL="685800" lvl="1" indent="-228600" algn="l" rtl="0">
              <a:lnSpc>
                <a:spcPct val="100000"/>
              </a:lnSpc>
              <a:spcBef>
                <a:spcPts val="500"/>
              </a:spcBef>
              <a:spcAft>
                <a:spcPts val="0"/>
              </a:spcAft>
              <a:buClr>
                <a:schemeClr val="dk1"/>
              </a:buClr>
              <a:buSzPts val="2400"/>
              <a:buChar char="•"/>
            </a:pPr>
            <a:r>
              <a:rPr lang="en-US">
                <a:latin typeface="Arial"/>
                <a:ea typeface="Arial"/>
                <a:cs typeface="Arial"/>
                <a:sym typeface="Arial"/>
              </a:rPr>
              <a:t>The FMV of boot received by the shareholder.</a:t>
            </a:r>
            <a:endParaRPr/>
          </a:p>
          <a:p>
            <a:pPr marL="228600" lvl="0" indent="-228600" algn="l" rtl="0">
              <a:lnSpc>
                <a:spcPct val="100000"/>
              </a:lnSpc>
              <a:spcBef>
                <a:spcPts val="1000"/>
              </a:spcBef>
              <a:spcAft>
                <a:spcPts val="0"/>
              </a:spcAft>
              <a:buClr>
                <a:schemeClr val="dk1"/>
              </a:buClr>
              <a:buSzPts val="2400"/>
              <a:buChar char="•"/>
            </a:pPr>
            <a:r>
              <a:rPr lang="en-US" sz="2400" b="1">
                <a:latin typeface="Arial"/>
                <a:ea typeface="Arial"/>
                <a:cs typeface="Arial"/>
                <a:sym typeface="Arial"/>
              </a:rPr>
              <a:t>Example:</a:t>
            </a:r>
            <a:r>
              <a:rPr lang="en-US" sz="2400">
                <a:latin typeface="Arial"/>
                <a:ea typeface="Arial"/>
                <a:cs typeface="Arial"/>
                <a:sym typeface="Arial"/>
              </a:rPr>
              <a:t>  C Corp issues 100 shares of its stock and $80 cash to its sole shareholder, A, for equipment worth $200 that has a basis of $100.  A recognizes gain equal to boot: $80.  If $120 of boot paid was by C Corp instead (and less stock), A would recognize gain equal to $100 excess of $200 FMV over $100 basis. </a:t>
            </a:r>
            <a:endParaRPr/>
          </a:p>
          <a:p>
            <a:pPr marL="228600" lvl="0" indent="-228600" algn="l" rtl="0">
              <a:lnSpc>
                <a:spcPct val="100000"/>
              </a:lnSpc>
              <a:spcBef>
                <a:spcPts val="1000"/>
              </a:spcBef>
              <a:spcAft>
                <a:spcPts val="0"/>
              </a:spcAft>
              <a:buClr>
                <a:schemeClr val="dk1"/>
              </a:buClr>
              <a:buSzPts val="2400"/>
              <a:buChar char="•"/>
            </a:pPr>
            <a:r>
              <a:rPr lang="en-US" sz="2400">
                <a:latin typeface="Arial"/>
                <a:ea typeface="Arial"/>
                <a:cs typeface="Arial"/>
                <a:sym typeface="Arial"/>
              </a:rPr>
              <a:t>How does the boot rule provide for more flexibility in Section 351 transactions when compared to reorganizations?</a:t>
            </a:r>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Shape 686"/>
        <p:cNvGrpSpPr/>
        <p:nvPr/>
      </p:nvGrpSpPr>
      <p:grpSpPr>
        <a:xfrm>
          <a:off x="0" y="0"/>
          <a:ext cx="0" cy="0"/>
          <a:chOff x="0" y="0"/>
          <a:chExt cx="0" cy="0"/>
        </a:xfrm>
      </p:grpSpPr>
      <p:sp>
        <p:nvSpPr>
          <p:cNvPr id="687" name="Google Shape;687;p52"/>
          <p:cNvSpPr/>
          <p:nvPr/>
        </p:nvSpPr>
        <p:spPr>
          <a:xfrm>
            <a:off x="0" y="0"/>
            <a:ext cx="12192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688" name="Google Shape;688;p52"/>
          <p:cNvSpPr/>
          <p:nvPr/>
        </p:nvSpPr>
        <p:spPr>
          <a:xfrm flipH="1">
            <a:off x="-1" y="-1"/>
            <a:ext cx="12191998" cy="1590742"/>
          </a:xfrm>
          <a:prstGeom prst="rect">
            <a:avLst/>
          </a:prstGeom>
          <a:gradFill>
            <a:gsLst>
              <a:gs pos="0">
                <a:srgbClr val="000000"/>
              </a:gs>
              <a:gs pos="100000">
                <a:srgbClr val="2F5496"/>
              </a:gs>
            </a:gsLst>
            <a:lin ang="84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689" name="Google Shape;689;p52"/>
          <p:cNvSpPr/>
          <p:nvPr/>
        </p:nvSpPr>
        <p:spPr>
          <a:xfrm rot="10800000" flipH="1">
            <a:off x="-3" y="0"/>
            <a:ext cx="8115306" cy="1590742"/>
          </a:xfrm>
          <a:prstGeom prst="rect">
            <a:avLst/>
          </a:prstGeom>
          <a:gradFill>
            <a:gsLst>
              <a:gs pos="0">
                <a:srgbClr val="4472C4">
                  <a:alpha val="0"/>
                </a:srgbClr>
              </a:gs>
              <a:gs pos="20000">
                <a:srgbClr val="4472C4">
                  <a:alpha val="0"/>
                </a:srgbClr>
              </a:gs>
              <a:gs pos="100000">
                <a:srgbClr val="1F3864">
                  <a:alpha val="54901"/>
                </a:srgbClr>
              </a:gs>
            </a:gsLst>
            <a:lin ang="13800001"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690" name="Google Shape;690;p52"/>
          <p:cNvSpPr/>
          <p:nvPr/>
        </p:nvSpPr>
        <p:spPr>
          <a:xfrm flipH="1">
            <a:off x="8115299" y="-1"/>
            <a:ext cx="4076698" cy="1590742"/>
          </a:xfrm>
          <a:prstGeom prst="rect">
            <a:avLst/>
          </a:prstGeom>
          <a:gradFill>
            <a:gsLst>
              <a:gs pos="0">
                <a:srgbClr val="4472C4">
                  <a:alpha val="65882"/>
                </a:srgbClr>
              </a:gs>
              <a:gs pos="100000">
                <a:srgbClr val="000000">
                  <a:alpha val="29803"/>
                </a:srgbClr>
              </a:gs>
            </a:gsLst>
            <a:lin ang="132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691" name="Google Shape;691;p52"/>
          <p:cNvSpPr/>
          <p:nvPr/>
        </p:nvSpPr>
        <p:spPr>
          <a:xfrm>
            <a:off x="459350" y="-1"/>
            <a:ext cx="11732646" cy="1597433"/>
          </a:xfrm>
          <a:prstGeom prst="rect">
            <a:avLst/>
          </a:prstGeom>
          <a:gradFill>
            <a:gsLst>
              <a:gs pos="0">
                <a:srgbClr val="000000">
                  <a:alpha val="0"/>
                </a:srgbClr>
              </a:gs>
              <a:gs pos="50000">
                <a:srgbClr val="000000">
                  <a:alpha val="0"/>
                </a:srgbClr>
              </a:gs>
              <a:gs pos="99000">
                <a:srgbClr val="1F3864">
                  <a:alpha val="51764"/>
                </a:srgbClr>
              </a:gs>
              <a:gs pos="100000">
                <a:srgbClr val="1F3864">
                  <a:alpha val="51764"/>
                </a:srgbClr>
              </a:gs>
            </a:gsLst>
            <a:lin ang="168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692" name="Google Shape;692;p52"/>
          <p:cNvSpPr txBox="1">
            <a:spLocks noGrp="1"/>
          </p:cNvSpPr>
          <p:nvPr>
            <p:ph type="title"/>
          </p:nvPr>
        </p:nvSpPr>
        <p:spPr>
          <a:xfrm>
            <a:off x="1371599" y="294538"/>
            <a:ext cx="9895951" cy="1033669"/>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FFFFFF"/>
              </a:buClr>
              <a:buSzPts val="4000"/>
              <a:buFont typeface="Arial"/>
              <a:buNone/>
            </a:pPr>
            <a:r>
              <a:rPr lang="en-US" sz="4000">
                <a:solidFill>
                  <a:srgbClr val="FFFFFF"/>
                </a:solidFill>
                <a:latin typeface="Arial"/>
                <a:ea typeface="Arial"/>
                <a:cs typeface="Arial"/>
                <a:sym typeface="Arial"/>
              </a:rPr>
              <a:t>Section 351: Control</a:t>
            </a:r>
            <a:endParaRPr/>
          </a:p>
        </p:txBody>
      </p:sp>
      <p:sp>
        <p:nvSpPr>
          <p:cNvPr id="693" name="Google Shape;693;p52"/>
          <p:cNvSpPr txBox="1">
            <a:spLocks noGrp="1"/>
          </p:cNvSpPr>
          <p:nvPr>
            <p:ph type="body" idx="1"/>
          </p:nvPr>
        </p:nvSpPr>
        <p:spPr>
          <a:xfrm>
            <a:off x="1000462" y="1590739"/>
            <a:ext cx="10732188" cy="5111003"/>
          </a:xfrm>
          <a:prstGeom prst="rect">
            <a:avLst/>
          </a:prstGeom>
          <a:noFill/>
          <a:ln>
            <a:noFill/>
          </a:ln>
        </p:spPr>
        <p:txBody>
          <a:bodyPr spcFirstLastPara="1" wrap="square" lIns="91425" tIns="45700" rIns="91425" bIns="45700" anchor="t" anchorCtr="0">
            <a:normAutofit/>
          </a:bodyPr>
          <a:lstStyle/>
          <a:p>
            <a:pPr marL="228600" lvl="0" indent="-228600" algn="l" rtl="0">
              <a:lnSpc>
                <a:spcPct val="130000"/>
              </a:lnSpc>
              <a:spcBef>
                <a:spcPts val="0"/>
              </a:spcBef>
              <a:spcAft>
                <a:spcPts val="0"/>
              </a:spcAft>
              <a:buClr>
                <a:schemeClr val="dk1"/>
              </a:buClr>
              <a:buSzPts val="2800"/>
              <a:buChar char="•"/>
            </a:pPr>
            <a:r>
              <a:rPr lang="en-US">
                <a:latin typeface="Arial"/>
                <a:ea typeface="Arial"/>
                <a:cs typeface="Arial"/>
                <a:sym typeface="Arial"/>
              </a:rPr>
              <a:t>What is control?</a:t>
            </a:r>
            <a:endParaRPr/>
          </a:p>
          <a:p>
            <a:pPr marL="685800" lvl="1" indent="-228600" algn="l" rtl="0">
              <a:lnSpc>
                <a:spcPct val="100000"/>
              </a:lnSpc>
              <a:spcBef>
                <a:spcPts val="500"/>
              </a:spcBef>
              <a:spcAft>
                <a:spcPts val="0"/>
              </a:spcAft>
              <a:buClr>
                <a:schemeClr val="dk1"/>
              </a:buClr>
              <a:buSzPts val="2800"/>
              <a:buChar char="•"/>
            </a:pPr>
            <a:r>
              <a:rPr lang="en-US" sz="2800">
                <a:latin typeface="Arial"/>
                <a:ea typeface="Arial"/>
                <a:cs typeface="Arial"/>
                <a:sym typeface="Arial"/>
              </a:rPr>
              <a:t>Section 368(c): Control is 80% of the total combined voting power of all classes of voting stock; and 80% of the total number of shares of all non-voting stock (at least 80% of each class of non-voting stock).</a:t>
            </a:r>
            <a:endParaRPr/>
          </a:p>
          <a:p>
            <a:pPr marL="685800" lvl="1" indent="-228600" algn="l" rtl="0">
              <a:lnSpc>
                <a:spcPct val="100000"/>
              </a:lnSpc>
              <a:spcBef>
                <a:spcPts val="500"/>
              </a:spcBef>
              <a:spcAft>
                <a:spcPts val="0"/>
              </a:spcAft>
              <a:buClr>
                <a:schemeClr val="dk1"/>
              </a:buClr>
              <a:buSzPts val="2800"/>
              <a:buChar char="•"/>
            </a:pPr>
            <a:r>
              <a:rPr lang="en-US" sz="2800">
                <a:latin typeface="Arial"/>
                <a:ea typeface="Arial"/>
                <a:cs typeface="Arial"/>
                <a:sym typeface="Arial"/>
              </a:rPr>
              <a:t>Stock attribution rules </a:t>
            </a:r>
            <a:r>
              <a:rPr lang="en-US" sz="2800" b="1">
                <a:latin typeface="Arial"/>
                <a:ea typeface="Arial"/>
                <a:cs typeface="Arial"/>
                <a:sym typeface="Arial"/>
              </a:rPr>
              <a:t>do not apply</a:t>
            </a:r>
            <a:r>
              <a:rPr lang="en-US" sz="2800">
                <a:latin typeface="Arial"/>
                <a:ea typeface="Arial"/>
                <a:cs typeface="Arial"/>
                <a:sym typeface="Arial"/>
              </a:rPr>
              <a:t>. USFIT consolidated groups may still aggregate ownership.</a:t>
            </a:r>
            <a:endParaRPr/>
          </a:p>
          <a:p>
            <a:pPr marL="685800" lvl="1" indent="-50800" algn="l" rtl="0">
              <a:lnSpc>
                <a:spcPct val="100000"/>
              </a:lnSpc>
              <a:spcBef>
                <a:spcPts val="500"/>
              </a:spcBef>
              <a:spcAft>
                <a:spcPts val="0"/>
              </a:spcAft>
              <a:buClr>
                <a:schemeClr val="dk1"/>
              </a:buClr>
              <a:buSzPts val="2800"/>
              <a:buNone/>
            </a:pPr>
            <a:endParaRPr sz="2800">
              <a:latin typeface="Arial"/>
              <a:ea typeface="Arial"/>
              <a:cs typeface="Arial"/>
              <a:sym typeface="Arial"/>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Shape 697"/>
        <p:cNvGrpSpPr/>
        <p:nvPr/>
      </p:nvGrpSpPr>
      <p:grpSpPr>
        <a:xfrm>
          <a:off x="0" y="0"/>
          <a:ext cx="0" cy="0"/>
          <a:chOff x="0" y="0"/>
          <a:chExt cx="0" cy="0"/>
        </a:xfrm>
      </p:grpSpPr>
      <p:sp>
        <p:nvSpPr>
          <p:cNvPr id="698" name="Google Shape;698;p53"/>
          <p:cNvSpPr/>
          <p:nvPr/>
        </p:nvSpPr>
        <p:spPr>
          <a:xfrm>
            <a:off x="0" y="0"/>
            <a:ext cx="12192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699" name="Google Shape;699;p53"/>
          <p:cNvSpPr/>
          <p:nvPr/>
        </p:nvSpPr>
        <p:spPr>
          <a:xfrm flipH="1">
            <a:off x="-1" y="-1"/>
            <a:ext cx="12191998" cy="1590742"/>
          </a:xfrm>
          <a:prstGeom prst="rect">
            <a:avLst/>
          </a:prstGeom>
          <a:gradFill>
            <a:gsLst>
              <a:gs pos="0">
                <a:srgbClr val="000000"/>
              </a:gs>
              <a:gs pos="100000">
                <a:srgbClr val="2F5496"/>
              </a:gs>
            </a:gsLst>
            <a:lin ang="84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700" name="Google Shape;700;p53"/>
          <p:cNvSpPr/>
          <p:nvPr/>
        </p:nvSpPr>
        <p:spPr>
          <a:xfrm rot="10800000" flipH="1">
            <a:off x="-3" y="0"/>
            <a:ext cx="8115306" cy="1590742"/>
          </a:xfrm>
          <a:prstGeom prst="rect">
            <a:avLst/>
          </a:prstGeom>
          <a:gradFill>
            <a:gsLst>
              <a:gs pos="0">
                <a:srgbClr val="4472C4">
                  <a:alpha val="0"/>
                </a:srgbClr>
              </a:gs>
              <a:gs pos="20000">
                <a:srgbClr val="4472C4">
                  <a:alpha val="0"/>
                </a:srgbClr>
              </a:gs>
              <a:gs pos="100000">
                <a:srgbClr val="1F3864">
                  <a:alpha val="54901"/>
                </a:srgbClr>
              </a:gs>
            </a:gsLst>
            <a:lin ang="13800001"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701" name="Google Shape;701;p53"/>
          <p:cNvSpPr/>
          <p:nvPr/>
        </p:nvSpPr>
        <p:spPr>
          <a:xfrm flipH="1">
            <a:off x="8115299" y="-1"/>
            <a:ext cx="4076698" cy="1590742"/>
          </a:xfrm>
          <a:prstGeom prst="rect">
            <a:avLst/>
          </a:prstGeom>
          <a:gradFill>
            <a:gsLst>
              <a:gs pos="0">
                <a:srgbClr val="4472C4">
                  <a:alpha val="65882"/>
                </a:srgbClr>
              </a:gs>
              <a:gs pos="100000">
                <a:srgbClr val="000000">
                  <a:alpha val="29803"/>
                </a:srgbClr>
              </a:gs>
            </a:gsLst>
            <a:lin ang="132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702" name="Google Shape;702;p53"/>
          <p:cNvSpPr/>
          <p:nvPr/>
        </p:nvSpPr>
        <p:spPr>
          <a:xfrm>
            <a:off x="459350" y="-1"/>
            <a:ext cx="11732646" cy="1597433"/>
          </a:xfrm>
          <a:prstGeom prst="rect">
            <a:avLst/>
          </a:prstGeom>
          <a:gradFill>
            <a:gsLst>
              <a:gs pos="0">
                <a:srgbClr val="000000">
                  <a:alpha val="0"/>
                </a:srgbClr>
              </a:gs>
              <a:gs pos="50000">
                <a:srgbClr val="000000">
                  <a:alpha val="0"/>
                </a:srgbClr>
              </a:gs>
              <a:gs pos="99000">
                <a:srgbClr val="1F3864">
                  <a:alpha val="51764"/>
                </a:srgbClr>
              </a:gs>
              <a:gs pos="100000">
                <a:srgbClr val="1F3864">
                  <a:alpha val="51764"/>
                </a:srgbClr>
              </a:gs>
            </a:gsLst>
            <a:lin ang="168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703" name="Google Shape;703;p53"/>
          <p:cNvSpPr txBox="1">
            <a:spLocks noGrp="1"/>
          </p:cNvSpPr>
          <p:nvPr>
            <p:ph type="title"/>
          </p:nvPr>
        </p:nvSpPr>
        <p:spPr>
          <a:xfrm>
            <a:off x="1371599" y="294538"/>
            <a:ext cx="9895951" cy="1033669"/>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FFFFFF"/>
              </a:buClr>
              <a:buSzPts val="4000"/>
              <a:buFont typeface="Arial"/>
              <a:buNone/>
            </a:pPr>
            <a:r>
              <a:rPr lang="en-US" sz="4000">
                <a:solidFill>
                  <a:srgbClr val="FFFFFF"/>
                </a:solidFill>
                <a:latin typeface="Arial"/>
                <a:ea typeface="Arial"/>
                <a:cs typeface="Arial"/>
                <a:sym typeface="Arial"/>
              </a:rPr>
              <a:t>Section 351: Immediately after</a:t>
            </a:r>
            <a:endParaRPr/>
          </a:p>
        </p:txBody>
      </p:sp>
      <p:sp>
        <p:nvSpPr>
          <p:cNvPr id="704" name="Google Shape;704;p53"/>
          <p:cNvSpPr txBox="1">
            <a:spLocks noGrp="1"/>
          </p:cNvSpPr>
          <p:nvPr>
            <p:ph type="body" idx="1"/>
          </p:nvPr>
        </p:nvSpPr>
        <p:spPr>
          <a:xfrm>
            <a:off x="1000462" y="1590739"/>
            <a:ext cx="10732188" cy="5111003"/>
          </a:xfrm>
          <a:prstGeom prst="rect">
            <a:avLst/>
          </a:prstGeom>
          <a:noFill/>
          <a:ln>
            <a:noFill/>
          </a:ln>
        </p:spPr>
        <p:txBody>
          <a:bodyPr spcFirstLastPara="1" wrap="square" lIns="91425" tIns="45700" rIns="91425" bIns="45700" anchor="t" anchorCtr="0">
            <a:normAutofit fontScale="92500"/>
          </a:bodyPr>
          <a:lstStyle/>
          <a:p>
            <a:pPr marL="228600" lvl="0" indent="-228600" algn="l" rtl="0">
              <a:lnSpc>
                <a:spcPct val="130000"/>
              </a:lnSpc>
              <a:spcBef>
                <a:spcPts val="0"/>
              </a:spcBef>
              <a:spcAft>
                <a:spcPts val="0"/>
              </a:spcAft>
              <a:buClr>
                <a:schemeClr val="dk1"/>
              </a:buClr>
              <a:buSzPct val="100000"/>
              <a:buChar char="•"/>
            </a:pPr>
            <a:r>
              <a:rPr lang="en-US">
                <a:latin typeface="Arial"/>
                <a:ea typeface="Arial"/>
                <a:cs typeface="Arial"/>
                <a:sym typeface="Arial"/>
              </a:rPr>
              <a:t>If the parties are seen to have pre-arranged plans to subsequently transfer the shares received in a Section 351 transfer.</a:t>
            </a:r>
            <a:endParaRPr/>
          </a:p>
          <a:p>
            <a:pPr marL="685800" lvl="1" indent="-228600" algn="l" rtl="0">
              <a:lnSpc>
                <a:spcPct val="130000"/>
              </a:lnSpc>
              <a:spcBef>
                <a:spcPts val="500"/>
              </a:spcBef>
              <a:spcAft>
                <a:spcPts val="0"/>
              </a:spcAft>
              <a:buClr>
                <a:schemeClr val="dk1"/>
              </a:buClr>
              <a:buSzPct val="100000"/>
              <a:buChar char="•"/>
            </a:pPr>
            <a:r>
              <a:rPr lang="en-US">
                <a:latin typeface="Arial"/>
                <a:ea typeface="Arial"/>
                <a:cs typeface="Arial"/>
                <a:sym typeface="Arial"/>
              </a:rPr>
              <a:t>Successive downstream Section 351 transfers are permissible: Rev. Rul. 77-449</a:t>
            </a:r>
            <a:endParaRPr/>
          </a:p>
          <a:p>
            <a:pPr marL="685800" lvl="1" indent="-228600" algn="l" rtl="0">
              <a:lnSpc>
                <a:spcPct val="130000"/>
              </a:lnSpc>
              <a:spcBef>
                <a:spcPts val="500"/>
              </a:spcBef>
              <a:spcAft>
                <a:spcPts val="0"/>
              </a:spcAft>
              <a:buClr>
                <a:schemeClr val="dk1"/>
              </a:buClr>
              <a:buSzPct val="100000"/>
              <a:buChar char="•"/>
            </a:pPr>
            <a:r>
              <a:rPr lang="en-US">
                <a:latin typeface="Arial"/>
                <a:ea typeface="Arial"/>
                <a:cs typeface="Arial"/>
                <a:sym typeface="Arial"/>
              </a:rPr>
              <a:t>The purpose of Section 351 is “[t]o avoid recognition of gain or loss resulting from a transfer of property to a corporation which works to change of form only.”</a:t>
            </a:r>
            <a:endParaRPr/>
          </a:p>
          <a:p>
            <a:pPr marL="685800" lvl="1" indent="-228600" algn="l" rtl="0">
              <a:lnSpc>
                <a:spcPct val="130000"/>
              </a:lnSpc>
              <a:spcBef>
                <a:spcPts val="500"/>
              </a:spcBef>
              <a:spcAft>
                <a:spcPts val="0"/>
              </a:spcAft>
              <a:buClr>
                <a:schemeClr val="dk1"/>
              </a:buClr>
              <a:buSzPct val="100000"/>
              <a:buChar char="•"/>
            </a:pPr>
            <a:r>
              <a:rPr lang="en-US">
                <a:latin typeface="Arial"/>
                <a:ea typeface="Arial"/>
                <a:cs typeface="Arial"/>
                <a:sym typeface="Arial"/>
              </a:rPr>
              <a:t>No valid 351 if one party has a binding commitment to sell the stock afterwards. If no binding commit, then it doesn’t matter how soon thereafter you sell the stock. </a:t>
            </a:r>
            <a:r>
              <a:rPr lang="en-US" i="1">
                <a:latin typeface="Arial"/>
                <a:ea typeface="Arial"/>
                <a:cs typeface="Arial"/>
                <a:sym typeface="Arial"/>
              </a:rPr>
              <a:t>See Intermountain Lumber (1976)</a:t>
            </a:r>
            <a:r>
              <a:rPr lang="en-US">
                <a:latin typeface="Arial"/>
                <a:ea typeface="Arial"/>
                <a:cs typeface="Arial"/>
                <a:sym typeface="Arial"/>
              </a:rPr>
              <a:t>.</a:t>
            </a:r>
            <a:endParaRPr/>
          </a:p>
          <a:p>
            <a:pPr marL="685800" lvl="1" indent="-228600" algn="l" rtl="0">
              <a:lnSpc>
                <a:spcPct val="130000"/>
              </a:lnSpc>
              <a:spcBef>
                <a:spcPts val="500"/>
              </a:spcBef>
              <a:spcAft>
                <a:spcPts val="0"/>
              </a:spcAft>
              <a:buClr>
                <a:schemeClr val="dk1"/>
              </a:buClr>
              <a:buSzPct val="100000"/>
              <a:buChar char="•"/>
            </a:pPr>
            <a:r>
              <a:rPr lang="en-US">
                <a:latin typeface="Arial"/>
                <a:ea typeface="Arial"/>
                <a:cs typeface="Arial"/>
                <a:sym typeface="Arial"/>
              </a:rPr>
              <a:t>But see Rev. Rul. 2003-51. </a:t>
            </a:r>
            <a:endParaRPr/>
          </a:p>
          <a:p>
            <a:pPr marL="685800" lvl="1" indent="-87630" algn="l" rtl="0">
              <a:lnSpc>
                <a:spcPct val="130000"/>
              </a:lnSpc>
              <a:spcBef>
                <a:spcPts val="500"/>
              </a:spcBef>
              <a:spcAft>
                <a:spcPts val="0"/>
              </a:spcAft>
              <a:buClr>
                <a:schemeClr val="dk1"/>
              </a:buClr>
              <a:buSzPct val="100000"/>
              <a:buNone/>
            </a:pPr>
            <a:endParaRPr>
              <a:latin typeface="Arial"/>
              <a:ea typeface="Arial"/>
              <a:cs typeface="Arial"/>
              <a:sym typeface="Arial"/>
            </a:endParaR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Shape 708"/>
        <p:cNvGrpSpPr/>
        <p:nvPr/>
      </p:nvGrpSpPr>
      <p:grpSpPr>
        <a:xfrm>
          <a:off x="0" y="0"/>
          <a:ext cx="0" cy="0"/>
          <a:chOff x="0" y="0"/>
          <a:chExt cx="0" cy="0"/>
        </a:xfrm>
      </p:grpSpPr>
      <p:sp>
        <p:nvSpPr>
          <p:cNvPr id="709" name="Google Shape;709;p54"/>
          <p:cNvSpPr/>
          <p:nvPr/>
        </p:nvSpPr>
        <p:spPr>
          <a:xfrm>
            <a:off x="0" y="0"/>
            <a:ext cx="12192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710" name="Google Shape;710;p54"/>
          <p:cNvSpPr/>
          <p:nvPr/>
        </p:nvSpPr>
        <p:spPr>
          <a:xfrm flipH="1">
            <a:off x="-1" y="-1"/>
            <a:ext cx="12191998" cy="1590742"/>
          </a:xfrm>
          <a:prstGeom prst="rect">
            <a:avLst/>
          </a:prstGeom>
          <a:gradFill>
            <a:gsLst>
              <a:gs pos="0">
                <a:srgbClr val="000000"/>
              </a:gs>
              <a:gs pos="100000">
                <a:srgbClr val="2F5496"/>
              </a:gs>
            </a:gsLst>
            <a:lin ang="84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711" name="Google Shape;711;p54"/>
          <p:cNvSpPr/>
          <p:nvPr/>
        </p:nvSpPr>
        <p:spPr>
          <a:xfrm rot="10800000" flipH="1">
            <a:off x="-3" y="0"/>
            <a:ext cx="8115306" cy="1590742"/>
          </a:xfrm>
          <a:prstGeom prst="rect">
            <a:avLst/>
          </a:prstGeom>
          <a:gradFill>
            <a:gsLst>
              <a:gs pos="0">
                <a:srgbClr val="4472C4">
                  <a:alpha val="0"/>
                </a:srgbClr>
              </a:gs>
              <a:gs pos="20000">
                <a:srgbClr val="4472C4">
                  <a:alpha val="0"/>
                </a:srgbClr>
              </a:gs>
              <a:gs pos="100000">
                <a:srgbClr val="1F3864">
                  <a:alpha val="54901"/>
                </a:srgbClr>
              </a:gs>
            </a:gsLst>
            <a:lin ang="13800001"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712" name="Google Shape;712;p54"/>
          <p:cNvSpPr/>
          <p:nvPr/>
        </p:nvSpPr>
        <p:spPr>
          <a:xfrm flipH="1">
            <a:off x="8115299" y="-1"/>
            <a:ext cx="4076698" cy="1590742"/>
          </a:xfrm>
          <a:prstGeom prst="rect">
            <a:avLst/>
          </a:prstGeom>
          <a:gradFill>
            <a:gsLst>
              <a:gs pos="0">
                <a:srgbClr val="4472C4">
                  <a:alpha val="65882"/>
                </a:srgbClr>
              </a:gs>
              <a:gs pos="100000">
                <a:srgbClr val="000000">
                  <a:alpha val="29803"/>
                </a:srgbClr>
              </a:gs>
            </a:gsLst>
            <a:lin ang="132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713" name="Google Shape;713;p54"/>
          <p:cNvSpPr/>
          <p:nvPr/>
        </p:nvSpPr>
        <p:spPr>
          <a:xfrm>
            <a:off x="459350" y="-1"/>
            <a:ext cx="11732646" cy="1597433"/>
          </a:xfrm>
          <a:prstGeom prst="rect">
            <a:avLst/>
          </a:prstGeom>
          <a:gradFill>
            <a:gsLst>
              <a:gs pos="0">
                <a:srgbClr val="000000">
                  <a:alpha val="0"/>
                </a:srgbClr>
              </a:gs>
              <a:gs pos="50000">
                <a:srgbClr val="000000">
                  <a:alpha val="0"/>
                </a:srgbClr>
              </a:gs>
              <a:gs pos="99000">
                <a:srgbClr val="1F3864">
                  <a:alpha val="51764"/>
                </a:srgbClr>
              </a:gs>
              <a:gs pos="100000">
                <a:srgbClr val="1F3864">
                  <a:alpha val="51764"/>
                </a:srgbClr>
              </a:gs>
            </a:gsLst>
            <a:lin ang="168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714" name="Google Shape;714;p54"/>
          <p:cNvSpPr txBox="1">
            <a:spLocks noGrp="1"/>
          </p:cNvSpPr>
          <p:nvPr>
            <p:ph type="title"/>
          </p:nvPr>
        </p:nvSpPr>
        <p:spPr>
          <a:xfrm>
            <a:off x="1371599" y="294538"/>
            <a:ext cx="9895951" cy="1033669"/>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FFFFFF"/>
              </a:buClr>
              <a:buSzPts val="4000"/>
              <a:buFont typeface="Arial"/>
              <a:buNone/>
            </a:pPr>
            <a:r>
              <a:rPr lang="en-US" sz="4000">
                <a:solidFill>
                  <a:srgbClr val="FFFFFF"/>
                </a:solidFill>
                <a:latin typeface="Arial"/>
                <a:ea typeface="Arial"/>
                <a:cs typeface="Arial"/>
                <a:sym typeface="Arial"/>
              </a:rPr>
              <a:t>Section 351: Immediately after</a:t>
            </a:r>
            <a:endParaRPr/>
          </a:p>
        </p:txBody>
      </p:sp>
      <p:sp>
        <p:nvSpPr>
          <p:cNvPr id="715" name="Google Shape;715;p54"/>
          <p:cNvSpPr txBox="1">
            <a:spLocks noGrp="1"/>
          </p:cNvSpPr>
          <p:nvPr>
            <p:ph type="body" idx="1"/>
          </p:nvPr>
        </p:nvSpPr>
        <p:spPr>
          <a:xfrm>
            <a:off x="1000462" y="1590739"/>
            <a:ext cx="10732188" cy="5111003"/>
          </a:xfrm>
          <a:prstGeom prst="rect">
            <a:avLst/>
          </a:prstGeom>
          <a:noFill/>
          <a:ln>
            <a:noFill/>
          </a:ln>
        </p:spPr>
        <p:txBody>
          <a:bodyPr spcFirstLastPara="1" wrap="square" lIns="91425" tIns="45700" rIns="91425" bIns="45700" anchor="t" anchorCtr="0">
            <a:normAutofit/>
          </a:bodyPr>
          <a:lstStyle/>
          <a:p>
            <a:pPr marL="228600" lvl="0" indent="-228600" algn="l" rtl="0">
              <a:lnSpc>
                <a:spcPct val="130000"/>
              </a:lnSpc>
              <a:spcBef>
                <a:spcPts val="0"/>
              </a:spcBef>
              <a:spcAft>
                <a:spcPts val="0"/>
              </a:spcAft>
              <a:buClr>
                <a:schemeClr val="dk1"/>
              </a:buClr>
              <a:buSzPts val="2800"/>
              <a:buChar char="•"/>
            </a:pPr>
            <a:r>
              <a:rPr lang="en-US" i="1">
                <a:latin typeface="Arial"/>
                <a:ea typeface="Arial"/>
                <a:cs typeface="Arial"/>
                <a:sym typeface="Arial"/>
              </a:rPr>
              <a:t>Intermountain Lumber v. Commissioner (1976):</a:t>
            </a:r>
            <a:endParaRPr/>
          </a:p>
          <a:p>
            <a:pPr marL="685800" lvl="1" indent="-228600" algn="l" rtl="0">
              <a:lnSpc>
                <a:spcPct val="130000"/>
              </a:lnSpc>
              <a:spcBef>
                <a:spcPts val="500"/>
              </a:spcBef>
              <a:spcAft>
                <a:spcPts val="0"/>
              </a:spcAft>
              <a:buClr>
                <a:schemeClr val="dk1"/>
              </a:buClr>
              <a:buSzPts val="2400"/>
              <a:buChar char="•"/>
            </a:pPr>
            <a:r>
              <a:rPr lang="en-US">
                <a:latin typeface="Arial"/>
                <a:ea typeface="Arial"/>
                <a:cs typeface="Arial"/>
                <a:sym typeface="Arial"/>
              </a:rPr>
              <a:t>Prearranged plan for SH 1 contribute saw mill to NewCo, then sells ~50% of NewCo shares to SH 2. In this case there was a binding commitment. Is it a valid 351?</a:t>
            </a:r>
            <a:endParaRPr/>
          </a:p>
          <a:p>
            <a:pPr marL="228600" lvl="0" indent="-228600" algn="l" rtl="0">
              <a:lnSpc>
                <a:spcPct val="130000"/>
              </a:lnSpc>
              <a:spcBef>
                <a:spcPts val="1000"/>
              </a:spcBef>
              <a:spcAft>
                <a:spcPts val="0"/>
              </a:spcAft>
              <a:buClr>
                <a:schemeClr val="dk1"/>
              </a:buClr>
              <a:buSzPts val="2800"/>
              <a:buChar char="•"/>
            </a:pPr>
            <a:r>
              <a:rPr lang="en-US">
                <a:latin typeface="Arial"/>
                <a:ea typeface="Arial"/>
                <a:cs typeface="Arial"/>
                <a:sym typeface="Arial"/>
              </a:rPr>
              <a:t>Ownership immediately after depends on the obligations and “freedom of action” of the transferee with respect to the acquired stock. </a:t>
            </a:r>
            <a:endParaRPr/>
          </a:p>
          <a:p>
            <a:pPr marL="685800" lvl="1" indent="-76200" algn="l" rtl="0">
              <a:lnSpc>
                <a:spcPct val="130000"/>
              </a:lnSpc>
              <a:spcBef>
                <a:spcPts val="500"/>
              </a:spcBef>
              <a:spcAft>
                <a:spcPts val="0"/>
              </a:spcAft>
              <a:buClr>
                <a:schemeClr val="dk1"/>
              </a:buClr>
              <a:buSzPts val="2400"/>
              <a:buNone/>
            </a:pPr>
            <a:endParaRPr>
              <a:latin typeface="Arial"/>
              <a:ea typeface="Arial"/>
              <a:cs typeface="Arial"/>
              <a:sym typeface="Arial"/>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Shape 719"/>
        <p:cNvGrpSpPr/>
        <p:nvPr/>
      </p:nvGrpSpPr>
      <p:grpSpPr>
        <a:xfrm>
          <a:off x="0" y="0"/>
          <a:ext cx="0" cy="0"/>
          <a:chOff x="0" y="0"/>
          <a:chExt cx="0" cy="0"/>
        </a:xfrm>
      </p:grpSpPr>
      <p:sp>
        <p:nvSpPr>
          <p:cNvPr id="720" name="Google Shape;720;p55"/>
          <p:cNvSpPr/>
          <p:nvPr/>
        </p:nvSpPr>
        <p:spPr>
          <a:xfrm>
            <a:off x="0" y="0"/>
            <a:ext cx="12192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721" name="Google Shape;721;p55"/>
          <p:cNvSpPr/>
          <p:nvPr/>
        </p:nvSpPr>
        <p:spPr>
          <a:xfrm flipH="1">
            <a:off x="-1" y="-1"/>
            <a:ext cx="12191998" cy="1590742"/>
          </a:xfrm>
          <a:prstGeom prst="rect">
            <a:avLst/>
          </a:prstGeom>
          <a:gradFill>
            <a:gsLst>
              <a:gs pos="0">
                <a:srgbClr val="000000"/>
              </a:gs>
              <a:gs pos="100000">
                <a:srgbClr val="2F5496"/>
              </a:gs>
            </a:gsLst>
            <a:lin ang="84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722" name="Google Shape;722;p55"/>
          <p:cNvSpPr/>
          <p:nvPr/>
        </p:nvSpPr>
        <p:spPr>
          <a:xfrm rot="10800000" flipH="1">
            <a:off x="-3" y="0"/>
            <a:ext cx="8115306" cy="1590742"/>
          </a:xfrm>
          <a:prstGeom prst="rect">
            <a:avLst/>
          </a:prstGeom>
          <a:gradFill>
            <a:gsLst>
              <a:gs pos="0">
                <a:srgbClr val="4472C4">
                  <a:alpha val="0"/>
                </a:srgbClr>
              </a:gs>
              <a:gs pos="20000">
                <a:srgbClr val="4472C4">
                  <a:alpha val="0"/>
                </a:srgbClr>
              </a:gs>
              <a:gs pos="100000">
                <a:srgbClr val="1F3864">
                  <a:alpha val="54901"/>
                </a:srgbClr>
              </a:gs>
            </a:gsLst>
            <a:lin ang="13800001"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723" name="Google Shape;723;p55"/>
          <p:cNvSpPr/>
          <p:nvPr/>
        </p:nvSpPr>
        <p:spPr>
          <a:xfrm flipH="1">
            <a:off x="8115299" y="-1"/>
            <a:ext cx="4076698" cy="1590742"/>
          </a:xfrm>
          <a:prstGeom prst="rect">
            <a:avLst/>
          </a:prstGeom>
          <a:gradFill>
            <a:gsLst>
              <a:gs pos="0">
                <a:srgbClr val="4472C4">
                  <a:alpha val="65882"/>
                </a:srgbClr>
              </a:gs>
              <a:gs pos="100000">
                <a:srgbClr val="000000">
                  <a:alpha val="29803"/>
                </a:srgbClr>
              </a:gs>
            </a:gsLst>
            <a:lin ang="132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724" name="Google Shape;724;p55"/>
          <p:cNvSpPr/>
          <p:nvPr/>
        </p:nvSpPr>
        <p:spPr>
          <a:xfrm>
            <a:off x="459350" y="-1"/>
            <a:ext cx="11732646" cy="1597433"/>
          </a:xfrm>
          <a:prstGeom prst="rect">
            <a:avLst/>
          </a:prstGeom>
          <a:gradFill>
            <a:gsLst>
              <a:gs pos="0">
                <a:srgbClr val="000000">
                  <a:alpha val="0"/>
                </a:srgbClr>
              </a:gs>
              <a:gs pos="50000">
                <a:srgbClr val="000000">
                  <a:alpha val="0"/>
                </a:srgbClr>
              </a:gs>
              <a:gs pos="99000">
                <a:srgbClr val="1F3864">
                  <a:alpha val="51764"/>
                </a:srgbClr>
              </a:gs>
              <a:gs pos="100000">
                <a:srgbClr val="1F3864">
                  <a:alpha val="51764"/>
                </a:srgbClr>
              </a:gs>
            </a:gsLst>
            <a:lin ang="168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725" name="Google Shape;725;p55"/>
          <p:cNvSpPr txBox="1">
            <a:spLocks noGrp="1"/>
          </p:cNvSpPr>
          <p:nvPr>
            <p:ph type="title"/>
          </p:nvPr>
        </p:nvSpPr>
        <p:spPr>
          <a:xfrm>
            <a:off x="1371599" y="294538"/>
            <a:ext cx="9895951" cy="1033669"/>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FFFFFF"/>
              </a:buClr>
              <a:buSzPts val="4000"/>
              <a:buFont typeface="Arial"/>
              <a:buNone/>
            </a:pPr>
            <a:r>
              <a:rPr lang="en-US" sz="4000">
                <a:solidFill>
                  <a:srgbClr val="FFFFFF"/>
                </a:solidFill>
                <a:latin typeface="Arial"/>
                <a:ea typeface="Arial"/>
                <a:cs typeface="Arial"/>
                <a:sym typeface="Arial"/>
              </a:rPr>
              <a:t>Section 351: Tax Basis</a:t>
            </a:r>
            <a:endParaRPr/>
          </a:p>
        </p:txBody>
      </p:sp>
      <p:sp>
        <p:nvSpPr>
          <p:cNvPr id="726" name="Google Shape;726;p55"/>
          <p:cNvSpPr txBox="1">
            <a:spLocks noGrp="1"/>
          </p:cNvSpPr>
          <p:nvPr>
            <p:ph type="body" idx="1"/>
          </p:nvPr>
        </p:nvSpPr>
        <p:spPr>
          <a:xfrm>
            <a:off x="1000462" y="1590739"/>
            <a:ext cx="10732188" cy="5111003"/>
          </a:xfrm>
          <a:prstGeom prst="rect">
            <a:avLst/>
          </a:prstGeom>
          <a:noFill/>
          <a:ln>
            <a:noFill/>
          </a:ln>
        </p:spPr>
        <p:txBody>
          <a:bodyPr spcFirstLastPara="1" wrap="square" lIns="91425" tIns="45700" rIns="91425" bIns="45700" anchor="t" anchorCtr="0">
            <a:normAutofit/>
          </a:bodyPr>
          <a:lstStyle/>
          <a:p>
            <a:pPr marL="228600" lvl="0" indent="-228600" algn="l" rtl="0">
              <a:lnSpc>
                <a:spcPct val="130000"/>
              </a:lnSpc>
              <a:spcBef>
                <a:spcPts val="0"/>
              </a:spcBef>
              <a:spcAft>
                <a:spcPts val="0"/>
              </a:spcAft>
              <a:buClr>
                <a:schemeClr val="dk1"/>
              </a:buClr>
              <a:buSzPts val="2400"/>
              <a:buChar char="•"/>
            </a:pPr>
            <a:r>
              <a:rPr lang="en-US" sz="2400">
                <a:latin typeface="Arial"/>
                <a:ea typeface="Arial"/>
                <a:cs typeface="Arial"/>
                <a:sym typeface="Arial"/>
              </a:rPr>
              <a:t>A corporation’s basis in the property received equals the basis of the contributor. </a:t>
            </a:r>
            <a:r>
              <a:rPr lang="en-US" sz="2400" i="1">
                <a:latin typeface="Arial"/>
                <a:ea typeface="Arial"/>
                <a:cs typeface="Arial"/>
                <a:sym typeface="Arial"/>
              </a:rPr>
              <a:t>Section 362</a:t>
            </a:r>
            <a:endParaRPr sz="2400">
              <a:latin typeface="Arial"/>
              <a:ea typeface="Arial"/>
              <a:cs typeface="Arial"/>
              <a:sym typeface="Arial"/>
            </a:endParaRPr>
          </a:p>
          <a:p>
            <a:pPr marL="228600" lvl="0" indent="-228600" algn="l" rtl="0">
              <a:lnSpc>
                <a:spcPct val="130000"/>
              </a:lnSpc>
              <a:spcBef>
                <a:spcPts val="1000"/>
              </a:spcBef>
              <a:spcAft>
                <a:spcPts val="0"/>
              </a:spcAft>
              <a:buClr>
                <a:schemeClr val="dk1"/>
              </a:buClr>
              <a:buSzPts val="2400"/>
              <a:buChar char="•"/>
            </a:pPr>
            <a:r>
              <a:rPr lang="en-US" sz="2400">
                <a:latin typeface="Arial"/>
                <a:ea typeface="Arial"/>
                <a:cs typeface="Arial"/>
                <a:sym typeface="Arial"/>
              </a:rPr>
              <a:t>Contributor’s basis in the corporate stock received is equal to tax basis in property contributed, plus gain recognized, less FMV of boot received. </a:t>
            </a:r>
            <a:r>
              <a:rPr lang="en-US" sz="2400" i="1">
                <a:latin typeface="Arial"/>
                <a:ea typeface="Arial"/>
                <a:cs typeface="Arial"/>
                <a:sym typeface="Arial"/>
              </a:rPr>
              <a:t>Section 358</a:t>
            </a:r>
            <a:endParaRPr/>
          </a:p>
          <a:p>
            <a:pPr marL="228600" lvl="0" indent="-228600" algn="l" rtl="0">
              <a:lnSpc>
                <a:spcPct val="130000"/>
              </a:lnSpc>
              <a:spcBef>
                <a:spcPts val="1000"/>
              </a:spcBef>
              <a:spcAft>
                <a:spcPts val="0"/>
              </a:spcAft>
              <a:buClr>
                <a:schemeClr val="dk1"/>
              </a:buClr>
              <a:buSzPts val="2400"/>
              <a:buChar char="•"/>
            </a:pPr>
            <a:r>
              <a:rPr lang="en-US" sz="2400">
                <a:latin typeface="Arial"/>
                <a:ea typeface="Arial"/>
                <a:cs typeface="Arial"/>
                <a:sym typeface="Arial"/>
              </a:rPr>
              <a:t>Section 357(a) and Section 358(d): assumption of liabilities is not considered “boot” under Section 351.</a:t>
            </a:r>
            <a:endParaRPr/>
          </a:p>
          <a:p>
            <a:pPr marL="228600" lvl="0" indent="-228600" algn="l" rtl="0">
              <a:lnSpc>
                <a:spcPct val="130000"/>
              </a:lnSpc>
              <a:spcBef>
                <a:spcPts val="1000"/>
              </a:spcBef>
              <a:spcAft>
                <a:spcPts val="0"/>
              </a:spcAft>
              <a:buClr>
                <a:schemeClr val="dk1"/>
              </a:buClr>
              <a:buSzPts val="2400"/>
              <a:buChar char="•"/>
            </a:pPr>
            <a:r>
              <a:rPr lang="en-US" sz="2400">
                <a:latin typeface="Arial"/>
                <a:ea typeface="Arial"/>
                <a:cs typeface="Arial"/>
                <a:sym typeface="Arial"/>
              </a:rPr>
              <a:t>Section 357(c): contributed liabilities reduce tax basis. If tax basis is reduced to $0, taxpayer must recognize gain.</a:t>
            </a:r>
            <a:endParaRPr/>
          </a:p>
          <a:p>
            <a:pPr marL="228600" lvl="0" indent="-76200" algn="l" rtl="0">
              <a:lnSpc>
                <a:spcPct val="130000"/>
              </a:lnSpc>
              <a:spcBef>
                <a:spcPts val="1000"/>
              </a:spcBef>
              <a:spcAft>
                <a:spcPts val="0"/>
              </a:spcAft>
              <a:buClr>
                <a:schemeClr val="dk1"/>
              </a:buClr>
              <a:buSzPts val="2400"/>
              <a:buNone/>
            </a:pPr>
            <a:endParaRPr sz="2400">
              <a:latin typeface="Arial"/>
              <a:ea typeface="Arial"/>
              <a:cs typeface="Arial"/>
              <a:sym typeface="Arial"/>
            </a:endParaRP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Shape 730"/>
        <p:cNvGrpSpPr/>
        <p:nvPr/>
      </p:nvGrpSpPr>
      <p:grpSpPr>
        <a:xfrm>
          <a:off x="0" y="0"/>
          <a:ext cx="0" cy="0"/>
          <a:chOff x="0" y="0"/>
          <a:chExt cx="0" cy="0"/>
        </a:xfrm>
      </p:grpSpPr>
      <p:sp>
        <p:nvSpPr>
          <p:cNvPr id="731" name="Google Shape;731;p56"/>
          <p:cNvSpPr/>
          <p:nvPr/>
        </p:nvSpPr>
        <p:spPr>
          <a:xfrm>
            <a:off x="0" y="0"/>
            <a:ext cx="12192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732" name="Google Shape;732;p56"/>
          <p:cNvSpPr/>
          <p:nvPr/>
        </p:nvSpPr>
        <p:spPr>
          <a:xfrm flipH="1">
            <a:off x="-1" y="-1"/>
            <a:ext cx="12191998" cy="1590742"/>
          </a:xfrm>
          <a:prstGeom prst="rect">
            <a:avLst/>
          </a:prstGeom>
          <a:gradFill>
            <a:gsLst>
              <a:gs pos="0">
                <a:srgbClr val="000000"/>
              </a:gs>
              <a:gs pos="100000">
                <a:srgbClr val="2F5496"/>
              </a:gs>
            </a:gsLst>
            <a:lin ang="84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733" name="Google Shape;733;p56"/>
          <p:cNvSpPr/>
          <p:nvPr/>
        </p:nvSpPr>
        <p:spPr>
          <a:xfrm rot="10800000" flipH="1">
            <a:off x="-3" y="0"/>
            <a:ext cx="8115306" cy="1590742"/>
          </a:xfrm>
          <a:prstGeom prst="rect">
            <a:avLst/>
          </a:prstGeom>
          <a:gradFill>
            <a:gsLst>
              <a:gs pos="0">
                <a:srgbClr val="4472C4">
                  <a:alpha val="0"/>
                </a:srgbClr>
              </a:gs>
              <a:gs pos="20000">
                <a:srgbClr val="4472C4">
                  <a:alpha val="0"/>
                </a:srgbClr>
              </a:gs>
              <a:gs pos="100000">
                <a:srgbClr val="1F3864">
                  <a:alpha val="54901"/>
                </a:srgbClr>
              </a:gs>
            </a:gsLst>
            <a:lin ang="13800001"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734" name="Google Shape;734;p56"/>
          <p:cNvSpPr/>
          <p:nvPr/>
        </p:nvSpPr>
        <p:spPr>
          <a:xfrm flipH="1">
            <a:off x="8115299" y="-1"/>
            <a:ext cx="4076698" cy="1590742"/>
          </a:xfrm>
          <a:prstGeom prst="rect">
            <a:avLst/>
          </a:prstGeom>
          <a:gradFill>
            <a:gsLst>
              <a:gs pos="0">
                <a:srgbClr val="4472C4">
                  <a:alpha val="65882"/>
                </a:srgbClr>
              </a:gs>
              <a:gs pos="100000">
                <a:srgbClr val="000000">
                  <a:alpha val="29803"/>
                </a:srgbClr>
              </a:gs>
            </a:gsLst>
            <a:lin ang="132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735" name="Google Shape;735;p56"/>
          <p:cNvSpPr/>
          <p:nvPr/>
        </p:nvSpPr>
        <p:spPr>
          <a:xfrm>
            <a:off x="459350" y="-1"/>
            <a:ext cx="11732646" cy="1597433"/>
          </a:xfrm>
          <a:prstGeom prst="rect">
            <a:avLst/>
          </a:prstGeom>
          <a:gradFill>
            <a:gsLst>
              <a:gs pos="0">
                <a:srgbClr val="000000">
                  <a:alpha val="0"/>
                </a:srgbClr>
              </a:gs>
              <a:gs pos="50000">
                <a:srgbClr val="000000">
                  <a:alpha val="0"/>
                </a:srgbClr>
              </a:gs>
              <a:gs pos="99000">
                <a:srgbClr val="1F3864">
                  <a:alpha val="51764"/>
                </a:srgbClr>
              </a:gs>
              <a:gs pos="100000">
                <a:srgbClr val="1F3864">
                  <a:alpha val="51764"/>
                </a:srgbClr>
              </a:gs>
            </a:gsLst>
            <a:lin ang="168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736" name="Google Shape;736;p56"/>
          <p:cNvSpPr txBox="1">
            <a:spLocks noGrp="1"/>
          </p:cNvSpPr>
          <p:nvPr>
            <p:ph type="title"/>
          </p:nvPr>
        </p:nvSpPr>
        <p:spPr>
          <a:xfrm>
            <a:off x="1371599" y="294538"/>
            <a:ext cx="9895951" cy="1033669"/>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FFFFFF"/>
              </a:buClr>
              <a:buSzPts val="4000"/>
              <a:buFont typeface="Arial"/>
              <a:buNone/>
            </a:pPr>
            <a:r>
              <a:rPr lang="en-US" sz="4000">
                <a:solidFill>
                  <a:srgbClr val="FFFFFF"/>
                </a:solidFill>
                <a:latin typeface="Arial"/>
                <a:ea typeface="Arial"/>
                <a:cs typeface="Arial"/>
                <a:sym typeface="Arial"/>
              </a:rPr>
              <a:t>Section 351 in Acquisitions: Base Case</a:t>
            </a:r>
            <a:endParaRPr/>
          </a:p>
        </p:txBody>
      </p:sp>
      <p:sp>
        <p:nvSpPr>
          <p:cNvPr id="737" name="Google Shape;737;p56"/>
          <p:cNvSpPr/>
          <p:nvPr/>
        </p:nvSpPr>
        <p:spPr>
          <a:xfrm>
            <a:off x="4138252" y="5881976"/>
            <a:ext cx="1447031" cy="732448"/>
          </a:xfrm>
          <a:prstGeom prst="rect">
            <a:avLst/>
          </a:prstGeom>
          <a:solidFill>
            <a:srgbClr val="00B05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spcBef>
                <a:spcPts val="0"/>
              </a:spcBef>
              <a:spcAft>
                <a:spcPts val="0"/>
              </a:spcAft>
              <a:buClr>
                <a:schemeClr val="lt1"/>
              </a:buClr>
              <a:buSzPts val="1200"/>
              <a:buFont typeface="Arial"/>
              <a:buNone/>
            </a:pPr>
            <a:r>
              <a:rPr lang="en-US" sz="1200" b="1" i="0" u="none" strike="noStrike" cap="none">
                <a:solidFill>
                  <a:schemeClr val="lt1"/>
                </a:solidFill>
                <a:latin typeface="Arial"/>
                <a:ea typeface="Arial"/>
                <a:cs typeface="Arial"/>
                <a:sym typeface="Arial"/>
              </a:rPr>
              <a:t>A Co</a:t>
            </a:r>
            <a:endParaRPr sz="1200" b="1" i="0" u="none" strike="noStrike" cap="none">
              <a:solidFill>
                <a:schemeClr val="lt1"/>
              </a:solidFill>
              <a:latin typeface="Arial"/>
              <a:ea typeface="Arial"/>
              <a:cs typeface="Arial"/>
              <a:sym typeface="Arial"/>
            </a:endParaRPr>
          </a:p>
        </p:txBody>
      </p:sp>
      <p:sp>
        <p:nvSpPr>
          <p:cNvPr id="738" name="Google Shape;738;p56"/>
          <p:cNvSpPr/>
          <p:nvPr/>
        </p:nvSpPr>
        <p:spPr>
          <a:xfrm>
            <a:off x="5353695" y="4754748"/>
            <a:ext cx="1447031" cy="732448"/>
          </a:xfrm>
          <a:prstGeom prst="rect">
            <a:avLst/>
          </a:prstGeom>
          <a:solidFill>
            <a:srgbClr val="7030A0"/>
          </a:solidFill>
          <a:ln w="9525" cap="flat" cmpd="sng">
            <a:solidFill>
              <a:srgbClr val="7030A0"/>
            </a:solidFill>
            <a:prstDash val="dash"/>
            <a:round/>
            <a:headEnd type="none" w="sm" len="sm"/>
            <a:tailEnd type="none" w="sm" len="sm"/>
          </a:ln>
        </p:spPr>
        <p:txBody>
          <a:bodyPr spcFirstLastPara="1" wrap="square" lIns="91425" tIns="91425" rIns="91425" bIns="91425" anchor="ctr" anchorCtr="0">
            <a:noAutofit/>
          </a:bodyPr>
          <a:lstStyle/>
          <a:p>
            <a:pPr marL="0" marR="0" lvl="0" indent="0" algn="ctr" rtl="0">
              <a:spcBef>
                <a:spcPts val="0"/>
              </a:spcBef>
              <a:spcAft>
                <a:spcPts val="0"/>
              </a:spcAft>
              <a:buClr>
                <a:schemeClr val="lt1"/>
              </a:buClr>
              <a:buSzPts val="1200"/>
              <a:buFont typeface="Arial"/>
              <a:buNone/>
            </a:pPr>
            <a:r>
              <a:rPr lang="en-US" sz="1200" b="1" i="0" u="none" strike="noStrike" cap="none">
                <a:solidFill>
                  <a:schemeClr val="lt1"/>
                </a:solidFill>
                <a:latin typeface="Arial"/>
                <a:ea typeface="Arial"/>
                <a:cs typeface="Arial"/>
                <a:sym typeface="Arial"/>
              </a:rPr>
              <a:t>NewCo</a:t>
            </a:r>
            <a:endParaRPr sz="1200" b="1" i="0" u="none" strike="noStrike" cap="none">
              <a:solidFill>
                <a:schemeClr val="lt1"/>
              </a:solidFill>
              <a:latin typeface="Arial"/>
              <a:ea typeface="Arial"/>
              <a:cs typeface="Arial"/>
              <a:sym typeface="Arial"/>
            </a:endParaRPr>
          </a:p>
        </p:txBody>
      </p:sp>
      <p:sp>
        <p:nvSpPr>
          <p:cNvPr id="739" name="Google Shape;739;p56"/>
          <p:cNvSpPr/>
          <p:nvPr/>
        </p:nvSpPr>
        <p:spPr>
          <a:xfrm>
            <a:off x="6631680" y="5881976"/>
            <a:ext cx="1507788" cy="732448"/>
          </a:xfrm>
          <a:prstGeom prst="rect">
            <a:avLst/>
          </a:prstGeom>
          <a:solidFill>
            <a:srgbClr val="0070C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spcBef>
                <a:spcPts val="0"/>
              </a:spcBef>
              <a:spcAft>
                <a:spcPts val="0"/>
              </a:spcAft>
              <a:buClr>
                <a:schemeClr val="lt1"/>
              </a:buClr>
              <a:buSzPts val="1200"/>
              <a:buFont typeface="Arial"/>
              <a:buNone/>
            </a:pPr>
            <a:r>
              <a:rPr lang="en-US" sz="1200" b="1" i="0" u="none" strike="noStrike" cap="none">
                <a:solidFill>
                  <a:schemeClr val="lt1"/>
                </a:solidFill>
                <a:latin typeface="Arial"/>
                <a:ea typeface="Arial"/>
                <a:cs typeface="Arial"/>
                <a:sym typeface="Arial"/>
              </a:rPr>
              <a:t>B Co</a:t>
            </a:r>
            <a:endParaRPr sz="1200" b="1" i="0" u="none" strike="noStrike" cap="none">
              <a:solidFill>
                <a:schemeClr val="lt1"/>
              </a:solidFill>
              <a:latin typeface="Arial"/>
              <a:ea typeface="Arial"/>
              <a:cs typeface="Arial"/>
              <a:sym typeface="Arial"/>
            </a:endParaRPr>
          </a:p>
        </p:txBody>
      </p:sp>
      <p:cxnSp>
        <p:nvCxnSpPr>
          <p:cNvPr id="740" name="Google Shape;740;p56"/>
          <p:cNvCxnSpPr>
            <a:stCxn id="737" idx="0"/>
            <a:endCxn id="738" idx="2"/>
          </p:cNvCxnSpPr>
          <p:nvPr/>
        </p:nvCxnSpPr>
        <p:spPr>
          <a:xfrm rot="-5400000">
            <a:off x="5272018" y="5076926"/>
            <a:ext cx="394800" cy="1215300"/>
          </a:xfrm>
          <a:prstGeom prst="bentConnector3">
            <a:avLst>
              <a:gd name="adj1" fmla="val 49997"/>
            </a:avLst>
          </a:prstGeom>
          <a:noFill/>
          <a:ln w="9525" cap="flat" cmpd="sng">
            <a:solidFill>
              <a:schemeClr val="dk2"/>
            </a:solidFill>
            <a:prstDash val="dash"/>
            <a:round/>
            <a:headEnd type="none" w="sm" len="sm"/>
            <a:tailEnd type="none" w="sm" len="sm"/>
          </a:ln>
        </p:spPr>
      </p:cxnSp>
      <p:sp>
        <p:nvSpPr>
          <p:cNvPr id="741" name="Google Shape;741;p56"/>
          <p:cNvSpPr txBox="1"/>
          <p:nvPr/>
        </p:nvSpPr>
        <p:spPr>
          <a:xfrm>
            <a:off x="4662188" y="3803011"/>
            <a:ext cx="1329230" cy="273156"/>
          </a:xfrm>
          <a:prstGeom prst="rect">
            <a:avLst/>
          </a:prstGeom>
          <a:noFill/>
          <a:ln>
            <a:noFill/>
          </a:ln>
        </p:spPr>
        <p:txBody>
          <a:bodyPr spcFirstLastPara="1" wrap="square" lIns="91425" tIns="91425" rIns="91425" bIns="91425" anchor="t" anchorCtr="0">
            <a:noAutofit/>
          </a:bodyPr>
          <a:lstStyle/>
          <a:p>
            <a:pPr marL="0" marR="0" lvl="0" indent="0" algn="ctr" rtl="0">
              <a:spcBef>
                <a:spcPts val="0"/>
              </a:spcBef>
              <a:spcAft>
                <a:spcPts val="0"/>
              </a:spcAft>
              <a:buClr>
                <a:schemeClr val="dk1"/>
              </a:buClr>
              <a:buSzPts val="1200"/>
              <a:buFont typeface="Arial"/>
              <a:buNone/>
            </a:pPr>
            <a:r>
              <a:rPr lang="en-US" sz="1200" b="1" i="0" u="none" strike="noStrike" cap="none">
                <a:solidFill>
                  <a:schemeClr val="dk1"/>
                </a:solidFill>
                <a:latin typeface="Arial"/>
                <a:ea typeface="Arial"/>
                <a:cs typeface="Arial"/>
                <a:sym typeface="Arial"/>
              </a:rPr>
              <a:t>A Co Stock</a:t>
            </a:r>
            <a:endParaRPr sz="1200" b="1" i="0" u="none" strike="noStrike" cap="none">
              <a:solidFill>
                <a:schemeClr val="dk1"/>
              </a:solidFill>
              <a:latin typeface="Arial"/>
              <a:ea typeface="Arial"/>
              <a:cs typeface="Arial"/>
              <a:sym typeface="Arial"/>
            </a:endParaRPr>
          </a:p>
        </p:txBody>
      </p:sp>
      <p:cxnSp>
        <p:nvCxnSpPr>
          <p:cNvPr id="742" name="Google Shape;742;p56"/>
          <p:cNvCxnSpPr>
            <a:stCxn id="738" idx="2"/>
            <a:endCxn id="739" idx="0"/>
          </p:cNvCxnSpPr>
          <p:nvPr/>
        </p:nvCxnSpPr>
        <p:spPr>
          <a:xfrm rot="-5400000" flipH="1">
            <a:off x="6533961" y="5030446"/>
            <a:ext cx="394800" cy="1308300"/>
          </a:xfrm>
          <a:prstGeom prst="bentConnector3">
            <a:avLst>
              <a:gd name="adj1" fmla="val 49997"/>
            </a:avLst>
          </a:prstGeom>
          <a:noFill/>
          <a:ln w="9525" cap="flat" cmpd="sng">
            <a:solidFill>
              <a:srgbClr val="666666"/>
            </a:solidFill>
            <a:prstDash val="dash"/>
            <a:round/>
            <a:headEnd type="none" w="sm" len="sm"/>
            <a:tailEnd type="none" w="sm" len="sm"/>
          </a:ln>
        </p:spPr>
      </p:cxnSp>
      <p:sp>
        <p:nvSpPr>
          <p:cNvPr id="743" name="Google Shape;743;p56"/>
          <p:cNvSpPr txBox="1"/>
          <p:nvPr/>
        </p:nvSpPr>
        <p:spPr>
          <a:xfrm>
            <a:off x="3771406" y="4407183"/>
            <a:ext cx="1329230" cy="273156"/>
          </a:xfrm>
          <a:prstGeom prst="rect">
            <a:avLst/>
          </a:prstGeom>
          <a:noFill/>
          <a:ln>
            <a:noFill/>
          </a:ln>
        </p:spPr>
        <p:txBody>
          <a:bodyPr spcFirstLastPara="1" wrap="square" lIns="91425" tIns="91425" rIns="91425" bIns="91425" anchor="t" anchorCtr="0">
            <a:noAutofit/>
          </a:bodyPr>
          <a:lstStyle/>
          <a:p>
            <a:pPr marL="0" marR="0" lvl="0" indent="0" algn="ctr" rtl="0">
              <a:spcBef>
                <a:spcPts val="0"/>
              </a:spcBef>
              <a:spcAft>
                <a:spcPts val="0"/>
              </a:spcAft>
              <a:buClr>
                <a:schemeClr val="dk1"/>
              </a:buClr>
              <a:buSzPts val="1200"/>
              <a:buFont typeface="Arial"/>
              <a:buNone/>
            </a:pPr>
            <a:r>
              <a:rPr lang="en-US" sz="1200" b="1" i="0" u="none" strike="noStrike" cap="none">
                <a:solidFill>
                  <a:schemeClr val="dk1"/>
                </a:solidFill>
                <a:latin typeface="Arial"/>
                <a:ea typeface="Arial"/>
                <a:cs typeface="Arial"/>
                <a:sym typeface="Arial"/>
              </a:rPr>
              <a:t>NewCo Stock</a:t>
            </a:r>
            <a:endParaRPr sz="1200" b="1" i="0" u="none" strike="noStrike" cap="none">
              <a:solidFill>
                <a:schemeClr val="dk1"/>
              </a:solidFill>
              <a:latin typeface="Arial"/>
              <a:ea typeface="Arial"/>
              <a:cs typeface="Arial"/>
              <a:sym typeface="Arial"/>
            </a:endParaRPr>
          </a:p>
        </p:txBody>
      </p:sp>
      <p:cxnSp>
        <p:nvCxnSpPr>
          <p:cNvPr id="744" name="Google Shape;744;p56"/>
          <p:cNvCxnSpPr/>
          <p:nvPr/>
        </p:nvCxnSpPr>
        <p:spPr>
          <a:xfrm>
            <a:off x="4343608" y="3657386"/>
            <a:ext cx="1205604" cy="1088219"/>
          </a:xfrm>
          <a:prstGeom prst="straightConnector1">
            <a:avLst/>
          </a:prstGeom>
          <a:noFill/>
          <a:ln w="9525" cap="flat" cmpd="sng">
            <a:solidFill>
              <a:schemeClr val="dk2"/>
            </a:solidFill>
            <a:prstDash val="solid"/>
            <a:round/>
            <a:headEnd type="none" w="sm" len="sm"/>
            <a:tailEnd type="triangle" w="med" len="med"/>
          </a:ln>
        </p:spPr>
      </p:cxnSp>
      <p:cxnSp>
        <p:nvCxnSpPr>
          <p:cNvPr id="745" name="Google Shape;745;p56"/>
          <p:cNvCxnSpPr/>
          <p:nvPr/>
        </p:nvCxnSpPr>
        <p:spPr>
          <a:xfrm>
            <a:off x="4158498" y="3727802"/>
            <a:ext cx="1205604" cy="1088219"/>
          </a:xfrm>
          <a:prstGeom prst="straightConnector1">
            <a:avLst/>
          </a:prstGeom>
          <a:noFill/>
          <a:ln w="9525" cap="flat" cmpd="sng">
            <a:solidFill>
              <a:schemeClr val="dk2"/>
            </a:solidFill>
            <a:prstDash val="solid"/>
            <a:round/>
            <a:headEnd type="triangle" w="med" len="med"/>
            <a:tailEnd type="none" w="sm" len="sm"/>
          </a:ln>
        </p:spPr>
      </p:cxnSp>
      <p:cxnSp>
        <p:nvCxnSpPr>
          <p:cNvPr id="746" name="Google Shape;746;p56"/>
          <p:cNvCxnSpPr/>
          <p:nvPr/>
        </p:nvCxnSpPr>
        <p:spPr>
          <a:xfrm rot="6000000">
            <a:off x="6447239" y="3718603"/>
            <a:ext cx="1205604" cy="1088219"/>
          </a:xfrm>
          <a:prstGeom prst="straightConnector1">
            <a:avLst/>
          </a:prstGeom>
          <a:noFill/>
          <a:ln w="9525" cap="flat" cmpd="sng">
            <a:solidFill>
              <a:schemeClr val="dk2"/>
            </a:solidFill>
            <a:prstDash val="solid"/>
            <a:round/>
            <a:headEnd type="none" w="sm" len="sm"/>
            <a:tailEnd type="triangle" w="med" len="med"/>
          </a:ln>
        </p:spPr>
      </p:cxnSp>
      <p:cxnSp>
        <p:nvCxnSpPr>
          <p:cNvPr id="747" name="Google Shape;747;p56"/>
          <p:cNvCxnSpPr/>
          <p:nvPr/>
        </p:nvCxnSpPr>
        <p:spPr>
          <a:xfrm rot="6000000">
            <a:off x="6262129" y="3697085"/>
            <a:ext cx="1205604" cy="1088219"/>
          </a:xfrm>
          <a:prstGeom prst="straightConnector1">
            <a:avLst/>
          </a:prstGeom>
          <a:noFill/>
          <a:ln w="9525" cap="flat" cmpd="sng">
            <a:solidFill>
              <a:schemeClr val="dk2"/>
            </a:solidFill>
            <a:prstDash val="solid"/>
            <a:round/>
            <a:headEnd type="triangle" w="med" len="med"/>
            <a:tailEnd type="none" w="sm" len="sm"/>
          </a:ln>
        </p:spPr>
      </p:cxnSp>
      <p:sp>
        <p:nvSpPr>
          <p:cNvPr id="748" name="Google Shape;748;p56"/>
          <p:cNvSpPr txBox="1"/>
          <p:nvPr/>
        </p:nvSpPr>
        <p:spPr>
          <a:xfrm>
            <a:off x="6838728" y="4275850"/>
            <a:ext cx="1329230" cy="273156"/>
          </a:xfrm>
          <a:prstGeom prst="rect">
            <a:avLst/>
          </a:prstGeom>
          <a:noFill/>
          <a:ln>
            <a:noFill/>
          </a:ln>
        </p:spPr>
        <p:txBody>
          <a:bodyPr spcFirstLastPara="1" wrap="square" lIns="91425" tIns="91425" rIns="91425" bIns="91425" anchor="t" anchorCtr="0">
            <a:noAutofit/>
          </a:bodyPr>
          <a:lstStyle/>
          <a:p>
            <a:pPr marL="0" marR="0" lvl="0" indent="0" algn="ctr" rtl="0">
              <a:spcBef>
                <a:spcPts val="0"/>
              </a:spcBef>
              <a:spcAft>
                <a:spcPts val="0"/>
              </a:spcAft>
              <a:buClr>
                <a:schemeClr val="dk1"/>
              </a:buClr>
              <a:buSzPts val="1200"/>
              <a:buFont typeface="Arial"/>
              <a:buNone/>
            </a:pPr>
            <a:r>
              <a:rPr lang="en-US" sz="1200" b="1" i="0" u="none" strike="noStrike" cap="none">
                <a:solidFill>
                  <a:schemeClr val="dk1"/>
                </a:solidFill>
                <a:latin typeface="Arial"/>
                <a:ea typeface="Arial"/>
                <a:cs typeface="Arial"/>
                <a:sym typeface="Arial"/>
              </a:rPr>
              <a:t>B Co Stock</a:t>
            </a:r>
            <a:endParaRPr sz="1200" b="1" i="0" u="none" strike="noStrike" cap="none">
              <a:solidFill>
                <a:schemeClr val="dk1"/>
              </a:solidFill>
              <a:latin typeface="Arial"/>
              <a:ea typeface="Arial"/>
              <a:cs typeface="Arial"/>
              <a:sym typeface="Arial"/>
            </a:endParaRPr>
          </a:p>
        </p:txBody>
      </p:sp>
      <p:sp>
        <p:nvSpPr>
          <p:cNvPr id="749" name="Google Shape;749;p56"/>
          <p:cNvSpPr txBox="1"/>
          <p:nvPr/>
        </p:nvSpPr>
        <p:spPr>
          <a:xfrm>
            <a:off x="5922953" y="3733522"/>
            <a:ext cx="1329230" cy="273156"/>
          </a:xfrm>
          <a:prstGeom prst="rect">
            <a:avLst/>
          </a:prstGeom>
          <a:noFill/>
          <a:ln>
            <a:noFill/>
          </a:ln>
        </p:spPr>
        <p:txBody>
          <a:bodyPr spcFirstLastPara="1" wrap="square" lIns="91425" tIns="91425" rIns="91425" bIns="91425" anchor="t" anchorCtr="0">
            <a:noAutofit/>
          </a:bodyPr>
          <a:lstStyle/>
          <a:p>
            <a:pPr marL="0" marR="0" lvl="0" indent="0" algn="ctr" rtl="0">
              <a:spcBef>
                <a:spcPts val="0"/>
              </a:spcBef>
              <a:spcAft>
                <a:spcPts val="0"/>
              </a:spcAft>
              <a:buClr>
                <a:schemeClr val="dk1"/>
              </a:buClr>
              <a:buSzPts val="1200"/>
              <a:buFont typeface="Arial"/>
              <a:buNone/>
            </a:pPr>
            <a:r>
              <a:rPr lang="en-US" sz="1200" b="1" i="0" u="none" strike="noStrike" cap="none">
                <a:solidFill>
                  <a:schemeClr val="dk1"/>
                </a:solidFill>
                <a:latin typeface="Arial"/>
                <a:ea typeface="Arial"/>
                <a:cs typeface="Arial"/>
                <a:sym typeface="Arial"/>
              </a:rPr>
              <a:t>NewCo Stock</a:t>
            </a:r>
            <a:endParaRPr sz="1200" b="1" i="0" u="none" strike="noStrike" cap="none">
              <a:solidFill>
                <a:schemeClr val="dk1"/>
              </a:solidFill>
              <a:latin typeface="Arial"/>
              <a:ea typeface="Arial"/>
              <a:cs typeface="Arial"/>
              <a:sym typeface="Arial"/>
            </a:endParaRPr>
          </a:p>
        </p:txBody>
      </p:sp>
      <p:sp>
        <p:nvSpPr>
          <p:cNvPr id="750" name="Google Shape;750;p56"/>
          <p:cNvSpPr txBox="1">
            <a:spLocks noGrp="1"/>
          </p:cNvSpPr>
          <p:nvPr>
            <p:ph type="body" idx="1"/>
          </p:nvPr>
        </p:nvSpPr>
        <p:spPr>
          <a:xfrm>
            <a:off x="1000462" y="1590739"/>
            <a:ext cx="10732188" cy="1290641"/>
          </a:xfrm>
          <a:prstGeom prst="rect">
            <a:avLst/>
          </a:prstGeom>
          <a:noFill/>
          <a:ln>
            <a:noFill/>
          </a:ln>
        </p:spPr>
        <p:txBody>
          <a:bodyPr spcFirstLastPara="1" wrap="square" lIns="91425" tIns="45700" rIns="91425" bIns="45700" anchor="t" anchorCtr="0">
            <a:normAutofit fontScale="85000" lnSpcReduction="20000"/>
          </a:bodyPr>
          <a:lstStyle/>
          <a:p>
            <a:pPr marL="228600" lvl="0" indent="-228600" algn="l" rtl="0">
              <a:lnSpc>
                <a:spcPct val="130000"/>
              </a:lnSpc>
              <a:spcBef>
                <a:spcPts val="0"/>
              </a:spcBef>
              <a:spcAft>
                <a:spcPts val="0"/>
              </a:spcAft>
              <a:buClr>
                <a:schemeClr val="dk1"/>
              </a:buClr>
              <a:buSzPct val="100000"/>
              <a:buChar char="•"/>
            </a:pPr>
            <a:r>
              <a:rPr lang="en-US" sz="2400"/>
              <a:t>A Co and B Co want to combine their businesses.</a:t>
            </a:r>
            <a:endParaRPr/>
          </a:p>
          <a:p>
            <a:pPr marL="228600" lvl="0" indent="-228600" algn="l" rtl="0">
              <a:lnSpc>
                <a:spcPct val="130000"/>
              </a:lnSpc>
              <a:spcBef>
                <a:spcPts val="1000"/>
              </a:spcBef>
              <a:spcAft>
                <a:spcPts val="0"/>
              </a:spcAft>
              <a:buClr>
                <a:schemeClr val="dk1"/>
              </a:buClr>
              <a:buSzPct val="100000"/>
              <a:buChar char="•"/>
            </a:pPr>
            <a:r>
              <a:rPr lang="en-US" sz="2400"/>
              <a:t>Instead of completing the transaction through an acquisition, A Co and B Co shareholders contribute their stock to NewCo in exchange for NewCo shares.</a:t>
            </a:r>
            <a:endParaRPr/>
          </a:p>
        </p:txBody>
      </p:sp>
      <p:grpSp>
        <p:nvGrpSpPr>
          <p:cNvPr id="751" name="Google Shape;751;p56"/>
          <p:cNvGrpSpPr/>
          <p:nvPr/>
        </p:nvGrpSpPr>
        <p:grpSpPr>
          <a:xfrm>
            <a:off x="3362057" y="2995354"/>
            <a:ext cx="1098578" cy="732447"/>
            <a:chOff x="4278716" y="2915371"/>
            <a:chExt cx="1098578" cy="732447"/>
          </a:xfrm>
        </p:grpSpPr>
        <p:sp>
          <p:nvSpPr>
            <p:cNvPr id="752" name="Google Shape;752;p56"/>
            <p:cNvSpPr/>
            <p:nvPr/>
          </p:nvSpPr>
          <p:spPr>
            <a:xfrm>
              <a:off x="4572600" y="2915371"/>
              <a:ext cx="804694" cy="732447"/>
            </a:xfrm>
            <a:prstGeom prst="flowChartConnector">
              <a:avLst/>
            </a:prstGeom>
            <a:solidFill>
              <a:srgbClr val="FFC00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200"/>
                <a:buFont typeface="Calibri"/>
                <a:buNone/>
              </a:pPr>
              <a:endParaRPr sz="1200" b="1" i="0" u="none" strike="noStrike" cap="none">
                <a:solidFill>
                  <a:schemeClr val="dk1"/>
                </a:solidFill>
                <a:latin typeface="Arial"/>
                <a:ea typeface="Arial"/>
                <a:cs typeface="Arial"/>
                <a:sym typeface="Arial"/>
              </a:endParaRPr>
            </a:p>
          </p:txBody>
        </p:sp>
        <p:sp>
          <p:nvSpPr>
            <p:cNvPr id="753" name="Google Shape;753;p56"/>
            <p:cNvSpPr/>
            <p:nvPr/>
          </p:nvSpPr>
          <p:spPr>
            <a:xfrm>
              <a:off x="4407125" y="2915371"/>
              <a:ext cx="804694" cy="732447"/>
            </a:xfrm>
            <a:prstGeom prst="flowChartConnector">
              <a:avLst/>
            </a:prstGeom>
            <a:solidFill>
              <a:srgbClr val="FFC00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200"/>
                <a:buFont typeface="Calibri"/>
                <a:buNone/>
              </a:pPr>
              <a:endParaRPr sz="1200" b="1" i="0" u="none" strike="noStrike" cap="none">
                <a:solidFill>
                  <a:schemeClr val="dk1"/>
                </a:solidFill>
                <a:latin typeface="Arial"/>
                <a:ea typeface="Arial"/>
                <a:cs typeface="Arial"/>
                <a:sym typeface="Arial"/>
              </a:endParaRPr>
            </a:p>
          </p:txBody>
        </p:sp>
        <p:sp>
          <p:nvSpPr>
            <p:cNvPr id="754" name="Google Shape;754;p56"/>
            <p:cNvSpPr/>
            <p:nvPr/>
          </p:nvSpPr>
          <p:spPr>
            <a:xfrm>
              <a:off x="4278716" y="2915371"/>
              <a:ext cx="804694" cy="732447"/>
            </a:xfrm>
            <a:prstGeom prst="flowChartConnector">
              <a:avLst/>
            </a:prstGeom>
            <a:solidFill>
              <a:srgbClr val="FFC00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spcBef>
                  <a:spcPts val="0"/>
                </a:spcBef>
                <a:spcAft>
                  <a:spcPts val="0"/>
                </a:spcAft>
                <a:buClr>
                  <a:schemeClr val="lt1"/>
                </a:buClr>
                <a:buSzPts val="1200"/>
                <a:buFont typeface="Arial"/>
                <a:buNone/>
              </a:pPr>
              <a:r>
                <a:rPr lang="en-US" sz="1200" b="1" i="0" u="none" strike="noStrike" cap="none">
                  <a:solidFill>
                    <a:schemeClr val="lt1"/>
                  </a:solidFill>
                  <a:latin typeface="Arial"/>
                  <a:ea typeface="Arial"/>
                  <a:cs typeface="Arial"/>
                  <a:sym typeface="Arial"/>
                </a:rPr>
                <a:t>A Co SHs</a:t>
              </a:r>
              <a:endParaRPr sz="1200" b="1" i="0" u="none" strike="noStrike" cap="none">
                <a:solidFill>
                  <a:schemeClr val="lt1"/>
                </a:solidFill>
                <a:latin typeface="Arial"/>
                <a:ea typeface="Arial"/>
                <a:cs typeface="Arial"/>
                <a:sym typeface="Arial"/>
              </a:endParaRPr>
            </a:p>
          </p:txBody>
        </p:sp>
      </p:grpSp>
      <p:grpSp>
        <p:nvGrpSpPr>
          <p:cNvPr id="755" name="Google Shape;755;p56"/>
          <p:cNvGrpSpPr/>
          <p:nvPr/>
        </p:nvGrpSpPr>
        <p:grpSpPr>
          <a:xfrm>
            <a:off x="6972587" y="3016711"/>
            <a:ext cx="1098578" cy="732447"/>
            <a:chOff x="4278716" y="2915371"/>
            <a:chExt cx="1098578" cy="732447"/>
          </a:xfrm>
        </p:grpSpPr>
        <p:sp>
          <p:nvSpPr>
            <p:cNvPr id="756" name="Google Shape;756;p56"/>
            <p:cNvSpPr/>
            <p:nvPr/>
          </p:nvSpPr>
          <p:spPr>
            <a:xfrm>
              <a:off x="4572600" y="2915371"/>
              <a:ext cx="804694" cy="732447"/>
            </a:xfrm>
            <a:prstGeom prst="flowChartConnector">
              <a:avLst/>
            </a:prstGeom>
            <a:solidFill>
              <a:srgbClr val="FFC00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200"/>
                <a:buFont typeface="Calibri"/>
                <a:buNone/>
              </a:pPr>
              <a:endParaRPr sz="1200" b="1" i="0" u="none" strike="noStrike" cap="none">
                <a:solidFill>
                  <a:schemeClr val="dk1"/>
                </a:solidFill>
                <a:latin typeface="Arial"/>
                <a:ea typeface="Arial"/>
                <a:cs typeface="Arial"/>
                <a:sym typeface="Arial"/>
              </a:endParaRPr>
            </a:p>
          </p:txBody>
        </p:sp>
        <p:sp>
          <p:nvSpPr>
            <p:cNvPr id="757" name="Google Shape;757;p56"/>
            <p:cNvSpPr/>
            <p:nvPr/>
          </p:nvSpPr>
          <p:spPr>
            <a:xfrm>
              <a:off x="4407125" y="2915371"/>
              <a:ext cx="804694" cy="732447"/>
            </a:xfrm>
            <a:prstGeom prst="flowChartConnector">
              <a:avLst/>
            </a:prstGeom>
            <a:solidFill>
              <a:srgbClr val="FFC00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200"/>
                <a:buFont typeface="Calibri"/>
                <a:buNone/>
              </a:pPr>
              <a:endParaRPr sz="1200" b="1" i="0" u="none" strike="noStrike" cap="none">
                <a:solidFill>
                  <a:schemeClr val="dk1"/>
                </a:solidFill>
                <a:latin typeface="Arial"/>
                <a:ea typeface="Arial"/>
                <a:cs typeface="Arial"/>
                <a:sym typeface="Arial"/>
              </a:endParaRPr>
            </a:p>
          </p:txBody>
        </p:sp>
        <p:sp>
          <p:nvSpPr>
            <p:cNvPr id="758" name="Google Shape;758;p56"/>
            <p:cNvSpPr/>
            <p:nvPr/>
          </p:nvSpPr>
          <p:spPr>
            <a:xfrm>
              <a:off x="4278716" y="2915371"/>
              <a:ext cx="804694" cy="732447"/>
            </a:xfrm>
            <a:prstGeom prst="flowChartConnector">
              <a:avLst/>
            </a:prstGeom>
            <a:solidFill>
              <a:srgbClr val="FFC00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spcBef>
                  <a:spcPts val="0"/>
                </a:spcBef>
                <a:spcAft>
                  <a:spcPts val="0"/>
                </a:spcAft>
                <a:buClr>
                  <a:schemeClr val="lt1"/>
                </a:buClr>
                <a:buSzPts val="1200"/>
                <a:buFont typeface="Arial"/>
                <a:buNone/>
              </a:pPr>
              <a:r>
                <a:rPr lang="en-US" sz="1200" b="1" i="0" u="none" strike="noStrike" cap="none">
                  <a:solidFill>
                    <a:schemeClr val="lt1"/>
                  </a:solidFill>
                  <a:latin typeface="Arial"/>
                  <a:ea typeface="Arial"/>
                  <a:cs typeface="Arial"/>
                  <a:sym typeface="Arial"/>
                </a:rPr>
                <a:t>B Co SHs</a:t>
              </a:r>
              <a:endParaRPr sz="1200" b="1" i="0" u="none" strike="noStrike" cap="none">
                <a:solidFill>
                  <a:schemeClr val="lt1"/>
                </a:solidFill>
                <a:latin typeface="Arial"/>
                <a:ea typeface="Arial"/>
                <a:cs typeface="Arial"/>
                <a:sym typeface="Arial"/>
              </a:endParaRPr>
            </a:p>
          </p:txBody>
        </p:sp>
      </p:gr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Shape 762"/>
        <p:cNvGrpSpPr/>
        <p:nvPr/>
      </p:nvGrpSpPr>
      <p:grpSpPr>
        <a:xfrm>
          <a:off x="0" y="0"/>
          <a:ext cx="0" cy="0"/>
          <a:chOff x="0" y="0"/>
          <a:chExt cx="0" cy="0"/>
        </a:xfrm>
      </p:grpSpPr>
      <p:sp>
        <p:nvSpPr>
          <p:cNvPr id="763" name="Google Shape;763;p57"/>
          <p:cNvSpPr/>
          <p:nvPr/>
        </p:nvSpPr>
        <p:spPr>
          <a:xfrm>
            <a:off x="0" y="0"/>
            <a:ext cx="12192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764" name="Google Shape;764;p57"/>
          <p:cNvSpPr/>
          <p:nvPr/>
        </p:nvSpPr>
        <p:spPr>
          <a:xfrm flipH="1">
            <a:off x="-1" y="-1"/>
            <a:ext cx="12191998" cy="1590742"/>
          </a:xfrm>
          <a:prstGeom prst="rect">
            <a:avLst/>
          </a:prstGeom>
          <a:gradFill>
            <a:gsLst>
              <a:gs pos="0">
                <a:srgbClr val="000000"/>
              </a:gs>
              <a:gs pos="100000">
                <a:srgbClr val="2F5496"/>
              </a:gs>
            </a:gsLst>
            <a:lin ang="84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765" name="Google Shape;765;p57"/>
          <p:cNvSpPr/>
          <p:nvPr/>
        </p:nvSpPr>
        <p:spPr>
          <a:xfrm rot="10800000" flipH="1">
            <a:off x="-3" y="0"/>
            <a:ext cx="8115306" cy="1590742"/>
          </a:xfrm>
          <a:prstGeom prst="rect">
            <a:avLst/>
          </a:prstGeom>
          <a:gradFill>
            <a:gsLst>
              <a:gs pos="0">
                <a:srgbClr val="4472C4">
                  <a:alpha val="0"/>
                </a:srgbClr>
              </a:gs>
              <a:gs pos="20000">
                <a:srgbClr val="4472C4">
                  <a:alpha val="0"/>
                </a:srgbClr>
              </a:gs>
              <a:gs pos="100000">
                <a:srgbClr val="1F3864">
                  <a:alpha val="54901"/>
                </a:srgbClr>
              </a:gs>
            </a:gsLst>
            <a:lin ang="13800001"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766" name="Google Shape;766;p57"/>
          <p:cNvSpPr/>
          <p:nvPr/>
        </p:nvSpPr>
        <p:spPr>
          <a:xfrm flipH="1">
            <a:off x="8115299" y="-1"/>
            <a:ext cx="4076698" cy="1590742"/>
          </a:xfrm>
          <a:prstGeom prst="rect">
            <a:avLst/>
          </a:prstGeom>
          <a:gradFill>
            <a:gsLst>
              <a:gs pos="0">
                <a:srgbClr val="4472C4">
                  <a:alpha val="65882"/>
                </a:srgbClr>
              </a:gs>
              <a:gs pos="100000">
                <a:srgbClr val="000000">
                  <a:alpha val="29803"/>
                </a:srgbClr>
              </a:gs>
            </a:gsLst>
            <a:lin ang="132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767" name="Google Shape;767;p57"/>
          <p:cNvSpPr/>
          <p:nvPr/>
        </p:nvSpPr>
        <p:spPr>
          <a:xfrm>
            <a:off x="459350" y="-1"/>
            <a:ext cx="11732646" cy="1597433"/>
          </a:xfrm>
          <a:prstGeom prst="rect">
            <a:avLst/>
          </a:prstGeom>
          <a:gradFill>
            <a:gsLst>
              <a:gs pos="0">
                <a:srgbClr val="000000">
                  <a:alpha val="0"/>
                </a:srgbClr>
              </a:gs>
              <a:gs pos="50000">
                <a:srgbClr val="000000">
                  <a:alpha val="0"/>
                </a:srgbClr>
              </a:gs>
              <a:gs pos="99000">
                <a:srgbClr val="1F3864">
                  <a:alpha val="51764"/>
                </a:srgbClr>
              </a:gs>
              <a:gs pos="100000">
                <a:srgbClr val="1F3864">
                  <a:alpha val="51764"/>
                </a:srgbClr>
              </a:gs>
            </a:gsLst>
            <a:lin ang="168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768" name="Google Shape;768;p57"/>
          <p:cNvSpPr txBox="1">
            <a:spLocks noGrp="1"/>
          </p:cNvSpPr>
          <p:nvPr>
            <p:ph type="title"/>
          </p:nvPr>
        </p:nvSpPr>
        <p:spPr>
          <a:xfrm>
            <a:off x="1371599" y="294538"/>
            <a:ext cx="9895951" cy="1033669"/>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FFFFFF"/>
              </a:buClr>
              <a:buSzPts val="4000"/>
              <a:buFont typeface="Arial"/>
              <a:buNone/>
            </a:pPr>
            <a:r>
              <a:rPr lang="en-US" sz="4000">
                <a:solidFill>
                  <a:srgbClr val="FFFFFF"/>
                </a:solidFill>
                <a:latin typeface="Arial"/>
                <a:ea typeface="Arial"/>
                <a:cs typeface="Arial"/>
                <a:sym typeface="Arial"/>
              </a:rPr>
              <a:t>Overview</a:t>
            </a:r>
            <a:endParaRPr/>
          </a:p>
        </p:txBody>
      </p:sp>
      <p:sp>
        <p:nvSpPr>
          <p:cNvPr id="769" name="Google Shape;769;p57"/>
          <p:cNvSpPr txBox="1">
            <a:spLocks noGrp="1"/>
          </p:cNvSpPr>
          <p:nvPr>
            <p:ph type="body" idx="1"/>
          </p:nvPr>
        </p:nvSpPr>
        <p:spPr>
          <a:xfrm>
            <a:off x="1000462" y="1590739"/>
            <a:ext cx="10732188" cy="5111003"/>
          </a:xfrm>
          <a:prstGeom prst="rect">
            <a:avLst/>
          </a:prstGeom>
          <a:noFill/>
          <a:ln>
            <a:noFill/>
          </a:ln>
        </p:spPr>
        <p:txBody>
          <a:bodyPr spcFirstLastPara="1" wrap="square" lIns="91425" tIns="45700" rIns="91425" bIns="45700" anchor="t" anchorCtr="0">
            <a:normAutofit/>
          </a:bodyPr>
          <a:lstStyle/>
          <a:p>
            <a:pPr marL="228600" lvl="0" indent="-228600" algn="l" rtl="0">
              <a:lnSpc>
                <a:spcPct val="130000"/>
              </a:lnSpc>
              <a:spcBef>
                <a:spcPts val="0"/>
              </a:spcBef>
              <a:spcAft>
                <a:spcPts val="0"/>
              </a:spcAft>
              <a:buClr>
                <a:schemeClr val="dk1"/>
              </a:buClr>
              <a:buSzPts val="2800"/>
              <a:buChar char="•"/>
            </a:pPr>
            <a:r>
              <a:rPr lang="en-US"/>
              <a:t>The Step Transaction Doctrine was a concept developed through case law and revenue rulings. Over time, it has been addressed in new regulations. Thus, there are no clear statutory guidelines to follow.</a:t>
            </a:r>
            <a:endParaRPr/>
          </a:p>
          <a:p>
            <a:pPr marL="228600" lvl="0" indent="-228600" algn="l" rtl="0">
              <a:lnSpc>
                <a:spcPct val="130000"/>
              </a:lnSpc>
              <a:spcBef>
                <a:spcPts val="1000"/>
              </a:spcBef>
              <a:spcAft>
                <a:spcPts val="0"/>
              </a:spcAft>
              <a:buClr>
                <a:schemeClr val="dk1"/>
              </a:buClr>
              <a:buSzPts val="2800"/>
              <a:buChar char="•"/>
            </a:pPr>
            <a:r>
              <a:rPr lang="en-US"/>
              <a:t>What is the purpose of the step transaction doctrine? </a:t>
            </a:r>
            <a:r>
              <a:rPr lang="en-US" b="1"/>
              <a:t>Substance over form</a:t>
            </a:r>
            <a:endParaRPr/>
          </a:p>
          <a:p>
            <a:pPr marL="685800" lvl="1" indent="-228600" algn="l" rtl="0">
              <a:lnSpc>
                <a:spcPct val="130000"/>
              </a:lnSpc>
              <a:spcBef>
                <a:spcPts val="500"/>
              </a:spcBef>
              <a:spcAft>
                <a:spcPts val="0"/>
              </a:spcAft>
              <a:buClr>
                <a:schemeClr val="dk1"/>
              </a:buClr>
              <a:buSzPts val="2400"/>
              <a:buChar char="•"/>
            </a:pPr>
            <a:r>
              <a:rPr lang="en-US"/>
              <a:t>The step transaction doctrine may be applicable whenever two or more purported transactions, independent in form, are deemed to be so dependent upon each other in substance that they are viewed as elements of one transaction.</a:t>
            </a:r>
            <a:endParaRP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Shape 774"/>
        <p:cNvGrpSpPr/>
        <p:nvPr/>
      </p:nvGrpSpPr>
      <p:grpSpPr>
        <a:xfrm>
          <a:off x="0" y="0"/>
          <a:ext cx="0" cy="0"/>
          <a:chOff x="0" y="0"/>
          <a:chExt cx="0" cy="0"/>
        </a:xfrm>
      </p:grpSpPr>
      <p:sp>
        <p:nvSpPr>
          <p:cNvPr id="775" name="Google Shape;775;p58"/>
          <p:cNvSpPr/>
          <p:nvPr/>
        </p:nvSpPr>
        <p:spPr>
          <a:xfrm>
            <a:off x="0" y="0"/>
            <a:ext cx="12192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776" name="Google Shape;776;p58"/>
          <p:cNvSpPr/>
          <p:nvPr/>
        </p:nvSpPr>
        <p:spPr>
          <a:xfrm flipH="1">
            <a:off x="-1" y="-1"/>
            <a:ext cx="12191998" cy="1590742"/>
          </a:xfrm>
          <a:prstGeom prst="rect">
            <a:avLst/>
          </a:prstGeom>
          <a:gradFill>
            <a:gsLst>
              <a:gs pos="0">
                <a:srgbClr val="000000"/>
              </a:gs>
              <a:gs pos="100000">
                <a:srgbClr val="2F5496"/>
              </a:gs>
            </a:gsLst>
            <a:lin ang="84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777" name="Google Shape;777;p58"/>
          <p:cNvSpPr/>
          <p:nvPr/>
        </p:nvSpPr>
        <p:spPr>
          <a:xfrm rot="10800000" flipH="1">
            <a:off x="-3" y="0"/>
            <a:ext cx="8115306" cy="1590742"/>
          </a:xfrm>
          <a:prstGeom prst="rect">
            <a:avLst/>
          </a:prstGeom>
          <a:gradFill>
            <a:gsLst>
              <a:gs pos="0">
                <a:srgbClr val="4472C4">
                  <a:alpha val="0"/>
                </a:srgbClr>
              </a:gs>
              <a:gs pos="20000">
                <a:srgbClr val="4472C4">
                  <a:alpha val="0"/>
                </a:srgbClr>
              </a:gs>
              <a:gs pos="100000">
                <a:srgbClr val="1F3864">
                  <a:alpha val="54901"/>
                </a:srgbClr>
              </a:gs>
            </a:gsLst>
            <a:lin ang="13800001"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778" name="Google Shape;778;p58"/>
          <p:cNvSpPr/>
          <p:nvPr/>
        </p:nvSpPr>
        <p:spPr>
          <a:xfrm flipH="1">
            <a:off x="8115299" y="-1"/>
            <a:ext cx="4076698" cy="1590742"/>
          </a:xfrm>
          <a:prstGeom prst="rect">
            <a:avLst/>
          </a:prstGeom>
          <a:gradFill>
            <a:gsLst>
              <a:gs pos="0">
                <a:srgbClr val="4472C4">
                  <a:alpha val="65882"/>
                </a:srgbClr>
              </a:gs>
              <a:gs pos="100000">
                <a:srgbClr val="000000">
                  <a:alpha val="29803"/>
                </a:srgbClr>
              </a:gs>
            </a:gsLst>
            <a:lin ang="132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779" name="Google Shape;779;p58"/>
          <p:cNvSpPr/>
          <p:nvPr/>
        </p:nvSpPr>
        <p:spPr>
          <a:xfrm>
            <a:off x="459350" y="-1"/>
            <a:ext cx="11732646" cy="1597433"/>
          </a:xfrm>
          <a:prstGeom prst="rect">
            <a:avLst/>
          </a:prstGeom>
          <a:gradFill>
            <a:gsLst>
              <a:gs pos="0">
                <a:srgbClr val="000000">
                  <a:alpha val="0"/>
                </a:srgbClr>
              </a:gs>
              <a:gs pos="50000">
                <a:srgbClr val="000000">
                  <a:alpha val="0"/>
                </a:srgbClr>
              </a:gs>
              <a:gs pos="99000">
                <a:srgbClr val="1F3864">
                  <a:alpha val="51764"/>
                </a:srgbClr>
              </a:gs>
              <a:gs pos="100000">
                <a:srgbClr val="1F3864">
                  <a:alpha val="51764"/>
                </a:srgbClr>
              </a:gs>
            </a:gsLst>
            <a:lin ang="168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780" name="Google Shape;780;p58"/>
          <p:cNvSpPr txBox="1">
            <a:spLocks noGrp="1"/>
          </p:cNvSpPr>
          <p:nvPr>
            <p:ph type="title"/>
          </p:nvPr>
        </p:nvSpPr>
        <p:spPr>
          <a:xfrm>
            <a:off x="1371599" y="294538"/>
            <a:ext cx="9895951" cy="1033669"/>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FFFFFF"/>
              </a:buClr>
              <a:buSzPts val="4000"/>
              <a:buFont typeface="Arial"/>
              <a:buNone/>
            </a:pPr>
            <a:r>
              <a:rPr lang="en-US" sz="4000">
                <a:solidFill>
                  <a:srgbClr val="FFFFFF"/>
                </a:solidFill>
                <a:latin typeface="Arial"/>
                <a:ea typeface="Arial"/>
                <a:cs typeface="Arial"/>
                <a:sym typeface="Arial"/>
              </a:rPr>
              <a:t>Step Transaction Doctrine: Tests</a:t>
            </a:r>
            <a:endParaRPr/>
          </a:p>
        </p:txBody>
      </p:sp>
      <p:sp>
        <p:nvSpPr>
          <p:cNvPr id="781" name="Google Shape;781;p58"/>
          <p:cNvSpPr txBox="1">
            <a:spLocks noGrp="1"/>
          </p:cNvSpPr>
          <p:nvPr>
            <p:ph type="body" idx="1"/>
          </p:nvPr>
        </p:nvSpPr>
        <p:spPr>
          <a:xfrm>
            <a:off x="1000462" y="1590739"/>
            <a:ext cx="10732188" cy="5111003"/>
          </a:xfrm>
          <a:prstGeom prst="rect">
            <a:avLst/>
          </a:prstGeom>
          <a:noFill/>
          <a:ln>
            <a:noFill/>
          </a:ln>
        </p:spPr>
        <p:txBody>
          <a:bodyPr spcFirstLastPara="1" wrap="square" lIns="91425" tIns="45700" rIns="91425" bIns="45700" anchor="t" anchorCtr="0">
            <a:noAutofit/>
          </a:bodyPr>
          <a:lstStyle/>
          <a:p>
            <a:pPr marL="228600" lvl="0" indent="-228600" algn="l" rtl="0">
              <a:lnSpc>
                <a:spcPct val="130000"/>
              </a:lnSpc>
              <a:spcBef>
                <a:spcPts val="0"/>
              </a:spcBef>
              <a:spcAft>
                <a:spcPts val="0"/>
              </a:spcAft>
              <a:buClr>
                <a:schemeClr val="dk1"/>
              </a:buClr>
              <a:buSzPts val="1800"/>
              <a:buChar char="•"/>
            </a:pPr>
            <a:r>
              <a:rPr lang="en-US" sz="1800">
                <a:latin typeface="Arial"/>
                <a:ea typeface="Arial"/>
                <a:cs typeface="Arial"/>
                <a:sym typeface="Arial"/>
              </a:rPr>
              <a:t>Courts have developed the following three tests:</a:t>
            </a:r>
            <a:endParaRPr/>
          </a:p>
          <a:p>
            <a:pPr marL="228600" lvl="0" indent="-228600" algn="l" rtl="0">
              <a:lnSpc>
                <a:spcPct val="130000"/>
              </a:lnSpc>
              <a:spcBef>
                <a:spcPts val="1000"/>
              </a:spcBef>
              <a:spcAft>
                <a:spcPts val="0"/>
              </a:spcAft>
              <a:buClr>
                <a:schemeClr val="dk1"/>
              </a:buClr>
              <a:buSzPts val="1800"/>
              <a:buChar char="•"/>
            </a:pPr>
            <a:r>
              <a:rPr lang="en-US" sz="1800" i="1">
                <a:latin typeface="Arial"/>
                <a:ea typeface="Arial"/>
                <a:cs typeface="Arial"/>
                <a:sym typeface="Arial"/>
              </a:rPr>
              <a:t>End result test</a:t>
            </a:r>
            <a:r>
              <a:rPr lang="en-US" sz="1800">
                <a:latin typeface="Arial"/>
                <a:ea typeface="Arial"/>
                <a:cs typeface="Arial"/>
                <a:sym typeface="Arial"/>
              </a:rPr>
              <a:t> — separate transactions are amalgamated when it appears they were component steps of a single transaction and that each of the steps was intended from the outset to be taken for the purpose of reaching a specific end result.</a:t>
            </a:r>
            <a:endParaRPr/>
          </a:p>
          <a:p>
            <a:pPr marL="228600" lvl="0" indent="-228600" algn="l" rtl="0">
              <a:lnSpc>
                <a:spcPct val="130000"/>
              </a:lnSpc>
              <a:spcBef>
                <a:spcPts val="1000"/>
              </a:spcBef>
              <a:spcAft>
                <a:spcPts val="0"/>
              </a:spcAft>
              <a:buClr>
                <a:schemeClr val="dk1"/>
              </a:buClr>
              <a:buSzPts val="1800"/>
              <a:buChar char="•"/>
            </a:pPr>
            <a:r>
              <a:rPr lang="en-US" sz="1800" i="1">
                <a:latin typeface="Arial"/>
                <a:ea typeface="Arial"/>
                <a:cs typeface="Arial"/>
                <a:sym typeface="Arial"/>
              </a:rPr>
              <a:t>Mutual interdependence test</a:t>
            </a:r>
            <a:r>
              <a:rPr lang="en-US" sz="1800">
                <a:latin typeface="Arial"/>
                <a:ea typeface="Arial"/>
                <a:cs typeface="Arial"/>
                <a:sym typeface="Arial"/>
              </a:rPr>
              <a:t> —the steps are so interdependent that the legal relationships created by one transaction would be fruitless without the completion of the entire series of transactions. The mutual interdependence test focuses on the relationship of the steps, not merely on the end result.</a:t>
            </a:r>
            <a:endParaRPr/>
          </a:p>
          <a:p>
            <a:pPr marL="228600" lvl="0" indent="-228600" algn="l" rtl="0">
              <a:lnSpc>
                <a:spcPct val="130000"/>
              </a:lnSpc>
              <a:spcBef>
                <a:spcPts val="1000"/>
              </a:spcBef>
              <a:spcAft>
                <a:spcPts val="0"/>
              </a:spcAft>
              <a:buClr>
                <a:schemeClr val="dk1"/>
              </a:buClr>
              <a:buSzPts val="1800"/>
              <a:buChar char="•"/>
            </a:pPr>
            <a:r>
              <a:rPr lang="en-US" sz="1800" i="1">
                <a:latin typeface="Arial"/>
                <a:ea typeface="Arial"/>
                <a:cs typeface="Arial"/>
                <a:sym typeface="Arial"/>
              </a:rPr>
              <a:t>Binding commitment test</a:t>
            </a:r>
            <a:r>
              <a:rPr lang="en-US" sz="1800">
                <a:latin typeface="Arial"/>
                <a:ea typeface="Arial"/>
                <a:cs typeface="Arial"/>
                <a:sym typeface="Arial"/>
              </a:rPr>
              <a:t> —a transaction is aggregated with other transactions if there is a binding commitment for the parties to undertake the other transactions. Generally, as long as there is a moment in which the transferors control the stock of the transferee corporation without being subject to a binding obligation that would cost them control, the step transaction doctrine is not applied. </a:t>
            </a:r>
            <a:endParaRPr sz="1800" i="1">
              <a:latin typeface="Arial"/>
              <a:ea typeface="Arial"/>
              <a:cs typeface="Arial"/>
              <a:sym typeface="Aria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37"/>
        <p:cNvGrpSpPr/>
        <p:nvPr/>
      </p:nvGrpSpPr>
      <p:grpSpPr>
        <a:xfrm>
          <a:off x="0" y="0"/>
          <a:ext cx="0" cy="0"/>
          <a:chOff x="0" y="0"/>
          <a:chExt cx="0" cy="0"/>
        </a:xfrm>
      </p:grpSpPr>
      <p:sp>
        <p:nvSpPr>
          <p:cNvPr id="138" name="Google Shape;138;p5"/>
          <p:cNvSpPr/>
          <p:nvPr/>
        </p:nvSpPr>
        <p:spPr>
          <a:xfrm>
            <a:off x="0" y="0"/>
            <a:ext cx="12192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39" name="Google Shape;139;p5"/>
          <p:cNvSpPr/>
          <p:nvPr/>
        </p:nvSpPr>
        <p:spPr>
          <a:xfrm flipH="1">
            <a:off x="-1" y="-1"/>
            <a:ext cx="12191998" cy="1590742"/>
          </a:xfrm>
          <a:prstGeom prst="rect">
            <a:avLst/>
          </a:prstGeom>
          <a:gradFill>
            <a:gsLst>
              <a:gs pos="0">
                <a:srgbClr val="000000"/>
              </a:gs>
              <a:gs pos="100000">
                <a:srgbClr val="2F5496"/>
              </a:gs>
            </a:gsLst>
            <a:lin ang="84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40" name="Google Shape;140;p5"/>
          <p:cNvSpPr/>
          <p:nvPr/>
        </p:nvSpPr>
        <p:spPr>
          <a:xfrm rot="10800000" flipH="1">
            <a:off x="-3" y="0"/>
            <a:ext cx="8115306" cy="1590742"/>
          </a:xfrm>
          <a:prstGeom prst="rect">
            <a:avLst/>
          </a:prstGeom>
          <a:gradFill>
            <a:gsLst>
              <a:gs pos="0">
                <a:srgbClr val="4472C4">
                  <a:alpha val="0"/>
                </a:srgbClr>
              </a:gs>
              <a:gs pos="20000">
                <a:srgbClr val="4472C4">
                  <a:alpha val="0"/>
                </a:srgbClr>
              </a:gs>
              <a:gs pos="100000">
                <a:srgbClr val="1F3864">
                  <a:alpha val="54901"/>
                </a:srgbClr>
              </a:gs>
            </a:gsLst>
            <a:lin ang="13800001"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41" name="Google Shape;141;p5"/>
          <p:cNvSpPr/>
          <p:nvPr/>
        </p:nvSpPr>
        <p:spPr>
          <a:xfrm flipH="1">
            <a:off x="8115299" y="-1"/>
            <a:ext cx="4076698" cy="1590742"/>
          </a:xfrm>
          <a:prstGeom prst="rect">
            <a:avLst/>
          </a:prstGeom>
          <a:gradFill>
            <a:gsLst>
              <a:gs pos="0">
                <a:srgbClr val="4472C4">
                  <a:alpha val="65882"/>
                </a:srgbClr>
              </a:gs>
              <a:gs pos="100000">
                <a:srgbClr val="000000">
                  <a:alpha val="29803"/>
                </a:srgbClr>
              </a:gs>
            </a:gsLst>
            <a:lin ang="132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42" name="Google Shape;142;p5"/>
          <p:cNvSpPr/>
          <p:nvPr/>
        </p:nvSpPr>
        <p:spPr>
          <a:xfrm>
            <a:off x="459350" y="-1"/>
            <a:ext cx="11732646" cy="1597433"/>
          </a:xfrm>
          <a:prstGeom prst="rect">
            <a:avLst/>
          </a:prstGeom>
          <a:gradFill>
            <a:gsLst>
              <a:gs pos="0">
                <a:srgbClr val="000000">
                  <a:alpha val="0"/>
                </a:srgbClr>
              </a:gs>
              <a:gs pos="50000">
                <a:srgbClr val="000000">
                  <a:alpha val="0"/>
                </a:srgbClr>
              </a:gs>
              <a:gs pos="99000">
                <a:srgbClr val="1F3864">
                  <a:alpha val="51764"/>
                </a:srgbClr>
              </a:gs>
              <a:gs pos="100000">
                <a:srgbClr val="1F3864">
                  <a:alpha val="51764"/>
                </a:srgbClr>
              </a:gs>
            </a:gsLst>
            <a:lin ang="168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43" name="Google Shape;143;p5"/>
          <p:cNvSpPr txBox="1">
            <a:spLocks noGrp="1"/>
          </p:cNvSpPr>
          <p:nvPr>
            <p:ph type="title"/>
          </p:nvPr>
        </p:nvSpPr>
        <p:spPr>
          <a:xfrm>
            <a:off x="1371599" y="294538"/>
            <a:ext cx="9895951" cy="1033669"/>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lt1"/>
              </a:buClr>
              <a:buSzPts val="4000"/>
              <a:buFont typeface="Arial"/>
              <a:buNone/>
            </a:pPr>
            <a:r>
              <a:rPr lang="en-US" sz="4000">
                <a:solidFill>
                  <a:schemeClr val="lt1"/>
                </a:solidFill>
                <a:latin typeface="Arial"/>
                <a:ea typeface="Arial"/>
                <a:cs typeface="Arial"/>
                <a:sym typeface="Arial"/>
              </a:rPr>
              <a:t>Stock Acquisitions (Taxable)</a:t>
            </a:r>
            <a:endParaRPr/>
          </a:p>
        </p:txBody>
      </p:sp>
      <p:sp>
        <p:nvSpPr>
          <p:cNvPr id="144" name="Google Shape;144;p5"/>
          <p:cNvSpPr txBox="1">
            <a:spLocks noGrp="1"/>
          </p:cNvSpPr>
          <p:nvPr>
            <p:ph type="body" idx="1"/>
          </p:nvPr>
        </p:nvSpPr>
        <p:spPr>
          <a:xfrm>
            <a:off x="1000461" y="1590740"/>
            <a:ext cx="10095169" cy="5267259"/>
          </a:xfrm>
          <a:prstGeom prst="rect">
            <a:avLst/>
          </a:prstGeom>
          <a:noFill/>
          <a:ln>
            <a:noFill/>
          </a:ln>
        </p:spPr>
        <p:txBody>
          <a:bodyPr spcFirstLastPara="1" wrap="square" lIns="91425" tIns="45700" rIns="91425" bIns="45700" anchor="t" anchorCtr="0">
            <a:noAutofit/>
          </a:bodyPr>
          <a:lstStyle/>
          <a:p>
            <a:pPr marL="346075" lvl="2" indent="-231775" algn="l" rtl="0">
              <a:lnSpc>
                <a:spcPct val="120000"/>
              </a:lnSpc>
              <a:spcBef>
                <a:spcPts val="0"/>
              </a:spcBef>
              <a:spcAft>
                <a:spcPts val="0"/>
              </a:spcAft>
              <a:buClr>
                <a:schemeClr val="dk1"/>
              </a:buClr>
              <a:buSzPts val="2800"/>
              <a:buChar char="•"/>
            </a:pPr>
            <a:r>
              <a:rPr lang="en-US" sz="2800">
                <a:latin typeface="Arial"/>
                <a:ea typeface="Arial"/>
                <a:cs typeface="Arial"/>
                <a:sym typeface="Arial"/>
              </a:rPr>
              <a:t>Buyer gets basis equal to the consideration paid in the stock of Target.</a:t>
            </a:r>
            <a:endParaRPr/>
          </a:p>
          <a:p>
            <a:pPr marL="803275" lvl="4" indent="-231775" algn="l" rtl="0">
              <a:lnSpc>
                <a:spcPct val="120000"/>
              </a:lnSpc>
              <a:spcBef>
                <a:spcPts val="1000"/>
              </a:spcBef>
              <a:spcAft>
                <a:spcPts val="0"/>
              </a:spcAft>
              <a:buClr>
                <a:schemeClr val="dk1"/>
              </a:buClr>
              <a:buSzPts val="2800"/>
              <a:buChar char="•"/>
            </a:pPr>
            <a:r>
              <a:rPr lang="en-US" sz="2800">
                <a:latin typeface="Arial"/>
                <a:ea typeface="Arial"/>
                <a:cs typeface="Arial"/>
                <a:sym typeface="Arial"/>
              </a:rPr>
              <a:t>What about the tax basis in Target’s assets? Carryover basis</a:t>
            </a:r>
            <a:endParaRPr/>
          </a:p>
          <a:p>
            <a:pPr marL="803275" lvl="4" indent="-231775" algn="l" rtl="0">
              <a:lnSpc>
                <a:spcPct val="120000"/>
              </a:lnSpc>
              <a:spcBef>
                <a:spcPts val="1000"/>
              </a:spcBef>
              <a:spcAft>
                <a:spcPts val="0"/>
              </a:spcAft>
              <a:buClr>
                <a:schemeClr val="dk1"/>
              </a:buClr>
              <a:buSzPts val="2800"/>
              <a:buChar char="•"/>
            </a:pPr>
            <a:r>
              <a:rPr lang="en-US" sz="2800">
                <a:latin typeface="Arial"/>
                <a:ea typeface="Arial"/>
                <a:cs typeface="Arial"/>
                <a:sym typeface="Arial"/>
              </a:rPr>
              <a:t>What happens to Target’s tax attributes (e.g., NOLs, tax credits, E&amp;P, etc.)? Remains with Target</a:t>
            </a:r>
            <a:endParaRPr/>
          </a:p>
          <a:p>
            <a:pPr marL="803275" lvl="3" indent="-231775" algn="l" rtl="0">
              <a:lnSpc>
                <a:spcPct val="120000"/>
              </a:lnSpc>
              <a:spcBef>
                <a:spcPts val="1000"/>
              </a:spcBef>
              <a:spcAft>
                <a:spcPts val="0"/>
              </a:spcAft>
              <a:buClr>
                <a:schemeClr val="dk1"/>
              </a:buClr>
              <a:buSzPts val="2600"/>
              <a:buChar char="•"/>
            </a:pPr>
            <a:r>
              <a:rPr lang="en-US" sz="2600">
                <a:latin typeface="Arial"/>
                <a:ea typeface="Arial"/>
                <a:cs typeface="Arial"/>
                <a:sym typeface="Arial"/>
              </a:rPr>
              <a:t>Target (now Buyer) is responsible for historical tax liability.</a:t>
            </a:r>
            <a:endParaRP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Shape 785"/>
        <p:cNvGrpSpPr/>
        <p:nvPr/>
      </p:nvGrpSpPr>
      <p:grpSpPr>
        <a:xfrm>
          <a:off x="0" y="0"/>
          <a:ext cx="0" cy="0"/>
          <a:chOff x="0" y="0"/>
          <a:chExt cx="0" cy="0"/>
        </a:xfrm>
      </p:grpSpPr>
      <p:sp>
        <p:nvSpPr>
          <p:cNvPr id="786" name="Google Shape;786;p59"/>
          <p:cNvSpPr/>
          <p:nvPr/>
        </p:nvSpPr>
        <p:spPr>
          <a:xfrm>
            <a:off x="0" y="0"/>
            <a:ext cx="12192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787" name="Google Shape;787;p59"/>
          <p:cNvSpPr/>
          <p:nvPr/>
        </p:nvSpPr>
        <p:spPr>
          <a:xfrm flipH="1">
            <a:off x="-1" y="-1"/>
            <a:ext cx="12191998" cy="1590742"/>
          </a:xfrm>
          <a:prstGeom prst="rect">
            <a:avLst/>
          </a:prstGeom>
          <a:gradFill>
            <a:gsLst>
              <a:gs pos="0">
                <a:srgbClr val="000000"/>
              </a:gs>
              <a:gs pos="100000">
                <a:srgbClr val="2F5496"/>
              </a:gs>
            </a:gsLst>
            <a:lin ang="84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788" name="Google Shape;788;p59"/>
          <p:cNvSpPr/>
          <p:nvPr/>
        </p:nvSpPr>
        <p:spPr>
          <a:xfrm rot="10800000" flipH="1">
            <a:off x="-3" y="0"/>
            <a:ext cx="8115306" cy="1590742"/>
          </a:xfrm>
          <a:prstGeom prst="rect">
            <a:avLst/>
          </a:prstGeom>
          <a:gradFill>
            <a:gsLst>
              <a:gs pos="0">
                <a:srgbClr val="4472C4">
                  <a:alpha val="0"/>
                </a:srgbClr>
              </a:gs>
              <a:gs pos="20000">
                <a:srgbClr val="4472C4">
                  <a:alpha val="0"/>
                </a:srgbClr>
              </a:gs>
              <a:gs pos="100000">
                <a:srgbClr val="1F3864">
                  <a:alpha val="54901"/>
                </a:srgbClr>
              </a:gs>
            </a:gsLst>
            <a:lin ang="13800001"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789" name="Google Shape;789;p59"/>
          <p:cNvSpPr/>
          <p:nvPr/>
        </p:nvSpPr>
        <p:spPr>
          <a:xfrm flipH="1">
            <a:off x="8115299" y="-1"/>
            <a:ext cx="4076698" cy="1590742"/>
          </a:xfrm>
          <a:prstGeom prst="rect">
            <a:avLst/>
          </a:prstGeom>
          <a:gradFill>
            <a:gsLst>
              <a:gs pos="0">
                <a:srgbClr val="4472C4">
                  <a:alpha val="65882"/>
                </a:srgbClr>
              </a:gs>
              <a:gs pos="100000">
                <a:srgbClr val="000000">
                  <a:alpha val="29803"/>
                </a:srgbClr>
              </a:gs>
            </a:gsLst>
            <a:lin ang="132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790" name="Google Shape;790;p59"/>
          <p:cNvSpPr/>
          <p:nvPr/>
        </p:nvSpPr>
        <p:spPr>
          <a:xfrm>
            <a:off x="459350" y="-1"/>
            <a:ext cx="11732646" cy="1597433"/>
          </a:xfrm>
          <a:prstGeom prst="rect">
            <a:avLst/>
          </a:prstGeom>
          <a:gradFill>
            <a:gsLst>
              <a:gs pos="0">
                <a:srgbClr val="000000">
                  <a:alpha val="0"/>
                </a:srgbClr>
              </a:gs>
              <a:gs pos="50000">
                <a:srgbClr val="000000">
                  <a:alpha val="0"/>
                </a:srgbClr>
              </a:gs>
              <a:gs pos="99000">
                <a:srgbClr val="1F3864">
                  <a:alpha val="51764"/>
                </a:srgbClr>
              </a:gs>
              <a:gs pos="100000">
                <a:srgbClr val="1F3864">
                  <a:alpha val="51764"/>
                </a:srgbClr>
              </a:gs>
            </a:gsLst>
            <a:lin ang="168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791" name="Google Shape;791;p59"/>
          <p:cNvSpPr txBox="1">
            <a:spLocks noGrp="1"/>
          </p:cNvSpPr>
          <p:nvPr>
            <p:ph type="title"/>
          </p:nvPr>
        </p:nvSpPr>
        <p:spPr>
          <a:xfrm>
            <a:off x="1371599" y="294538"/>
            <a:ext cx="9895951" cy="1033669"/>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FFFFFF"/>
              </a:buClr>
              <a:buSzPts val="4000"/>
              <a:buFont typeface="Arial"/>
              <a:buNone/>
            </a:pPr>
            <a:r>
              <a:rPr lang="en-US" sz="4000">
                <a:solidFill>
                  <a:srgbClr val="FFFFFF"/>
                </a:solidFill>
                <a:latin typeface="Arial"/>
                <a:ea typeface="Arial"/>
                <a:cs typeface="Arial"/>
                <a:sym typeface="Arial"/>
              </a:rPr>
              <a:t>Step Transaction Doctrine: Tests</a:t>
            </a:r>
            <a:endParaRPr/>
          </a:p>
        </p:txBody>
      </p:sp>
      <p:sp>
        <p:nvSpPr>
          <p:cNvPr id="792" name="Google Shape;792;p59"/>
          <p:cNvSpPr txBox="1">
            <a:spLocks noGrp="1"/>
          </p:cNvSpPr>
          <p:nvPr>
            <p:ph type="body" idx="1"/>
          </p:nvPr>
        </p:nvSpPr>
        <p:spPr>
          <a:xfrm>
            <a:off x="1000462" y="1590739"/>
            <a:ext cx="10732188" cy="5111003"/>
          </a:xfrm>
          <a:prstGeom prst="rect">
            <a:avLst/>
          </a:prstGeom>
          <a:noFill/>
          <a:ln>
            <a:noFill/>
          </a:ln>
        </p:spPr>
        <p:txBody>
          <a:bodyPr spcFirstLastPara="1" wrap="square" lIns="91425" tIns="45700" rIns="91425" bIns="45700" anchor="t" anchorCtr="0">
            <a:noAutofit/>
          </a:bodyPr>
          <a:lstStyle/>
          <a:p>
            <a:pPr marL="228600" lvl="0" indent="-228600" algn="l" rtl="0">
              <a:lnSpc>
                <a:spcPct val="130000"/>
              </a:lnSpc>
              <a:spcBef>
                <a:spcPts val="0"/>
              </a:spcBef>
              <a:spcAft>
                <a:spcPts val="0"/>
              </a:spcAft>
              <a:buClr>
                <a:schemeClr val="dk1"/>
              </a:buClr>
              <a:buSzPts val="2000"/>
              <a:buChar char="•"/>
            </a:pPr>
            <a:r>
              <a:rPr lang="en-US" sz="2000" i="1">
                <a:latin typeface="Arial"/>
                <a:ea typeface="Arial"/>
                <a:cs typeface="Arial"/>
                <a:sym typeface="Arial"/>
              </a:rPr>
              <a:t>Binding commitment test</a:t>
            </a:r>
            <a:r>
              <a:rPr lang="en-US" sz="2000">
                <a:latin typeface="Arial"/>
                <a:ea typeface="Arial"/>
                <a:cs typeface="Arial"/>
                <a:sym typeface="Arial"/>
              </a:rPr>
              <a:t> :</a:t>
            </a:r>
            <a:endParaRPr/>
          </a:p>
          <a:p>
            <a:pPr marL="685800" lvl="1" indent="-228600" algn="l" rtl="0">
              <a:lnSpc>
                <a:spcPct val="130000"/>
              </a:lnSpc>
              <a:spcBef>
                <a:spcPts val="500"/>
              </a:spcBef>
              <a:spcAft>
                <a:spcPts val="0"/>
              </a:spcAft>
              <a:buClr>
                <a:schemeClr val="dk1"/>
              </a:buClr>
              <a:buSzPts val="2000"/>
              <a:buChar char="•"/>
            </a:pPr>
            <a:r>
              <a:rPr lang="en-US" sz="2000">
                <a:latin typeface="Arial"/>
                <a:ea typeface="Arial"/>
                <a:cs typeface="Arial"/>
                <a:sym typeface="Arial"/>
              </a:rPr>
              <a:t>There are cases where courts refused to apply step transaction doctrine even if there is a written agreement among the parties if the agreement is not binding. </a:t>
            </a:r>
            <a:r>
              <a:rPr lang="en-US" sz="2000" i="1">
                <a:latin typeface="Arial"/>
                <a:ea typeface="Arial"/>
                <a:cs typeface="Arial"/>
                <a:sym typeface="Arial"/>
              </a:rPr>
              <a:t>See</a:t>
            </a:r>
            <a:r>
              <a:rPr lang="en-US" i="1"/>
              <a:t> </a:t>
            </a:r>
            <a:r>
              <a:rPr lang="en-US" sz="2000" i="1">
                <a:latin typeface="Arial"/>
                <a:ea typeface="Arial"/>
                <a:cs typeface="Arial"/>
                <a:sym typeface="Arial"/>
              </a:rPr>
              <a:t>Bantam Car Co. v. Commissioner; Commissioner v. Gordon (1968); Intermountain Lumber Co. v. Commissioner (1976). </a:t>
            </a:r>
            <a:r>
              <a:rPr lang="en-US" sz="2000">
                <a:latin typeface="Arial"/>
                <a:ea typeface="Arial"/>
                <a:cs typeface="Arial"/>
                <a:sym typeface="Arial"/>
              </a:rPr>
              <a:t>What constitutes binding commitment? </a:t>
            </a:r>
            <a:endParaRPr/>
          </a:p>
          <a:p>
            <a:pPr marL="685800" lvl="1" indent="-228600" algn="l" rtl="0">
              <a:lnSpc>
                <a:spcPct val="130000"/>
              </a:lnSpc>
              <a:spcBef>
                <a:spcPts val="500"/>
              </a:spcBef>
              <a:spcAft>
                <a:spcPts val="0"/>
              </a:spcAft>
              <a:buClr>
                <a:schemeClr val="dk1"/>
              </a:buClr>
              <a:buSzPts val="2000"/>
              <a:buChar char="•"/>
            </a:pPr>
            <a:r>
              <a:rPr lang="en-US" sz="2000">
                <a:latin typeface="Arial"/>
                <a:ea typeface="Arial"/>
                <a:cs typeface="Arial"/>
                <a:sym typeface="Arial"/>
              </a:rPr>
              <a:t>Nonetheless, even if there is no binding commitment, the IRS has put emphasis on the existence of a prearranged plan (even if there is no binding commitment) when applying step transaction doctrine. </a:t>
            </a:r>
            <a:r>
              <a:rPr lang="en-US" sz="2000" i="1">
                <a:latin typeface="Arial"/>
                <a:ea typeface="Arial"/>
                <a:cs typeface="Arial"/>
                <a:sym typeface="Arial"/>
              </a:rPr>
              <a:t>See Rev. Rul. 54-96, Rev. Rul. 70-140</a:t>
            </a:r>
            <a:r>
              <a:rPr lang="en-US" sz="2000">
                <a:latin typeface="Arial"/>
                <a:ea typeface="Arial"/>
                <a:cs typeface="Arial"/>
                <a:sym typeface="Arial"/>
              </a:rPr>
              <a:t>.</a:t>
            </a:r>
            <a:endParaRPr/>
          </a:p>
          <a:p>
            <a:pPr marL="685800" lvl="1" indent="-228600" algn="l" rtl="0">
              <a:lnSpc>
                <a:spcPct val="130000"/>
              </a:lnSpc>
              <a:spcBef>
                <a:spcPts val="500"/>
              </a:spcBef>
              <a:spcAft>
                <a:spcPts val="0"/>
              </a:spcAft>
              <a:buClr>
                <a:schemeClr val="dk1"/>
              </a:buClr>
              <a:buSzPts val="2000"/>
              <a:buChar char="•"/>
            </a:pPr>
            <a:r>
              <a:rPr lang="en-US" sz="2000">
                <a:latin typeface="Arial"/>
                <a:ea typeface="Arial"/>
                <a:cs typeface="Arial"/>
                <a:sym typeface="Arial"/>
              </a:rPr>
              <a:t>In more recent revenue rulings, the IRS has been more open to respecting the form of the transaction and not applying step transaction doctrine to integrate the steps. </a:t>
            </a:r>
            <a:r>
              <a:rPr lang="en-US" sz="2000" i="1">
                <a:latin typeface="Arial"/>
                <a:ea typeface="Arial"/>
                <a:cs typeface="Arial"/>
                <a:sym typeface="Arial"/>
              </a:rPr>
              <a:t>See Rev. Ruls. 90-95, 2003-51, 2015-9, 2015-10.</a:t>
            </a:r>
            <a:endParaRPr sz="2000">
              <a:latin typeface="Arial"/>
              <a:ea typeface="Arial"/>
              <a:cs typeface="Arial"/>
              <a:sym typeface="Arial"/>
            </a:endParaRPr>
          </a:p>
          <a:p>
            <a:pPr marL="685800" lvl="1" indent="-101600" algn="l" rtl="0">
              <a:lnSpc>
                <a:spcPct val="130000"/>
              </a:lnSpc>
              <a:spcBef>
                <a:spcPts val="500"/>
              </a:spcBef>
              <a:spcAft>
                <a:spcPts val="0"/>
              </a:spcAft>
              <a:buClr>
                <a:schemeClr val="dk1"/>
              </a:buClr>
              <a:buSzPts val="2000"/>
              <a:buNone/>
            </a:pPr>
            <a:endParaRPr sz="2000">
              <a:latin typeface="Arial"/>
              <a:ea typeface="Arial"/>
              <a:cs typeface="Arial"/>
              <a:sym typeface="Arial"/>
            </a:endParaRP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Shape 796"/>
        <p:cNvGrpSpPr/>
        <p:nvPr/>
      </p:nvGrpSpPr>
      <p:grpSpPr>
        <a:xfrm>
          <a:off x="0" y="0"/>
          <a:ext cx="0" cy="0"/>
          <a:chOff x="0" y="0"/>
          <a:chExt cx="0" cy="0"/>
        </a:xfrm>
      </p:grpSpPr>
      <p:sp>
        <p:nvSpPr>
          <p:cNvPr id="797" name="Google Shape;797;p60"/>
          <p:cNvSpPr/>
          <p:nvPr/>
        </p:nvSpPr>
        <p:spPr>
          <a:xfrm>
            <a:off x="0" y="0"/>
            <a:ext cx="12192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798" name="Google Shape;798;p60"/>
          <p:cNvSpPr/>
          <p:nvPr/>
        </p:nvSpPr>
        <p:spPr>
          <a:xfrm flipH="1">
            <a:off x="-1" y="-1"/>
            <a:ext cx="12191998" cy="1590742"/>
          </a:xfrm>
          <a:prstGeom prst="rect">
            <a:avLst/>
          </a:prstGeom>
          <a:gradFill>
            <a:gsLst>
              <a:gs pos="0">
                <a:srgbClr val="000000"/>
              </a:gs>
              <a:gs pos="100000">
                <a:srgbClr val="2F5496"/>
              </a:gs>
            </a:gsLst>
            <a:lin ang="84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799" name="Google Shape;799;p60"/>
          <p:cNvSpPr/>
          <p:nvPr/>
        </p:nvSpPr>
        <p:spPr>
          <a:xfrm rot="10800000" flipH="1">
            <a:off x="-3" y="0"/>
            <a:ext cx="8115306" cy="1590742"/>
          </a:xfrm>
          <a:prstGeom prst="rect">
            <a:avLst/>
          </a:prstGeom>
          <a:gradFill>
            <a:gsLst>
              <a:gs pos="0">
                <a:srgbClr val="4472C4">
                  <a:alpha val="0"/>
                </a:srgbClr>
              </a:gs>
              <a:gs pos="20000">
                <a:srgbClr val="4472C4">
                  <a:alpha val="0"/>
                </a:srgbClr>
              </a:gs>
              <a:gs pos="100000">
                <a:srgbClr val="1F3864">
                  <a:alpha val="54901"/>
                </a:srgbClr>
              </a:gs>
            </a:gsLst>
            <a:lin ang="13800001"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800" name="Google Shape;800;p60"/>
          <p:cNvSpPr/>
          <p:nvPr/>
        </p:nvSpPr>
        <p:spPr>
          <a:xfrm flipH="1">
            <a:off x="8115299" y="-1"/>
            <a:ext cx="4076698" cy="1590742"/>
          </a:xfrm>
          <a:prstGeom prst="rect">
            <a:avLst/>
          </a:prstGeom>
          <a:gradFill>
            <a:gsLst>
              <a:gs pos="0">
                <a:srgbClr val="4472C4">
                  <a:alpha val="65882"/>
                </a:srgbClr>
              </a:gs>
              <a:gs pos="100000">
                <a:srgbClr val="000000">
                  <a:alpha val="29803"/>
                </a:srgbClr>
              </a:gs>
            </a:gsLst>
            <a:lin ang="132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801" name="Google Shape;801;p60"/>
          <p:cNvSpPr/>
          <p:nvPr/>
        </p:nvSpPr>
        <p:spPr>
          <a:xfrm>
            <a:off x="459350" y="-1"/>
            <a:ext cx="11732646" cy="1597433"/>
          </a:xfrm>
          <a:prstGeom prst="rect">
            <a:avLst/>
          </a:prstGeom>
          <a:gradFill>
            <a:gsLst>
              <a:gs pos="0">
                <a:srgbClr val="000000">
                  <a:alpha val="0"/>
                </a:srgbClr>
              </a:gs>
              <a:gs pos="50000">
                <a:srgbClr val="000000">
                  <a:alpha val="0"/>
                </a:srgbClr>
              </a:gs>
              <a:gs pos="99000">
                <a:srgbClr val="1F3864">
                  <a:alpha val="51764"/>
                </a:srgbClr>
              </a:gs>
              <a:gs pos="100000">
                <a:srgbClr val="1F3864">
                  <a:alpha val="51764"/>
                </a:srgbClr>
              </a:gs>
            </a:gsLst>
            <a:lin ang="168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802" name="Google Shape;802;p60"/>
          <p:cNvSpPr txBox="1">
            <a:spLocks noGrp="1"/>
          </p:cNvSpPr>
          <p:nvPr>
            <p:ph type="title"/>
          </p:nvPr>
        </p:nvSpPr>
        <p:spPr>
          <a:xfrm>
            <a:off x="1371599" y="294538"/>
            <a:ext cx="9895951" cy="1033669"/>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FFFFFF"/>
              </a:buClr>
              <a:buSzPts val="4000"/>
              <a:buFont typeface="Arial"/>
              <a:buNone/>
            </a:pPr>
            <a:r>
              <a:rPr lang="en-US" sz="4000">
                <a:solidFill>
                  <a:srgbClr val="FFFFFF"/>
                </a:solidFill>
                <a:latin typeface="Arial"/>
                <a:ea typeface="Arial"/>
                <a:cs typeface="Arial"/>
                <a:sym typeface="Arial"/>
              </a:rPr>
              <a:t>Step Transaction Doctrine: 1.368-2(k)</a:t>
            </a:r>
            <a:endParaRPr/>
          </a:p>
        </p:txBody>
      </p:sp>
      <p:sp>
        <p:nvSpPr>
          <p:cNvPr id="803" name="Google Shape;803;p60"/>
          <p:cNvSpPr txBox="1">
            <a:spLocks noGrp="1"/>
          </p:cNvSpPr>
          <p:nvPr>
            <p:ph type="body" idx="1"/>
          </p:nvPr>
        </p:nvSpPr>
        <p:spPr>
          <a:xfrm>
            <a:off x="1000462" y="1590739"/>
            <a:ext cx="10732188" cy="5111003"/>
          </a:xfrm>
          <a:prstGeom prst="rect">
            <a:avLst/>
          </a:prstGeom>
          <a:noFill/>
          <a:ln>
            <a:noFill/>
          </a:ln>
        </p:spPr>
        <p:txBody>
          <a:bodyPr spcFirstLastPara="1" wrap="square" lIns="91425" tIns="45700" rIns="91425" bIns="45700" anchor="t" anchorCtr="0">
            <a:normAutofit/>
          </a:bodyPr>
          <a:lstStyle/>
          <a:p>
            <a:pPr marL="228600" lvl="0" indent="-228600" algn="l" rtl="0">
              <a:lnSpc>
                <a:spcPct val="130000"/>
              </a:lnSpc>
              <a:spcBef>
                <a:spcPts val="0"/>
              </a:spcBef>
              <a:spcAft>
                <a:spcPts val="0"/>
              </a:spcAft>
              <a:buClr>
                <a:schemeClr val="dk1"/>
              </a:buClr>
              <a:buSzPts val="2200"/>
              <a:buChar char="•"/>
            </a:pPr>
            <a:r>
              <a:rPr lang="en-US" sz="2200">
                <a:latin typeface="Arial"/>
                <a:ea typeface="Arial"/>
                <a:cs typeface="Arial"/>
                <a:sym typeface="Arial"/>
              </a:rPr>
              <a:t>A transaction otherwise qualifying as a reorg under Section 368(a) shall not be disqualified or recharacterized as a result of one or more subsequent transfers of assets or stock provided that the requirements of Treas. Reg. 1.368-1(d) (e.g., COBE) are satisfied, and the transfers are described in 1.368-2(k)(1).</a:t>
            </a:r>
            <a:endParaRPr/>
          </a:p>
          <a:p>
            <a:pPr marL="228600" lvl="0" indent="-228600" algn="l" rtl="0">
              <a:lnSpc>
                <a:spcPct val="130000"/>
              </a:lnSpc>
              <a:spcBef>
                <a:spcPts val="1000"/>
              </a:spcBef>
              <a:spcAft>
                <a:spcPts val="0"/>
              </a:spcAft>
              <a:buClr>
                <a:schemeClr val="dk1"/>
              </a:buClr>
              <a:buSzPts val="2200"/>
              <a:buChar char="•"/>
            </a:pPr>
            <a:r>
              <a:rPr lang="en-US" sz="2200">
                <a:latin typeface="Arial"/>
                <a:ea typeface="Arial"/>
                <a:cs typeface="Arial"/>
                <a:sym typeface="Arial"/>
              </a:rPr>
              <a:t>Essentially, Buyer may make a subsequent transfer of assets / stock acquired in a reorganization to another corporation for which it has control under Section 368(c) without busting the reorganization.</a:t>
            </a:r>
            <a:endParaRPr/>
          </a:p>
          <a:p>
            <a:pPr marL="228600" lvl="0" indent="-228600" algn="l" rtl="0">
              <a:lnSpc>
                <a:spcPct val="130000"/>
              </a:lnSpc>
              <a:spcBef>
                <a:spcPts val="1000"/>
              </a:spcBef>
              <a:spcAft>
                <a:spcPts val="0"/>
              </a:spcAft>
              <a:buClr>
                <a:schemeClr val="dk1"/>
              </a:buClr>
              <a:buSzPts val="2200"/>
              <a:buChar char="•"/>
            </a:pPr>
            <a:r>
              <a:rPr lang="en-US" sz="2200">
                <a:latin typeface="Arial"/>
                <a:ea typeface="Arial"/>
                <a:cs typeface="Arial"/>
                <a:sym typeface="Arial"/>
              </a:rPr>
              <a:t>Other requirements under -2(k):</a:t>
            </a:r>
            <a:endParaRPr/>
          </a:p>
          <a:p>
            <a:pPr marL="685800" lvl="1" indent="-228600" algn="l" rtl="0">
              <a:lnSpc>
                <a:spcPct val="130000"/>
              </a:lnSpc>
              <a:spcBef>
                <a:spcPts val="500"/>
              </a:spcBef>
              <a:spcAft>
                <a:spcPts val="0"/>
              </a:spcAft>
              <a:buClr>
                <a:schemeClr val="dk1"/>
              </a:buClr>
              <a:buSzPts val="2200"/>
              <a:buChar char="•"/>
            </a:pPr>
            <a:r>
              <a:rPr lang="en-US" sz="2200">
                <a:latin typeface="Arial"/>
                <a:ea typeface="Arial"/>
                <a:cs typeface="Arial"/>
                <a:sym typeface="Arial"/>
              </a:rPr>
              <a:t>Buyer, Target, or the surviving corporation with Target’s assets may not terminate its corporate existence.</a:t>
            </a:r>
            <a:endParaRP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Shape 807"/>
        <p:cNvGrpSpPr/>
        <p:nvPr/>
      </p:nvGrpSpPr>
      <p:grpSpPr>
        <a:xfrm>
          <a:off x="0" y="0"/>
          <a:ext cx="0" cy="0"/>
          <a:chOff x="0" y="0"/>
          <a:chExt cx="0" cy="0"/>
        </a:xfrm>
      </p:grpSpPr>
      <p:sp>
        <p:nvSpPr>
          <p:cNvPr id="808" name="Google Shape;808;p61"/>
          <p:cNvSpPr/>
          <p:nvPr/>
        </p:nvSpPr>
        <p:spPr>
          <a:xfrm>
            <a:off x="0" y="0"/>
            <a:ext cx="12192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809" name="Google Shape;809;p61"/>
          <p:cNvSpPr/>
          <p:nvPr/>
        </p:nvSpPr>
        <p:spPr>
          <a:xfrm flipH="1">
            <a:off x="-1" y="-1"/>
            <a:ext cx="12191998" cy="1590742"/>
          </a:xfrm>
          <a:prstGeom prst="rect">
            <a:avLst/>
          </a:prstGeom>
          <a:gradFill>
            <a:gsLst>
              <a:gs pos="0">
                <a:srgbClr val="000000"/>
              </a:gs>
              <a:gs pos="100000">
                <a:srgbClr val="2F5496"/>
              </a:gs>
            </a:gsLst>
            <a:lin ang="84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810" name="Google Shape;810;p61"/>
          <p:cNvSpPr/>
          <p:nvPr/>
        </p:nvSpPr>
        <p:spPr>
          <a:xfrm rot="10800000" flipH="1">
            <a:off x="-3" y="0"/>
            <a:ext cx="8115306" cy="1590742"/>
          </a:xfrm>
          <a:prstGeom prst="rect">
            <a:avLst/>
          </a:prstGeom>
          <a:gradFill>
            <a:gsLst>
              <a:gs pos="0">
                <a:srgbClr val="4472C4">
                  <a:alpha val="0"/>
                </a:srgbClr>
              </a:gs>
              <a:gs pos="20000">
                <a:srgbClr val="4472C4">
                  <a:alpha val="0"/>
                </a:srgbClr>
              </a:gs>
              <a:gs pos="100000">
                <a:srgbClr val="1F3864">
                  <a:alpha val="54901"/>
                </a:srgbClr>
              </a:gs>
            </a:gsLst>
            <a:lin ang="13800001"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811" name="Google Shape;811;p61"/>
          <p:cNvSpPr/>
          <p:nvPr/>
        </p:nvSpPr>
        <p:spPr>
          <a:xfrm flipH="1">
            <a:off x="8115299" y="-1"/>
            <a:ext cx="4076698" cy="1590742"/>
          </a:xfrm>
          <a:prstGeom prst="rect">
            <a:avLst/>
          </a:prstGeom>
          <a:gradFill>
            <a:gsLst>
              <a:gs pos="0">
                <a:srgbClr val="4472C4">
                  <a:alpha val="65882"/>
                </a:srgbClr>
              </a:gs>
              <a:gs pos="100000">
                <a:srgbClr val="000000">
                  <a:alpha val="29803"/>
                </a:srgbClr>
              </a:gs>
            </a:gsLst>
            <a:lin ang="132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812" name="Google Shape;812;p61"/>
          <p:cNvSpPr/>
          <p:nvPr/>
        </p:nvSpPr>
        <p:spPr>
          <a:xfrm>
            <a:off x="459350" y="-1"/>
            <a:ext cx="11732646" cy="1597433"/>
          </a:xfrm>
          <a:prstGeom prst="rect">
            <a:avLst/>
          </a:prstGeom>
          <a:gradFill>
            <a:gsLst>
              <a:gs pos="0">
                <a:srgbClr val="000000">
                  <a:alpha val="0"/>
                </a:srgbClr>
              </a:gs>
              <a:gs pos="50000">
                <a:srgbClr val="000000">
                  <a:alpha val="0"/>
                </a:srgbClr>
              </a:gs>
              <a:gs pos="99000">
                <a:srgbClr val="1F3864">
                  <a:alpha val="51764"/>
                </a:srgbClr>
              </a:gs>
              <a:gs pos="100000">
                <a:srgbClr val="1F3864">
                  <a:alpha val="51764"/>
                </a:srgbClr>
              </a:gs>
            </a:gsLst>
            <a:lin ang="168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813" name="Google Shape;813;p61"/>
          <p:cNvSpPr txBox="1">
            <a:spLocks noGrp="1"/>
          </p:cNvSpPr>
          <p:nvPr>
            <p:ph type="title"/>
          </p:nvPr>
        </p:nvSpPr>
        <p:spPr>
          <a:xfrm>
            <a:off x="1371599" y="294538"/>
            <a:ext cx="9895951" cy="1033669"/>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FFFFFF"/>
              </a:buClr>
              <a:buSzPts val="4000"/>
              <a:buFont typeface="Arial"/>
              <a:buNone/>
            </a:pPr>
            <a:r>
              <a:rPr lang="en-US" sz="4000">
                <a:solidFill>
                  <a:srgbClr val="FFFFFF"/>
                </a:solidFill>
                <a:latin typeface="Arial"/>
                <a:ea typeface="Arial"/>
                <a:cs typeface="Arial"/>
                <a:sym typeface="Arial"/>
              </a:rPr>
              <a:t>C Corporation tax attributes</a:t>
            </a:r>
            <a:endParaRPr/>
          </a:p>
        </p:txBody>
      </p:sp>
      <p:sp>
        <p:nvSpPr>
          <p:cNvPr id="814" name="Google Shape;814;p61"/>
          <p:cNvSpPr txBox="1">
            <a:spLocks noGrp="1"/>
          </p:cNvSpPr>
          <p:nvPr>
            <p:ph type="body" idx="1"/>
          </p:nvPr>
        </p:nvSpPr>
        <p:spPr>
          <a:xfrm>
            <a:off x="1000461" y="1590740"/>
            <a:ext cx="10095169" cy="5267259"/>
          </a:xfrm>
          <a:prstGeom prst="rect">
            <a:avLst/>
          </a:prstGeom>
          <a:noFill/>
          <a:ln>
            <a:noFill/>
          </a:ln>
        </p:spPr>
        <p:txBody>
          <a:bodyPr spcFirstLastPara="1" wrap="square" lIns="91425" tIns="45700" rIns="91425" bIns="45700" anchor="t" anchorCtr="0">
            <a:normAutofit/>
          </a:bodyPr>
          <a:lstStyle/>
          <a:p>
            <a:pPr marL="228600" lvl="0" indent="-228600" algn="l" rtl="0">
              <a:lnSpc>
                <a:spcPct val="90000"/>
              </a:lnSpc>
              <a:spcBef>
                <a:spcPts val="0"/>
              </a:spcBef>
              <a:spcAft>
                <a:spcPts val="0"/>
              </a:spcAft>
              <a:buClr>
                <a:schemeClr val="dk1"/>
              </a:buClr>
              <a:buSzPts val="2800"/>
              <a:buChar char="•"/>
            </a:pPr>
            <a:r>
              <a:rPr lang="en-US">
                <a:latin typeface="Arial"/>
                <a:ea typeface="Arial"/>
                <a:cs typeface="Arial"/>
                <a:sym typeface="Arial"/>
              </a:rPr>
              <a:t>Net operating losses (“NOLs”) </a:t>
            </a:r>
            <a:endParaRPr/>
          </a:p>
          <a:p>
            <a:pPr marL="228600" lvl="0" indent="-228600" algn="l" rtl="0">
              <a:lnSpc>
                <a:spcPct val="90000"/>
              </a:lnSpc>
              <a:spcBef>
                <a:spcPts val="1000"/>
              </a:spcBef>
              <a:spcAft>
                <a:spcPts val="0"/>
              </a:spcAft>
              <a:buClr>
                <a:schemeClr val="dk1"/>
              </a:buClr>
              <a:buSzPts val="2800"/>
              <a:buChar char="•"/>
            </a:pPr>
            <a:r>
              <a:rPr lang="en-US">
                <a:latin typeface="Arial"/>
                <a:ea typeface="Arial"/>
                <a:cs typeface="Arial"/>
                <a:sym typeface="Arial"/>
              </a:rPr>
              <a:t>R&amp;D credits</a:t>
            </a:r>
            <a:endParaRPr/>
          </a:p>
          <a:p>
            <a:pPr marL="228600" lvl="0" indent="-228600" algn="l" rtl="0">
              <a:lnSpc>
                <a:spcPct val="90000"/>
              </a:lnSpc>
              <a:spcBef>
                <a:spcPts val="1000"/>
              </a:spcBef>
              <a:spcAft>
                <a:spcPts val="0"/>
              </a:spcAft>
              <a:buClr>
                <a:schemeClr val="dk1"/>
              </a:buClr>
              <a:buSzPts val="2800"/>
              <a:buChar char="•"/>
            </a:pPr>
            <a:r>
              <a:rPr lang="en-US">
                <a:latin typeface="Arial"/>
                <a:ea typeface="Arial"/>
                <a:cs typeface="Arial"/>
                <a:sym typeface="Arial"/>
              </a:rPr>
              <a:t>Foreign tax credits</a:t>
            </a:r>
            <a:endParaRPr/>
          </a:p>
          <a:p>
            <a:pPr marL="228600" lvl="0" indent="-228600" algn="l" rtl="0">
              <a:lnSpc>
                <a:spcPct val="90000"/>
              </a:lnSpc>
              <a:spcBef>
                <a:spcPts val="1000"/>
              </a:spcBef>
              <a:spcAft>
                <a:spcPts val="0"/>
              </a:spcAft>
              <a:buClr>
                <a:schemeClr val="dk1"/>
              </a:buClr>
              <a:buSzPts val="2800"/>
              <a:buChar char="•"/>
            </a:pPr>
            <a:r>
              <a:rPr lang="en-US">
                <a:latin typeface="Arial"/>
                <a:ea typeface="Arial"/>
                <a:cs typeface="Arial"/>
                <a:sym typeface="Arial"/>
              </a:rPr>
              <a:t>Other tax credits</a:t>
            </a:r>
            <a:endParaRP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Shape 818"/>
        <p:cNvGrpSpPr/>
        <p:nvPr/>
      </p:nvGrpSpPr>
      <p:grpSpPr>
        <a:xfrm>
          <a:off x="0" y="0"/>
          <a:ext cx="0" cy="0"/>
          <a:chOff x="0" y="0"/>
          <a:chExt cx="0" cy="0"/>
        </a:xfrm>
      </p:grpSpPr>
      <p:sp>
        <p:nvSpPr>
          <p:cNvPr id="819" name="Google Shape;819;p62"/>
          <p:cNvSpPr/>
          <p:nvPr/>
        </p:nvSpPr>
        <p:spPr>
          <a:xfrm>
            <a:off x="0" y="0"/>
            <a:ext cx="12192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820" name="Google Shape;820;p62"/>
          <p:cNvSpPr/>
          <p:nvPr/>
        </p:nvSpPr>
        <p:spPr>
          <a:xfrm flipH="1">
            <a:off x="-1" y="-1"/>
            <a:ext cx="12191998" cy="1590742"/>
          </a:xfrm>
          <a:prstGeom prst="rect">
            <a:avLst/>
          </a:prstGeom>
          <a:gradFill>
            <a:gsLst>
              <a:gs pos="0">
                <a:srgbClr val="000000"/>
              </a:gs>
              <a:gs pos="100000">
                <a:srgbClr val="2F5496"/>
              </a:gs>
            </a:gsLst>
            <a:lin ang="84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821" name="Google Shape;821;p62"/>
          <p:cNvSpPr/>
          <p:nvPr/>
        </p:nvSpPr>
        <p:spPr>
          <a:xfrm rot="10800000" flipH="1">
            <a:off x="-3" y="0"/>
            <a:ext cx="8115306" cy="1590742"/>
          </a:xfrm>
          <a:prstGeom prst="rect">
            <a:avLst/>
          </a:prstGeom>
          <a:gradFill>
            <a:gsLst>
              <a:gs pos="0">
                <a:srgbClr val="4472C4">
                  <a:alpha val="0"/>
                </a:srgbClr>
              </a:gs>
              <a:gs pos="20000">
                <a:srgbClr val="4472C4">
                  <a:alpha val="0"/>
                </a:srgbClr>
              </a:gs>
              <a:gs pos="100000">
                <a:srgbClr val="1F3864">
                  <a:alpha val="54901"/>
                </a:srgbClr>
              </a:gs>
            </a:gsLst>
            <a:lin ang="13800001"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822" name="Google Shape;822;p62"/>
          <p:cNvSpPr/>
          <p:nvPr/>
        </p:nvSpPr>
        <p:spPr>
          <a:xfrm flipH="1">
            <a:off x="8115299" y="-1"/>
            <a:ext cx="4076698" cy="1590742"/>
          </a:xfrm>
          <a:prstGeom prst="rect">
            <a:avLst/>
          </a:prstGeom>
          <a:gradFill>
            <a:gsLst>
              <a:gs pos="0">
                <a:srgbClr val="4472C4">
                  <a:alpha val="65882"/>
                </a:srgbClr>
              </a:gs>
              <a:gs pos="100000">
                <a:srgbClr val="000000">
                  <a:alpha val="29803"/>
                </a:srgbClr>
              </a:gs>
            </a:gsLst>
            <a:lin ang="132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823" name="Google Shape;823;p62"/>
          <p:cNvSpPr/>
          <p:nvPr/>
        </p:nvSpPr>
        <p:spPr>
          <a:xfrm>
            <a:off x="459350" y="-1"/>
            <a:ext cx="11732646" cy="1597433"/>
          </a:xfrm>
          <a:prstGeom prst="rect">
            <a:avLst/>
          </a:prstGeom>
          <a:gradFill>
            <a:gsLst>
              <a:gs pos="0">
                <a:srgbClr val="000000">
                  <a:alpha val="0"/>
                </a:srgbClr>
              </a:gs>
              <a:gs pos="50000">
                <a:srgbClr val="000000">
                  <a:alpha val="0"/>
                </a:srgbClr>
              </a:gs>
              <a:gs pos="99000">
                <a:srgbClr val="1F3864">
                  <a:alpha val="51764"/>
                </a:srgbClr>
              </a:gs>
              <a:gs pos="100000">
                <a:srgbClr val="1F3864">
                  <a:alpha val="51764"/>
                </a:srgbClr>
              </a:gs>
            </a:gsLst>
            <a:lin ang="168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824" name="Google Shape;824;p62"/>
          <p:cNvSpPr txBox="1">
            <a:spLocks noGrp="1"/>
          </p:cNvSpPr>
          <p:nvPr>
            <p:ph type="title"/>
          </p:nvPr>
        </p:nvSpPr>
        <p:spPr>
          <a:xfrm>
            <a:off x="1371599" y="294538"/>
            <a:ext cx="9895951" cy="1033669"/>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FFFFFF"/>
              </a:buClr>
              <a:buSzPts val="4000"/>
              <a:buFont typeface="Arial"/>
              <a:buNone/>
            </a:pPr>
            <a:r>
              <a:rPr lang="en-US" sz="4000">
                <a:solidFill>
                  <a:srgbClr val="FFFFFF"/>
                </a:solidFill>
                <a:latin typeface="Arial"/>
                <a:ea typeface="Arial"/>
                <a:cs typeface="Arial"/>
                <a:sym typeface="Arial"/>
              </a:rPr>
              <a:t>Section 172 Limitation</a:t>
            </a:r>
            <a:endParaRPr/>
          </a:p>
        </p:txBody>
      </p:sp>
      <p:sp>
        <p:nvSpPr>
          <p:cNvPr id="825" name="Google Shape;825;p62"/>
          <p:cNvSpPr txBox="1">
            <a:spLocks noGrp="1"/>
          </p:cNvSpPr>
          <p:nvPr>
            <p:ph type="body" idx="1"/>
          </p:nvPr>
        </p:nvSpPr>
        <p:spPr>
          <a:xfrm>
            <a:off x="1000461" y="1590740"/>
            <a:ext cx="10095169" cy="5267259"/>
          </a:xfrm>
          <a:prstGeom prst="rect">
            <a:avLst/>
          </a:prstGeom>
          <a:noFill/>
          <a:ln>
            <a:noFill/>
          </a:ln>
        </p:spPr>
        <p:txBody>
          <a:bodyPr spcFirstLastPara="1" wrap="square" lIns="91425" tIns="45700" rIns="91425" bIns="45700" anchor="t" anchorCtr="0">
            <a:normAutofit/>
          </a:bodyPr>
          <a:lstStyle/>
          <a:p>
            <a:pPr marL="228600" lvl="0" indent="-228600" algn="l" rtl="0">
              <a:lnSpc>
                <a:spcPct val="90000"/>
              </a:lnSpc>
              <a:spcBef>
                <a:spcPts val="0"/>
              </a:spcBef>
              <a:spcAft>
                <a:spcPts val="0"/>
              </a:spcAft>
              <a:buClr>
                <a:schemeClr val="dk1"/>
              </a:buClr>
              <a:buSzPts val="2800"/>
              <a:buChar char="•"/>
            </a:pPr>
            <a:r>
              <a:rPr lang="en-US">
                <a:latin typeface="Arial"/>
                <a:ea typeface="Arial"/>
                <a:cs typeface="Arial"/>
                <a:sym typeface="Arial"/>
              </a:rPr>
              <a:t>Pre-2018 NOLs: May be carried forward up to 20 tax. May not be carried back. </a:t>
            </a:r>
            <a:endParaRPr/>
          </a:p>
          <a:p>
            <a:pPr marL="228600" lvl="0" indent="-228600" algn="l" rtl="0">
              <a:lnSpc>
                <a:spcPct val="90000"/>
              </a:lnSpc>
              <a:spcBef>
                <a:spcPts val="1000"/>
              </a:spcBef>
              <a:spcAft>
                <a:spcPts val="0"/>
              </a:spcAft>
              <a:buClr>
                <a:schemeClr val="dk1"/>
              </a:buClr>
              <a:buSzPts val="2800"/>
              <a:buChar char="•"/>
            </a:pPr>
            <a:r>
              <a:rPr lang="en-US">
                <a:latin typeface="Arial"/>
                <a:ea typeface="Arial"/>
                <a:cs typeface="Arial"/>
                <a:sym typeface="Arial"/>
              </a:rPr>
              <a:t>Post-2017 NOLs: May be carried forward indefinitely. May not be carried back. May only be used to offset up to 80% of taxable income.</a:t>
            </a:r>
            <a:endParaRPr/>
          </a:p>
          <a:p>
            <a:pPr marL="228600" lvl="0" indent="-228600" algn="l" rtl="0">
              <a:lnSpc>
                <a:spcPct val="90000"/>
              </a:lnSpc>
              <a:spcBef>
                <a:spcPts val="1000"/>
              </a:spcBef>
              <a:spcAft>
                <a:spcPts val="0"/>
              </a:spcAft>
              <a:buClr>
                <a:schemeClr val="dk1"/>
              </a:buClr>
              <a:buSzPts val="2800"/>
              <a:buChar char="•"/>
            </a:pPr>
            <a:r>
              <a:rPr lang="en-US">
                <a:latin typeface="Arial"/>
                <a:ea typeface="Arial"/>
                <a:cs typeface="Arial"/>
                <a:sym typeface="Arial"/>
              </a:rPr>
              <a:t>Post-2018 Pre-2021 NOLs: may be carried back 5 tax years.</a:t>
            </a:r>
            <a:endParaRPr/>
          </a:p>
          <a:p>
            <a:pPr marL="228600" lvl="0" indent="-228600" algn="l" rtl="0">
              <a:lnSpc>
                <a:spcPct val="90000"/>
              </a:lnSpc>
              <a:spcBef>
                <a:spcPts val="1000"/>
              </a:spcBef>
              <a:spcAft>
                <a:spcPts val="0"/>
              </a:spcAft>
              <a:buClr>
                <a:schemeClr val="dk1"/>
              </a:buClr>
              <a:buSzPts val="2800"/>
              <a:buChar char="•"/>
            </a:pPr>
            <a:r>
              <a:rPr lang="en-US">
                <a:latin typeface="Arial"/>
                <a:ea typeface="Arial"/>
                <a:cs typeface="Arial"/>
                <a:sym typeface="Arial"/>
              </a:rPr>
              <a:t>Tax credits may be carried back 1 year and carried forward 20 years.</a:t>
            </a:r>
            <a:endParaRPr/>
          </a:p>
          <a:p>
            <a:pPr marL="228600" lvl="0" indent="-50800" algn="l" rtl="0">
              <a:lnSpc>
                <a:spcPct val="90000"/>
              </a:lnSpc>
              <a:spcBef>
                <a:spcPts val="1000"/>
              </a:spcBef>
              <a:spcAft>
                <a:spcPts val="0"/>
              </a:spcAft>
              <a:buClr>
                <a:schemeClr val="dk1"/>
              </a:buClr>
              <a:buSzPts val="2800"/>
              <a:buNone/>
            </a:pPr>
            <a:endParaRPr>
              <a:latin typeface="Arial"/>
              <a:ea typeface="Arial"/>
              <a:cs typeface="Arial"/>
              <a:sym typeface="Arial"/>
            </a:endParaRP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Shape 829"/>
        <p:cNvGrpSpPr/>
        <p:nvPr/>
      </p:nvGrpSpPr>
      <p:grpSpPr>
        <a:xfrm>
          <a:off x="0" y="0"/>
          <a:ext cx="0" cy="0"/>
          <a:chOff x="0" y="0"/>
          <a:chExt cx="0" cy="0"/>
        </a:xfrm>
      </p:grpSpPr>
      <p:sp>
        <p:nvSpPr>
          <p:cNvPr id="830" name="Google Shape;830;p63"/>
          <p:cNvSpPr/>
          <p:nvPr/>
        </p:nvSpPr>
        <p:spPr>
          <a:xfrm>
            <a:off x="0" y="0"/>
            <a:ext cx="12192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831" name="Google Shape;831;p63"/>
          <p:cNvSpPr/>
          <p:nvPr/>
        </p:nvSpPr>
        <p:spPr>
          <a:xfrm flipH="1">
            <a:off x="-1" y="-1"/>
            <a:ext cx="12191998" cy="1590742"/>
          </a:xfrm>
          <a:prstGeom prst="rect">
            <a:avLst/>
          </a:prstGeom>
          <a:gradFill>
            <a:gsLst>
              <a:gs pos="0">
                <a:srgbClr val="000000"/>
              </a:gs>
              <a:gs pos="100000">
                <a:srgbClr val="2F5496"/>
              </a:gs>
            </a:gsLst>
            <a:lin ang="84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832" name="Google Shape;832;p63"/>
          <p:cNvSpPr/>
          <p:nvPr/>
        </p:nvSpPr>
        <p:spPr>
          <a:xfrm rot="10800000" flipH="1">
            <a:off x="-3" y="0"/>
            <a:ext cx="8115306" cy="1590742"/>
          </a:xfrm>
          <a:prstGeom prst="rect">
            <a:avLst/>
          </a:prstGeom>
          <a:gradFill>
            <a:gsLst>
              <a:gs pos="0">
                <a:srgbClr val="4472C4">
                  <a:alpha val="0"/>
                </a:srgbClr>
              </a:gs>
              <a:gs pos="20000">
                <a:srgbClr val="4472C4">
                  <a:alpha val="0"/>
                </a:srgbClr>
              </a:gs>
              <a:gs pos="100000">
                <a:srgbClr val="1F3864">
                  <a:alpha val="54901"/>
                </a:srgbClr>
              </a:gs>
            </a:gsLst>
            <a:lin ang="13800001"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833" name="Google Shape;833;p63"/>
          <p:cNvSpPr/>
          <p:nvPr/>
        </p:nvSpPr>
        <p:spPr>
          <a:xfrm flipH="1">
            <a:off x="8115299" y="-1"/>
            <a:ext cx="4076698" cy="1590742"/>
          </a:xfrm>
          <a:prstGeom prst="rect">
            <a:avLst/>
          </a:prstGeom>
          <a:gradFill>
            <a:gsLst>
              <a:gs pos="0">
                <a:srgbClr val="4472C4">
                  <a:alpha val="65882"/>
                </a:srgbClr>
              </a:gs>
              <a:gs pos="100000">
                <a:srgbClr val="000000">
                  <a:alpha val="29803"/>
                </a:srgbClr>
              </a:gs>
            </a:gsLst>
            <a:lin ang="132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834" name="Google Shape;834;p63"/>
          <p:cNvSpPr/>
          <p:nvPr/>
        </p:nvSpPr>
        <p:spPr>
          <a:xfrm>
            <a:off x="459350" y="-1"/>
            <a:ext cx="11732646" cy="1597433"/>
          </a:xfrm>
          <a:prstGeom prst="rect">
            <a:avLst/>
          </a:prstGeom>
          <a:gradFill>
            <a:gsLst>
              <a:gs pos="0">
                <a:srgbClr val="000000">
                  <a:alpha val="0"/>
                </a:srgbClr>
              </a:gs>
              <a:gs pos="50000">
                <a:srgbClr val="000000">
                  <a:alpha val="0"/>
                </a:srgbClr>
              </a:gs>
              <a:gs pos="99000">
                <a:srgbClr val="1F3864">
                  <a:alpha val="51764"/>
                </a:srgbClr>
              </a:gs>
              <a:gs pos="100000">
                <a:srgbClr val="1F3864">
                  <a:alpha val="51764"/>
                </a:srgbClr>
              </a:gs>
            </a:gsLst>
            <a:lin ang="168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835" name="Google Shape;835;p63"/>
          <p:cNvSpPr txBox="1">
            <a:spLocks noGrp="1"/>
          </p:cNvSpPr>
          <p:nvPr>
            <p:ph type="title"/>
          </p:nvPr>
        </p:nvSpPr>
        <p:spPr>
          <a:xfrm>
            <a:off x="1371599" y="294538"/>
            <a:ext cx="9895951" cy="1033669"/>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FFFFFF"/>
              </a:buClr>
              <a:buSzPts val="4000"/>
              <a:buFont typeface="Arial"/>
              <a:buNone/>
            </a:pPr>
            <a:r>
              <a:rPr lang="en-US" sz="4000">
                <a:solidFill>
                  <a:srgbClr val="FFFFFF"/>
                </a:solidFill>
                <a:latin typeface="Arial"/>
                <a:ea typeface="Arial"/>
                <a:cs typeface="Arial"/>
                <a:sym typeface="Arial"/>
              </a:rPr>
              <a:t>Section 382: Overview</a:t>
            </a:r>
            <a:endParaRPr/>
          </a:p>
        </p:txBody>
      </p:sp>
      <p:sp>
        <p:nvSpPr>
          <p:cNvPr id="836" name="Google Shape;836;p63"/>
          <p:cNvSpPr txBox="1">
            <a:spLocks noGrp="1"/>
          </p:cNvSpPr>
          <p:nvPr>
            <p:ph type="body" idx="1"/>
          </p:nvPr>
        </p:nvSpPr>
        <p:spPr>
          <a:xfrm>
            <a:off x="1000461" y="1590740"/>
            <a:ext cx="10095169" cy="5267259"/>
          </a:xfrm>
          <a:prstGeom prst="rect">
            <a:avLst/>
          </a:prstGeom>
          <a:noFill/>
          <a:ln>
            <a:noFill/>
          </a:ln>
        </p:spPr>
        <p:txBody>
          <a:bodyPr spcFirstLastPara="1" wrap="square" lIns="91425" tIns="45700" rIns="91425" bIns="45700" anchor="t" anchorCtr="0">
            <a:normAutofit/>
          </a:bodyPr>
          <a:lstStyle/>
          <a:p>
            <a:pPr marL="228600" lvl="0" indent="-228600" algn="l" rtl="0">
              <a:lnSpc>
                <a:spcPct val="100000"/>
              </a:lnSpc>
              <a:spcBef>
                <a:spcPts val="0"/>
              </a:spcBef>
              <a:spcAft>
                <a:spcPts val="0"/>
              </a:spcAft>
              <a:buClr>
                <a:schemeClr val="dk1"/>
              </a:buClr>
              <a:buSzPts val="2200"/>
              <a:buChar char="•"/>
            </a:pPr>
            <a:r>
              <a:rPr lang="en-US" sz="2200">
                <a:latin typeface="Arial"/>
                <a:ea typeface="Arial"/>
                <a:cs typeface="Arial"/>
                <a:sym typeface="Arial"/>
              </a:rPr>
              <a:t>Section 382 generally provides that, after an ”</a:t>
            </a:r>
            <a:r>
              <a:rPr lang="en-US" sz="2200" b="1">
                <a:latin typeface="Arial"/>
                <a:ea typeface="Arial"/>
                <a:cs typeface="Arial"/>
                <a:sym typeface="Arial"/>
              </a:rPr>
              <a:t>ownership change</a:t>
            </a:r>
            <a:r>
              <a:rPr lang="en-US" sz="2200">
                <a:latin typeface="Arial"/>
                <a:ea typeface="Arial"/>
                <a:cs typeface="Arial"/>
                <a:sym typeface="Arial"/>
              </a:rPr>
              <a:t>,” the amount of a “loss corporation’s” taxable income for any post-change year that may be offset by pre- change losses cannot exceed the “Section 382 limitation” for that year. </a:t>
            </a:r>
            <a:endParaRPr/>
          </a:p>
          <a:p>
            <a:pPr marL="685800" lvl="1" indent="-228600" algn="l" rtl="0">
              <a:lnSpc>
                <a:spcPct val="100000"/>
              </a:lnSpc>
              <a:spcBef>
                <a:spcPts val="500"/>
              </a:spcBef>
              <a:spcAft>
                <a:spcPts val="0"/>
              </a:spcAft>
              <a:buClr>
                <a:schemeClr val="dk1"/>
              </a:buClr>
              <a:buSzPts val="2200"/>
              <a:buChar char="•"/>
            </a:pPr>
            <a:r>
              <a:rPr lang="en-US" sz="2200">
                <a:latin typeface="Arial"/>
                <a:ea typeface="Arial"/>
                <a:cs typeface="Arial"/>
                <a:sym typeface="Arial"/>
              </a:rPr>
              <a:t>An ownership change is a greater than 50% increase in ownership by “5% shareholders” during a “testing period,” which is generally three years. A change in ownership % by a shareholder is called an </a:t>
            </a:r>
            <a:r>
              <a:rPr lang="en-US" sz="2200" b="1">
                <a:latin typeface="Arial"/>
                <a:ea typeface="Arial"/>
                <a:cs typeface="Arial"/>
                <a:sym typeface="Arial"/>
              </a:rPr>
              <a:t>“ownership shift</a:t>
            </a:r>
            <a:r>
              <a:rPr lang="en-US" sz="2200">
                <a:latin typeface="Arial"/>
                <a:ea typeface="Arial"/>
                <a:cs typeface="Arial"/>
                <a:sym typeface="Arial"/>
              </a:rPr>
              <a:t>”</a:t>
            </a:r>
            <a:endParaRPr/>
          </a:p>
          <a:p>
            <a:pPr marL="685800" lvl="1" indent="-228600" algn="l" rtl="0">
              <a:lnSpc>
                <a:spcPct val="100000"/>
              </a:lnSpc>
              <a:spcBef>
                <a:spcPts val="500"/>
              </a:spcBef>
              <a:spcAft>
                <a:spcPts val="0"/>
              </a:spcAft>
              <a:buClr>
                <a:schemeClr val="dk1"/>
              </a:buClr>
              <a:buSzPts val="2200"/>
              <a:buChar char="•"/>
            </a:pPr>
            <a:r>
              <a:rPr lang="en-US" sz="2200">
                <a:latin typeface="Arial"/>
                <a:ea typeface="Arial"/>
                <a:cs typeface="Arial"/>
                <a:sym typeface="Arial"/>
              </a:rPr>
              <a:t>Ownership is tracked by </a:t>
            </a:r>
            <a:r>
              <a:rPr lang="en-US" sz="2200" b="1">
                <a:latin typeface="Arial"/>
                <a:ea typeface="Arial"/>
                <a:cs typeface="Arial"/>
                <a:sym typeface="Arial"/>
              </a:rPr>
              <a:t>value not vote</a:t>
            </a:r>
            <a:r>
              <a:rPr lang="en-US" sz="2200">
                <a:latin typeface="Arial"/>
                <a:ea typeface="Arial"/>
                <a:cs typeface="Arial"/>
                <a:sym typeface="Arial"/>
              </a:rPr>
              <a:t>.</a:t>
            </a:r>
            <a:r>
              <a:rPr lang="en-US" sz="2200" b="1">
                <a:latin typeface="Arial"/>
                <a:ea typeface="Arial"/>
                <a:cs typeface="Arial"/>
                <a:sym typeface="Arial"/>
              </a:rPr>
              <a:t> </a:t>
            </a:r>
            <a:r>
              <a:rPr lang="en-US" sz="2200">
                <a:latin typeface="Arial"/>
                <a:ea typeface="Arial"/>
                <a:cs typeface="Arial"/>
                <a:sym typeface="Arial"/>
              </a:rPr>
              <a:t>Thus, the analysis must consider the differing values between different classes of stock. </a:t>
            </a:r>
            <a:endParaRPr/>
          </a:p>
          <a:p>
            <a:pPr marL="685800" lvl="1" indent="-228600" algn="l" rtl="0">
              <a:lnSpc>
                <a:spcPct val="100000"/>
              </a:lnSpc>
              <a:spcBef>
                <a:spcPts val="500"/>
              </a:spcBef>
              <a:spcAft>
                <a:spcPts val="0"/>
              </a:spcAft>
              <a:buClr>
                <a:schemeClr val="dk1"/>
              </a:buClr>
              <a:buSzPts val="2200"/>
              <a:buChar char="•"/>
            </a:pPr>
            <a:r>
              <a:rPr lang="en-US" sz="2200">
                <a:latin typeface="Arial"/>
                <a:ea typeface="Arial"/>
                <a:cs typeface="Arial"/>
                <a:sym typeface="Arial"/>
              </a:rPr>
              <a:t>In determining the 50% increase, you compare the lowest percentage owned at any time over the testing period for each 5% shareholder and groups of public shareholders with their ownership on the testing date.</a:t>
            </a:r>
            <a:endParaRP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Shape 840"/>
        <p:cNvGrpSpPr/>
        <p:nvPr/>
      </p:nvGrpSpPr>
      <p:grpSpPr>
        <a:xfrm>
          <a:off x="0" y="0"/>
          <a:ext cx="0" cy="0"/>
          <a:chOff x="0" y="0"/>
          <a:chExt cx="0" cy="0"/>
        </a:xfrm>
      </p:grpSpPr>
      <p:sp>
        <p:nvSpPr>
          <p:cNvPr id="841" name="Google Shape;841;p64"/>
          <p:cNvSpPr/>
          <p:nvPr/>
        </p:nvSpPr>
        <p:spPr>
          <a:xfrm>
            <a:off x="0" y="0"/>
            <a:ext cx="12192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842" name="Google Shape;842;p64"/>
          <p:cNvSpPr/>
          <p:nvPr/>
        </p:nvSpPr>
        <p:spPr>
          <a:xfrm flipH="1">
            <a:off x="-1" y="-1"/>
            <a:ext cx="12191998" cy="1590742"/>
          </a:xfrm>
          <a:prstGeom prst="rect">
            <a:avLst/>
          </a:prstGeom>
          <a:gradFill>
            <a:gsLst>
              <a:gs pos="0">
                <a:srgbClr val="000000"/>
              </a:gs>
              <a:gs pos="100000">
                <a:srgbClr val="2F5496"/>
              </a:gs>
            </a:gsLst>
            <a:lin ang="84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843" name="Google Shape;843;p64"/>
          <p:cNvSpPr/>
          <p:nvPr/>
        </p:nvSpPr>
        <p:spPr>
          <a:xfrm rot="10800000" flipH="1">
            <a:off x="-3" y="0"/>
            <a:ext cx="8115306" cy="1590742"/>
          </a:xfrm>
          <a:prstGeom prst="rect">
            <a:avLst/>
          </a:prstGeom>
          <a:gradFill>
            <a:gsLst>
              <a:gs pos="0">
                <a:srgbClr val="4472C4">
                  <a:alpha val="0"/>
                </a:srgbClr>
              </a:gs>
              <a:gs pos="20000">
                <a:srgbClr val="4472C4">
                  <a:alpha val="0"/>
                </a:srgbClr>
              </a:gs>
              <a:gs pos="100000">
                <a:srgbClr val="1F3864">
                  <a:alpha val="54901"/>
                </a:srgbClr>
              </a:gs>
            </a:gsLst>
            <a:lin ang="13800001"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844" name="Google Shape;844;p64"/>
          <p:cNvSpPr/>
          <p:nvPr/>
        </p:nvSpPr>
        <p:spPr>
          <a:xfrm flipH="1">
            <a:off x="8115299" y="-1"/>
            <a:ext cx="4076698" cy="1590742"/>
          </a:xfrm>
          <a:prstGeom prst="rect">
            <a:avLst/>
          </a:prstGeom>
          <a:gradFill>
            <a:gsLst>
              <a:gs pos="0">
                <a:srgbClr val="4472C4">
                  <a:alpha val="65882"/>
                </a:srgbClr>
              </a:gs>
              <a:gs pos="100000">
                <a:srgbClr val="000000">
                  <a:alpha val="29803"/>
                </a:srgbClr>
              </a:gs>
            </a:gsLst>
            <a:lin ang="132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845" name="Google Shape;845;p64"/>
          <p:cNvSpPr/>
          <p:nvPr/>
        </p:nvSpPr>
        <p:spPr>
          <a:xfrm>
            <a:off x="459350" y="-1"/>
            <a:ext cx="11732646" cy="1597433"/>
          </a:xfrm>
          <a:prstGeom prst="rect">
            <a:avLst/>
          </a:prstGeom>
          <a:gradFill>
            <a:gsLst>
              <a:gs pos="0">
                <a:srgbClr val="000000">
                  <a:alpha val="0"/>
                </a:srgbClr>
              </a:gs>
              <a:gs pos="50000">
                <a:srgbClr val="000000">
                  <a:alpha val="0"/>
                </a:srgbClr>
              </a:gs>
              <a:gs pos="99000">
                <a:srgbClr val="1F3864">
                  <a:alpha val="51764"/>
                </a:srgbClr>
              </a:gs>
              <a:gs pos="100000">
                <a:srgbClr val="1F3864">
                  <a:alpha val="51764"/>
                </a:srgbClr>
              </a:gs>
            </a:gsLst>
            <a:lin ang="168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846" name="Google Shape;846;p64"/>
          <p:cNvSpPr txBox="1">
            <a:spLocks noGrp="1"/>
          </p:cNvSpPr>
          <p:nvPr>
            <p:ph type="title"/>
          </p:nvPr>
        </p:nvSpPr>
        <p:spPr>
          <a:xfrm>
            <a:off x="1371599" y="294538"/>
            <a:ext cx="9895951" cy="1033669"/>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FFFFFF"/>
              </a:buClr>
              <a:buSzPts val="4000"/>
              <a:buFont typeface="Arial"/>
              <a:buNone/>
            </a:pPr>
            <a:r>
              <a:rPr lang="en-US" sz="4000">
                <a:solidFill>
                  <a:srgbClr val="FFFFFF"/>
                </a:solidFill>
                <a:latin typeface="Arial"/>
                <a:ea typeface="Arial"/>
                <a:cs typeface="Arial"/>
                <a:sym typeface="Arial"/>
              </a:rPr>
              <a:t>Section 382: Overview</a:t>
            </a:r>
            <a:endParaRPr/>
          </a:p>
        </p:txBody>
      </p:sp>
      <p:sp>
        <p:nvSpPr>
          <p:cNvPr id="847" name="Google Shape;847;p64"/>
          <p:cNvSpPr txBox="1">
            <a:spLocks noGrp="1"/>
          </p:cNvSpPr>
          <p:nvPr>
            <p:ph type="body" idx="1"/>
          </p:nvPr>
        </p:nvSpPr>
        <p:spPr>
          <a:xfrm>
            <a:off x="1000461" y="1590740"/>
            <a:ext cx="10095169" cy="5267259"/>
          </a:xfrm>
          <a:prstGeom prst="rect">
            <a:avLst/>
          </a:prstGeom>
          <a:noFill/>
          <a:ln>
            <a:noFill/>
          </a:ln>
        </p:spPr>
        <p:txBody>
          <a:bodyPr spcFirstLastPara="1" wrap="square" lIns="91425" tIns="45700" rIns="91425" bIns="45700" anchor="t" anchorCtr="0">
            <a:normAutofit/>
          </a:bodyPr>
          <a:lstStyle/>
          <a:p>
            <a:pPr marL="228600" lvl="1" indent="-228600" algn="l" rtl="0">
              <a:lnSpc>
                <a:spcPct val="90000"/>
              </a:lnSpc>
              <a:spcBef>
                <a:spcPts val="0"/>
              </a:spcBef>
              <a:spcAft>
                <a:spcPts val="0"/>
              </a:spcAft>
              <a:buClr>
                <a:schemeClr val="dk1"/>
              </a:buClr>
              <a:buSzPts val="2400"/>
              <a:buChar char="•"/>
            </a:pPr>
            <a:r>
              <a:rPr lang="en-US">
                <a:latin typeface="Arial"/>
                <a:ea typeface="Arial"/>
                <a:cs typeface="Arial"/>
                <a:sym typeface="Arial"/>
              </a:rPr>
              <a:t>A loss corporation is any corporation that has certain tax attributes, including NOL or capital loss carryforwards and net built-in losses.</a:t>
            </a:r>
            <a:endParaRPr/>
          </a:p>
          <a:p>
            <a:pPr marL="228600" lvl="1" indent="-228600" algn="l" rtl="0">
              <a:lnSpc>
                <a:spcPct val="90000"/>
              </a:lnSpc>
              <a:spcBef>
                <a:spcPts val="1000"/>
              </a:spcBef>
              <a:spcAft>
                <a:spcPts val="0"/>
              </a:spcAft>
              <a:buClr>
                <a:schemeClr val="dk1"/>
              </a:buClr>
              <a:buSzPts val="2400"/>
              <a:buChar char="•"/>
            </a:pPr>
            <a:r>
              <a:rPr lang="en-US">
                <a:latin typeface="Arial"/>
                <a:ea typeface="Arial"/>
                <a:cs typeface="Arial"/>
                <a:sym typeface="Arial"/>
              </a:rPr>
              <a:t>The Section 382 limitation also applies to Section 163(j) interest deductions carryforward.</a:t>
            </a:r>
            <a:endParaRPr/>
          </a:p>
          <a:p>
            <a:pPr marL="228600" lvl="1" indent="-228600" algn="l" rtl="0">
              <a:lnSpc>
                <a:spcPct val="90000"/>
              </a:lnSpc>
              <a:spcBef>
                <a:spcPts val="1000"/>
              </a:spcBef>
              <a:spcAft>
                <a:spcPts val="0"/>
              </a:spcAft>
              <a:buClr>
                <a:schemeClr val="dk1"/>
              </a:buClr>
              <a:buSzPts val="2400"/>
              <a:buChar char="•"/>
            </a:pPr>
            <a:r>
              <a:rPr lang="en-US">
                <a:latin typeface="Arial"/>
                <a:ea typeface="Arial"/>
                <a:cs typeface="Arial"/>
                <a:sym typeface="Arial"/>
              </a:rPr>
              <a:t>Section 383 has similar rules limiting utilization of tax credits</a:t>
            </a:r>
            <a:endParaRPr/>
          </a:p>
          <a:p>
            <a:pPr marL="228600" lvl="1" indent="-228600" algn="l" rtl="0">
              <a:lnSpc>
                <a:spcPct val="90000"/>
              </a:lnSpc>
              <a:spcBef>
                <a:spcPts val="1000"/>
              </a:spcBef>
              <a:spcAft>
                <a:spcPts val="0"/>
              </a:spcAft>
              <a:buClr>
                <a:schemeClr val="dk1"/>
              </a:buClr>
              <a:buSzPts val="2400"/>
              <a:buChar char="•"/>
            </a:pPr>
            <a:r>
              <a:rPr lang="en-US">
                <a:latin typeface="Arial"/>
                <a:ea typeface="Arial"/>
                <a:cs typeface="Arial"/>
                <a:sym typeface="Arial"/>
              </a:rPr>
              <a:t>Most states follow Section 382 rules with some variation.</a:t>
            </a:r>
            <a:endParaRPr/>
          </a:p>
          <a:p>
            <a:pPr marL="228600" lvl="1" indent="-228600" algn="l" rtl="0">
              <a:lnSpc>
                <a:spcPct val="90000"/>
              </a:lnSpc>
              <a:spcBef>
                <a:spcPts val="1000"/>
              </a:spcBef>
              <a:spcAft>
                <a:spcPts val="0"/>
              </a:spcAft>
              <a:buClr>
                <a:schemeClr val="dk1"/>
              </a:buClr>
              <a:buSzPts val="2400"/>
              <a:buChar char="•"/>
            </a:pPr>
            <a:r>
              <a:rPr lang="en-US">
                <a:latin typeface="Arial"/>
                <a:ea typeface="Arial"/>
                <a:cs typeface="Arial"/>
                <a:sym typeface="Arial"/>
              </a:rPr>
              <a:t>What tax attributes are subject to a Section 382 and 383 limitations?</a:t>
            </a:r>
            <a:endParaRPr/>
          </a:p>
          <a:p>
            <a:pPr marL="685800" lvl="2" indent="-228600" algn="l" rtl="0">
              <a:lnSpc>
                <a:spcPct val="90000"/>
              </a:lnSpc>
              <a:spcBef>
                <a:spcPts val="1000"/>
              </a:spcBef>
              <a:spcAft>
                <a:spcPts val="0"/>
              </a:spcAft>
              <a:buClr>
                <a:schemeClr val="dk1"/>
              </a:buClr>
              <a:buSzPts val="2000"/>
              <a:buChar char="•"/>
            </a:pPr>
            <a:r>
              <a:rPr lang="en-US">
                <a:latin typeface="Arial"/>
                <a:ea typeface="Arial"/>
                <a:cs typeface="Arial"/>
                <a:sym typeface="Arial"/>
              </a:rPr>
              <a:t>Pre-ownership change tax attributes. If the ownership change occurs during a tax year, pro-rate the tax attributes generated in the tax year.</a:t>
            </a:r>
            <a:endParaRP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Shape 851"/>
        <p:cNvGrpSpPr/>
        <p:nvPr/>
      </p:nvGrpSpPr>
      <p:grpSpPr>
        <a:xfrm>
          <a:off x="0" y="0"/>
          <a:ext cx="0" cy="0"/>
          <a:chOff x="0" y="0"/>
          <a:chExt cx="0" cy="0"/>
        </a:xfrm>
      </p:grpSpPr>
      <p:sp>
        <p:nvSpPr>
          <p:cNvPr id="852" name="Google Shape;852;p65"/>
          <p:cNvSpPr/>
          <p:nvPr/>
        </p:nvSpPr>
        <p:spPr>
          <a:xfrm>
            <a:off x="0" y="0"/>
            <a:ext cx="12192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853" name="Google Shape;853;p65"/>
          <p:cNvSpPr/>
          <p:nvPr/>
        </p:nvSpPr>
        <p:spPr>
          <a:xfrm flipH="1">
            <a:off x="-1" y="-1"/>
            <a:ext cx="12191998" cy="1590742"/>
          </a:xfrm>
          <a:prstGeom prst="rect">
            <a:avLst/>
          </a:prstGeom>
          <a:gradFill>
            <a:gsLst>
              <a:gs pos="0">
                <a:srgbClr val="000000"/>
              </a:gs>
              <a:gs pos="100000">
                <a:srgbClr val="2F5496"/>
              </a:gs>
            </a:gsLst>
            <a:lin ang="84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854" name="Google Shape;854;p65"/>
          <p:cNvSpPr/>
          <p:nvPr/>
        </p:nvSpPr>
        <p:spPr>
          <a:xfrm rot="10800000" flipH="1">
            <a:off x="-3" y="0"/>
            <a:ext cx="8115306" cy="1590742"/>
          </a:xfrm>
          <a:prstGeom prst="rect">
            <a:avLst/>
          </a:prstGeom>
          <a:gradFill>
            <a:gsLst>
              <a:gs pos="0">
                <a:srgbClr val="4472C4">
                  <a:alpha val="0"/>
                </a:srgbClr>
              </a:gs>
              <a:gs pos="20000">
                <a:srgbClr val="4472C4">
                  <a:alpha val="0"/>
                </a:srgbClr>
              </a:gs>
              <a:gs pos="100000">
                <a:srgbClr val="1F3864">
                  <a:alpha val="54901"/>
                </a:srgbClr>
              </a:gs>
            </a:gsLst>
            <a:lin ang="13800001"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855" name="Google Shape;855;p65"/>
          <p:cNvSpPr/>
          <p:nvPr/>
        </p:nvSpPr>
        <p:spPr>
          <a:xfrm flipH="1">
            <a:off x="8115299" y="-1"/>
            <a:ext cx="4076698" cy="1590742"/>
          </a:xfrm>
          <a:prstGeom prst="rect">
            <a:avLst/>
          </a:prstGeom>
          <a:gradFill>
            <a:gsLst>
              <a:gs pos="0">
                <a:srgbClr val="4472C4">
                  <a:alpha val="65882"/>
                </a:srgbClr>
              </a:gs>
              <a:gs pos="100000">
                <a:srgbClr val="000000">
                  <a:alpha val="29803"/>
                </a:srgbClr>
              </a:gs>
            </a:gsLst>
            <a:lin ang="132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856" name="Google Shape;856;p65"/>
          <p:cNvSpPr/>
          <p:nvPr/>
        </p:nvSpPr>
        <p:spPr>
          <a:xfrm>
            <a:off x="459350" y="-1"/>
            <a:ext cx="11732646" cy="1597433"/>
          </a:xfrm>
          <a:prstGeom prst="rect">
            <a:avLst/>
          </a:prstGeom>
          <a:gradFill>
            <a:gsLst>
              <a:gs pos="0">
                <a:srgbClr val="000000">
                  <a:alpha val="0"/>
                </a:srgbClr>
              </a:gs>
              <a:gs pos="50000">
                <a:srgbClr val="000000">
                  <a:alpha val="0"/>
                </a:srgbClr>
              </a:gs>
              <a:gs pos="99000">
                <a:srgbClr val="1F3864">
                  <a:alpha val="51764"/>
                </a:srgbClr>
              </a:gs>
              <a:gs pos="100000">
                <a:srgbClr val="1F3864">
                  <a:alpha val="51764"/>
                </a:srgbClr>
              </a:gs>
            </a:gsLst>
            <a:lin ang="168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857" name="Google Shape;857;p65"/>
          <p:cNvSpPr txBox="1">
            <a:spLocks noGrp="1"/>
          </p:cNvSpPr>
          <p:nvPr>
            <p:ph type="title"/>
          </p:nvPr>
        </p:nvSpPr>
        <p:spPr>
          <a:xfrm>
            <a:off x="1371599" y="294538"/>
            <a:ext cx="9895951" cy="1033669"/>
          </a:xfrm>
          <a:prstGeom prst="rect">
            <a:avLst/>
          </a:prstGeom>
          <a:noFill/>
          <a:ln>
            <a:noFill/>
          </a:ln>
        </p:spPr>
        <p:txBody>
          <a:bodyPr spcFirstLastPara="1" wrap="square" lIns="91425" tIns="45700" rIns="91425" bIns="45700" anchor="ctr" anchorCtr="0">
            <a:normAutofit fontScale="90000"/>
          </a:bodyPr>
          <a:lstStyle/>
          <a:p>
            <a:pPr marL="0" lvl="0" indent="0" algn="l" rtl="0">
              <a:lnSpc>
                <a:spcPct val="90000"/>
              </a:lnSpc>
              <a:spcBef>
                <a:spcPts val="0"/>
              </a:spcBef>
              <a:spcAft>
                <a:spcPts val="0"/>
              </a:spcAft>
              <a:buClr>
                <a:srgbClr val="FFFFFF"/>
              </a:buClr>
              <a:buSzPct val="100000"/>
              <a:buFont typeface="Arial"/>
              <a:buNone/>
            </a:pPr>
            <a:r>
              <a:rPr lang="en-US" sz="4000">
                <a:solidFill>
                  <a:srgbClr val="FFFFFF"/>
                </a:solidFill>
                <a:latin typeface="Arial"/>
                <a:ea typeface="Arial"/>
                <a:cs typeface="Arial"/>
                <a:sym typeface="Arial"/>
              </a:rPr>
              <a:t>Determining if there is a Section 382 limitation</a:t>
            </a:r>
            <a:endParaRPr/>
          </a:p>
        </p:txBody>
      </p:sp>
      <p:sp>
        <p:nvSpPr>
          <p:cNvPr id="858" name="Google Shape;858;p65"/>
          <p:cNvSpPr txBox="1">
            <a:spLocks noGrp="1"/>
          </p:cNvSpPr>
          <p:nvPr>
            <p:ph type="body" idx="1"/>
          </p:nvPr>
        </p:nvSpPr>
        <p:spPr>
          <a:xfrm>
            <a:off x="1000461" y="1590740"/>
            <a:ext cx="10095169" cy="5267259"/>
          </a:xfrm>
          <a:prstGeom prst="rect">
            <a:avLst/>
          </a:prstGeom>
          <a:noFill/>
          <a:ln>
            <a:noFill/>
          </a:ln>
        </p:spPr>
        <p:txBody>
          <a:bodyPr spcFirstLastPara="1" wrap="square" lIns="91425" tIns="45700" rIns="91425" bIns="45700" anchor="t" anchorCtr="0">
            <a:normAutofit/>
          </a:bodyPr>
          <a:lstStyle/>
          <a:p>
            <a:pPr marL="228600" lvl="0" indent="-228600" algn="l" rtl="0">
              <a:lnSpc>
                <a:spcPct val="90000"/>
              </a:lnSpc>
              <a:spcBef>
                <a:spcPts val="0"/>
              </a:spcBef>
              <a:spcAft>
                <a:spcPts val="0"/>
              </a:spcAft>
              <a:buClr>
                <a:schemeClr val="dk1"/>
              </a:buClr>
              <a:buSzPts val="3200"/>
              <a:buChar char="•"/>
            </a:pPr>
            <a:r>
              <a:rPr lang="en-US" sz="3200"/>
              <a:t>Is the corporation a loss corporation?</a:t>
            </a:r>
            <a:endParaRPr/>
          </a:p>
          <a:p>
            <a:pPr marL="685800" lvl="1" indent="-228600" algn="l" rtl="0">
              <a:lnSpc>
                <a:spcPct val="90000"/>
              </a:lnSpc>
              <a:spcBef>
                <a:spcPts val="500"/>
              </a:spcBef>
              <a:spcAft>
                <a:spcPts val="0"/>
              </a:spcAft>
              <a:buClr>
                <a:schemeClr val="dk1"/>
              </a:buClr>
              <a:buSzPts val="3200"/>
              <a:buChar char="•"/>
            </a:pPr>
            <a:r>
              <a:rPr lang="en-US" sz="3200"/>
              <a:t>Loss corporation is a corporation that is entitled to use an NOL carryforward or one of the tax attributes in Section 383.</a:t>
            </a:r>
            <a:endParaRPr/>
          </a:p>
          <a:p>
            <a:pPr marL="228600" lvl="1" indent="-228600" algn="l" rtl="0">
              <a:lnSpc>
                <a:spcPct val="90000"/>
              </a:lnSpc>
              <a:spcBef>
                <a:spcPts val="1000"/>
              </a:spcBef>
              <a:spcAft>
                <a:spcPts val="0"/>
              </a:spcAft>
              <a:buClr>
                <a:schemeClr val="dk1"/>
              </a:buClr>
              <a:buSzPts val="3200"/>
              <a:buChar char="•"/>
            </a:pPr>
            <a:r>
              <a:rPr lang="en-US" sz="3200"/>
              <a:t>Determine the testing date:</a:t>
            </a:r>
            <a:endParaRPr/>
          </a:p>
          <a:p>
            <a:pPr marL="685800" lvl="2" indent="-228600" algn="l" rtl="0">
              <a:lnSpc>
                <a:spcPct val="90000"/>
              </a:lnSpc>
              <a:spcBef>
                <a:spcPts val="1000"/>
              </a:spcBef>
              <a:spcAft>
                <a:spcPts val="0"/>
              </a:spcAft>
              <a:buClr>
                <a:schemeClr val="dk1"/>
              </a:buClr>
              <a:buSzPts val="3200"/>
              <a:buChar char="•"/>
            </a:pPr>
            <a:r>
              <a:rPr lang="en-US" sz="3200"/>
              <a:t>A date on which an “ownership shift” occurs.</a:t>
            </a:r>
            <a:endParaRPr/>
          </a:p>
          <a:p>
            <a:pPr marL="228600" lvl="1" indent="-228600" algn="l" rtl="0">
              <a:lnSpc>
                <a:spcPct val="90000"/>
              </a:lnSpc>
              <a:spcBef>
                <a:spcPts val="1000"/>
              </a:spcBef>
              <a:spcAft>
                <a:spcPts val="0"/>
              </a:spcAft>
              <a:buClr>
                <a:schemeClr val="dk1"/>
              </a:buClr>
              <a:buSzPts val="3200"/>
              <a:buChar char="•"/>
            </a:pPr>
            <a:r>
              <a:rPr lang="en-US" sz="3200"/>
              <a:t>Determine testing period:</a:t>
            </a:r>
            <a:endParaRPr/>
          </a:p>
          <a:p>
            <a:pPr marL="685800" lvl="2" indent="-228600" algn="l" rtl="0">
              <a:lnSpc>
                <a:spcPct val="90000"/>
              </a:lnSpc>
              <a:spcBef>
                <a:spcPts val="1000"/>
              </a:spcBef>
              <a:spcAft>
                <a:spcPts val="0"/>
              </a:spcAft>
              <a:buClr>
                <a:schemeClr val="dk1"/>
              </a:buClr>
              <a:buSzPts val="3200"/>
              <a:buChar char="•"/>
            </a:pPr>
            <a:r>
              <a:rPr lang="en-US" sz="3200"/>
              <a:t>A three-year rolling period (look back three years from the testing date).</a:t>
            </a:r>
            <a:endParaRPr/>
          </a:p>
          <a:p>
            <a:pPr marL="228600" lvl="0" indent="-50800" algn="l" rtl="0">
              <a:lnSpc>
                <a:spcPct val="90000"/>
              </a:lnSpc>
              <a:spcBef>
                <a:spcPts val="1000"/>
              </a:spcBef>
              <a:spcAft>
                <a:spcPts val="0"/>
              </a:spcAft>
              <a:buClr>
                <a:schemeClr val="dk1"/>
              </a:buClr>
              <a:buSzPts val="2800"/>
              <a:buNone/>
            </a:pPr>
            <a:endParaRPr/>
          </a:p>
          <a:p>
            <a:pPr marL="228600" lvl="0" indent="-50800" algn="l" rtl="0">
              <a:lnSpc>
                <a:spcPct val="90000"/>
              </a:lnSpc>
              <a:spcBef>
                <a:spcPts val="1000"/>
              </a:spcBef>
              <a:spcAft>
                <a:spcPts val="0"/>
              </a:spcAft>
              <a:buClr>
                <a:schemeClr val="dk1"/>
              </a:buClr>
              <a:buSzPts val="2800"/>
              <a:buNone/>
            </a:pPr>
            <a:endParaRP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Shape 862"/>
        <p:cNvGrpSpPr/>
        <p:nvPr/>
      </p:nvGrpSpPr>
      <p:grpSpPr>
        <a:xfrm>
          <a:off x="0" y="0"/>
          <a:ext cx="0" cy="0"/>
          <a:chOff x="0" y="0"/>
          <a:chExt cx="0" cy="0"/>
        </a:xfrm>
      </p:grpSpPr>
      <p:sp>
        <p:nvSpPr>
          <p:cNvPr id="863" name="Google Shape;863;p66"/>
          <p:cNvSpPr/>
          <p:nvPr/>
        </p:nvSpPr>
        <p:spPr>
          <a:xfrm>
            <a:off x="0" y="0"/>
            <a:ext cx="12192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864" name="Google Shape;864;p66"/>
          <p:cNvSpPr/>
          <p:nvPr/>
        </p:nvSpPr>
        <p:spPr>
          <a:xfrm flipH="1">
            <a:off x="-1" y="-1"/>
            <a:ext cx="12191998" cy="1590742"/>
          </a:xfrm>
          <a:prstGeom prst="rect">
            <a:avLst/>
          </a:prstGeom>
          <a:gradFill>
            <a:gsLst>
              <a:gs pos="0">
                <a:srgbClr val="000000"/>
              </a:gs>
              <a:gs pos="100000">
                <a:srgbClr val="2F5496"/>
              </a:gs>
            </a:gsLst>
            <a:lin ang="84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865" name="Google Shape;865;p66"/>
          <p:cNvSpPr/>
          <p:nvPr/>
        </p:nvSpPr>
        <p:spPr>
          <a:xfrm rot="10800000" flipH="1">
            <a:off x="-3" y="0"/>
            <a:ext cx="8115306" cy="1590742"/>
          </a:xfrm>
          <a:prstGeom prst="rect">
            <a:avLst/>
          </a:prstGeom>
          <a:gradFill>
            <a:gsLst>
              <a:gs pos="0">
                <a:srgbClr val="4472C4">
                  <a:alpha val="0"/>
                </a:srgbClr>
              </a:gs>
              <a:gs pos="20000">
                <a:srgbClr val="4472C4">
                  <a:alpha val="0"/>
                </a:srgbClr>
              </a:gs>
              <a:gs pos="100000">
                <a:srgbClr val="1F3864">
                  <a:alpha val="54901"/>
                </a:srgbClr>
              </a:gs>
            </a:gsLst>
            <a:lin ang="13800001"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866" name="Google Shape;866;p66"/>
          <p:cNvSpPr/>
          <p:nvPr/>
        </p:nvSpPr>
        <p:spPr>
          <a:xfrm flipH="1">
            <a:off x="8115299" y="-1"/>
            <a:ext cx="4076698" cy="1590742"/>
          </a:xfrm>
          <a:prstGeom prst="rect">
            <a:avLst/>
          </a:prstGeom>
          <a:gradFill>
            <a:gsLst>
              <a:gs pos="0">
                <a:srgbClr val="4472C4">
                  <a:alpha val="65882"/>
                </a:srgbClr>
              </a:gs>
              <a:gs pos="100000">
                <a:srgbClr val="000000">
                  <a:alpha val="29803"/>
                </a:srgbClr>
              </a:gs>
            </a:gsLst>
            <a:lin ang="132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867" name="Google Shape;867;p66"/>
          <p:cNvSpPr/>
          <p:nvPr/>
        </p:nvSpPr>
        <p:spPr>
          <a:xfrm>
            <a:off x="459350" y="-1"/>
            <a:ext cx="11732646" cy="1597433"/>
          </a:xfrm>
          <a:prstGeom prst="rect">
            <a:avLst/>
          </a:prstGeom>
          <a:gradFill>
            <a:gsLst>
              <a:gs pos="0">
                <a:srgbClr val="000000">
                  <a:alpha val="0"/>
                </a:srgbClr>
              </a:gs>
              <a:gs pos="50000">
                <a:srgbClr val="000000">
                  <a:alpha val="0"/>
                </a:srgbClr>
              </a:gs>
              <a:gs pos="99000">
                <a:srgbClr val="1F3864">
                  <a:alpha val="51764"/>
                </a:srgbClr>
              </a:gs>
              <a:gs pos="100000">
                <a:srgbClr val="1F3864">
                  <a:alpha val="51764"/>
                </a:srgbClr>
              </a:gs>
            </a:gsLst>
            <a:lin ang="168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868" name="Google Shape;868;p66"/>
          <p:cNvSpPr txBox="1">
            <a:spLocks noGrp="1"/>
          </p:cNvSpPr>
          <p:nvPr>
            <p:ph type="title"/>
          </p:nvPr>
        </p:nvSpPr>
        <p:spPr>
          <a:xfrm>
            <a:off x="1371599" y="294538"/>
            <a:ext cx="9895951" cy="1033669"/>
          </a:xfrm>
          <a:prstGeom prst="rect">
            <a:avLst/>
          </a:prstGeom>
          <a:noFill/>
          <a:ln>
            <a:noFill/>
          </a:ln>
        </p:spPr>
        <p:txBody>
          <a:bodyPr spcFirstLastPara="1" wrap="square" lIns="91425" tIns="45700" rIns="91425" bIns="45700" anchor="ctr" anchorCtr="0">
            <a:normAutofit fontScale="90000"/>
          </a:bodyPr>
          <a:lstStyle/>
          <a:p>
            <a:pPr marL="0" lvl="0" indent="0" algn="l" rtl="0">
              <a:lnSpc>
                <a:spcPct val="90000"/>
              </a:lnSpc>
              <a:spcBef>
                <a:spcPts val="0"/>
              </a:spcBef>
              <a:spcAft>
                <a:spcPts val="0"/>
              </a:spcAft>
              <a:buClr>
                <a:srgbClr val="FFFFFF"/>
              </a:buClr>
              <a:buSzPct val="100000"/>
              <a:buFont typeface="Arial"/>
              <a:buNone/>
            </a:pPr>
            <a:r>
              <a:rPr lang="en-US" sz="4000">
                <a:solidFill>
                  <a:srgbClr val="FFFFFF"/>
                </a:solidFill>
                <a:latin typeface="Arial"/>
                <a:ea typeface="Arial"/>
                <a:cs typeface="Arial"/>
                <a:sym typeface="Arial"/>
              </a:rPr>
              <a:t>Determining if there is a Section 382 limitation</a:t>
            </a:r>
            <a:endParaRPr/>
          </a:p>
        </p:txBody>
      </p:sp>
      <p:sp>
        <p:nvSpPr>
          <p:cNvPr id="869" name="Google Shape;869;p66"/>
          <p:cNvSpPr txBox="1">
            <a:spLocks noGrp="1"/>
          </p:cNvSpPr>
          <p:nvPr>
            <p:ph type="body" idx="1"/>
          </p:nvPr>
        </p:nvSpPr>
        <p:spPr>
          <a:xfrm>
            <a:off x="1000461" y="1590740"/>
            <a:ext cx="10095169" cy="5267259"/>
          </a:xfrm>
          <a:prstGeom prst="rect">
            <a:avLst/>
          </a:prstGeom>
          <a:noFill/>
          <a:ln>
            <a:noFill/>
          </a:ln>
        </p:spPr>
        <p:txBody>
          <a:bodyPr spcFirstLastPara="1" wrap="square" lIns="91425" tIns="45700" rIns="91425" bIns="45700" anchor="t" anchorCtr="0">
            <a:normAutofit/>
          </a:bodyPr>
          <a:lstStyle/>
          <a:p>
            <a:pPr marL="228600" lvl="0" indent="-228600" algn="l" rtl="0">
              <a:lnSpc>
                <a:spcPct val="90000"/>
              </a:lnSpc>
              <a:spcBef>
                <a:spcPts val="0"/>
              </a:spcBef>
              <a:spcAft>
                <a:spcPts val="0"/>
              </a:spcAft>
              <a:buClr>
                <a:schemeClr val="dk1"/>
              </a:buClr>
              <a:buSzPts val="3200"/>
              <a:buChar char="•"/>
            </a:pPr>
            <a:r>
              <a:rPr lang="en-US" sz="3200"/>
              <a:t>Determine the company’s 5% shareholders</a:t>
            </a:r>
            <a:endParaRPr/>
          </a:p>
          <a:p>
            <a:pPr marL="228600" lvl="0" indent="-228600" algn="l" rtl="0">
              <a:lnSpc>
                <a:spcPct val="90000"/>
              </a:lnSpc>
              <a:spcBef>
                <a:spcPts val="1000"/>
              </a:spcBef>
              <a:spcAft>
                <a:spcPts val="0"/>
              </a:spcAft>
              <a:buClr>
                <a:schemeClr val="dk1"/>
              </a:buClr>
              <a:buSzPts val="3200"/>
              <a:buChar char="•"/>
            </a:pPr>
            <a:r>
              <a:rPr lang="en-US" sz="3200"/>
              <a:t>Determine the company’s public shareholder groups.</a:t>
            </a:r>
            <a:endParaRPr/>
          </a:p>
          <a:p>
            <a:pPr marL="228600" lvl="0" indent="-228600" algn="l" rtl="0">
              <a:lnSpc>
                <a:spcPct val="90000"/>
              </a:lnSpc>
              <a:spcBef>
                <a:spcPts val="1000"/>
              </a:spcBef>
              <a:spcAft>
                <a:spcPts val="0"/>
              </a:spcAft>
              <a:buClr>
                <a:schemeClr val="dk1"/>
              </a:buClr>
              <a:buSzPts val="3200"/>
              <a:buChar char="•"/>
            </a:pPr>
            <a:r>
              <a:rPr lang="en-US" sz="3200"/>
              <a:t>Determine the % ownership interest change by each 5% shareholder at the close of the testing date throughout the testing period.</a:t>
            </a:r>
            <a:endParaRPr/>
          </a:p>
          <a:p>
            <a:pPr marL="228600" lvl="0" indent="-228600" algn="l" rtl="0">
              <a:lnSpc>
                <a:spcPct val="90000"/>
              </a:lnSpc>
              <a:spcBef>
                <a:spcPts val="1000"/>
              </a:spcBef>
              <a:spcAft>
                <a:spcPts val="0"/>
              </a:spcAft>
              <a:buClr>
                <a:schemeClr val="dk1"/>
              </a:buClr>
              <a:buSzPts val="3200"/>
              <a:buChar char="•"/>
            </a:pPr>
            <a:r>
              <a:rPr lang="en-US" sz="3200"/>
              <a:t>Determine the % ownership interest change by each “public group” of non-5% shareholders.</a:t>
            </a:r>
            <a:endParaRPr/>
          </a:p>
          <a:p>
            <a:pPr marL="228600" lvl="0" indent="-228600" algn="l" rtl="0">
              <a:lnSpc>
                <a:spcPct val="90000"/>
              </a:lnSpc>
              <a:spcBef>
                <a:spcPts val="1000"/>
              </a:spcBef>
              <a:spcAft>
                <a:spcPts val="0"/>
              </a:spcAft>
              <a:buClr>
                <a:schemeClr val="dk1"/>
              </a:buClr>
              <a:buSzPts val="3200"/>
              <a:buChar char="•"/>
            </a:pPr>
            <a:r>
              <a:rPr lang="en-US" sz="3200"/>
              <a:t>The aggregate % change in ownership interest of each 5% shareholder and each public group during the testing period is the ownership shift % on the testing date.</a:t>
            </a:r>
            <a:endParaRPr/>
          </a:p>
          <a:p>
            <a:pPr marL="228600" lvl="0" indent="-25400" algn="l" rtl="0">
              <a:lnSpc>
                <a:spcPct val="90000"/>
              </a:lnSpc>
              <a:spcBef>
                <a:spcPts val="1000"/>
              </a:spcBef>
              <a:spcAft>
                <a:spcPts val="0"/>
              </a:spcAft>
              <a:buClr>
                <a:schemeClr val="dk1"/>
              </a:buClr>
              <a:buSzPts val="3200"/>
              <a:buNone/>
            </a:pPr>
            <a:endParaRPr sz="3200"/>
          </a:p>
          <a:p>
            <a:pPr marL="228600" lvl="0" indent="-50800" algn="l" rtl="0">
              <a:lnSpc>
                <a:spcPct val="90000"/>
              </a:lnSpc>
              <a:spcBef>
                <a:spcPts val="1000"/>
              </a:spcBef>
              <a:spcAft>
                <a:spcPts val="0"/>
              </a:spcAft>
              <a:buClr>
                <a:schemeClr val="dk1"/>
              </a:buClr>
              <a:buSzPts val="2800"/>
              <a:buNone/>
            </a:pPr>
            <a:endParaRPr/>
          </a:p>
          <a:p>
            <a:pPr marL="228600" lvl="0" indent="-50800" algn="l" rtl="0">
              <a:lnSpc>
                <a:spcPct val="90000"/>
              </a:lnSpc>
              <a:spcBef>
                <a:spcPts val="1000"/>
              </a:spcBef>
              <a:spcAft>
                <a:spcPts val="0"/>
              </a:spcAft>
              <a:buClr>
                <a:schemeClr val="dk1"/>
              </a:buClr>
              <a:buSzPts val="2800"/>
              <a:buNone/>
            </a:pPr>
            <a:endParaRP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Shape 873"/>
        <p:cNvGrpSpPr/>
        <p:nvPr/>
      </p:nvGrpSpPr>
      <p:grpSpPr>
        <a:xfrm>
          <a:off x="0" y="0"/>
          <a:ext cx="0" cy="0"/>
          <a:chOff x="0" y="0"/>
          <a:chExt cx="0" cy="0"/>
        </a:xfrm>
      </p:grpSpPr>
      <p:sp>
        <p:nvSpPr>
          <p:cNvPr id="874" name="Google Shape;874;p67"/>
          <p:cNvSpPr/>
          <p:nvPr/>
        </p:nvSpPr>
        <p:spPr>
          <a:xfrm>
            <a:off x="0" y="0"/>
            <a:ext cx="12192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875" name="Google Shape;875;p67"/>
          <p:cNvSpPr/>
          <p:nvPr/>
        </p:nvSpPr>
        <p:spPr>
          <a:xfrm flipH="1">
            <a:off x="-1" y="-1"/>
            <a:ext cx="12191998" cy="1590742"/>
          </a:xfrm>
          <a:prstGeom prst="rect">
            <a:avLst/>
          </a:prstGeom>
          <a:gradFill>
            <a:gsLst>
              <a:gs pos="0">
                <a:srgbClr val="000000"/>
              </a:gs>
              <a:gs pos="100000">
                <a:srgbClr val="2F5496"/>
              </a:gs>
            </a:gsLst>
            <a:lin ang="84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876" name="Google Shape;876;p67"/>
          <p:cNvSpPr/>
          <p:nvPr/>
        </p:nvSpPr>
        <p:spPr>
          <a:xfrm rot="10800000" flipH="1">
            <a:off x="-3" y="0"/>
            <a:ext cx="8115306" cy="1590742"/>
          </a:xfrm>
          <a:prstGeom prst="rect">
            <a:avLst/>
          </a:prstGeom>
          <a:gradFill>
            <a:gsLst>
              <a:gs pos="0">
                <a:srgbClr val="4472C4">
                  <a:alpha val="0"/>
                </a:srgbClr>
              </a:gs>
              <a:gs pos="20000">
                <a:srgbClr val="4472C4">
                  <a:alpha val="0"/>
                </a:srgbClr>
              </a:gs>
              <a:gs pos="100000">
                <a:srgbClr val="1F3864">
                  <a:alpha val="54901"/>
                </a:srgbClr>
              </a:gs>
            </a:gsLst>
            <a:lin ang="13800001"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877" name="Google Shape;877;p67"/>
          <p:cNvSpPr/>
          <p:nvPr/>
        </p:nvSpPr>
        <p:spPr>
          <a:xfrm flipH="1">
            <a:off x="8115299" y="-1"/>
            <a:ext cx="4076698" cy="1590742"/>
          </a:xfrm>
          <a:prstGeom prst="rect">
            <a:avLst/>
          </a:prstGeom>
          <a:gradFill>
            <a:gsLst>
              <a:gs pos="0">
                <a:srgbClr val="4472C4">
                  <a:alpha val="65882"/>
                </a:srgbClr>
              </a:gs>
              <a:gs pos="100000">
                <a:srgbClr val="000000">
                  <a:alpha val="29803"/>
                </a:srgbClr>
              </a:gs>
            </a:gsLst>
            <a:lin ang="132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878" name="Google Shape;878;p67"/>
          <p:cNvSpPr/>
          <p:nvPr/>
        </p:nvSpPr>
        <p:spPr>
          <a:xfrm>
            <a:off x="459350" y="-1"/>
            <a:ext cx="11732646" cy="1597433"/>
          </a:xfrm>
          <a:prstGeom prst="rect">
            <a:avLst/>
          </a:prstGeom>
          <a:gradFill>
            <a:gsLst>
              <a:gs pos="0">
                <a:srgbClr val="000000">
                  <a:alpha val="0"/>
                </a:srgbClr>
              </a:gs>
              <a:gs pos="50000">
                <a:srgbClr val="000000">
                  <a:alpha val="0"/>
                </a:srgbClr>
              </a:gs>
              <a:gs pos="99000">
                <a:srgbClr val="1F3864">
                  <a:alpha val="51764"/>
                </a:srgbClr>
              </a:gs>
              <a:gs pos="100000">
                <a:srgbClr val="1F3864">
                  <a:alpha val="51764"/>
                </a:srgbClr>
              </a:gs>
            </a:gsLst>
            <a:lin ang="168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879" name="Google Shape;879;p67"/>
          <p:cNvSpPr txBox="1">
            <a:spLocks noGrp="1"/>
          </p:cNvSpPr>
          <p:nvPr>
            <p:ph type="title"/>
          </p:nvPr>
        </p:nvSpPr>
        <p:spPr>
          <a:xfrm>
            <a:off x="1371599" y="294538"/>
            <a:ext cx="9895951" cy="1033669"/>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FFFFFF"/>
              </a:buClr>
              <a:buSzPts val="4000"/>
              <a:buFont typeface="Arial"/>
              <a:buNone/>
            </a:pPr>
            <a:r>
              <a:rPr lang="en-US" sz="4000">
                <a:solidFill>
                  <a:srgbClr val="FFFFFF"/>
                </a:solidFill>
                <a:latin typeface="Arial"/>
                <a:ea typeface="Arial"/>
                <a:cs typeface="Arial"/>
                <a:sym typeface="Arial"/>
              </a:rPr>
              <a:t>Determining 5% shareholders</a:t>
            </a:r>
            <a:endParaRPr/>
          </a:p>
        </p:txBody>
      </p:sp>
      <p:sp>
        <p:nvSpPr>
          <p:cNvPr id="880" name="Google Shape;880;p67"/>
          <p:cNvSpPr txBox="1">
            <a:spLocks noGrp="1"/>
          </p:cNvSpPr>
          <p:nvPr>
            <p:ph type="body" idx="1"/>
          </p:nvPr>
        </p:nvSpPr>
        <p:spPr>
          <a:xfrm>
            <a:off x="1000461" y="1590740"/>
            <a:ext cx="10095169" cy="5267259"/>
          </a:xfrm>
          <a:prstGeom prst="rect">
            <a:avLst/>
          </a:prstGeom>
          <a:noFill/>
          <a:ln>
            <a:noFill/>
          </a:ln>
        </p:spPr>
        <p:txBody>
          <a:bodyPr spcFirstLastPara="1" wrap="square" lIns="91425" tIns="45700" rIns="91425" bIns="45700" anchor="t" anchorCtr="0">
            <a:normAutofit/>
          </a:bodyPr>
          <a:lstStyle/>
          <a:p>
            <a:pPr marL="228600" lvl="1" indent="-228600" algn="l" rtl="0">
              <a:lnSpc>
                <a:spcPct val="100000"/>
              </a:lnSpc>
              <a:spcBef>
                <a:spcPts val="0"/>
              </a:spcBef>
              <a:spcAft>
                <a:spcPts val="0"/>
              </a:spcAft>
              <a:buClr>
                <a:schemeClr val="dk1"/>
              </a:buClr>
              <a:buSzPts val="2800"/>
              <a:buChar char="•"/>
            </a:pPr>
            <a:r>
              <a:rPr lang="en-US" sz="2800"/>
              <a:t>A 5% shareholder is an individual shareholder (or group of individuals) that holds, directly or indirectly, at least 5% of the stock of the corporation at any time during the testing period. Treas. Reg. 1.382-2T(g)(1).</a:t>
            </a:r>
            <a:endParaRPr/>
          </a:p>
          <a:p>
            <a:pPr marL="228600" lvl="1" indent="-228600" algn="l" rtl="0">
              <a:lnSpc>
                <a:spcPct val="100000"/>
              </a:lnSpc>
              <a:spcBef>
                <a:spcPts val="1000"/>
              </a:spcBef>
              <a:spcAft>
                <a:spcPts val="0"/>
              </a:spcAft>
              <a:buClr>
                <a:schemeClr val="dk1"/>
              </a:buClr>
              <a:buSzPts val="2800"/>
              <a:buChar char="•"/>
            </a:pPr>
            <a:r>
              <a:rPr lang="en-US" sz="2800"/>
              <a:t>You would need a stock ledger that has recorded all issuances and transfers of the company’s equity.</a:t>
            </a:r>
            <a:endParaRPr/>
          </a:p>
          <a:p>
            <a:pPr marL="228600" lvl="1" indent="-228600" algn="l" rtl="0">
              <a:lnSpc>
                <a:spcPct val="100000"/>
              </a:lnSpc>
              <a:spcBef>
                <a:spcPts val="1000"/>
              </a:spcBef>
              <a:spcAft>
                <a:spcPts val="0"/>
              </a:spcAft>
              <a:buClr>
                <a:schemeClr val="dk1"/>
              </a:buClr>
              <a:buSzPts val="2800"/>
              <a:buChar char="•"/>
            </a:pPr>
            <a:r>
              <a:rPr lang="en-US" sz="2800"/>
              <a:t>Section 318 attribution rules apply: the stock ledger may not be enough to identify all 5% shareholders.</a:t>
            </a:r>
            <a:endParaRPr/>
          </a:p>
          <a:p>
            <a:pPr marL="685800" lvl="2" indent="-228600" algn="l" rtl="0">
              <a:lnSpc>
                <a:spcPct val="100000"/>
              </a:lnSpc>
              <a:spcBef>
                <a:spcPts val="1000"/>
              </a:spcBef>
              <a:spcAft>
                <a:spcPts val="0"/>
              </a:spcAft>
              <a:buClr>
                <a:schemeClr val="dk1"/>
              </a:buClr>
              <a:buSzPts val="2400"/>
              <a:buChar char="•"/>
            </a:pPr>
            <a:r>
              <a:rPr lang="en-US" sz="2400"/>
              <a:t>There may be “higher tier” shifts for shareholders that are pass-through entities.</a:t>
            </a:r>
            <a:endParaRPr/>
          </a:p>
          <a:p>
            <a:pPr marL="685800" lvl="2" indent="-228600" algn="l" rtl="0">
              <a:lnSpc>
                <a:spcPct val="100000"/>
              </a:lnSpc>
              <a:spcBef>
                <a:spcPts val="1000"/>
              </a:spcBef>
              <a:spcAft>
                <a:spcPts val="0"/>
              </a:spcAft>
              <a:buClr>
                <a:schemeClr val="dk1"/>
              </a:buClr>
              <a:buSzPts val="2400"/>
              <a:buChar char="•"/>
            </a:pPr>
            <a:r>
              <a:rPr lang="en-US" sz="2400"/>
              <a:t>Loss corporation has a duty to inquire about higher tier shareholders.</a:t>
            </a:r>
            <a:endParaRPr/>
          </a:p>
          <a:p>
            <a:pPr marL="228600" lvl="0" indent="-50800" algn="l" rtl="0">
              <a:lnSpc>
                <a:spcPct val="90000"/>
              </a:lnSpc>
              <a:spcBef>
                <a:spcPts val="1000"/>
              </a:spcBef>
              <a:spcAft>
                <a:spcPts val="0"/>
              </a:spcAft>
              <a:buClr>
                <a:schemeClr val="dk1"/>
              </a:buClr>
              <a:buSzPts val="2800"/>
              <a:buNone/>
            </a:pPr>
            <a:endParaRP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Shape 884"/>
        <p:cNvGrpSpPr/>
        <p:nvPr/>
      </p:nvGrpSpPr>
      <p:grpSpPr>
        <a:xfrm>
          <a:off x="0" y="0"/>
          <a:ext cx="0" cy="0"/>
          <a:chOff x="0" y="0"/>
          <a:chExt cx="0" cy="0"/>
        </a:xfrm>
      </p:grpSpPr>
      <p:sp>
        <p:nvSpPr>
          <p:cNvPr id="885" name="Google Shape;885;p68"/>
          <p:cNvSpPr/>
          <p:nvPr/>
        </p:nvSpPr>
        <p:spPr>
          <a:xfrm>
            <a:off x="0" y="0"/>
            <a:ext cx="12192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886" name="Google Shape;886;p68"/>
          <p:cNvSpPr/>
          <p:nvPr/>
        </p:nvSpPr>
        <p:spPr>
          <a:xfrm flipH="1">
            <a:off x="-1" y="-1"/>
            <a:ext cx="12191998" cy="1590742"/>
          </a:xfrm>
          <a:prstGeom prst="rect">
            <a:avLst/>
          </a:prstGeom>
          <a:gradFill>
            <a:gsLst>
              <a:gs pos="0">
                <a:srgbClr val="000000"/>
              </a:gs>
              <a:gs pos="100000">
                <a:srgbClr val="2F5496"/>
              </a:gs>
            </a:gsLst>
            <a:lin ang="84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887" name="Google Shape;887;p68"/>
          <p:cNvSpPr/>
          <p:nvPr/>
        </p:nvSpPr>
        <p:spPr>
          <a:xfrm rot="10800000" flipH="1">
            <a:off x="-3" y="0"/>
            <a:ext cx="8115306" cy="1590742"/>
          </a:xfrm>
          <a:prstGeom prst="rect">
            <a:avLst/>
          </a:prstGeom>
          <a:gradFill>
            <a:gsLst>
              <a:gs pos="0">
                <a:srgbClr val="4472C4">
                  <a:alpha val="0"/>
                </a:srgbClr>
              </a:gs>
              <a:gs pos="20000">
                <a:srgbClr val="4472C4">
                  <a:alpha val="0"/>
                </a:srgbClr>
              </a:gs>
              <a:gs pos="100000">
                <a:srgbClr val="1F3864">
                  <a:alpha val="54901"/>
                </a:srgbClr>
              </a:gs>
            </a:gsLst>
            <a:lin ang="13800001"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888" name="Google Shape;888;p68"/>
          <p:cNvSpPr/>
          <p:nvPr/>
        </p:nvSpPr>
        <p:spPr>
          <a:xfrm flipH="1">
            <a:off x="8115299" y="-1"/>
            <a:ext cx="4076698" cy="1590742"/>
          </a:xfrm>
          <a:prstGeom prst="rect">
            <a:avLst/>
          </a:prstGeom>
          <a:gradFill>
            <a:gsLst>
              <a:gs pos="0">
                <a:srgbClr val="4472C4">
                  <a:alpha val="65882"/>
                </a:srgbClr>
              </a:gs>
              <a:gs pos="100000">
                <a:srgbClr val="000000">
                  <a:alpha val="29803"/>
                </a:srgbClr>
              </a:gs>
            </a:gsLst>
            <a:lin ang="132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889" name="Google Shape;889;p68"/>
          <p:cNvSpPr/>
          <p:nvPr/>
        </p:nvSpPr>
        <p:spPr>
          <a:xfrm>
            <a:off x="459350" y="-1"/>
            <a:ext cx="11732646" cy="1597433"/>
          </a:xfrm>
          <a:prstGeom prst="rect">
            <a:avLst/>
          </a:prstGeom>
          <a:gradFill>
            <a:gsLst>
              <a:gs pos="0">
                <a:srgbClr val="000000">
                  <a:alpha val="0"/>
                </a:srgbClr>
              </a:gs>
              <a:gs pos="50000">
                <a:srgbClr val="000000">
                  <a:alpha val="0"/>
                </a:srgbClr>
              </a:gs>
              <a:gs pos="99000">
                <a:srgbClr val="1F3864">
                  <a:alpha val="51764"/>
                </a:srgbClr>
              </a:gs>
              <a:gs pos="100000">
                <a:srgbClr val="1F3864">
                  <a:alpha val="51764"/>
                </a:srgbClr>
              </a:gs>
            </a:gsLst>
            <a:lin ang="168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890" name="Google Shape;890;p68"/>
          <p:cNvSpPr txBox="1">
            <a:spLocks noGrp="1"/>
          </p:cNvSpPr>
          <p:nvPr>
            <p:ph type="title"/>
          </p:nvPr>
        </p:nvSpPr>
        <p:spPr>
          <a:xfrm>
            <a:off x="1371599" y="294538"/>
            <a:ext cx="9895951" cy="1033669"/>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FFFFFF"/>
              </a:buClr>
              <a:buSzPts val="4000"/>
              <a:buFont typeface="Arial"/>
              <a:buNone/>
            </a:pPr>
            <a:r>
              <a:rPr lang="en-US" sz="4000">
                <a:solidFill>
                  <a:srgbClr val="FFFFFF"/>
                </a:solidFill>
                <a:latin typeface="Arial"/>
                <a:ea typeface="Arial"/>
                <a:cs typeface="Arial"/>
                <a:sym typeface="Arial"/>
              </a:rPr>
              <a:t>Determining 5% shareholders</a:t>
            </a:r>
            <a:endParaRPr/>
          </a:p>
        </p:txBody>
      </p:sp>
      <p:sp>
        <p:nvSpPr>
          <p:cNvPr id="891" name="Google Shape;891;p68"/>
          <p:cNvSpPr txBox="1">
            <a:spLocks noGrp="1"/>
          </p:cNvSpPr>
          <p:nvPr>
            <p:ph type="body" idx="1"/>
          </p:nvPr>
        </p:nvSpPr>
        <p:spPr>
          <a:xfrm>
            <a:off x="1000461" y="1590740"/>
            <a:ext cx="10095169" cy="5267259"/>
          </a:xfrm>
          <a:prstGeom prst="rect">
            <a:avLst/>
          </a:prstGeom>
          <a:noFill/>
          <a:ln>
            <a:noFill/>
          </a:ln>
        </p:spPr>
        <p:txBody>
          <a:bodyPr spcFirstLastPara="1" wrap="square" lIns="91425" tIns="45700" rIns="91425" bIns="45700" anchor="t" anchorCtr="0">
            <a:normAutofit/>
          </a:bodyPr>
          <a:lstStyle/>
          <a:p>
            <a:pPr marL="228600" lvl="1" indent="-228600" algn="l" rtl="0">
              <a:lnSpc>
                <a:spcPct val="100000"/>
              </a:lnSpc>
              <a:spcBef>
                <a:spcPts val="0"/>
              </a:spcBef>
              <a:spcAft>
                <a:spcPts val="0"/>
              </a:spcAft>
              <a:buClr>
                <a:schemeClr val="dk1"/>
              </a:buClr>
              <a:buSzPts val="2800"/>
              <a:buChar char="•"/>
            </a:pPr>
            <a:r>
              <a:rPr lang="en-US" sz="2800"/>
              <a:t>Actual knowledge trumps all. Best to have a stock ledger and cap tables directly from the company.</a:t>
            </a:r>
            <a:endParaRPr/>
          </a:p>
          <a:p>
            <a:pPr marL="228600" lvl="1" indent="-228600" algn="l" rtl="0">
              <a:lnSpc>
                <a:spcPct val="100000"/>
              </a:lnSpc>
              <a:spcBef>
                <a:spcPts val="1000"/>
              </a:spcBef>
              <a:spcAft>
                <a:spcPts val="0"/>
              </a:spcAft>
              <a:buClr>
                <a:schemeClr val="dk1"/>
              </a:buClr>
              <a:buSzPts val="2800"/>
              <a:buChar char="•"/>
            </a:pPr>
            <a:r>
              <a:rPr lang="en-US" sz="2800"/>
              <a:t>For US public companies: taxpayers may rely on SEC Schedules 13D and 13G filings (and other similar public filings) to determine which shareholders are direct 5% shareholders on any date. Similarly, if the 5% shareholder is an SEC registered entity, taxpayer may rely on that shareholder’s SEC filings in determining if there are higher tier 5% shareholders. Treas. Reg. 1.382-2T(k)(1)(i).</a:t>
            </a:r>
            <a:endParaRPr/>
          </a:p>
          <a:p>
            <a:pPr marL="228600" lvl="1" indent="-228600" algn="l" rtl="0">
              <a:lnSpc>
                <a:spcPct val="100000"/>
              </a:lnSpc>
              <a:spcBef>
                <a:spcPts val="1000"/>
              </a:spcBef>
              <a:spcAft>
                <a:spcPts val="0"/>
              </a:spcAft>
              <a:buClr>
                <a:schemeClr val="dk1"/>
              </a:buClr>
              <a:buSzPts val="2800"/>
              <a:buChar char="•"/>
            </a:pPr>
            <a:r>
              <a:rPr lang="en-US" sz="2800"/>
              <a:t>For private companies, taxpayers could rely on Section 409A valuations, which companies are required to obtain on an annual basis if they issue stock options.</a:t>
            </a:r>
            <a:endParaRPr/>
          </a:p>
          <a:p>
            <a:pPr marL="228600" lvl="1" indent="-76200" algn="l" rtl="0">
              <a:lnSpc>
                <a:spcPct val="100000"/>
              </a:lnSpc>
              <a:spcBef>
                <a:spcPts val="1000"/>
              </a:spcBef>
              <a:spcAft>
                <a:spcPts val="0"/>
              </a:spcAft>
              <a:buClr>
                <a:schemeClr val="dk1"/>
              </a:buClr>
              <a:buSzPts val="2400"/>
              <a:buNone/>
            </a:pPr>
            <a:endParaRPr/>
          </a:p>
          <a:p>
            <a:pPr marL="228600" lvl="1" indent="-76200" algn="l" rtl="0">
              <a:lnSpc>
                <a:spcPct val="100000"/>
              </a:lnSpc>
              <a:spcBef>
                <a:spcPts val="1000"/>
              </a:spcBef>
              <a:spcAft>
                <a:spcPts val="0"/>
              </a:spcAft>
              <a:buClr>
                <a:schemeClr val="dk1"/>
              </a:buClr>
              <a:buSzPts val="2400"/>
              <a:buNone/>
            </a:pPr>
            <a:endParaRPr/>
          </a:p>
          <a:p>
            <a:pPr marL="228600" lvl="0" indent="-76200" algn="l" rtl="0">
              <a:lnSpc>
                <a:spcPct val="90000"/>
              </a:lnSpc>
              <a:spcBef>
                <a:spcPts val="1000"/>
              </a:spcBef>
              <a:spcAft>
                <a:spcPts val="0"/>
              </a:spcAft>
              <a:buClr>
                <a:schemeClr val="dk1"/>
              </a:buClr>
              <a:buSzPts val="2400"/>
              <a:buNone/>
            </a:pPr>
            <a:endParaRPr sz="240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49"/>
        <p:cNvGrpSpPr/>
        <p:nvPr/>
      </p:nvGrpSpPr>
      <p:grpSpPr>
        <a:xfrm>
          <a:off x="0" y="0"/>
          <a:ext cx="0" cy="0"/>
          <a:chOff x="0" y="0"/>
          <a:chExt cx="0" cy="0"/>
        </a:xfrm>
      </p:grpSpPr>
      <p:sp>
        <p:nvSpPr>
          <p:cNvPr id="150" name="Google Shape;150;p6"/>
          <p:cNvSpPr/>
          <p:nvPr/>
        </p:nvSpPr>
        <p:spPr>
          <a:xfrm>
            <a:off x="0" y="0"/>
            <a:ext cx="12192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51" name="Google Shape;151;p6"/>
          <p:cNvSpPr/>
          <p:nvPr/>
        </p:nvSpPr>
        <p:spPr>
          <a:xfrm flipH="1">
            <a:off x="-1" y="-1"/>
            <a:ext cx="12191998" cy="1590742"/>
          </a:xfrm>
          <a:prstGeom prst="rect">
            <a:avLst/>
          </a:prstGeom>
          <a:gradFill>
            <a:gsLst>
              <a:gs pos="0">
                <a:srgbClr val="000000"/>
              </a:gs>
              <a:gs pos="100000">
                <a:srgbClr val="2F5496"/>
              </a:gs>
            </a:gsLst>
            <a:lin ang="84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52" name="Google Shape;152;p6"/>
          <p:cNvSpPr/>
          <p:nvPr/>
        </p:nvSpPr>
        <p:spPr>
          <a:xfrm rot="10800000" flipH="1">
            <a:off x="-3" y="0"/>
            <a:ext cx="8115306" cy="1590742"/>
          </a:xfrm>
          <a:prstGeom prst="rect">
            <a:avLst/>
          </a:prstGeom>
          <a:gradFill>
            <a:gsLst>
              <a:gs pos="0">
                <a:srgbClr val="4472C4">
                  <a:alpha val="0"/>
                </a:srgbClr>
              </a:gs>
              <a:gs pos="20000">
                <a:srgbClr val="4472C4">
                  <a:alpha val="0"/>
                </a:srgbClr>
              </a:gs>
              <a:gs pos="100000">
                <a:srgbClr val="1F3864">
                  <a:alpha val="54901"/>
                </a:srgbClr>
              </a:gs>
            </a:gsLst>
            <a:lin ang="13800001"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53" name="Google Shape;153;p6"/>
          <p:cNvSpPr/>
          <p:nvPr/>
        </p:nvSpPr>
        <p:spPr>
          <a:xfrm flipH="1">
            <a:off x="8115299" y="-1"/>
            <a:ext cx="4076698" cy="1590742"/>
          </a:xfrm>
          <a:prstGeom prst="rect">
            <a:avLst/>
          </a:prstGeom>
          <a:gradFill>
            <a:gsLst>
              <a:gs pos="0">
                <a:srgbClr val="4472C4">
                  <a:alpha val="65882"/>
                </a:srgbClr>
              </a:gs>
              <a:gs pos="100000">
                <a:srgbClr val="000000">
                  <a:alpha val="29803"/>
                </a:srgbClr>
              </a:gs>
            </a:gsLst>
            <a:lin ang="132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54" name="Google Shape;154;p6"/>
          <p:cNvSpPr/>
          <p:nvPr/>
        </p:nvSpPr>
        <p:spPr>
          <a:xfrm>
            <a:off x="459350" y="-1"/>
            <a:ext cx="11732646" cy="1597433"/>
          </a:xfrm>
          <a:prstGeom prst="rect">
            <a:avLst/>
          </a:prstGeom>
          <a:gradFill>
            <a:gsLst>
              <a:gs pos="0">
                <a:srgbClr val="000000">
                  <a:alpha val="0"/>
                </a:srgbClr>
              </a:gs>
              <a:gs pos="50000">
                <a:srgbClr val="000000">
                  <a:alpha val="0"/>
                </a:srgbClr>
              </a:gs>
              <a:gs pos="99000">
                <a:srgbClr val="1F3864">
                  <a:alpha val="51764"/>
                </a:srgbClr>
              </a:gs>
              <a:gs pos="100000">
                <a:srgbClr val="1F3864">
                  <a:alpha val="51764"/>
                </a:srgbClr>
              </a:gs>
            </a:gsLst>
            <a:lin ang="168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55" name="Google Shape;155;p6"/>
          <p:cNvSpPr txBox="1">
            <a:spLocks noGrp="1"/>
          </p:cNvSpPr>
          <p:nvPr>
            <p:ph type="title"/>
          </p:nvPr>
        </p:nvSpPr>
        <p:spPr>
          <a:xfrm>
            <a:off x="1371599" y="294538"/>
            <a:ext cx="9895951" cy="1033669"/>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lt1"/>
              </a:buClr>
              <a:buSzPts val="4000"/>
              <a:buFont typeface="Arial"/>
              <a:buNone/>
            </a:pPr>
            <a:r>
              <a:rPr lang="en-US" sz="4000">
                <a:solidFill>
                  <a:schemeClr val="lt1"/>
                </a:solidFill>
                <a:latin typeface="Arial"/>
                <a:ea typeface="Arial"/>
                <a:cs typeface="Arial"/>
                <a:sym typeface="Arial"/>
              </a:rPr>
              <a:t>Stock Acquisitions (Taxable)</a:t>
            </a:r>
            <a:endParaRPr/>
          </a:p>
        </p:txBody>
      </p:sp>
      <p:sp>
        <p:nvSpPr>
          <p:cNvPr id="156" name="Google Shape;156;p6"/>
          <p:cNvSpPr txBox="1">
            <a:spLocks noGrp="1"/>
          </p:cNvSpPr>
          <p:nvPr>
            <p:ph type="body" idx="1"/>
          </p:nvPr>
        </p:nvSpPr>
        <p:spPr>
          <a:xfrm>
            <a:off x="1000462" y="1590740"/>
            <a:ext cx="4509088" cy="5267259"/>
          </a:xfrm>
          <a:prstGeom prst="rect">
            <a:avLst/>
          </a:prstGeom>
          <a:noFill/>
          <a:ln>
            <a:noFill/>
          </a:ln>
        </p:spPr>
        <p:txBody>
          <a:bodyPr spcFirstLastPara="1" wrap="square" lIns="91425" tIns="45700" rIns="91425" bIns="45700" anchor="t" anchorCtr="0">
            <a:noAutofit/>
          </a:bodyPr>
          <a:lstStyle/>
          <a:p>
            <a:pPr marL="346075" lvl="2" indent="-231775" algn="l" rtl="0">
              <a:lnSpc>
                <a:spcPct val="120000"/>
              </a:lnSpc>
              <a:spcBef>
                <a:spcPts val="0"/>
              </a:spcBef>
              <a:spcAft>
                <a:spcPts val="0"/>
              </a:spcAft>
              <a:buClr>
                <a:schemeClr val="dk1"/>
              </a:buClr>
              <a:buSzPts val="2000"/>
              <a:buChar char="•"/>
            </a:pPr>
            <a:r>
              <a:rPr lang="en-US">
                <a:latin typeface="Arial"/>
                <a:ea typeface="Arial"/>
                <a:cs typeface="Arial"/>
                <a:sym typeface="Arial"/>
              </a:rPr>
              <a:t>Acquisitions are commonly structured as reverse subsidiary mergers where MergeCo merges with Target with Target surviving.</a:t>
            </a:r>
            <a:endParaRPr/>
          </a:p>
          <a:p>
            <a:pPr marL="346075" lvl="2" indent="-231775" algn="l" rtl="0">
              <a:lnSpc>
                <a:spcPct val="120000"/>
              </a:lnSpc>
              <a:spcBef>
                <a:spcPts val="1000"/>
              </a:spcBef>
              <a:spcAft>
                <a:spcPts val="0"/>
              </a:spcAft>
              <a:buClr>
                <a:schemeClr val="dk1"/>
              </a:buClr>
              <a:buSzPts val="2000"/>
              <a:buChar char="•"/>
            </a:pPr>
            <a:r>
              <a:rPr lang="en-US">
                <a:latin typeface="Arial"/>
                <a:ea typeface="Arial"/>
                <a:cs typeface="Arial"/>
                <a:sym typeface="Arial"/>
              </a:rPr>
              <a:t>For tax purposes, the existence of MergeCo is transitory and disregarded. The transaction is treated as if Buyer had directly purchased Target for cash.</a:t>
            </a:r>
            <a:endParaRPr/>
          </a:p>
          <a:p>
            <a:pPr marL="346075" lvl="2" indent="-104775" algn="l" rtl="0">
              <a:lnSpc>
                <a:spcPct val="120000"/>
              </a:lnSpc>
              <a:spcBef>
                <a:spcPts val="1000"/>
              </a:spcBef>
              <a:spcAft>
                <a:spcPts val="0"/>
              </a:spcAft>
              <a:buClr>
                <a:schemeClr val="dk1"/>
              </a:buClr>
              <a:buSzPts val="2000"/>
              <a:buNone/>
            </a:pPr>
            <a:endParaRPr>
              <a:latin typeface="Arial"/>
              <a:ea typeface="Arial"/>
              <a:cs typeface="Arial"/>
              <a:sym typeface="Arial"/>
            </a:endParaRPr>
          </a:p>
        </p:txBody>
      </p:sp>
      <p:grpSp>
        <p:nvGrpSpPr>
          <p:cNvPr id="157" name="Google Shape;157;p6"/>
          <p:cNvGrpSpPr/>
          <p:nvPr/>
        </p:nvGrpSpPr>
        <p:grpSpPr>
          <a:xfrm>
            <a:off x="5975075" y="2250917"/>
            <a:ext cx="5786129" cy="1989454"/>
            <a:chOff x="251400" y="1405123"/>
            <a:chExt cx="5142627" cy="1776377"/>
          </a:xfrm>
        </p:grpSpPr>
        <p:sp>
          <p:nvSpPr>
            <p:cNvPr id="158" name="Google Shape;158;p6"/>
            <p:cNvSpPr/>
            <p:nvPr/>
          </p:nvSpPr>
          <p:spPr>
            <a:xfrm>
              <a:off x="4522580" y="1405123"/>
              <a:ext cx="715200" cy="654000"/>
            </a:xfrm>
            <a:prstGeom prst="flowChartConnector">
              <a:avLst/>
            </a:prstGeom>
            <a:solidFill>
              <a:srgbClr val="FFC00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200"/>
                <a:buFont typeface="Calibri"/>
                <a:buNone/>
              </a:pPr>
              <a:endParaRPr sz="1200" b="1" i="0" u="none" strike="noStrike" cap="none">
                <a:solidFill>
                  <a:schemeClr val="dk1"/>
                </a:solidFill>
                <a:latin typeface="Arial"/>
                <a:ea typeface="Arial"/>
                <a:cs typeface="Arial"/>
                <a:sym typeface="Arial"/>
              </a:endParaRPr>
            </a:p>
          </p:txBody>
        </p:sp>
        <p:sp>
          <p:nvSpPr>
            <p:cNvPr id="159" name="Google Shape;159;p6"/>
            <p:cNvSpPr/>
            <p:nvPr/>
          </p:nvSpPr>
          <p:spPr>
            <a:xfrm>
              <a:off x="1427725" y="1525000"/>
              <a:ext cx="1286100" cy="654000"/>
            </a:xfrm>
            <a:prstGeom prst="rect">
              <a:avLst/>
            </a:prstGeom>
            <a:solidFill>
              <a:srgbClr val="00B05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spcBef>
                  <a:spcPts val="0"/>
                </a:spcBef>
                <a:spcAft>
                  <a:spcPts val="0"/>
                </a:spcAft>
                <a:buClr>
                  <a:schemeClr val="lt1"/>
                </a:buClr>
                <a:buSzPts val="1200"/>
                <a:buFont typeface="Arial"/>
                <a:buNone/>
              </a:pPr>
              <a:r>
                <a:rPr lang="en-US" sz="1200" b="1" i="0" u="none" strike="noStrike" cap="none">
                  <a:solidFill>
                    <a:schemeClr val="lt1"/>
                  </a:solidFill>
                  <a:latin typeface="Arial"/>
                  <a:ea typeface="Arial"/>
                  <a:cs typeface="Arial"/>
                  <a:sym typeface="Arial"/>
                </a:rPr>
                <a:t>Buyer</a:t>
              </a:r>
              <a:endParaRPr sz="1200" b="1" i="0" u="none" strike="noStrike" cap="none">
                <a:solidFill>
                  <a:schemeClr val="lt1"/>
                </a:solidFill>
                <a:latin typeface="Arial"/>
                <a:ea typeface="Arial"/>
                <a:cs typeface="Arial"/>
                <a:sym typeface="Arial"/>
              </a:endParaRPr>
            </a:p>
          </p:txBody>
        </p:sp>
        <p:sp>
          <p:nvSpPr>
            <p:cNvPr id="160" name="Google Shape;160;p6"/>
            <p:cNvSpPr/>
            <p:nvPr/>
          </p:nvSpPr>
          <p:spPr>
            <a:xfrm>
              <a:off x="1427725" y="2527500"/>
              <a:ext cx="1286100" cy="654000"/>
            </a:xfrm>
            <a:prstGeom prst="rect">
              <a:avLst/>
            </a:prstGeom>
            <a:solidFill>
              <a:srgbClr val="7030A0"/>
            </a:solidFill>
            <a:ln w="9525" cap="flat" cmpd="sng">
              <a:solidFill>
                <a:srgbClr val="7030A0"/>
              </a:solidFill>
              <a:prstDash val="dash"/>
              <a:round/>
              <a:headEnd type="none" w="sm" len="sm"/>
              <a:tailEnd type="none" w="sm" len="sm"/>
            </a:ln>
          </p:spPr>
          <p:txBody>
            <a:bodyPr spcFirstLastPara="1" wrap="square" lIns="91425" tIns="91425" rIns="91425" bIns="91425" anchor="ctr" anchorCtr="0">
              <a:noAutofit/>
            </a:bodyPr>
            <a:lstStyle/>
            <a:p>
              <a:pPr marL="0" marR="0" lvl="0" indent="0" algn="ctr" rtl="0">
                <a:spcBef>
                  <a:spcPts val="0"/>
                </a:spcBef>
                <a:spcAft>
                  <a:spcPts val="0"/>
                </a:spcAft>
                <a:buClr>
                  <a:schemeClr val="lt1"/>
                </a:buClr>
                <a:buSzPts val="1200"/>
                <a:buFont typeface="Arial"/>
                <a:buNone/>
              </a:pPr>
              <a:r>
                <a:rPr lang="en-US" sz="1200" b="1" i="0" u="none" strike="noStrike" cap="none">
                  <a:solidFill>
                    <a:schemeClr val="lt1"/>
                  </a:solidFill>
                  <a:latin typeface="Arial"/>
                  <a:ea typeface="Arial"/>
                  <a:cs typeface="Arial"/>
                  <a:sym typeface="Arial"/>
                </a:rPr>
                <a:t>MergeCo</a:t>
              </a:r>
              <a:endParaRPr sz="1200" b="1" i="0" u="none" strike="noStrike" cap="none">
                <a:solidFill>
                  <a:schemeClr val="lt1"/>
                </a:solidFill>
                <a:latin typeface="Arial"/>
                <a:ea typeface="Arial"/>
                <a:cs typeface="Arial"/>
                <a:sym typeface="Arial"/>
              </a:endParaRPr>
            </a:p>
          </p:txBody>
        </p:sp>
        <p:sp>
          <p:nvSpPr>
            <p:cNvPr id="161" name="Google Shape;161;p6"/>
            <p:cNvSpPr/>
            <p:nvPr/>
          </p:nvSpPr>
          <p:spPr>
            <a:xfrm>
              <a:off x="4053927" y="2527493"/>
              <a:ext cx="1340100" cy="654000"/>
            </a:xfrm>
            <a:prstGeom prst="rect">
              <a:avLst/>
            </a:prstGeom>
            <a:solidFill>
              <a:srgbClr val="0070C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spcBef>
                  <a:spcPts val="0"/>
                </a:spcBef>
                <a:spcAft>
                  <a:spcPts val="0"/>
                </a:spcAft>
                <a:buClr>
                  <a:schemeClr val="lt1"/>
                </a:buClr>
                <a:buSzPts val="1200"/>
                <a:buFont typeface="Arial"/>
                <a:buNone/>
              </a:pPr>
              <a:r>
                <a:rPr lang="en-US" sz="1200" b="1" i="0" u="none" strike="noStrike" cap="none">
                  <a:solidFill>
                    <a:schemeClr val="lt1"/>
                  </a:solidFill>
                  <a:latin typeface="Arial"/>
                  <a:ea typeface="Arial"/>
                  <a:cs typeface="Arial"/>
                  <a:sym typeface="Arial"/>
                </a:rPr>
                <a:t>Target</a:t>
              </a:r>
              <a:endParaRPr sz="1200" b="1" i="0" u="none" strike="noStrike" cap="none">
                <a:solidFill>
                  <a:schemeClr val="lt1"/>
                </a:solidFill>
                <a:latin typeface="Arial"/>
                <a:ea typeface="Arial"/>
                <a:cs typeface="Arial"/>
                <a:sym typeface="Arial"/>
              </a:endParaRPr>
            </a:p>
          </p:txBody>
        </p:sp>
        <p:sp>
          <p:nvSpPr>
            <p:cNvPr id="162" name="Google Shape;162;p6"/>
            <p:cNvSpPr/>
            <p:nvPr/>
          </p:nvSpPr>
          <p:spPr>
            <a:xfrm>
              <a:off x="4375508" y="1405123"/>
              <a:ext cx="715200" cy="654000"/>
            </a:xfrm>
            <a:prstGeom prst="flowChartConnector">
              <a:avLst/>
            </a:prstGeom>
            <a:solidFill>
              <a:srgbClr val="FFC00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200"/>
                <a:buFont typeface="Calibri"/>
                <a:buNone/>
              </a:pPr>
              <a:endParaRPr sz="1200" b="1" i="0" u="none" strike="noStrike" cap="none">
                <a:solidFill>
                  <a:schemeClr val="dk1"/>
                </a:solidFill>
                <a:latin typeface="Arial"/>
                <a:ea typeface="Arial"/>
                <a:cs typeface="Arial"/>
                <a:sym typeface="Arial"/>
              </a:endParaRPr>
            </a:p>
          </p:txBody>
        </p:sp>
        <p:sp>
          <p:nvSpPr>
            <p:cNvPr id="163" name="Google Shape;163;p6"/>
            <p:cNvSpPr/>
            <p:nvPr/>
          </p:nvSpPr>
          <p:spPr>
            <a:xfrm>
              <a:off x="4261380" y="1405123"/>
              <a:ext cx="715200" cy="654000"/>
            </a:xfrm>
            <a:prstGeom prst="flowChartConnector">
              <a:avLst/>
            </a:prstGeom>
            <a:solidFill>
              <a:srgbClr val="FFC00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spcBef>
                  <a:spcPts val="0"/>
                </a:spcBef>
                <a:spcAft>
                  <a:spcPts val="0"/>
                </a:spcAft>
                <a:buClr>
                  <a:schemeClr val="lt1"/>
                </a:buClr>
                <a:buSzPts val="1200"/>
                <a:buFont typeface="Arial"/>
                <a:buNone/>
              </a:pPr>
              <a:r>
                <a:rPr lang="en-US" sz="1200" b="1" i="0" u="none" strike="noStrike" cap="none">
                  <a:solidFill>
                    <a:schemeClr val="lt1"/>
                  </a:solidFill>
                  <a:latin typeface="Arial"/>
                  <a:ea typeface="Arial"/>
                  <a:cs typeface="Arial"/>
                  <a:sym typeface="Arial"/>
                </a:rPr>
                <a:t>SHs</a:t>
              </a:r>
              <a:endParaRPr sz="1200" b="1" i="0" u="none" strike="noStrike" cap="none">
                <a:solidFill>
                  <a:schemeClr val="lt1"/>
                </a:solidFill>
                <a:latin typeface="Arial"/>
                <a:ea typeface="Arial"/>
                <a:cs typeface="Arial"/>
                <a:sym typeface="Arial"/>
              </a:endParaRPr>
            </a:p>
          </p:txBody>
        </p:sp>
        <p:cxnSp>
          <p:nvCxnSpPr>
            <p:cNvPr id="164" name="Google Shape;164;p6"/>
            <p:cNvCxnSpPr>
              <a:stCxn id="159" idx="2"/>
              <a:endCxn id="160" idx="0"/>
            </p:cNvCxnSpPr>
            <p:nvPr/>
          </p:nvCxnSpPr>
          <p:spPr>
            <a:xfrm rot="-5400000" flipH="1">
              <a:off x="1896625" y="2353150"/>
              <a:ext cx="348600" cy="300"/>
            </a:xfrm>
            <a:prstGeom prst="bentConnector3">
              <a:avLst>
                <a:gd name="adj1" fmla="val -195784"/>
              </a:avLst>
            </a:prstGeom>
            <a:noFill/>
            <a:ln w="9525" cap="flat" cmpd="sng">
              <a:solidFill>
                <a:schemeClr val="dk2"/>
              </a:solidFill>
              <a:prstDash val="solid"/>
              <a:round/>
              <a:headEnd type="none" w="sm" len="sm"/>
              <a:tailEnd type="none" w="sm" len="sm"/>
            </a:ln>
          </p:spPr>
        </p:cxnSp>
        <p:cxnSp>
          <p:nvCxnSpPr>
            <p:cNvPr id="165" name="Google Shape;165;p6"/>
            <p:cNvCxnSpPr>
              <a:stCxn id="162" idx="4"/>
              <a:endCxn id="161" idx="0"/>
            </p:cNvCxnSpPr>
            <p:nvPr/>
          </p:nvCxnSpPr>
          <p:spPr>
            <a:xfrm flipH="1">
              <a:off x="4724108" y="2059123"/>
              <a:ext cx="9000" cy="468300"/>
            </a:xfrm>
            <a:prstGeom prst="straightConnector1">
              <a:avLst/>
            </a:prstGeom>
            <a:noFill/>
            <a:ln w="9525" cap="flat" cmpd="sng">
              <a:solidFill>
                <a:schemeClr val="dk2"/>
              </a:solidFill>
              <a:prstDash val="solid"/>
              <a:round/>
              <a:headEnd type="none" w="sm" len="sm"/>
              <a:tailEnd type="none" w="sm" len="sm"/>
            </a:ln>
          </p:spPr>
        </p:cxnSp>
        <p:sp>
          <p:nvSpPr>
            <p:cNvPr id="166" name="Google Shape;166;p6"/>
            <p:cNvSpPr txBox="1"/>
            <p:nvPr/>
          </p:nvSpPr>
          <p:spPr>
            <a:xfrm>
              <a:off x="251400" y="2571750"/>
              <a:ext cx="1181400" cy="243900"/>
            </a:xfrm>
            <a:prstGeom prst="rect">
              <a:avLst/>
            </a:prstGeom>
            <a:noFill/>
            <a:ln>
              <a:noFill/>
            </a:ln>
          </p:spPr>
          <p:txBody>
            <a:bodyPr spcFirstLastPara="1" wrap="square" lIns="91425" tIns="91425" rIns="91425" bIns="91425" anchor="t" anchorCtr="0">
              <a:noAutofit/>
            </a:bodyPr>
            <a:lstStyle/>
            <a:p>
              <a:pPr marL="0" marR="0" lvl="0" indent="0" algn="ctr" rtl="0">
                <a:spcBef>
                  <a:spcPts val="0"/>
                </a:spcBef>
                <a:spcAft>
                  <a:spcPts val="0"/>
                </a:spcAft>
                <a:buClr>
                  <a:schemeClr val="dk1"/>
                </a:buClr>
                <a:buSzPts val="1200"/>
                <a:buFont typeface="Arial"/>
                <a:buNone/>
              </a:pPr>
              <a:r>
                <a:rPr lang="en-US" sz="1200" b="1" i="0" u="none" strike="noStrike" cap="none">
                  <a:solidFill>
                    <a:schemeClr val="dk1"/>
                  </a:solidFill>
                  <a:latin typeface="Arial"/>
                  <a:ea typeface="Arial"/>
                  <a:cs typeface="Arial"/>
                  <a:sym typeface="Arial"/>
                </a:rPr>
                <a:t>Formation of merger sub</a:t>
              </a:r>
              <a:endParaRPr sz="1200" b="1" i="0" u="none" strike="noStrike" cap="none">
                <a:solidFill>
                  <a:schemeClr val="dk1"/>
                </a:solidFill>
                <a:latin typeface="Arial"/>
                <a:ea typeface="Arial"/>
                <a:cs typeface="Arial"/>
                <a:sym typeface="Arial"/>
              </a:endParaRPr>
            </a:p>
          </p:txBody>
        </p:sp>
        <p:cxnSp>
          <p:nvCxnSpPr>
            <p:cNvPr id="167" name="Google Shape;167;p6"/>
            <p:cNvCxnSpPr>
              <a:stCxn id="160" idx="3"/>
              <a:endCxn id="161" idx="1"/>
            </p:cNvCxnSpPr>
            <p:nvPr/>
          </p:nvCxnSpPr>
          <p:spPr>
            <a:xfrm>
              <a:off x="2713825" y="2854500"/>
              <a:ext cx="1340100" cy="0"/>
            </a:xfrm>
            <a:prstGeom prst="straightConnector1">
              <a:avLst/>
            </a:prstGeom>
            <a:noFill/>
            <a:ln w="9525" cap="flat" cmpd="sng">
              <a:solidFill>
                <a:srgbClr val="666666"/>
              </a:solidFill>
              <a:prstDash val="solid"/>
              <a:round/>
              <a:headEnd type="none" w="sm" len="sm"/>
              <a:tailEnd type="triangle" w="med" len="med"/>
            </a:ln>
          </p:spPr>
        </p:cxnSp>
        <p:sp>
          <p:nvSpPr>
            <p:cNvPr id="168" name="Google Shape;168;p6"/>
            <p:cNvSpPr txBox="1"/>
            <p:nvPr/>
          </p:nvSpPr>
          <p:spPr>
            <a:xfrm>
              <a:off x="2793175" y="2811344"/>
              <a:ext cx="1181400" cy="243900"/>
            </a:xfrm>
            <a:prstGeom prst="rect">
              <a:avLst/>
            </a:prstGeom>
            <a:noFill/>
            <a:ln>
              <a:noFill/>
            </a:ln>
          </p:spPr>
          <p:txBody>
            <a:bodyPr spcFirstLastPara="1" wrap="square" lIns="91425" tIns="91425" rIns="91425" bIns="91425" anchor="t" anchorCtr="0">
              <a:noAutofit/>
            </a:bodyPr>
            <a:lstStyle/>
            <a:p>
              <a:pPr marL="0" marR="0" lvl="0" indent="0" algn="ctr" rtl="0">
                <a:spcBef>
                  <a:spcPts val="0"/>
                </a:spcBef>
                <a:spcAft>
                  <a:spcPts val="0"/>
                </a:spcAft>
                <a:buClr>
                  <a:schemeClr val="dk1"/>
                </a:buClr>
                <a:buSzPts val="1200"/>
                <a:buFont typeface="Arial"/>
                <a:buNone/>
              </a:pPr>
              <a:r>
                <a:rPr lang="en-US" sz="1200" b="1" i="0" u="none" strike="noStrike" cap="none">
                  <a:solidFill>
                    <a:schemeClr val="dk1"/>
                  </a:solidFill>
                  <a:latin typeface="Arial"/>
                  <a:ea typeface="Arial"/>
                  <a:cs typeface="Arial"/>
                  <a:sym typeface="Arial"/>
                </a:rPr>
                <a:t>Merger</a:t>
              </a:r>
              <a:endParaRPr sz="1200" b="1" i="0" u="none" strike="noStrike" cap="none">
                <a:solidFill>
                  <a:schemeClr val="dk1"/>
                </a:solidFill>
                <a:latin typeface="Arial"/>
                <a:ea typeface="Arial"/>
                <a:cs typeface="Arial"/>
                <a:sym typeface="Arial"/>
              </a:endParaRPr>
            </a:p>
          </p:txBody>
        </p:sp>
        <p:sp>
          <p:nvSpPr>
            <p:cNvPr id="169" name="Google Shape;169;p6"/>
            <p:cNvSpPr/>
            <p:nvPr/>
          </p:nvSpPr>
          <p:spPr>
            <a:xfrm>
              <a:off x="1198823" y="2231350"/>
              <a:ext cx="228900" cy="243900"/>
            </a:xfrm>
            <a:prstGeom prst="ellipse">
              <a:avLst/>
            </a:prstGeom>
            <a:solidFill>
              <a:srgbClr val="00FF00"/>
            </a:solidFill>
            <a:ln w="9525" cap="flat" cmpd="sng">
              <a:solidFill>
                <a:schemeClr val="dk2"/>
              </a:solidFill>
              <a:prstDash val="solid"/>
              <a:round/>
              <a:headEnd type="none" w="sm" len="sm"/>
              <a:tailEnd type="none" w="sm" len="sm"/>
            </a:ln>
          </p:spPr>
          <p:txBody>
            <a:bodyPr spcFirstLastPara="1" wrap="square" lIns="0" tIns="0" rIns="0" bIns="0" anchor="ctr" anchorCtr="0">
              <a:noAutofit/>
            </a:bodyPr>
            <a:lstStyle/>
            <a:p>
              <a:pPr marL="0" marR="0" lvl="0" indent="0" algn="ctr" rtl="0">
                <a:spcBef>
                  <a:spcPts val="0"/>
                </a:spcBef>
                <a:spcAft>
                  <a:spcPts val="0"/>
                </a:spcAft>
                <a:buClr>
                  <a:schemeClr val="dk1"/>
                </a:buClr>
                <a:buSzPts val="1200"/>
                <a:buFont typeface="Arial"/>
                <a:buNone/>
              </a:pPr>
              <a:r>
                <a:rPr lang="en-US" sz="1200" b="1" i="0" u="none" strike="noStrike" cap="none">
                  <a:solidFill>
                    <a:schemeClr val="dk1"/>
                  </a:solidFill>
                  <a:latin typeface="Arial"/>
                  <a:ea typeface="Arial"/>
                  <a:cs typeface="Arial"/>
                  <a:sym typeface="Arial"/>
                </a:rPr>
                <a:t>1</a:t>
              </a:r>
              <a:endParaRPr sz="1200" b="1" i="0" u="none" strike="noStrike" cap="none">
                <a:solidFill>
                  <a:schemeClr val="dk1"/>
                </a:solidFill>
                <a:latin typeface="Arial"/>
                <a:ea typeface="Arial"/>
                <a:cs typeface="Arial"/>
                <a:sym typeface="Arial"/>
              </a:endParaRPr>
            </a:p>
          </p:txBody>
        </p:sp>
        <p:sp>
          <p:nvSpPr>
            <p:cNvPr id="170" name="Google Shape;170;p6"/>
            <p:cNvSpPr/>
            <p:nvPr/>
          </p:nvSpPr>
          <p:spPr>
            <a:xfrm>
              <a:off x="3269423" y="2527500"/>
              <a:ext cx="228900" cy="243900"/>
            </a:xfrm>
            <a:prstGeom prst="ellipse">
              <a:avLst/>
            </a:prstGeom>
            <a:solidFill>
              <a:srgbClr val="00FF00"/>
            </a:solidFill>
            <a:ln w="9525" cap="flat" cmpd="sng">
              <a:solidFill>
                <a:schemeClr val="dk2"/>
              </a:solidFill>
              <a:prstDash val="solid"/>
              <a:round/>
              <a:headEnd type="none" w="sm" len="sm"/>
              <a:tailEnd type="none" w="sm" len="sm"/>
            </a:ln>
          </p:spPr>
          <p:txBody>
            <a:bodyPr spcFirstLastPara="1" wrap="square" lIns="0" tIns="0" rIns="0" bIns="0" anchor="ctr" anchorCtr="0">
              <a:noAutofit/>
            </a:bodyPr>
            <a:lstStyle/>
            <a:p>
              <a:pPr marL="0" marR="0" lvl="0" indent="0" algn="ctr" rtl="0">
                <a:spcBef>
                  <a:spcPts val="0"/>
                </a:spcBef>
                <a:spcAft>
                  <a:spcPts val="0"/>
                </a:spcAft>
                <a:buClr>
                  <a:schemeClr val="dk1"/>
                </a:buClr>
                <a:buSzPts val="1200"/>
                <a:buFont typeface="Arial"/>
                <a:buNone/>
              </a:pPr>
              <a:r>
                <a:rPr lang="en-US" sz="1200" b="1" i="0" u="none" strike="noStrike" cap="none">
                  <a:solidFill>
                    <a:schemeClr val="dk1"/>
                  </a:solidFill>
                  <a:latin typeface="Arial"/>
                  <a:ea typeface="Arial"/>
                  <a:cs typeface="Arial"/>
                  <a:sym typeface="Arial"/>
                </a:rPr>
                <a:t>2</a:t>
              </a:r>
              <a:endParaRPr sz="1200" b="1" i="0" u="none" strike="noStrike" cap="none">
                <a:solidFill>
                  <a:schemeClr val="dk1"/>
                </a:solidFill>
                <a:latin typeface="Arial"/>
                <a:ea typeface="Arial"/>
                <a:cs typeface="Arial"/>
                <a:sym typeface="Arial"/>
              </a:endParaRPr>
            </a:p>
          </p:txBody>
        </p:sp>
        <p:cxnSp>
          <p:nvCxnSpPr>
            <p:cNvPr id="171" name="Google Shape;171;p6"/>
            <p:cNvCxnSpPr>
              <a:stCxn id="159" idx="3"/>
            </p:cNvCxnSpPr>
            <p:nvPr/>
          </p:nvCxnSpPr>
          <p:spPr>
            <a:xfrm rot="10800000" flipH="1">
              <a:off x="2713825" y="1844200"/>
              <a:ext cx="1367700" cy="7800"/>
            </a:xfrm>
            <a:prstGeom prst="straightConnector1">
              <a:avLst/>
            </a:prstGeom>
            <a:noFill/>
            <a:ln w="9525" cap="flat" cmpd="sng">
              <a:solidFill>
                <a:schemeClr val="dk2"/>
              </a:solidFill>
              <a:prstDash val="solid"/>
              <a:round/>
              <a:headEnd type="none" w="sm" len="sm"/>
              <a:tailEnd type="triangle" w="med" len="med"/>
            </a:ln>
          </p:spPr>
        </p:cxnSp>
        <p:sp>
          <p:nvSpPr>
            <p:cNvPr id="172" name="Google Shape;172;p6"/>
            <p:cNvSpPr txBox="1"/>
            <p:nvPr/>
          </p:nvSpPr>
          <p:spPr>
            <a:xfrm>
              <a:off x="3103375" y="1524988"/>
              <a:ext cx="642900" cy="164400"/>
            </a:xfrm>
            <a:prstGeom prst="rect">
              <a:avLst/>
            </a:prstGeom>
            <a:noFill/>
            <a:ln>
              <a:noFill/>
            </a:ln>
          </p:spPr>
          <p:txBody>
            <a:bodyPr spcFirstLastPara="1" wrap="square" lIns="91425" tIns="91425" rIns="91425" bIns="91425" anchor="t" anchorCtr="0">
              <a:noAutofit/>
            </a:bodyPr>
            <a:lstStyle/>
            <a:p>
              <a:pPr marL="0" marR="0" lvl="0" indent="0" algn="l" rtl="0">
                <a:spcBef>
                  <a:spcPts val="0"/>
                </a:spcBef>
                <a:spcAft>
                  <a:spcPts val="0"/>
                </a:spcAft>
                <a:buClr>
                  <a:schemeClr val="dk1"/>
                </a:buClr>
                <a:buSzPts val="1200"/>
                <a:buFont typeface="Arial"/>
                <a:buNone/>
              </a:pPr>
              <a:r>
                <a:rPr lang="en-US" sz="1200" b="1" i="0" u="none" strike="noStrike" cap="none">
                  <a:solidFill>
                    <a:schemeClr val="dk1"/>
                  </a:solidFill>
                  <a:latin typeface="Arial"/>
                  <a:ea typeface="Arial"/>
                  <a:cs typeface="Arial"/>
                  <a:sym typeface="Arial"/>
                </a:rPr>
                <a:t>Cash</a:t>
              </a:r>
              <a:endParaRPr sz="1200" b="1" i="0" u="none" strike="noStrike" cap="none">
                <a:solidFill>
                  <a:schemeClr val="dk1"/>
                </a:solidFill>
                <a:latin typeface="Arial"/>
                <a:ea typeface="Arial"/>
                <a:cs typeface="Arial"/>
                <a:sym typeface="Arial"/>
              </a:endParaRPr>
            </a:p>
          </p:txBody>
        </p:sp>
      </p:gr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Shape 895"/>
        <p:cNvGrpSpPr/>
        <p:nvPr/>
      </p:nvGrpSpPr>
      <p:grpSpPr>
        <a:xfrm>
          <a:off x="0" y="0"/>
          <a:ext cx="0" cy="0"/>
          <a:chOff x="0" y="0"/>
          <a:chExt cx="0" cy="0"/>
        </a:xfrm>
      </p:grpSpPr>
      <p:sp>
        <p:nvSpPr>
          <p:cNvPr id="896" name="Google Shape;896;p69"/>
          <p:cNvSpPr/>
          <p:nvPr/>
        </p:nvSpPr>
        <p:spPr>
          <a:xfrm>
            <a:off x="0" y="0"/>
            <a:ext cx="12192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897" name="Google Shape;897;p69"/>
          <p:cNvSpPr/>
          <p:nvPr/>
        </p:nvSpPr>
        <p:spPr>
          <a:xfrm flipH="1">
            <a:off x="-1" y="-1"/>
            <a:ext cx="12191998" cy="1590742"/>
          </a:xfrm>
          <a:prstGeom prst="rect">
            <a:avLst/>
          </a:prstGeom>
          <a:gradFill>
            <a:gsLst>
              <a:gs pos="0">
                <a:srgbClr val="000000"/>
              </a:gs>
              <a:gs pos="100000">
                <a:srgbClr val="2F5496"/>
              </a:gs>
            </a:gsLst>
            <a:lin ang="84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898" name="Google Shape;898;p69"/>
          <p:cNvSpPr/>
          <p:nvPr/>
        </p:nvSpPr>
        <p:spPr>
          <a:xfrm rot="10800000" flipH="1">
            <a:off x="-3" y="0"/>
            <a:ext cx="8115306" cy="1590742"/>
          </a:xfrm>
          <a:prstGeom prst="rect">
            <a:avLst/>
          </a:prstGeom>
          <a:gradFill>
            <a:gsLst>
              <a:gs pos="0">
                <a:srgbClr val="4472C4">
                  <a:alpha val="0"/>
                </a:srgbClr>
              </a:gs>
              <a:gs pos="20000">
                <a:srgbClr val="4472C4">
                  <a:alpha val="0"/>
                </a:srgbClr>
              </a:gs>
              <a:gs pos="100000">
                <a:srgbClr val="1F3864">
                  <a:alpha val="54901"/>
                </a:srgbClr>
              </a:gs>
            </a:gsLst>
            <a:lin ang="13800001"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899" name="Google Shape;899;p69"/>
          <p:cNvSpPr/>
          <p:nvPr/>
        </p:nvSpPr>
        <p:spPr>
          <a:xfrm flipH="1">
            <a:off x="8115299" y="-1"/>
            <a:ext cx="4076698" cy="1590742"/>
          </a:xfrm>
          <a:prstGeom prst="rect">
            <a:avLst/>
          </a:prstGeom>
          <a:gradFill>
            <a:gsLst>
              <a:gs pos="0">
                <a:srgbClr val="4472C4">
                  <a:alpha val="65882"/>
                </a:srgbClr>
              </a:gs>
              <a:gs pos="100000">
                <a:srgbClr val="000000">
                  <a:alpha val="29803"/>
                </a:srgbClr>
              </a:gs>
            </a:gsLst>
            <a:lin ang="132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900" name="Google Shape;900;p69"/>
          <p:cNvSpPr/>
          <p:nvPr/>
        </p:nvSpPr>
        <p:spPr>
          <a:xfrm>
            <a:off x="459350" y="-1"/>
            <a:ext cx="11732646" cy="1597433"/>
          </a:xfrm>
          <a:prstGeom prst="rect">
            <a:avLst/>
          </a:prstGeom>
          <a:gradFill>
            <a:gsLst>
              <a:gs pos="0">
                <a:srgbClr val="000000">
                  <a:alpha val="0"/>
                </a:srgbClr>
              </a:gs>
              <a:gs pos="50000">
                <a:srgbClr val="000000">
                  <a:alpha val="0"/>
                </a:srgbClr>
              </a:gs>
              <a:gs pos="99000">
                <a:srgbClr val="1F3864">
                  <a:alpha val="51764"/>
                </a:srgbClr>
              </a:gs>
              <a:gs pos="100000">
                <a:srgbClr val="1F3864">
                  <a:alpha val="51764"/>
                </a:srgbClr>
              </a:gs>
            </a:gsLst>
            <a:lin ang="168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901" name="Google Shape;901;p69"/>
          <p:cNvSpPr txBox="1">
            <a:spLocks noGrp="1"/>
          </p:cNvSpPr>
          <p:nvPr>
            <p:ph type="title"/>
          </p:nvPr>
        </p:nvSpPr>
        <p:spPr>
          <a:xfrm>
            <a:off x="1371599" y="294538"/>
            <a:ext cx="9895951" cy="1033669"/>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FFFFFF"/>
              </a:buClr>
              <a:buSzPts val="4000"/>
              <a:buFont typeface="Arial"/>
              <a:buNone/>
            </a:pPr>
            <a:r>
              <a:rPr lang="en-US" sz="4000">
                <a:solidFill>
                  <a:srgbClr val="FFFFFF"/>
                </a:solidFill>
                <a:latin typeface="Arial"/>
                <a:ea typeface="Arial"/>
                <a:cs typeface="Arial"/>
                <a:sym typeface="Arial"/>
              </a:rPr>
              <a:t>Determining 5% shareholders</a:t>
            </a:r>
            <a:endParaRPr/>
          </a:p>
        </p:txBody>
      </p:sp>
      <p:sp>
        <p:nvSpPr>
          <p:cNvPr id="902" name="Google Shape;902;p69"/>
          <p:cNvSpPr txBox="1">
            <a:spLocks noGrp="1"/>
          </p:cNvSpPr>
          <p:nvPr>
            <p:ph type="body" idx="1"/>
          </p:nvPr>
        </p:nvSpPr>
        <p:spPr>
          <a:xfrm>
            <a:off x="1000461" y="1590740"/>
            <a:ext cx="10095169" cy="5267259"/>
          </a:xfrm>
          <a:prstGeom prst="rect">
            <a:avLst/>
          </a:prstGeom>
          <a:noFill/>
          <a:ln>
            <a:noFill/>
          </a:ln>
        </p:spPr>
        <p:txBody>
          <a:bodyPr spcFirstLastPara="1" wrap="square" lIns="91425" tIns="45700" rIns="91425" bIns="45700" anchor="t" anchorCtr="0">
            <a:normAutofit fontScale="92500"/>
          </a:bodyPr>
          <a:lstStyle/>
          <a:p>
            <a:pPr marL="228600" lvl="1" indent="-228600" algn="l" rtl="0">
              <a:lnSpc>
                <a:spcPct val="100000"/>
              </a:lnSpc>
              <a:spcBef>
                <a:spcPts val="0"/>
              </a:spcBef>
              <a:spcAft>
                <a:spcPts val="0"/>
              </a:spcAft>
              <a:buClr>
                <a:schemeClr val="dk1"/>
              </a:buClr>
              <a:buSzPct val="100000"/>
              <a:buChar char="•"/>
            </a:pPr>
            <a:r>
              <a:rPr lang="en-US">
                <a:latin typeface="Arial"/>
                <a:ea typeface="Arial"/>
                <a:cs typeface="Arial"/>
                <a:sym typeface="Arial"/>
              </a:rPr>
              <a:t>A loss corporation can generally rely on a written statement made by a first tier or higher tier shareholder to establish the extent to which changes in ownership of the entity making the statement have occurred. Statement must be signed under penalty of perjury by an officer, director, or similar person on behalf of the entity. Treas. Reg. 1.382-2T(k)(1)(ii). </a:t>
            </a:r>
            <a:endParaRPr/>
          </a:p>
          <a:p>
            <a:pPr marL="685800" lvl="2" indent="-228600" algn="l" rtl="0">
              <a:lnSpc>
                <a:spcPct val="100000"/>
              </a:lnSpc>
              <a:spcBef>
                <a:spcPts val="1000"/>
              </a:spcBef>
              <a:spcAft>
                <a:spcPts val="0"/>
              </a:spcAft>
              <a:buClr>
                <a:schemeClr val="dk1"/>
              </a:buClr>
              <a:buSzPct val="100000"/>
              <a:buChar char="•"/>
            </a:pPr>
            <a:r>
              <a:rPr lang="en-US" sz="2400" b="1">
                <a:latin typeface="Arial"/>
                <a:ea typeface="Arial"/>
                <a:cs typeface="Arial"/>
                <a:sym typeface="Arial"/>
              </a:rPr>
              <a:t>Note</a:t>
            </a:r>
            <a:r>
              <a:rPr lang="en-US" sz="2400">
                <a:latin typeface="Arial"/>
                <a:ea typeface="Arial"/>
                <a:cs typeface="Arial"/>
                <a:sym typeface="Arial"/>
              </a:rPr>
              <a:t>: the written statement cannot be relied upon if taxpayer knows it is false.</a:t>
            </a:r>
            <a:endParaRPr/>
          </a:p>
          <a:p>
            <a:pPr marL="457200" lvl="2" indent="0" algn="l" rtl="0">
              <a:lnSpc>
                <a:spcPct val="100000"/>
              </a:lnSpc>
              <a:spcBef>
                <a:spcPts val="1000"/>
              </a:spcBef>
              <a:spcAft>
                <a:spcPts val="0"/>
              </a:spcAft>
              <a:buClr>
                <a:schemeClr val="dk1"/>
              </a:buClr>
              <a:buSzPct val="100000"/>
              <a:buNone/>
            </a:pPr>
            <a:r>
              <a:rPr lang="en-US" sz="2400">
                <a:latin typeface="Arial"/>
                <a:ea typeface="Arial"/>
                <a:cs typeface="Arial"/>
                <a:sym typeface="Arial"/>
              </a:rPr>
              <a:t>If a 5% shareholder’s ownership percentage is reduced below 5%, the taxpayer can treat the shares owner immediately after the reduction as continuously owned by the 5% shareholder for the remainder of the testing period that includes the day the interest dropped below 5%. Treas. Reg. 1.382-2T(g)(5)(i)(B). This shareholder is treated as its own public group. Alternatively, the taxpayer can “tier down” the shareholder to join a lower tier public group.</a:t>
            </a:r>
            <a:endParaRP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Shape 906"/>
        <p:cNvGrpSpPr/>
        <p:nvPr/>
      </p:nvGrpSpPr>
      <p:grpSpPr>
        <a:xfrm>
          <a:off x="0" y="0"/>
          <a:ext cx="0" cy="0"/>
          <a:chOff x="0" y="0"/>
          <a:chExt cx="0" cy="0"/>
        </a:xfrm>
      </p:grpSpPr>
      <p:sp>
        <p:nvSpPr>
          <p:cNvPr id="907" name="Google Shape;907;p70"/>
          <p:cNvSpPr/>
          <p:nvPr/>
        </p:nvSpPr>
        <p:spPr>
          <a:xfrm>
            <a:off x="0" y="0"/>
            <a:ext cx="12192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908" name="Google Shape;908;p70"/>
          <p:cNvSpPr/>
          <p:nvPr/>
        </p:nvSpPr>
        <p:spPr>
          <a:xfrm flipH="1">
            <a:off x="-1" y="-1"/>
            <a:ext cx="12191998" cy="1590742"/>
          </a:xfrm>
          <a:prstGeom prst="rect">
            <a:avLst/>
          </a:prstGeom>
          <a:gradFill>
            <a:gsLst>
              <a:gs pos="0">
                <a:srgbClr val="000000"/>
              </a:gs>
              <a:gs pos="100000">
                <a:srgbClr val="2F5496"/>
              </a:gs>
            </a:gsLst>
            <a:lin ang="84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909" name="Google Shape;909;p70"/>
          <p:cNvSpPr/>
          <p:nvPr/>
        </p:nvSpPr>
        <p:spPr>
          <a:xfrm rot="10800000" flipH="1">
            <a:off x="-3" y="0"/>
            <a:ext cx="8115306" cy="1590742"/>
          </a:xfrm>
          <a:prstGeom prst="rect">
            <a:avLst/>
          </a:prstGeom>
          <a:gradFill>
            <a:gsLst>
              <a:gs pos="0">
                <a:srgbClr val="4472C4">
                  <a:alpha val="0"/>
                </a:srgbClr>
              </a:gs>
              <a:gs pos="20000">
                <a:srgbClr val="4472C4">
                  <a:alpha val="0"/>
                </a:srgbClr>
              </a:gs>
              <a:gs pos="100000">
                <a:srgbClr val="1F3864">
                  <a:alpha val="54901"/>
                </a:srgbClr>
              </a:gs>
            </a:gsLst>
            <a:lin ang="13800001"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910" name="Google Shape;910;p70"/>
          <p:cNvSpPr/>
          <p:nvPr/>
        </p:nvSpPr>
        <p:spPr>
          <a:xfrm flipH="1">
            <a:off x="8115299" y="-1"/>
            <a:ext cx="4076698" cy="1590742"/>
          </a:xfrm>
          <a:prstGeom prst="rect">
            <a:avLst/>
          </a:prstGeom>
          <a:gradFill>
            <a:gsLst>
              <a:gs pos="0">
                <a:srgbClr val="4472C4">
                  <a:alpha val="65882"/>
                </a:srgbClr>
              </a:gs>
              <a:gs pos="100000">
                <a:srgbClr val="000000">
                  <a:alpha val="29803"/>
                </a:srgbClr>
              </a:gs>
            </a:gsLst>
            <a:lin ang="132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911" name="Google Shape;911;p70"/>
          <p:cNvSpPr/>
          <p:nvPr/>
        </p:nvSpPr>
        <p:spPr>
          <a:xfrm>
            <a:off x="459350" y="-1"/>
            <a:ext cx="11732646" cy="1597433"/>
          </a:xfrm>
          <a:prstGeom prst="rect">
            <a:avLst/>
          </a:prstGeom>
          <a:gradFill>
            <a:gsLst>
              <a:gs pos="0">
                <a:srgbClr val="000000">
                  <a:alpha val="0"/>
                </a:srgbClr>
              </a:gs>
              <a:gs pos="50000">
                <a:srgbClr val="000000">
                  <a:alpha val="0"/>
                </a:srgbClr>
              </a:gs>
              <a:gs pos="99000">
                <a:srgbClr val="1F3864">
                  <a:alpha val="51764"/>
                </a:srgbClr>
              </a:gs>
              <a:gs pos="100000">
                <a:srgbClr val="1F3864">
                  <a:alpha val="51764"/>
                </a:srgbClr>
              </a:gs>
            </a:gsLst>
            <a:lin ang="168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912" name="Google Shape;912;p70"/>
          <p:cNvSpPr txBox="1">
            <a:spLocks noGrp="1"/>
          </p:cNvSpPr>
          <p:nvPr>
            <p:ph type="title"/>
          </p:nvPr>
        </p:nvSpPr>
        <p:spPr>
          <a:xfrm>
            <a:off x="1371599" y="294538"/>
            <a:ext cx="9895951" cy="1033669"/>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FFFFFF"/>
              </a:buClr>
              <a:buSzPts val="4000"/>
              <a:buFont typeface="Arial"/>
              <a:buNone/>
            </a:pPr>
            <a:r>
              <a:rPr lang="en-US" sz="4000">
                <a:solidFill>
                  <a:srgbClr val="FFFFFF"/>
                </a:solidFill>
                <a:latin typeface="Arial"/>
                <a:ea typeface="Arial"/>
                <a:cs typeface="Arial"/>
                <a:sym typeface="Arial"/>
              </a:rPr>
              <a:t>Rules around public groups</a:t>
            </a:r>
            <a:endParaRPr/>
          </a:p>
        </p:txBody>
      </p:sp>
      <p:sp>
        <p:nvSpPr>
          <p:cNvPr id="913" name="Google Shape;913;p70"/>
          <p:cNvSpPr txBox="1">
            <a:spLocks noGrp="1"/>
          </p:cNvSpPr>
          <p:nvPr>
            <p:ph type="body" idx="1"/>
          </p:nvPr>
        </p:nvSpPr>
        <p:spPr>
          <a:xfrm>
            <a:off x="1000461" y="1590740"/>
            <a:ext cx="10095169" cy="5267259"/>
          </a:xfrm>
          <a:prstGeom prst="rect">
            <a:avLst/>
          </a:prstGeom>
          <a:noFill/>
          <a:ln>
            <a:noFill/>
          </a:ln>
        </p:spPr>
        <p:txBody>
          <a:bodyPr spcFirstLastPara="1" wrap="square" lIns="91425" tIns="45700" rIns="91425" bIns="45700" anchor="t" anchorCtr="0">
            <a:normAutofit/>
          </a:bodyPr>
          <a:lstStyle/>
          <a:p>
            <a:pPr marL="228600" lvl="0" indent="-228600" algn="l" rtl="0">
              <a:lnSpc>
                <a:spcPct val="90000"/>
              </a:lnSpc>
              <a:spcBef>
                <a:spcPts val="0"/>
              </a:spcBef>
              <a:spcAft>
                <a:spcPts val="0"/>
              </a:spcAft>
              <a:buClr>
                <a:schemeClr val="dk1"/>
              </a:buClr>
              <a:buSzPts val="3200"/>
              <a:buChar char="•"/>
            </a:pPr>
            <a:r>
              <a:rPr lang="en-US" sz="3200"/>
              <a:t>Public group aggregation rules start at the highest tier entity. All &lt;5% direct shareholders of that entity are aggregated into a public group. </a:t>
            </a:r>
            <a:endParaRPr/>
          </a:p>
          <a:p>
            <a:pPr marL="685800" lvl="1" indent="-228600" algn="l" rtl="0">
              <a:lnSpc>
                <a:spcPct val="90000"/>
              </a:lnSpc>
              <a:spcBef>
                <a:spcPts val="500"/>
              </a:spcBef>
              <a:spcAft>
                <a:spcPts val="0"/>
              </a:spcAft>
              <a:buClr>
                <a:schemeClr val="dk1"/>
              </a:buClr>
              <a:buSzPts val="2400"/>
              <a:buChar char="•"/>
            </a:pPr>
            <a:r>
              <a:rPr lang="en-US"/>
              <a:t>Example: Highest tier entity (TopCo) owns 50% of a loss corporation. TopCo has a 20% shareholder and a bunch of &lt;5% shareholders. The &lt;5% shareholders are aggregated into one 40% public group that is treated as a 5% shareholder.</a:t>
            </a:r>
            <a:endParaRPr/>
          </a:p>
          <a:p>
            <a:pPr marL="685800" lvl="1" indent="-228600" algn="l" rtl="0">
              <a:lnSpc>
                <a:spcPct val="90000"/>
              </a:lnSpc>
              <a:spcBef>
                <a:spcPts val="500"/>
              </a:spcBef>
              <a:spcAft>
                <a:spcPts val="0"/>
              </a:spcAft>
              <a:buClr>
                <a:schemeClr val="dk1"/>
              </a:buClr>
              <a:buSzPts val="2400"/>
              <a:buChar char="•"/>
            </a:pPr>
            <a:r>
              <a:rPr lang="en-US"/>
              <a:t>If there is a higher tier public group that owns less than 5% of LossCo, then the public group is treated as a public group in the tier below. </a:t>
            </a:r>
            <a:endParaRP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Shape 917"/>
        <p:cNvGrpSpPr/>
        <p:nvPr/>
      </p:nvGrpSpPr>
      <p:grpSpPr>
        <a:xfrm>
          <a:off x="0" y="0"/>
          <a:ext cx="0" cy="0"/>
          <a:chOff x="0" y="0"/>
          <a:chExt cx="0" cy="0"/>
        </a:xfrm>
      </p:grpSpPr>
      <p:sp>
        <p:nvSpPr>
          <p:cNvPr id="918" name="Google Shape;918;p73"/>
          <p:cNvSpPr/>
          <p:nvPr/>
        </p:nvSpPr>
        <p:spPr>
          <a:xfrm>
            <a:off x="0" y="0"/>
            <a:ext cx="12192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919" name="Google Shape;919;p73"/>
          <p:cNvSpPr/>
          <p:nvPr/>
        </p:nvSpPr>
        <p:spPr>
          <a:xfrm flipH="1">
            <a:off x="-1" y="-1"/>
            <a:ext cx="12191998" cy="1590742"/>
          </a:xfrm>
          <a:prstGeom prst="rect">
            <a:avLst/>
          </a:prstGeom>
          <a:gradFill>
            <a:gsLst>
              <a:gs pos="0">
                <a:srgbClr val="000000"/>
              </a:gs>
              <a:gs pos="100000">
                <a:srgbClr val="2F5496"/>
              </a:gs>
            </a:gsLst>
            <a:lin ang="84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920" name="Google Shape;920;p73"/>
          <p:cNvSpPr/>
          <p:nvPr/>
        </p:nvSpPr>
        <p:spPr>
          <a:xfrm rot="10800000" flipH="1">
            <a:off x="-3" y="0"/>
            <a:ext cx="8115306" cy="1590742"/>
          </a:xfrm>
          <a:prstGeom prst="rect">
            <a:avLst/>
          </a:prstGeom>
          <a:gradFill>
            <a:gsLst>
              <a:gs pos="0">
                <a:srgbClr val="4472C4">
                  <a:alpha val="0"/>
                </a:srgbClr>
              </a:gs>
              <a:gs pos="20000">
                <a:srgbClr val="4472C4">
                  <a:alpha val="0"/>
                </a:srgbClr>
              </a:gs>
              <a:gs pos="100000">
                <a:srgbClr val="1F3864">
                  <a:alpha val="54901"/>
                </a:srgbClr>
              </a:gs>
            </a:gsLst>
            <a:lin ang="13800001"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921" name="Google Shape;921;p73"/>
          <p:cNvSpPr/>
          <p:nvPr/>
        </p:nvSpPr>
        <p:spPr>
          <a:xfrm flipH="1">
            <a:off x="8115299" y="-1"/>
            <a:ext cx="4076698" cy="1590742"/>
          </a:xfrm>
          <a:prstGeom prst="rect">
            <a:avLst/>
          </a:prstGeom>
          <a:gradFill>
            <a:gsLst>
              <a:gs pos="0">
                <a:srgbClr val="4472C4">
                  <a:alpha val="65882"/>
                </a:srgbClr>
              </a:gs>
              <a:gs pos="100000">
                <a:srgbClr val="000000">
                  <a:alpha val="29803"/>
                </a:srgbClr>
              </a:gs>
            </a:gsLst>
            <a:lin ang="132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922" name="Google Shape;922;p73"/>
          <p:cNvSpPr/>
          <p:nvPr/>
        </p:nvSpPr>
        <p:spPr>
          <a:xfrm>
            <a:off x="459350" y="-1"/>
            <a:ext cx="11732646" cy="1597433"/>
          </a:xfrm>
          <a:prstGeom prst="rect">
            <a:avLst/>
          </a:prstGeom>
          <a:gradFill>
            <a:gsLst>
              <a:gs pos="0">
                <a:srgbClr val="000000">
                  <a:alpha val="0"/>
                </a:srgbClr>
              </a:gs>
              <a:gs pos="50000">
                <a:srgbClr val="000000">
                  <a:alpha val="0"/>
                </a:srgbClr>
              </a:gs>
              <a:gs pos="99000">
                <a:srgbClr val="1F3864">
                  <a:alpha val="51764"/>
                </a:srgbClr>
              </a:gs>
              <a:gs pos="100000">
                <a:srgbClr val="1F3864">
                  <a:alpha val="51764"/>
                </a:srgbClr>
              </a:gs>
            </a:gsLst>
            <a:lin ang="168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923" name="Google Shape;923;p73"/>
          <p:cNvSpPr txBox="1">
            <a:spLocks noGrp="1"/>
          </p:cNvSpPr>
          <p:nvPr>
            <p:ph type="title"/>
          </p:nvPr>
        </p:nvSpPr>
        <p:spPr>
          <a:xfrm>
            <a:off x="1371599" y="294538"/>
            <a:ext cx="9895951" cy="1033669"/>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lt1"/>
              </a:buClr>
              <a:buSzPts val="4000"/>
              <a:buFont typeface="Arial"/>
              <a:buNone/>
            </a:pPr>
            <a:r>
              <a:rPr lang="en-US" sz="4000">
                <a:solidFill>
                  <a:schemeClr val="lt1"/>
                </a:solidFill>
                <a:latin typeface="Arial"/>
                <a:ea typeface="Arial"/>
                <a:cs typeface="Arial"/>
                <a:sym typeface="Arial"/>
              </a:rPr>
              <a:t>Section 382 limitation Ordering Rules</a:t>
            </a:r>
            <a:endParaRPr/>
          </a:p>
        </p:txBody>
      </p:sp>
      <p:sp>
        <p:nvSpPr>
          <p:cNvPr id="924" name="Google Shape;924;p73"/>
          <p:cNvSpPr txBox="1">
            <a:spLocks noGrp="1"/>
          </p:cNvSpPr>
          <p:nvPr>
            <p:ph type="body" idx="1"/>
          </p:nvPr>
        </p:nvSpPr>
        <p:spPr>
          <a:xfrm>
            <a:off x="1000461" y="1590740"/>
            <a:ext cx="10095169" cy="5267259"/>
          </a:xfrm>
          <a:prstGeom prst="rect">
            <a:avLst/>
          </a:prstGeom>
          <a:noFill/>
          <a:ln>
            <a:noFill/>
          </a:ln>
        </p:spPr>
        <p:txBody>
          <a:bodyPr spcFirstLastPara="1" wrap="square" lIns="91425" tIns="45700" rIns="91425" bIns="45700" anchor="t" anchorCtr="0">
            <a:normAutofit/>
          </a:bodyPr>
          <a:lstStyle/>
          <a:p>
            <a:pPr marL="228600" lvl="0" indent="-228600" algn="l" rtl="0">
              <a:lnSpc>
                <a:spcPct val="90000"/>
              </a:lnSpc>
              <a:spcBef>
                <a:spcPts val="0"/>
              </a:spcBef>
              <a:spcAft>
                <a:spcPts val="0"/>
              </a:spcAft>
              <a:buClr>
                <a:schemeClr val="dk1"/>
              </a:buClr>
              <a:buSzPts val="2800"/>
              <a:buChar char="•"/>
            </a:pPr>
            <a:r>
              <a:rPr lang="en-US"/>
              <a:t>The annual Section 382 limitation ”frees-up” tax attributes that are otherwise restricted under Section 382 and 383. The Section 382 limitation is cumulative and carries over to subsequent tax years.</a:t>
            </a:r>
            <a:endParaRPr/>
          </a:p>
          <a:p>
            <a:pPr marL="228600" lvl="0" indent="-228600" algn="l" rtl="0">
              <a:lnSpc>
                <a:spcPct val="90000"/>
              </a:lnSpc>
              <a:spcBef>
                <a:spcPts val="1000"/>
              </a:spcBef>
              <a:spcAft>
                <a:spcPts val="0"/>
              </a:spcAft>
              <a:buClr>
                <a:schemeClr val="dk1"/>
              </a:buClr>
              <a:buSzPts val="2800"/>
              <a:buChar char="•"/>
            </a:pPr>
            <a:r>
              <a:rPr lang="en-US"/>
              <a:t>If there are tax attributes subject to multiple ownership changes, the most restrictive annual Section 382 limitation applies.</a:t>
            </a:r>
            <a:endParaRPr/>
          </a:p>
          <a:p>
            <a:pPr marL="228600" lvl="0" indent="-228600" algn="l" rtl="0">
              <a:lnSpc>
                <a:spcPct val="90000"/>
              </a:lnSpc>
              <a:spcBef>
                <a:spcPts val="1000"/>
              </a:spcBef>
              <a:spcAft>
                <a:spcPts val="0"/>
              </a:spcAft>
              <a:buClr>
                <a:schemeClr val="dk1"/>
              </a:buClr>
              <a:buSzPts val="2800"/>
              <a:buChar char="•"/>
            </a:pPr>
            <a:r>
              <a:rPr lang="en-US"/>
              <a:t>Order in which tax attributes free-up:</a:t>
            </a:r>
            <a:endParaRPr/>
          </a:p>
          <a:p>
            <a:pPr marL="685800" lvl="1" indent="-228600" algn="l" rtl="0">
              <a:lnSpc>
                <a:spcPct val="90000"/>
              </a:lnSpc>
              <a:spcBef>
                <a:spcPts val="500"/>
              </a:spcBef>
              <a:spcAft>
                <a:spcPts val="0"/>
              </a:spcAft>
              <a:buClr>
                <a:schemeClr val="dk1"/>
              </a:buClr>
              <a:buSzPts val="2400"/>
              <a:buChar char="•"/>
            </a:pPr>
            <a:r>
              <a:rPr lang="en-US"/>
              <a:t>Capital losses</a:t>
            </a:r>
            <a:endParaRPr/>
          </a:p>
          <a:p>
            <a:pPr marL="685800" lvl="1" indent="-228600" algn="l" rtl="0">
              <a:lnSpc>
                <a:spcPct val="90000"/>
              </a:lnSpc>
              <a:spcBef>
                <a:spcPts val="500"/>
              </a:spcBef>
              <a:spcAft>
                <a:spcPts val="0"/>
              </a:spcAft>
              <a:buClr>
                <a:schemeClr val="dk1"/>
              </a:buClr>
              <a:buSzPts val="2400"/>
              <a:buChar char="•"/>
            </a:pPr>
            <a:r>
              <a:rPr lang="en-US"/>
              <a:t>Section 163(j) limitation (proposed regulations)</a:t>
            </a:r>
            <a:endParaRPr/>
          </a:p>
          <a:p>
            <a:pPr marL="685800" lvl="1" indent="-228600" algn="l" rtl="0">
              <a:lnSpc>
                <a:spcPct val="90000"/>
              </a:lnSpc>
              <a:spcBef>
                <a:spcPts val="500"/>
              </a:spcBef>
              <a:spcAft>
                <a:spcPts val="0"/>
              </a:spcAft>
              <a:buClr>
                <a:schemeClr val="dk1"/>
              </a:buClr>
              <a:buSzPts val="2400"/>
              <a:buChar char="•"/>
            </a:pPr>
            <a:r>
              <a:rPr lang="en-US"/>
              <a:t>NOL carryforwards</a:t>
            </a:r>
            <a:endParaRPr/>
          </a:p>
          <a:p>
            <a:pPr marL="685800" lvl="1" indent="-228600" algn="l" rtl="0">
              <a:lnSpc>
                <a:spcPct val="90000"/>
              </a:lnSpc>
              <a:spcBef>
                <a:spcPts val="500"/>
              </a:spcBef>
              <a:spcAft>
                <a:spcPts val="0"/>
              </a:spcAft>
              <a:buClr>
                <a:schemeClr val="dk1"/>
              </a:buClr>
              <a:buSzPts val="2400"/>
              <a:buChar char="•"/>
            </a:pPr>
            <a:r>
              <a:rPr lang="en-US"/>
              <a:t>Tax credits</a:t>
            </a:r>
            <a:endParaRP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Shape 928"/>
        <p:cNvGrpSpPr/>
        <p:nvPr/>
      </p:nvGrpSpPr>
      <p:grpSpPr>
        <a:xfrm>
          <a:off x="0" y="0"/>
          <a:ext cx="0" cy="0"/>
          <a:chOff x="0" y="0"/>
          <a:chExt cx="0" cy="0"/>
        </a:xfrm>
      </p:grpSpPr>
      <p:sp>
        <p:nvSpPr>
          <p:cNvPr id="929" name="Google Shape;929;p74"/>
          <p:cNvSpPr/>
          <p:nvPr/>
        </p:nvSpPr>
        <p:spPr>
          <a:xfrm>
            <a:off x="0" y="0"/>
            <a:ext cx="12192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930" name="Google Shape;930;p74"/>
          <p:cNvSpPr/>
          <p:nvPr/>
        </p:nvSpPr>
        <p:spPr>
          <a:xfrm flipH="1">
            <a:off x="-1" y="-1"/>
            <a:ext cx="12191998" cy="1590742"/>
          </a:xfrm>
          <a:prstGeom prst="rect">
            <a:avLst/>
          </a:prstGeom>
          <a:gradFill>
            <a:gsLst>
              <a:gs pos="0">
                <a:srgbClr val="000000"/>
              </a:gs>
              <a:gs pos="100000">
                <a:srgbClr val="2F5496"/>
              </a:gs>
            </a:gsLst>
            <a:lin ang="84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931" name="Google Shape;931;p74"/>
          <p:cNvSpPr/>
          <p:nvPr/>
        </p:nvSpPr>
        <p:spPr>
          <a:xfrm rot="10800000" flipH="1">
            <a:off x="-3" y="0"/>
            <a:ext cx="8115306" cy="1590742"/>
          </a:xfrm>
          <a:prstGeom prst="rect">
            <a:avLst/>
          </a:prstGeom>
          <a:gradFill>
            <a:gsLst>
              <a:gs pos="0">
                <a:srgbClr val="4472C4">
                  <a:alpha val="0"/>
                </a:srgbClr>
              </a:gs>
              <a:gs pos="20000">
                <a:srgbClr val="4472C4">
                  <a:alpha val="0"/>
                </a:srgbClr>
              </a:gs>
              <a:gs pos="100000">
                <a:srgbClr val="1F3864">
                  <a:alpha val="54901"/>
                </a:srgbClr>
              </a:gs>
            </a:gsLst>
            <a:lin ang="13800001"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932" name="Google Shape;932;p74"/>
          <p:cNvSpPr/>
          <p:nvPr/>
        </p:nvSpPr>
        <p:spPr>
          <a:xfrm flipH="1">
            <a:off x="8115299" y="-1"/>
            <a:ext cx="4076698" cy="1590742"/>
          </a:xfrm>
          <a:prstGeom prst="rect">
            <a:avLst/>
          </a:prstGeom>
          <a:gradFill>
            <a:gsLst>
              <a:gs pos="0">
                <a:srgbClr val="4472C4">
                  <a:alpha val="65882"/>
                </a:srgbClr>
              </a:gs>
              <a:gs pos="100000">
                <a:srgbClr val="000000">
                  <a:alpha val="29803"/>
                </a:srgbClr>
              </a:gs>
            </a:gsLst>
            <a:lin ang="132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933" name="Google Shape;933;p74"/>
          <p:cNvSpPr/>
          <p:nvPr/>
        </p:nvSpPr>
        <p:spPr>
          <a:xfrm>
            <a:off x="459350" y="-1"/>
            <a:ext cx="11732646" cy="1597433"/>
          </a:xfrm>
          <a:prstGeom prst="rect">
            <a:avLst/>
          </a:prstGeom>
          <a:gradFill>
            <a:gsLst>
              <a:gs pos="0">
                <a:srgbClr val="000000">
                  <a:alpha val="0"/>
                </a:srgbClr>
              </a:gs>
              <a:gs pos="50000">
                <a:srgbClr val="000000">
                  <a:alpha val="0"/>
                </a:srgbClr>
              </a:gs>
              <a:gs pos="99000">
                <a:srgbClr val="1F3864">
                  <a:alpha val="51764"/>
                </a:srgbClr>
              </a:gs>
              <a:gs pos="100000">
                <a:srgbClr val="1F3864">
                  <a:alpha val="51764"/>
                </a:srgbClr>
              </a:gs>
            </a:gsLst>
            <a:lin ang="168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934" name="Google Shape;934;p74"/>
          <p:cNvSpPr txBox="1">
            <a:spLocks noGrp="1"/>
          </p:cNvSpPr>
          <p:nvPr>
            <p:ph type="title"/>
          </p:nvPr>
        </p:nvSpPr>
        <p:spPr>
          <a:xfrm>
            <a:off x="1371599" y="294538"/>
            <a:ext cx="9895951" cy="1033669"/>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lt1"/>
              </a:buClr>
              <a:buSzPts val="4000"/>
              <a:buFont typeface="Arial"/>
              <a:buNone/>
            </a:pPr>
            <a:r>
              <a:rPr lang="en-US" sz="4000">
                <a:solidFill>
                  <a:schemeClr val="lt1"/>
                </a:solidFill>
                <a:latin typeface="Arial"/>
                <a:ea typeface="Arial"/>
                <a:cs typeface="Arial"/>
                <a:sym typeface="Arial"/>
              </a:rPr>
              <a:t>Determining Annual 382 Limitation</a:t>
            </a:r>
            <a:endParaRPr/>
          </a:p>
        </p:txBody>
      </p:sp>
      <p:sp>
        <p:nvSpPr>
          <p:cNvPr id="935" name="Google Shape;935;p74"/>
          <p:cNvSpPr txBox="1">
            <a:spLocks noGrp="1"/>
          </p:cNvSpPr>
          <p:nvPr>
            <p:ph type="body" idx="1"/>
          </p:nvPr>
        </p:nvSpPr>
        <p:spPr>
          <a:xfrm>
            <a:off x="1000461" y="1590740"/>
            <a:ext cx="10095169" cy="5267259"/>
          </a:xfrm>
          <a:prstGeom prst="rect">
            <a:avLst/>
          </a:prstGeom>
          <a:noFill/>
          <a:ln>
            <a:noFill/>
          </a:ln>
        </p:spPr>
        <p:txBody>
          <a:bodyPr spcFirstLastPara="1" wrap="square" lIns="91425" tIns="45700" rIns="91425" bIns="45700" anchor="t" anchorCtr="0">
            <a:normAutofit/>
          </a:bodyPr>
          <a:lstStyle/>
          <a:p>
            <a:pPr marL="228600" lvl="0" indent="-228600" algn="l" rtl="0">
              <a:lnSpc>
                <a:spcPct val="90000"/>
              </a:lnSpc>
              <a:spcBef>
                <a:spcPts val="0"/>
              </a:spcBef>
              <a:spcAft>
                <a:spcPts val="0"/>
              </a:spcAft>
              <a:buClr>
                <a:schemeClr val="dk1"/>
              </a:buClr>
              <a:buSzPts val="2800"/>
              <a:buChar char="•"/>
            </a:pPr>
            <a:r>
              <a:rPr lang="en-US"/>
              <a:t>A Section 382 limitation generally equals the sum of: </a:t>
            </a:r>
            <a:endParaRPr/>
          </a:p>
          <a:p>
            <a:pPr marL="685800" lvl="1" indent="-228600" algn="l" rtl="0">
              <a:lnSpc>
                <a:spcPct val="90000"/>
              </a:lnSpc>
              <a:spcBef>
                <a:spcPts val="500"/>
              </a:spcBef>
              <a:spcAft>
                <a:spcPts val="0"/>
              </a:spcAft>
              <a:buClr>
                <a:schemeClr val="dk1"/>
              </a:buClr>
              <a:buSzPts val="2400"/>
              <a:buChar char="•"/>
            </a:pPr>
            <a:r>
              <a:rPr lang="en-US" b="1"/>
              <a:t>The FMV of the loss corporation multiplied by the applicable federal long-term tax exempt rate</a:t>
            </a:r>
            <a:r>
              <a:rPr lang="en-US"/>
              <a:t>, plus </a:t>
            </a:r>
            <a:endParaRPr/>
          </a:p>
          <a:p>
            <a:pPr marL="685800" lvl="1" indent="-228600" algn="l" rtl="0">
              <a:lnSpc>
                <a:spcPct val="90000"/>
              </a:lnSpc>
              <a:spcBef>
                <a:spcPts val="500"/>
              </a:spcBef>
              <a:spcAft>
                <a:spcPts val="0"/>
              </a:spcAft>
              <a:buClr>
                <a:schemeClr val="dk1"/>
              </a:buClr>
              <a:buSzPts val="2400"/>
              <a:buChar char="•"/>
            </a:pPr>
            <a:r>
              <a:rPr lang="en-US"/>
              <a:t>Recognized built-in gains in the first five years post ownership change, plus</a:t>
            </a:r>
            <a:endParaRPr/>
          </a:p>
          <a:p>
            <a:pPr marL="685800" lvl="1" indent="-228600" algn="l" rtl="0">
              <a:lnSpc>
                <a:spcPct val="90000"/>
              </a:lnSpc>
              <a:spcBef>
                <a:spcPts val="500"/>
              </a:spcBef>
              <a:spcAft>
                <a:spcPts val="0"/>
              </a:spcAft>
              <a:buClr>
                <a:schemeClr val="dk1"/>
              </a:buClr>
              <a:buSzPts val="2400"/>
              <a:buChar char="•"/>
            </a:pPr>
            <a:r>
              <a:rPr lang="en-US"/>
              <a:t>Any unused limitation from the prior tax year, less </a:t>
            </a:r>
            <a:endParaRPr/>
          </a:p>
          <a:p>
            <a:pPr marL="685800" lvl="1" indent="-228600" algn="l" rtl="0">
              <a:lnSpc>
                <a:spcPct val="90000"/>
              </a:lnSpc>
              <a:spcBef>
                <a:spcPts val="500"/>
              </a:spcBef>
              <a:spcAft>
                <a:spcPts val="0"/>
              </a:spcAft>
              <a:buClr>
                <a:schemeClr val="dk1"/>
              </a:buClr>
              <a:buSzPts val="2400"/>
              <a:buChar char="•"/>
            </a:pPr>
            <a:r>
              <a:rPr lang="en-US"/>
              <a:t>Redemptions and other corporate contractions, less</a:t>
            </a:r>
            <a:endParaRPr/>
          </a:p>
          <a:p>
            <a:pPr marL="685800" lvl="1" indent="-228600" algn="l" rtl="0">
              <a:lnSpc>
                <a:spcPct val="90000"/>
              </a:lnSpc>
              <a:spcBef>
                <a:spcPts val="500"/>
              </a:spcBef>
              <a:spcAft>
                <a:spcPts val="0"/>
              </a:spcAft>
              <a:buClr>
                <a:schemeClr val="dk1"/>
              </a:buClr>
              <a:buSzPts val="2400"/>
              <a:buChar char="•"/>
            </a:pPr>
            <a:r>
              <a:rPr lang="en-US"/>
              <a:t>Disqualified capital contributions, less</a:t>
            </a:r>
            <a:endParaRPr/>
          </a:p>
          <a:p>
            <a:pPr marL="685800" lvl="1" indent="-228600" algn="l" rtl="0">
              <a:lnSpc>
                <a:spcPct val="90000"/>
              </a:lnSpc>
              <a:spcBef>
                <a:spcPts val="500"/>
              </a:spcBef>
              <a:spcAft>
                <a:spcPts val="0"/>
              </a:spcAft>
              <a:buClr>
                <a:schemeClr val="dk1"/>
              </a:buClr>
              <a:buSzPts val="2400"/>
              <a:buChar char="•"/>
            </a:pPr>
            <a:r>
              <a:rPr lang="en-US"/>
              <a:t>Substantial non-business assets.</a:t>
            </a:r>
            <a:endParaRPr/>
          </a:p>
          <a:p>
            <a:pPr marL="228600" lvl="1" indent="-228600" algn="l" rtl="0">
              <a:lnSpc>
                <a:spcPct val="90000"/>
              </a:lnSpc>
              <a:spcBef>
                <a:spcPts val="1000"/>
              </a:spcBef>
              <a:spcAft>
                <a:spcPts val="0"/>
              </a:spcAft>
              <a:buClr>
                <a:schemeClr val="dk1"/>
              </a:buClr>
              <a:buSzPts val="2800"/>
              <a:buChar char="•"/>
            </a:pPr>
            <a:r>
              <a:rPr lang="en-US" sz="2800"/>
              <a:t>COBE Rule: if the loss corporation does not continue the business enterprise of the old loss corporation at all times during the two-year period beginning on the ownership change date, then the 382 limitation for post change years is $0.</a:t>
            </a:r>
            <a:endParaRPr/>
          </a:p>
          <a:p>
            <a:pPr marL="685800" lvl="1" indent="-76200" algn="l" rtl="0">
              <a:lnSpc>
                <a:spcPct val="90000"/>
              </a:lnSpc>
              <a:spcBef>
                <a:spcPts val="500"/>
              </a:spcBef>
              <a:spcAft>
                <a:spcPts val="0"/>
              </a:spcAft>
              <a:buClr>
                <a:schemeClr val="dk1"/>
              </a:buClr>
              <a:buSzPts val="2400"/>
              <a:buNone/>
            </a:pPr>
            <a:endParaRP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Shape 939"/>
        <p:cNvGrpSpPr/>
        <p:nvPr/>
      </p:nvGrpSpPr>
      <p:grpSpPr>
        <a:xfrm>
          <a:off x="0" y="0"/>
          <a:ext cx="0" cy="0"/>
          <a:chOff x="0" y="0"/>
          <a:chExt cx="0" cy="0"/>
        </a:xfrm>
      </p:grpSpPr>
      <p:sp>
        <p:nvSpPr>
          <p:cNvPr id="940" name="Google Shape;940;p75"/>
          <p:cNvSpPr/>
          <p:nvPr/>
        </p:nvSpPr>
        <p:spPr>
          <a:xfrm>
            <a:off x="0" y="0"/>
            <a:ext cx="12192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941" name="Google Shape;941;p75"/>
          <p:cNvSpPr/>
          <p:nvPr/>
        </p:nvSpPr>
        <p:spPr>
          <a:xfrm flipH="1">
            <a:off x="-1" y="-1"/>
            <a:ext cx="12191998" cy="1590742"/>
          </a:xfrm>
          <a:prstGeom prst="rect">
            <a:avLst/>
          </a:prstGeom>
          <a:gradFill>
            <a:gsLst>
              <a:gs pos="0">
                <a:srgbClr val="000000"/>
              </a:gs>
              <a:gs pos="100000">
                <a:srgbClr val="2F5496"/>
              </a:gs>
            </a:gsLst>
            <a:lin ang="84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942" name="Google Shape;942;p75"/>
          <p:cNvSpPr/>
          <p:nvPr/>
        </p:nvSpPr>
        <p:spPr>
          <a:xfrm rot="10800000" flipH="1">
            <a:off x="-3" y="0"/>
            <a:ext cx="8115306" cy="1590742"/>
          </a:xfrm>
          <a:prstGeom prst="rect">
            <a:avLst/>
          </a:prstGeom>
          <a:gradFill>
            <a:gsLst>
              <a:gs pos="0">
                <a:srgbClr val="4472C4">
                  <a:alpha val="0"/>
                </a:srgbClr>
              </a:gs>
              <a:gs pos="20000">
                <a:srgbClr val="4472C4">
                  <a:alpha val="0"/>
                </a:srgbClr>
              </a:gs>
              <a:gs pos="100000">
                <a:srgbClr val="1F3864">
                  <a:alpha val="54901"/>
                </a:srgbClr>
              </a:gs>
            </a:gsLst>
            <a:lin ang="13800001"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943" name="Google Shape;943;p75"/>
          <p:cNvSpPr/>
          <p:nvPr/>
        </p:nvSpPr>
        <p:spPr>
          <a:xfrm flipH="1">
            <a:off x="8115299" y="-1"/>
            <a:ext cx="4076698" cy="1590742"/>
          </a:xfrm>
          <a:prstGeom prst="rect">
            <a:avLst/>
          </a:prstGeom>
          <a:gradFill>
            <a:gsLst>
              <a:gs pos="0">
                <a:srgbClr val="4472C4">
                  <a:alpha val="65882"/>
                </a:srgbClr>
              </a:gs>
              <a:gs pos="100000">
                <a:srgbClr val="000000">
                  <a:alpha val="29803"/>
                </a:srgbClr>
              </a:gs>
            </a:gsLst>
            <a:lin ang="132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944" name="Google Shape;944;p75"/>
          <p:cNvSpPr/>
          <p:nvPr/>
        </p:nvSpPr>
        <p:spPr>
          <a:xfrm>
            <a:off x="459350" y="-1"/>
            <a:ext cx="11732646" cy="1597433"/>
          </a:xfrm>
          <a:prstGeom prst="rect">
            <a:avLst/>
          </a:prstGeom>
          <a:gradFill>
            <a:gsLst>
              <a:gs pos="0">
                <a:srgbClr val="000000">
                  <a:alpha val="0"/>
                </a:srgbClr>
              </a:gs>
              <a:gs pos="50000">
                <a:srgbClr val="000000">
                  <a:alpha val="0"/>
                </a:srgbClr>
              </a:gs>
              <a:gs pos="99000">
                <a:srgbClr val="1F3864">
                  <a:alpha val="51764"/>
                </a:srgbClr>
              </a:gs>
              <a:gs pos="100000">
                <a:srgbClr val="1F3864">
                  <a:alpha val="51764"/>
                </a:srgbClr>
              </a:gs>
            </a:gsLst>
            <a:lin ang="168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945" name="Google Shape;945;p75"/>
          <p:cNvSpPr txBox="1">
            <a:spLocks noGrp="1"/>
          </p:cNvSpPr>
          <p:nvPr>
            <p:ph type="title"/>
          </p:nvPr>
        </p:nvSpPr>
        <p:spPr>
          <a:xfrm>
            <a:off x="1371599" y="294538"/>
            <a:ext cx="9895951" cy="1033669"/>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lt1"/>
              </a:buClr>
              <a:buSzPts val="4000"/>
              <a:buFont typeface="Arial"/>
              <a:buNone/>
            </a:pPr>
            <a:r>
              <a:rPr lang="en-US" sz="4000">
                <a:solidFill>
                  <a:schemeClr val="lt1"/>
                </a:solidFill>
                <a:latin typeface="Arial"/>
                <a:ea typeface="Arial"/>
                <a:cs typeface="Arial"/>
                <a:sym typeface="Arial"/>
              </a:rPr>
              <a:t>RBIG/RBIL Adjustment</a:t>
            </a:r>
            <a:endParaRPr/>
          </a:p>
        </p:txBody>
      </p:sp>
      <p:sp>
        <p:nvSpPr>
          <p:cNvPr id="946" name="Google Shape;946;p75"/>
          <p:cNvSpPr txBox="1">
            <a:spLocks noGrp="1"/>
          </p:cNvSpPr>
          <p:nvPr>
            <p:ph type="body" idx="1"/>
          </p:nvPr>
        </p:nvSpPr>
        <p:spPr>
          <a:xfrm>
            <a:off x="1000461" y="1590740"/>
            <a:ext cx="10095169" cy="5267259"/>
          </a:xfrm>
          <a:prstGeom prst="rect">
            <a:avLst/>
          </a:prstGeom>
          <a:noFill/>
          <a:ln>
            <a:noFill/>
          </a:ln>
        </p:spPr>
        <p:txBody>
          <a:bodyPr spcFirstLastPara="1" wrap="square" lIns="91425" tIns="45700" rIns="91425" bIns="45700" anchor="t" anchorCtr="0">
            <a:normAutofit fontScale="92500"/>
          </a:bodyPr>
          <a:lstStyle/>
          <a:p>
            <a:pPr marL="228600" lvl="0" indent="-228600" algn="l" rtl="0">
              <a:lnSpc>
                <a:spcPct val="110000"/>
              </a:lnSpc>
              <a:spcBef>
                <a:spcPts val="0"/>
              </a:spcBef>
              <a:spcAft>
                <a:spcPts val="0"/>
              </a:spcAft>
              <a:buClr>
                <a:schemeClr val="dk1"/>
              </a:buClr>
              <a:buSzPct val="100000"/>
              <a:buChar char="•"/>
            </a:pPr>
            <a:r>
              <a:rPr lang="en-US" sz="2400">
                <a:latin typeface="Arial"/>
                <a:ea typeface="Arial"/>
                <a:cs typeface="Arial"/>
                <a:sym typeface="Arial"/>
              </a:rPr>
              <a:t>If LossCo has a net unrealized built-in gain (NUBIG) at the time of the ownership change, the Section 382 limitation generally can be increased to the extent of any recognized built-in gains (RBIGs). Section 382(h)(1)(A)</a:t>
            </a:r>
            <a:endParaRPr/>
          </a:p>
          <a:p>
            <a:pPr marL="228600" lvl="0" indent="-228600" algn="l" rtl="0">
              <a:lnSpc>
                <a:spcPct val="110000"/>
              </a:lnSpc>
              <a:spcBef>
                <a:spcPts val="1000"/>
              </a:spcBef>
              <a:spcAft>
                <a:spcPts val="0"/>
              </a:spcAft>
              <a:buClr>
                <a:schemeClr val="dk1"/>
              </a:buClr>
              <a:buSzPct val="100000"/>
              <a:buChar char="•"/>
            </a:pPr>
            <a:r>
              <a:rPr lang="en-US" sz="2400">
                <a:latin typeface="Arial"/>
                <a:ea typeface="Arial"/>
                <a:cs typeface="Arial"/>
                <a:sym typeface="Arial"/>
              </a:rPr>
              <a:t>Conversely, if LossCo has a net unrealized built-in loss (NUBIL) at the time of the ownership change, any RBILs are treated as pre-change losses subject to Section 382 limitation. Section 382(h)(1)(B).</a:t>
            </a:r>
            <a:endParaRPr/>
          </a:p>
          <a:p>
            <a:pPr marL="228600" lvl="0" indent="-228600" algn="l" rtl="0">
              <a:lnSpc>
                <a:spcPct val="110000"/>
              </a:lnSpc>
              <a:spcBef>
                <a:spcPts val="1000"/>
              </a:spcBef>
              <a:spcAft>
                <a:spcPts val="0"/>
              </a:spcAft>
              <a:buClr>
                <a:schemeClr val="dk1"/>
              </a:buClr>
              <a:buSzPct val="100000"/>
              <a:buChar char="•"/>
            </a:pPr>
            <a:r>
              <a:rPr lang="en-US" sz="2400">
                <a:latin typeface="Arial"/>
                <a:ea typeface="Arial"/>
                <a:cs typeface="Arial"/>
                <a:sym typeface="Arial"/>
              </a:rPr>
              <a:t>RBIGs and RBILs are generally income, gains, deductions, and losses that are ”built-in” as of the change date and taken into account by LossCo during the 5 year period beginning on the change date (recognition period). Section 382(h)(7)(A).</a:t>
            </a:r>
            <a:endParaRPr/>
          </a:p>
          <a:p>
            <a:pPr marL="685800" lvl="1" indent="-228600" algn="l" rtl="0">
              <a:lnSpc>
                <a:spcPct val="110000"/>
              </a:lnSpc>
              <a:spcBef>
                <a:spcPts val="500"/>
              </a:spcBef>
              <a:spcAft>
                <a:spcPts val="0"/>
              </a:spcAft>
              <a:buClr>
                <a:schemeClr val="dk1"/>
              </a:buClr>
              <a:buSzPct val="100000"/>
              <a:buChar char="•"/>
            </a:pPr>
            <a:r>
              <a:rPr lang="en-US">
                <a:latin typeface="Arial"/>
                <a:ea typeface="Arial"/>
                <a:cs typeface="Arial"/>
                <a:sym typeface="Arial"/>
              </a:rPr>
              <a:t>Gain or loss recognized during the recognition period on the disposition of any asset held by LossCo before the change date (FMV over basis).</a:t>
            </a:r>
            <a:endParaRPr/>
          </a:p>
          <a:p>
            <a:pPr marL="0" lvl="0" indent="0" algn="l" rtl="0">
              <a:lnSpc>
                <a:spcPct val="110000"/>
              </a:lnSpc>
              <a:spcBef>
                <a:spcPts val="1000"/>
              </a:spcBef>
              <a:spcAft>
                <a:spcPts val="0"/>
              </a:spcAft>
              <a:buClr>
                <a:schemeClr val="dk1"/>
              </a:buClr>
              <a:buSzPct val="100000"/>
              <a:buNone/>
            </a:pPr>
            <a:endParaRPr sz="2400">
              <a:latin typeface="Arial"/>
              <a:ea typeface="Arial"/>
              <a:cs typeface="Arial"/>
              <a:sym typeface="Arial"/>
            </a:endParaRP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Shape 950"/>
        <p:cNvGrpSpPr/>
        <p:nvPr/>
      </p:nvGrpSpPr>
      <p:grpSpPr>
        <a:xfrm>
          <a:off x="0" y="0"/>
          <a:ext cx="0" cy="0"/>
          <a:chOff x="0" y="0"/>
          <a:chExt cx="0" cy="0"/>
        </a:xfrm>
      </p:grpSpPr>
      <p:sp>
        <p:nvSpPr>
          <p:cNvPr id="951" name="Google Shape;951;p76"/>
          <p:cNvSpPr/>
          <p:nvPr/>
        </p:nvSpPr>
        <p:spPr>
          <a:xfrm>
            <a:off x="0" y="0"/>
            <a:ext cx="12192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952" name="Google Shape;952;p76"/>
          <p:cNvSpPr/>
          <p:nvPr/>
        </p:nvSpPr>
        <p:spPr>
          <a:xfrm flipH="1">
            <a:off x="-1" y="-1"/>
            <a:ext cx="12191998" cy="1590742"/>
          </a:xfrm>
          <a:prstGeom prst="rect">
            <a:avLst/>
          </a:prstGeom>
          <a:gradFill>
            <a:gsLst>
              <a:gs pos="0">
                <a:srgbClr val="000000"/>
              </a:gs>
              <a:gs pos="100000">
                <a:srgbClr val="2F5496"/>
              </a:gs>
            </a:gsLst>
            <a:lin ang="84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953" name="Google Shape;953;p76"/>
          <p:cNvSpPr/>
          <p:nvPr/>
        </p:nvSpPr>
        <p:spPr>
          <a:xfrm rot="10800000" flipH="1">
            <a:off x="-3" y="0"/>
            <a:ext cx="8115306" cy="1590742"/>
          </a:xfrm>
          <a:prstGeom prst="rect">
            <a:avLst/>
          </a:prstGeom>
          <a:gradFill>
            <a:gsLst>
              <a:gs pos="0">
                <a:srgbClr val="4472C4">
                  <a:alpha val="0"/>
                </a:srgbClr>
              </a:gs>
              <a:gs pos="20000">
                <a:srgbClr val="4472C4">
                  <a:alpha val="0"/>
                </a:srgbClr>
              </a:gs>
              <a:gs pos="100000">
                <a:srgbClr val="1F3864">
                  <a:alpha val="54901"/>
                </a:srgbClr>
              </a:gs>
            </a:gsLst>
            <a:lin ang="13800001"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954" name="Google Shape;954;p76"/>
          <p:cNvSpPr/>
          <p:nvPr/>
        </p:nvSpPr>
        <p:spPr>
          <a:xfrm flipH="1">
            <a:off x="8115299" y="-1"/>
            <a:ext cx="4076698" cy="1590742"/>
          </a:xfrm>
          <a:prstGeom prst="rect">
            <a:avLst/>
          </a:prstGeom>
          <a:gradFill>
            <a:gsLst>
              <a:gs pos="0">
                <a:srgbClr val="4472C4">
                  <a:alpha val="65882"/>
                </a:srgbClr>
              </a:gs>
              <a:gs pos="100000">
                <a:srgbClr val="000000">
                  <a:alpha val="29803"/>
                </a:srgbClr>
              </a:gs>
            </a:gsLst>
            <a:lin ang="132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955" name="Google Shape;955;p76"/>
          <p:cNvSpPr/>
          <p:nvPr/>
        </p:nvSpPr>
        <p:spPr>
          <a:xfrm>
            <a:off x="459350" y="-1"/>
            <a:ext cx="11732646" cy="1597433"/>
          </a:xfrm>
          <a:prstGeom prst="rect">
            <a:avLst/>
          </a:prstGeom>
          <a:gradFill>
            <a:gsLst>
              <a:gs pos="0">
                <a:srgbClr val="000000">
                  <a:alpha val="0"/>
                </a:srgbClr>
              </a:gs>
              <a:gs pos="50000">
                <a:srgbClr val="000000">
                  <a:alpha val="0"/>
                </a:srgbClr>
              </a:gs>
              <a:gs pos="99000">
                <a:srgbClr val="1F3864">
                  <a:alpha val="51764"/>
                </a:srgbClr>
              </a:gs>
              <a:gs pos="100000">
                <a:srgbClr val="1F3864">
                  <a:alpha val="51764"/>
                </a:srgbClr>
              </a:gs>
            </a:gsLst>
            <a:lin ang="168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956" name="Google Shape;956;p76"/>
          <p:cNvSpPr txBox="1">
            <a:spLocks noGrp="1"/>
          </p:cNvSpPr>
          <p:nvPr>
            <p:ph type="title"/>
          </p:nvPr>
        </p:nvSpPr>
        <p:spPr>
          <a:xfrm>
            <a:off x="1371599" y="294538"/>
            <a:ext cx="9895951" cy="1033669"/>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lt1"/>
              </a:buClr>
              <a:buSzPts val="4000"/>
              <a:buFont typeface="Arial"/>
              <a:buNone/>
            </a:pPr>
            <a:r>
              <a:rPr lang="en-US" sz="4000">
                <a:solidFill>
                  <a:schemeClr val="lt1"/>
                </a:solidFill>
                <a:latin typeface="Arial"/>
                <a:ea typeface="Arial"/>
                <a:cs typeface="Arial"/>
                <a:sym typeface="Arial"/>
              </a:rPr>
              <a:t>NUBIG/NUBIL Threshold</a:t>
            </a:r>
            <a:endParaRPr/>
          </a:p>
        </p:txBody>
      </p:sp>
      <p:sp>
        <p:nvSpPr>
          <p:cNvPr id="957" name="Google Shape;957;p76"/>
          <p:cNvSpPr txBox="1">
            <a:spLocks noGrp="1"/>
          </p:cNvSpPr>
          <p:nvPr>
            <p:ph type="body" idx="1"/>
          </p:nvPr>
        </p:nvSpPr>
        <p:spPr>
          <a:xfrm>
            <a:off x="1000461" y="1590740"/>
            <a:ext cx="10095169" cy="5267259"/>
          </a:xfrm>
          <a:prstGeom prst="rect">
            <a:avLst/>
          </a:prstGeom>
          <a:noFill/>
          <a:ln>
            <a:noFill/>
          </a:ln>
        </p:spPr>
        <p:txBody>
          <a:bodyPr spcFirstLastPara="1" wrap="square" lIns="91425" tIns="45700" rIns="91425" bIns="45700" anchor="t" anchorCtr="0">
            <a:normAutofit/>
          </a:bodyPr>
          <a:lstStyle/>
          <a:p>
            <a:pPr marL="228600" lvl="1" indent="-228600" algn="l" rtl="0">
              <a:lnSpc>
                <a:spcPct val="100000"/>
              </a:lnSpc>
              <a:spcBef>
                <a:spcPts val="0"/>
              </a:spcBef>
              <a:spcAft>
                <a:spcPts val="0"/>
              </a:spcAft>
              <a:buClr>
                <a:schemeClr val="dk1"/>
              </a:buClr>
              <a:buSzPts val="2400"/>
              <a:buChar char="•"/>
            </a:pPr>
            <a:r>
              <a:rPr lang="en-US">
                <a:latin typeface="Arial"/>
                <a:ea typeface="Arial"/>
                <a:cs typeface="Arial"/>
                <a:sym typeface="Arial"/>
              </a:rPr>
              <a:t>NUBIG/NUBIL generally equals the difference between aggregate FMV of assets and adjusted basis immediately before an ownership change, with adjustments for pre-change built-in items. </a:t>
            </a:r>
            <a:endParaRPr/>
          </a:p>
          <a:p>
            <a:pPr marL="685800" lvl="3" indent="-228600" algn="l" rtl="0">
              <a:lnSpc>
                <a:spcPct val="100000"/>
              </a:lnSpc>
              <a:spcBef>
                <a:spcPts val="1000"/>
              </a:spcBef>
              <a:spcAft>
                <a:spcPts val="0"/>
              </a:spcAft>
              <a:buClr>
                <a:schemeClr val="dk1"/>
              </a:buClr>
              <a:buSzPts val="2200"/>
              <a:buChar char="•"/>
            </a:pPr>
            <a:r>
              <a:rPr lang="en-US" sz="2200">
                <a:latin typeface="Arial"/>
                <a:ea typeface="Arial"/>
                <a:cs typeface="Arial"/>
                <a:sym typeface="Arial"/>
              </a:rPr>
              <a:t>Threshold: Lesser of 15% of FMV of corporation’s assets or $10,000,000.</a:t>
            </a:r>
            <a:endParaRPr/>
          </a:p>
          <a:p>
            <a:pPr marL="685800" lvl="3" indent="-228600" algn="l" rtl="0">
              <a:lnSpc>
                <a:spcPct val="100000"/>
              </a:lnSpc>
              <a:spcBef>
                <a:spcPts val="1000"/>
              </a:spcBef>
              <a:spcAft>
                <a:spcPts val="0"/>
              </a:spcAft>
              <a:buClr>
                <a:schemeClr val="dk1"/>
              </a:buClr>
              <a:buSzPts val="2200"/>
              <a:buChar char="•"/>
            </a:pPr>
            <a:r>
              <a:rPr lang="en-US" sz="2200">
                <a:latin typeface="Arial"/>
                <a:ea typeface="Arial"/>
                <a:cs typeface="Arial"/>
                <a:sym typeface="Arial"/>
              </a:rPr>
              <a:t>If the NUBIG/NUBIL does not meet this threshold, then the amount is $0.</a:t>
            </a:r>
            <a:endParaRPr/>
          </a:p>
          <a:p>
            <a:pPr marL="685800" lvl="3" indent="-228600" algn="l" rtl="0">
              <a:lnSpc>
                <a:spcPct val="100000"/>
              </a:lnSpc>
              <a:spcBef>
                <a:spcPts val="1000"/>
              </a:spcBef>
              <a:spcAft>
                <a:spcPts val="0"/>
              </a:spcAft>
              <a:buClr>
                <a:schemeClr val="dk1"/>
              </a:buClr>
              <a:buSzPts val="2200"/>
              <a:buChar char="•"/>
            </a:pPr>
            <a:r>
              <a:rPr lang="en-US" sz="2200">
                <a:latin typeface="Arial"/>
                <a:ea typeface="Arial"/>
                <a:cs typeface="Arial"/>
                <a:sym typeface="Arial"/>
              </a:rPr>
              <a:t>In determining the threshold, cash, cash-like items, and marketable securities generally don’t count (basis and FMV do not substantially differ).</a:t>
            </a:r>
            <a:endParaRP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Shape 961"/>
        <p:cNvGrpSpPr/>
        <p:nvPr/>
      </p:nvGrpSpPr>
      <p:grpSpPr>
        <a:xfrm>
          <a:off x="0" y="0"/>
          <a:ext cx="0" cy="0"/>
          <a:chOff x="0" y="0"/>
          <a:chExt cx="0" cy="0"/>
        </a:xfrm>
      </p:grpSpPr>
      <p:sp>
        <p:nvSpPr>
          <p:cNvPr id="962" name="Google Shape;962;p77"/>
          <p:cNvSpPr/>
          <p:nvPr/>
        </p:nvSpPr>
        <p:spPr>
          <a:xfrm>
            <a:off x="0" y="0"/>
            <a:ext cx="12192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963" name="Google Shape;963;p77"/>
          <p:cNvSpPr/>
          <p:nvPr/>
        </p:nvSpPr>
        <p:spPr>
          <a:xfrm flipH="1">
            <a:off x="-1" y="-1"/>
            <a:ext cx="12191998" cy="1590742"/>
          </a:xfrm>
          <a:prstGeom prst="rect">
            <a:avLst/>
          </a:prstGeom>
          <a:gradFill>
            <a:gsLst>
              <a:gs pos="0">
                <a:srgbClr val="000000"/>
              </a:gs>
              <a:gs pos="100000">
                <a:srgbClr val="2F5496"/>
              </a:gs>
            </a:gsLst>
            <a:lin ang="84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964" name="Google Shape;964;p77"/>
          <p:cNvSpPr/>
          <p:nvPr/>
        </p:nvSpPr>
        <p:spPr>
          <a:xfrm rot="10800000" flipH="1">
            <a:off x="-3" y="0"/>
            <a:ext cx="8115306" cy="1590742"/>
          </a:xfrm>
          <a:prstGeom prst="rect">
            <a:avLst/>
          </a:prstGeom>
          <a:gradFill>
            <a:gsLst>
              <a:gs pos="0">
                <a:srgbClr val="4472C4">
                  <a:alpha val="0"/>
                </a:srgbClr>
              </a:gs>
              <a:gs pos="20000">
                <a:srgbClr val="4472C4">
                  <a:alpha val="0"/>
                </a:srgbClr>
              </a:gs>
              <a:gs pos="100000">
                <a:srgbClr val="1F3864">
                  <a:alpha val="54901"/>
                </a:srgbClr>
              </a:gs>
            </a:gsLst>
            <a:lin ang="13800001"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965" name="Google Shape;965;p77"/>
          <p:cNvSpPr/>
          <p:nvPr/>
        </p:nvSpPr>
        <p:spPr>
          <a:xfrm flipH="1">
            <a:off x="8115299" y="-1"/>
            <a:ext cx="4076698" cy="1590742"/>
          </a:xfrm>
          <a:prstGeom prst="rect">
            <a:avLst/>
          </a:prstGeom>
          <a:gradFill>
            <a:gsLst>
              <a:gs pos="0">
                <a:srgbClr val="4472C4">
                  <a:alpha val="65882"/>
                </a:srgbClr>
              </a:gs>
              <a:gs pos="100000">
                <a:srgbClr val="000000">
                  <a:alpha val="29803"/>
                </a:srgbClr>
              </a:gs>
            </a:gsLst>
            <a:lin ang="132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966" name="Google Shape;966;p77"/>
          <p:cNvSpPr/>
          <p:nvPr/>
        </p:nvSpPr>
        <p:spPr>
          <a:xfrm>
            <a:off x="459350" y="-1"/>
            <a:ext cx="11732646" cy="1597433"/>
          </a:xfrm>
          <a:prstGeom prst="rect">
            <a:avLst/>
          </a:prstGeom>
          <a:gradFill>
            <a:gsLst>
              <a:gs pos="0">
                <a:srgbClr val="000000">
                  <a:alpha val="0"/>
                </a:srgbClr>
              </a:gs>
              <a:gs pos="50000">
                <a:srgbClr val="000000">
                  <a:alpha val="0"/>
                </a:srgbClr>
              </a:gs>
              <a:gs pos="99000">
                <a:srgbClr val="1F3864">
                  <a:alpha val="51764"/>
                </a:srgbClr>
              </a:gs>
              <a:gs pos="100000">
                <a:srgbClr val="1F3864">
                  <a:alpha val="51764"/>
                </a:srgbClr>
              </a:gs>
            </a:gsLst>
            <a:lin ang="168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967" name="Google Shape;967;p77"/>
          <p:cNvSpPr txBox="1">
            <a:spLocks noGrp="1"/>
          </p:cNvSpPr>
          <p:nvPr>
            <p:ph type="title"/>
          </p:nvPr>
        </p:nvSpPr>
        <p:spPr>
          <a:xfrm>
            <a:off x="1371599" y="294538"/>
            <a:ext cx="9895951" cy="1033669"/>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lt1"/>
              </a:buClr>
              <a:buSzPts val="4000"/>
              <a:buFont typeface="Arial"/>
              <a:buNone/>
            </a:pPr>
            <a:r>
              <a:rPr lang="en-US" sz="4000">
                <a:solidFill>
                  <a:schemeClr val="lt1"/>
                </a:solidFill>
                <a:latin typeface="Arial"/>
                <a:ea typeface="Arial"/>
                <a:cs typeface="Arial"/>
                <a:sym typeface="Arial"/>
              </a:rPr>
              <a:t>Notice 2003-65</a:t>
            </a:r>
            <a:endParaRPr/>
          </a:p>
        </p:txBody>
      </p:sp>
      <p:sp>
        <p:nvSpPr>
          <p:cNvPr id="968" name="Google Shape;968;p77"/>
          <p:cNvSpPr txBox="1">
            <a:spLocks noGrp="1"/>
          </p:cNvSpPr>
          <p:nvPr>
            <p:ph type="body" idx="1"/>
          </p:nvPr>
        </p:nvSpPr>
        <p:spPr>
          <a:xfrm>
            <a:off x="1000461" y="1590740"/>
            <a:ext cx="10095169" cy="5267259"/>
          </a:xfrm>
          <a:prstGeom prst="rect">
            <a:avLst/>
          </a:prstGeom>
          <a:noFill/>
          <a:ln>
            <a:noFill/>
          </a:ln>
        </p:spPr>
        <p:txBody>
          <a:bodyPr spcFirstLastPara="1" wrap="square" lIns="91425" tIns="45700" rIns="91425" bIns="45700" anchor="t" anchorCtr="0">
            <a:normAutofit/>
          </a:bodyPr>
          <a:lstStyle/>
          <a:p>
            <a:pPr marL="228600" lvl="0" indent="-228600" algn="l" rtl="0">
              <a:lnSpc>
                <a:spcPct val="100000"/>
              </a:lnSpc>
              <a:spcBef>
                <a:spcPts val="0"/>
              </a:spcBef>
              <a:spcAft>
                <a:spcPts val="0"/>
              </a:spcAft>
              <a:buClr>
                <a:schemeClr val="dk1"/>
              </a:buClr>
              <a:buSzPts val="2800"/>
              <a:buChar char="•"/>
            </a:pPr>
            <a:r>
              <a:rPr lang="en-US">
                <a:latin typeface="Arial"/>
                <a:ea typeface="Arial"/>
                <a:cs typeface="Arial"/>
                <a:sym typeface="Arial"/>
              </a:rPr>
              <a:t>Pending the issuance of final regulations, taxpayers can continue to rely on the two safe harbors in Notice 2003-65 to identify recognized built-in items.</a:t>
            </a:r>
            <a:endParaRPr/>
          </a:p>
          <a:p>
            <a:pPr marL="685800" lvl="1" indent="-228600" algn="l" rtl="0">
              <a:lnSpc>
                <a:spcPct val="100000"/>
              </a:lnSpc>
              <a:spcBef>
                <a:spcPts val="500"/>
              </a:spcBef>
              <a:spcAft>
                <a:spcPts val="0"/>
              </a:spcAft>
              <a:buClr>
                <a:schemeClr val="dk1"/>
              </a:buClr>
              <a:buSzPts val="2800"/>
              <a:buChar char="•"/>
            </a:pPr>
            <a:r>
              <a:rPr lang="en-US" sz="2800">
                <a:latin typeface="Arial"/>
                <a:ea typeface="Arial"/>
                <a:cs typeface="Arial"/>
                <a:sym typeface="Arial"/>
              </a:rPr>
              <a:t>Section 338 Approach</a:t>
            </a:r>
            <a:endParaRPr/>
          </a:p>
          <a:p>
            <a:pPr marL="1143000" lvl="2" indent="-228600" algn="l" rtl="0">
              <a:lnSpc>
                <a:spcPct val="100000"/>
              </a:lnSpc>
              <a:spcBef>
                <a:spcPts val="500"/>
              </a:spcBef>
              <a:spcAft>
                <a:spcPts val="0"/>
              </a:spcAft>
              <a:buClr>
                <a:schemeClr val="dk1"/>
              </a:buClr>
              <a:buSzPts val="2800"/>
              <a:buChar char="•"/>
            </a:pPr>
            <a:r>
              <a:rPr lang="en-US" sz="2800">
                <a:latin typeface="Arial"/>
                <a:ea typeface="Arial"/>
                <a:cs typeface="Arial"/>
                <a:sym typeface="Arial"/>
              </a:rPr>
              <a:t>Increases Section 382 limitation by recognized built-in gains from “deemed” amortization of certain assets.</a:t>
            </a:r>
            <a:endParaRPr/>
          </a:p>
          <a:p>
            <a:pPr marL="685800" lvl="1" indent="-228600" algn="l" rtl="0">
              <a:lnSpc>
                <a:spcPct val="100000"/>
              </a:lnSpc>
              <a:spcBef>
                <a:spcPts val="500"/>
              </a:spcBef>
              <a:spcAft>
                <a:spcPts val="0"/>
              </a:spcAft>
              <a:buClr>
                <a:schemeClr val="dk1"/>
              </a:buClr>
              <a:buSzPts val="2800"/>
              <a:buChar char="•"/>
            </a:pPr>
            <a:r>
              <a:rPr lang="en-US" sz="2800">
                <a:latin typeface="Arial"/>
                <a:ea typeface="Arial"/>
                <a:cs typeface="Arial"/>
                <a:sym typeface="Arial"/>
              </a:rPr>
              <a:t>Section 1374 approach</a:t>
            </a:r>
            <a:endParaRPr/>
          </a:p>
          <a:p>
            <a:pPr marL="1143000" lvl="2" indent="-228600" algn="l" rtl="0">
              <a:lnSpc>
                <a:spcPct val="100000"/>
              </a:lnSpc>
              <a:spcBef>
                <a:spcPts val="500"/>
              </a:spcBef>
              <a:spcAft>
                <a:spcPts val="0"/>
              </a:spcAft>
              <a:buClr>
                <a:schemeClr val="dk1"/>
              </a:buClr>
              <a:buSzPts val="2800"/>
              <a:buChar char="•"/>
            </a:pPr>
            <a:r>
              <a:rPr lang="en-US" sz="2800">
                <a:latin typeface="Arial"/>
                <a:ea typeface="Arial"/>
                <a:cs typeface="Arial"/>
                <a:sym typeface="Arial"/>
              </a:rPr>
              <a:t>Narrower approach with limited items of RBIG and RBIL</a:t>
            </a:r>
            <a:endParaRPr/>
          </a:p>
          <a:p>
            <a:pPr marL="685800" lvl="1" indent="-76200" algn="l" rtl="0">
              <a:lnSpc>
                <a:spcPct val="90000"/>
              </a:lnSpc>
              <a:spcBef>
                <a:spcPts val="500"/>
              </a:spcBef>
              <a:spcAft>
                <a:spcPts val="0"/>
              </a:spcAft>
              <a:buClr>
                <a:schemeClr val="dk1"/>
              </a:buClr>
              <a:buSzPts val="2400"/>
              <a:buNone/>
            </a:pPr>
            <a:endParaRPr/>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Shape 972"/>
        <p:cNvGrpSpPr/>
        <p:nvPr/>
      </p:nvGrpSpPr>
      <p:grpSpPr>
        <a:xfrm>
          <a:off x="0" y="0"/>
          <a:ext cx="0" cy="0"/>
          <a:chOff x="0" y="0"/>
          <a:chExt cx="0" cy="0"/>
        </a:xfrm>
      </p:grpSpPr>
      <p:sp>
        <p:nvSpPr>
          <p:cNvPr id="973" name="Google Shape;973;p78"/>
          <p:cNvSpPr/>
          <p:nvPr/>
        </p:nvSpPr>
        <p:spPr>
          <a:xfrm>
            <a:off x="0" y="0"/>
            <a:ext cx="12192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974" name="Google Shape;974;p78"/>
          <p:cNvSpPr/>
          <p:nvPr/>
        </p:nvSpPr>
        <p:spPr>
          <a:xfrm flipH="1">
            <a:off x="-1" y="-1"/>
            <a:ext cx="12191998" cy="1590742"/>
          </a:xfrm>
          <a:prstGeom prst="rect">
            <a:avLst/>
          </a:prstGeom>
          <a:gradFill>
            <a:gsLst>
              <a:gs pos="0">
                <a:srgbClr val="000000"/>
              </a:gs>
              <a:gs pos="100000">
                <a:srgbClr val="2F5496"/>
              </a:gs>
            </a:gsLst>
            <a:lin ang="84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975" name="Google Shape;975;p78"/>
          <p:cNvSpPr/>
          <p:nvPr/>
        </p:nvSpPr>
        <p:spPr>
          <a:xfrm rot="10800000" flipH="1">
            <a:off x="-3" y="0"/>
            <a:ext cx="8115306" cy="1590742"/>
          </a:xfrm>
          <a:prstGeom prst="rect">
            <a:avLst/>
          </a:prstGeom>
          <a:gradFill>
            <a:gsLst>
              <a:gs pos="0">
                <a:srgbClr val="4472C4">
                  <a:alpha val="0"/>
                </a:srgbClr>
              </a:gs>
              <a:gs pos="20000">
                <a:srgbClr val="4472C4">
                  <a:alpha val="0"/>
                </a:srgbClr>
              </a:gs>
              <a:gs pos="100000">
                <a:srgbClr val="1F3864">
                  <a:alpha val="54901"/>
                </a:srgbClr>
              </a:gs>
            </a:gsLst>
            <a:lin ang="13800001"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976" name="Google Shape;976;p78"/>
          <p:cNvSpPr/>
          <p:nvPr/>
        </p:nvSpPr>
        <p:spPr>
          <a:xfrm flipH="1">
            <a:off x="8115299" y="-1"/>
            <a:ext cx="4076698" cy="1590742"/>
          </a:xfrm>
          <a:prstGeom prst="rect">
            <a:avLst/>
          </a:prstGeom>
          <a:gradFill>
            <a:gsLst>
              <a:gs pos="0">
                <a:srgbClr val="4472C4">
                  <a:alpha val="65882"/>
                </a:srgbClr>
              </a:gs>
              <a:gs pos="100000">
                <a:srgbClr val="000000">
                  <a:alpha val="29803"/>
                </a:srgbClr>
              </a:gs>
            </a:gsLst>
            <a:lin ang="132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977" name="Google Shape;977;p78"/>
          <p:cNvSpPr/>
          <p:nvPr/>
        </p:nvSpPr>
        <p:spPr>
          <a:xfrm>
            <a:off x="459350" y="-1"/>
            <a:ext cx="11732646" cy="1597433"/>
          </a:xfrm>
          <a:prstGeom prst="rect">
            <a:avLst/>
          </a:prstGeom>
          <a:gradFill>
            <a:gsLst>
              <a:gs pos="0">
                <a:srgbClr val="000000">
                  <a:alpha val="0"/>
                </a:srgbClr>
              </a:gs>
              <a:gs pos="50000">
                <a:srgbClr val="000000">
                  <a:alpha val="0"/>
                </a:srgbClr>
              </a:gs>
              <a:gs pos="99000">
                <a:srgbClr val="1F3864">
                  <a:alpha val="51764"/>
                </a:srgbClr>
              </a:gs>
              <a:gs pos="100000">
                <a:srgbClr val="1F3864">
                  <a:alpha val="51764"/>
                </a:srgbClr>
              </a:gs>
            </a:gsLst>
            <a:lin ang="168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978" name="Google Shape;978;p78"/>
          <p:cNvSpPr txBox="1">
            <a:spLocks noGrp="1"/>
          </p:cNvSpPr>
          <p:nvPr>
            <p:ph type="title"/>
          </p:nvPr>
        </p:nvSpPr>
        <p:spPr>
          <a:xfrm>
            <a:off x="1371599" y="294538"/>
            <a:ext cx="9895951" cy="1033669"/>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lt1"/>
              </a:buClr>
              <a:buSzPts val="4000"/>
              <a:buFont typeface="Arial"/>
              <a:buNone/>
            </a:pPr>
            <a:r>
              <a:rPr lang="en-US" sz="4000">
                <a:solidFill>
                  <a:schemeClr val="lt1"/>
                </a:solidFill>
                <a:latin typeface="Arial"/>
                <a:ea typeface="Arial"/>
                <a:cs typeface="Arial"/>
                <a:sym typeface="Arial"/>
              </a:rPr>
              <a:t>Section 338 Approach</a:t>
            </a:r>
            <a:endParaRPr/>
          </a:p>
        </p:txBody>
      </p:sp>
      <p:sp>
        <p:nvSpPr>
          <p:cNvPr id="979" name="Google Shape;979;p78"/>
          <p:cNvSpPr txBox="1">
            <a:spLocks noGrp="1"/>
          </p:cNvSpPr>
          <p:nvPr>
            <p:ph type="body" idx="1"/>
          </p:nvPr>
        </p:nvSpPr>
        <p:spPr>
          <a:xfrm>
            <a:off x="1000461" y="1590740"/>
            <a:ext cx="10095169" cy="5267259"/>
          </a:xfrm>
          <a:prstGeom prst="rect">
            <a:avLst/>
          </a:prstGeom>
          <a:noFill/>
          <a:ln>
            <a:noFill/>
          </a:ln>
        </p:spPr>
        <p:txBody>
          <a:bodyPr spcFirstLastPara="1" wrap="square" lIns="91425" tIns="45700" rIns="91425" bIns="45700" anchor="t" anchorCtr="0">
            <a:normAutofit/>
          </a:bodyPr>
          <a:lstStyle/>
          <a:p>
            <a:pPr marL="228600" lvl="0" indent="-228600" algn="l" rtl="0">
              <a:lnSpc>
                <a:spcPct val="100000"/>
              </a:lnSpc>
              <a:spcBef>
                <a:spcPts val="0"/>
              </a:spcBef>
              <a:spcAft>
                <a:spcPts val="0"/>
              </a:spcAft>
              <a:buClr>
                <a:schemeClr val="dk1"/>
              </a:buClr>
              <a:buSzPts val="2800"/>
              <a:buChar char="•"/>
            </a:pPr>
            <a:r>
              <a:rPr lang="en-US">
                <a:latin typeface="Arial"/>
                <a:ea typeface="Arial"/>
                <a:cs typeface="Arial"/>
                <a:sym typeface="Arial"/>
              </a:rPr>
              <a:t>Preferred approach by most taxpayers in a NUBIG position.</a:t>
            </a:r>
            <a:endParaRPr/>
          </a:p>
          <a:p>
            <a:pPr marL="228600" lvl="0" indent="-228600" algn="l" rtl="0">
              <a:lnSpc>
                <a:spcPct val="100000"/>
              </a:lnSpc>
              <a:spcBef>
                <a:spcPts val="1000"/>
              </a:spcBef>
              <a:spcAft>
                <a:spcPts val="0"/>
              </a:spcAft>
              <a:buClr>
                <a:schemeClr val="dk1"/>
              </a:buClr>
              <a:buSzPts val="2800"/>
              <a:buChar char="•"/>
            </a:pPr>
            <a:r>
              <a:rPr lang="en-US">
                <a:latin typeface="Arial"/>
                <a:ea typeface="Arial"/>
                <a:cs typeface="Arial"/>
                <a:sym typeface="Arial"/>
              </a:rPr>
              <a:t>This approach treats RBIG/RBIL items as if there was a hypothetical Section 338 election to purchase 100% of LossCo’s stock.</a:t>
            </a:r>
            <a:endParaRPr/>
          </a:p>
          <a:p>
            <a:pPr marL="685800" lvl="1" indent="-228600" algn="l" rtl="0">
              <a:lnSpc>
                <a:spcPct val="100000"/>
              </a:lnSpc>
              <a:spcBef>
                <a:spcPts val="500"/>
              </a:spcBef>
              <a:spcAft>
                <a:spcPts val="0"/>
              </a:spcAft>
              <a:buClr>
                <a:schemeClr val="dk1"/>
              </a:buClr>
              <a:buSzPts val="2800"/>
              <a:buChar char="•"/>
            </a:pPr>
            <a:r>
              <a:rPr lang="en-US" sz="2800">
                <a:latin typeface="Arial"/>
                <a:ea typeface="Arial"/>
                <a:cs typeface="Arial"/>
                <a:sym typeface="Arial"/>
              </a:rPr>
              <a:t>Recall Section 338 election fiction:</a:t>
            </a:r>
            <a:endParaRPr/>
          </a:p>
          <a:p>
            <a:pPr marL="1143000" lvl="2" indent="-228600" algn="l" rtl="0">
              <a:lnSpc>
                <a:spcPct val="100000"/>
              </a:lnSpc>
              <a:spcBef>
                <a:spcPts val="500"/>
              </a:spcBef>
              <a:spcAft>
                <a:spcPts val="0"/>
              </a:spcAft>
              <a:buClr>
                <a:schemeClr val="dk1"/>
              </a:buClr>
              <a:buSzPts val="2400"/>
              <a:buChar char="•"/>
            </a:pPr>
            <a:r>
              <a:rPr lang="en-US" sz="2400">
                <a:latin typeface="Arial"/>
                <a:ea typeface="Arial"/>
                <a:cs typeface="Arial"/>
                <a:sym typeface="Arial"/>
              </a:rPr>
              <a:t>New LossCo acquires all of the assets of Old LossCo in a taxable transaction (FMV basis in assets).</a:t>
            </a:r>
            <a:endParaRPr/>
          </a:p>
          <a:p>
            <a:pPr marL="1143000" lvl="2" indent="-228600" algn="l" rtl="0">
              <a:lnSpc>
                <a:spcPct val="100000"/>
              </a:lnSpc>
              <a:spcBef>
                <a:spcPts val="500"/>
              </a:spcBef>
              <a:spcAft>
                <a:spcPts val="0"/>
              </a:spcAft>
              <a:buClr>
                <a:schemeClr val="dk1"/>
              </a:buClr>
              <a:buSzPts val="2400"/>
              <a:buChar char="•"/>
            </a:pPr>
            <a:r>
              <a:rPr lang="en-US" sz="2400">
                <a:latin typeface="Arial"/>
                <a:ea typeface="Arial"/>
                <a:cs typeface="Arial"/>
                <a:sym typeface="Arial"/>
              </a:rPr>
              <a:t>If LossCo has increased in value, there may be additional amortization deductions you could take.</a:t>
            </a:r>
            <a:endParaRPr/>
          </a:p>
          <a:p>
            <a:pPr marL="685800" lvl="1" indent="-76200" algn="l" rtl="0">
              <a:lnSpc>
                <a:spcPct val="90000"/>
              </a:lnSpc>
              <a:spcBef>
                <a:spcPts val="500"/>
              </a:spcBef>
              <a:spcAft>
                <a:spcPts val="0"/>
              </a:spcAft>
              <a:buClr>
                <a:schemeClr val="dk1"/>
              </a:buClr>
              <a:buSzPts val="2400"/>
              <a:buNone/>
            </a:pPr>
            <a:endParaRPr/>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Shape 983"/>
        <p:cNvGrpSpPr/>
        <p:nvPr/>
      </p:nvGrpSpPr>
      <p:grpSpPr>
        <a:xfrm>
          <a:off x="0" y="0"/>
          <a:ext cx="0" cy="0"/>
          <a:chOff x="0" y="0"/>
          <a:chExt cx="0" cy="0"/>
        </a:xfrm>
      </p:grpSpPr>
      <p:sp>
        <p:nvSpPr>
          <p:cNvPr id="984" name="Google Shape;984;p79"/>
          <p:cNvSpPr/>
          <p:nvPr/>
        </p:nvSpPr>
        <p:spPr>
          <a:xfrm>
            <a:off x="0" y="0"/>
            <a:ext cx="12192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985" name="Google Shape;985;p79"/>
          <p:cNvSpPr/>
          <p:nvPr/>
        </p:nvSpPr>
        <p:spPr>
          <a:xfrm flipH="1">
            <a:off x="-1" y="-1"/>
            <a:ext cx="12191998" cy="1590742"/>
          </a:xfrm>
          <a:prstGeom prst="rect">
            <a:avLst/>
          </a:prstGeom>
          <a:gradFill>
            <a:gsLst>
              <a:gs pos="0">
                <a:srgbClr val="000000"/>
              </a:gs>
              <a:gs pos="100000">
                <a:srgbClr val="2F5496"/>
              </a:gs>
            </a:gsLst>
            <a:lin ang="84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986" name="Google Shape;986;p79"/>
          <p:cNvSpPr/>
          <p:nvPr/>
        </p:nvSpPr>
        <p:spPr>
          <a:xfrm rot="10800000" flipH="1">
            <a:off x="-3" y="0"/>
            <a:ext cx="8115306" cy="1590742"/>
          </a:xfrm>
          <a:prstGeom prst="rect">
            <a:avLst/>
          </a:prstGeom>
          <a:gradFill>
            <a:gsLst>
              <a:gs pos="0">
                <a:srgbClr val="4472C4">
                  <a:alpha val="0"/>
                </a:srgbClr>
              </a:gs>
              <a:gs pos="20000">
                <a:srgbClr val="4472C4">
                  <a:alpha val="0"/>
                </a:srgbClr>
              </a:gs>
              <a:gs pos="100000">
                <a:srgbClr val="1F3864">
                  <a:alpha val="54901"/>
                </a:srgbClr>
              </a:gs>
            </a:gsLst>
            <a:lin ang="13800001"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987" name="Google Shape;987;p79"/>
          <p:cNvSpPr/>
          <p:nvPr/>
        </p:nvSpPr>
        <p:spPr>
          <a:xfrm flipH="1">
            <a:off x="8115299" y="-1"/>
            <a:ext cx="4076698" cy="1590742"/>
          </a:xfrm>
          <a:prstGeom prst="rect">
            <a:avLst/>
          </a:prstGeom>
          <a:gradFill>
            <a:gsLst>
              <a:gs pos="0">
                <a:srgbClr val="4472C4">
                  <a:alpha val="65882"/>
                </a:srgbClr>
              </a:gs>
              <a:gs pos="100000">
                <a:srgbClr val="000000">
                  <a:alpha val="29803"/>
                </a:srgbClr>
              </a:gs>
            </a:gsLst>
            <a:lin ang="132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988" name="Google Shape;988;p79"/>
          <p:cNvSpPr/>
          <p:nvPr/>
        </p:nvSpPr>
        <p:spPr>
          <a:xfrm>
            <a:off x="459350" y="-1"/>
            <a:ext cx="11732646" cy="1597433"/>
          </a:xfrm>
          <a:prstGeom prst="rect">
            <a:avLst/>
          </a:prstGeom>
          <a:gradFill>
            <a:gsLst>
              <a:gs pos="0">
                <a:srgbClr val="000000">
                  <a:alpha val="0"/>
                </a:srgbClr>
              </a:gs>
              <a:gs pos="50000">
                <a:srgbClr val="000000">
                  <a:alpha val="0"/>
                </a:srgbClr>
              </a:gs>
              <a:gs pos="99000">
                <a:srgbClr val="1F3864">
                  <a:alpha val="51764"/>
                </a:srgbClr>
              </a:gs>
              <a:gs pos="100000">
                <a:srgbClr val="1F3864">
                  <a:alpha val="51764"/>
                </a:srgbClr>
              </a:gs>
            </a:gsLst>
            <a:lin ang="168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989" name="Google Shape;989;p79"/>
          <p:cNvSpPr txBox="1">
            <a:spLocks noGrp="1"/>
          </p:cNvSpPr>
          <p:nvPr>
            <p:ph type="title"/>
          </p:nvPr>
        </p:nvSpPr>
        <p:spPr>
          <a:xfrm>
            <a:off x="1371599" y="294538"/>
            <a:ext cx="9895951" cy="1033669"/>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lt1"/>
              </a:buClr>
              <a:buSzPts val="4000"/>
              <a:buFont typeface="Arial"/>
              <a:buNone/>
            </a:pPr>
            <a:r>
              <a:rPr lang="en-US" sz="4000">
                <a:solidFill>
                  <a:schemeClr val="lt1"/>
                </a:solidFill>
                <a:latin typeface="Arial"/>
                <a:ea typeface="Arial"/>
                <a:cs typeface="Arial"/>
                <a:sym typeface="Arial"/>
              </a:rPr>
              <a:t>Section 338 Approach</a:t>
            </a:r>
            <a:endParaRPr/>
          </a:p>
        </p:txBody>
      </p:sp>
      <p:sp>
        <p:nvSpPr>
          <p:cNvPr id="990" name="Google Shape;990;p79"/>
          <p:cNvSpPr txBox="1">
            <a:spLocks noGrp="1"/>
          </p:cNvSpPr>
          <p:nvPr>
            <p:ph type="body" idx="1"/>
          </p:nvPr>
        </p:nvSpPr>
        <p:spPr>
          <a:xfrm>
            <a:off x="1000461" y="1590740"/>
            <a:ext cx="10095169" cy="5267259"/>
          </a:xfrm>
          <a:prstGeom prst="rect">
            <a:avLst/>
          </a:prstGeom>
          <a:noFill/>
          <a:ln>
            <a:noFill/>
          </a:ln>
        </p:spPr>
        <p:txBody>
          <a:bodyPr spcFirstLastPara="1" wrap="square" lIns="91425" tIns="45700" rIns="91425" bIns="45700" anchor="t" anchorCtr="0">
            <a:normAutofit/>
          </a:bodyPr>
          <a:lstStyle/>
          <a:p>
            <a:pPr marL="228600" lvl="0" indent="-228600" algn="l" rtl="0">
              <a:lnSpc>
                <a:spcPct val="100000"/>
              </a:lnSpc>
              <a:spcBef>
                <a:spcPts val="0"/>
              </a:spcBef>
              <a:spcAft>
                <a:spcPts val="0"/>
              </a:spcAft>
              <a:buClr>
                <a:schemeClr val="dk1"/>
              </a:buClr>
              <a:buSzPts val="2400"/>
              <a:buChar char="•"/>
            </a:pPr>
            <a:r>
              <a:rPr lang="en-US" sz="2400">
                <a:latin typeface="Arial"/>
                <a:ea typeface="Arial"/>
                <a:cs typeface="Arial"/>
                <a:sym typeface="Arial"/>
              </a:rPr>
              <a:t>This approach treats RBIG/RBIL items as if there was a hypothetical Section 338 election to purchase 100% of LossCo’s stock.</a:t>
            </a:r>
            <a:endParaRPr/>
          </a:p>
          <a:p>
            <a:pPr marL="685800" lvl="1" indent="-228600" algn="l" rtl="0">
              <a:lnSpc>
                <a:spcPct val="100000"/>
              </a:lnSpc>
              <a:spcBef>
                <a:spcPts val="500"/>
              </a:spcBef>
              <a:spcAft>
                <a:spcPts val="0"/>
              </a:spcAft>
              <a:buClr>
                <a:schemeClr val="dk1"/>
              </a:buClr>
              <a:buSzPts val="2400"/>
              <a:buChar char="•"/>
            </a:pPr>
            <a:r>
              <a:rPr lang="en-US">
                <a:latin typeface="Arial"/>
                <a:ea typeface="Arial"/>
                <a:cs typeface="Arial"/>
                <a:sym typeface="Arial"/>
              </a:rPr>
              <a:t>Recall Section 338 election fiction:</a:t>
            </a:r>
            <a:endParaRPr/>
          </a:p>
          <a:p>
            <a:pPr marL="1143000" lvl="2" indent="-228600" algn="l" rtl="0">
              <a:lnSpc>
                <a:spcPct val="100000"/>
              </a:lnSpc>
              <a:spcBef>
                <a:spcPts val="500"/>
              </a:spcBef>
              <a:spcAft>
                <a:spcPts val="0"/>
              </a:spcAft>
              <a:buClr>
                <a:schemeClr val="dk1"/>
              </a:buClr>
              <a:buSzPts val="2400"/>
              <a:buChar char="•"/>
            </a:pPr>
            <a:r>
              <a:rPr lang="en-US" sz="2400">
                <a:latin typeface="Arial"/>
                <a:ea typeface="Arial"/>
                <a:cs typeface="Arial"/>
                <a:sym typeface="Arial"/>
              </a:rPr>
              <a:t>New LossCo acquires all of the assets of Old LossCo in a taxable transaction (FMV basis in assets).</a:t>
            </a:r>
            <a:endParaRPr/>
          </a:p>
          <a:p>
            <a:pPr marL="1143000" lvl="2" indent="-228600" algn="l" rtl="0">
              <a:lnSpc>
                <a:spcPct val="100000"/>
              </a:lnSpc>
              <a:spcBef>
                <a:spcPts val="500"/>
              </a:spcBef>
              <a:spcAft>
                <a:spcPts val="0"/>
              </a:spcAft>
              <a:buClr>
                <a:schemeClr val="dk1"/>
              </a:buClr>
              <a:buSzPts val="2400"/>
              <a:buChar char="•"/>
            </a:pPr>
            <a:r>
              <a:rPr lang="en-US" sz="2400">
                <a:latin typeface="Arial"/>
                <a:ea typeface="Arial"/>
                <a:cs typeface="Arial"/>
                <a:sym typeface="Arial"/>
              </a:rPr>
              <a:t>If LossCo has increased in value, there may be additional amortization deductions you could take.</a:t>
            </a:r>
            <a:endParaRPr/>
          </a:p>
          <a:p>
            <a:pPr marL="228600" lvl="2" indent="-228600" algn="l" rtl="0">
              <a:lnSpc>
                <a:spcPct val="100000"/>
              </a:lnSpc>
              <a:spcBef>
                <a:spcPts val="1000"/>
              </a:spcBef>
              <a:spcAft>
                <a:spcPts val="0"/>
              </a:spcAft>
              <a:buClr>
                <a:schemeClr val="dk1"/>
              </a:buClr>
              <a:buSzPts val="2400"/>
              <a:buChar char="•"/>
            </a:pPr>
            <a:r>
              <a:rPr lang="en-US" sz="2400">
                <a:latin typeface="Arial"/>
                <a:ea typeface="Arial"/>
                <a:cs typeface="Arial"/>
                <a:sym typeface="Arial"/>
              </a:rPr>
              <a:t>This approach allows taxpayer to treat any “forgone” depreciation or amortization deduction on assets during the recognition period is treated as RBIG/RBIL. In other words, taxpayer may get the RBIG/RBIL even if no assets are disposed of. </a:t>
            </a:r>
            <a:endParaRPr/>
          </a:p>
          <a:p>
            <a:pPr marL="0" lvl="2" indent="0" algn="l" rtl="0">
              <a:lnSpc>
                <a:spcPct val="100000"/>
              </a:lnSpc>
              <a:spcBef>
                <a:spcPts val="1000"/>
              </a:spcBef>
              <a:spcAft>
                <a:spcPts val="0"/>
              </a:spcAft>
              <a:buClr>
                <a:schemeClr val="dk1"/>
              </a:buClr>
              <a:buSzPts val="2400"/>
              <a:buNone/>
            </a:pPr>
            <a:endParaRPr sz="2400">
              <a:latin typeface="Arial"/>
              <a:ea typeface="Arial"/>
              <a:cs typeface="Arial"/>
              <a:sym typeface="Arial"/>
            </a:endParaRPr>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Shape 994"/>
        <p:cNvGrpSpPr/>
        <p:nvPr/>
      </p:nvGrpSpPr>
      <p:grpSpPr>
        <a:xfrm>
          <a:off x="0" y="0"/>
          <a:ext cx="0" cy="0"/>
          <a:chOff x="0" y="0"/>
          <a:chExt cx="0" cy="0"/>
        </a:xfrm>
      </p:grpSpPr>
      <p:sp>
        <p:nvSpPr>
          <p:cNvPr id="995" name="Google Shape;995;p80"/>
          <p:cNvSpPr/>
          <p:nvPr/>
        </p:nvSpPr>
        <p:spPr>
          <a:xfrm>
            <a:off x="0" y="0"/>
            <a:ext cx="12192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996" name="Google Shape;996;p80"/>
          <p:cNvSpPr/>
          <p:nvPr/>
        </p:nvSpPr>
        <p:spPr>
          <a:xfrm flipH="1">
            <a:off x="-1" y="-1"/>
            <a:ext cx="12191998" cy="1590742"/>
          </a:xfrm>
          <a:prstGeom prst="rect">
            <a:avLst/>
          </a:prstGeom>
          <a:gradFill>
            <a:gsLst>
              <a:gs pos="0">
                <a:srgbClr val="000000"/>
              </a:gs>
              <a:gs pos="100000">
                <a:srgbClr val="2F5496"/>
              </a:gs>
            </a:gsLst>
            <a:lin ang="84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997" name="Google Shape;997;p80"/>
          <p:cNvSpPr/>
          <p:nvPr/>
        </p:nvSpPr>
        <p:spPr>
          <a:xfrm rot="10800000" flipH="1">
            <a:off x="-3" y="0"/>
            <a:ext cx="8115306" cy="1590742"/>
          </a:xfrm>
          <a:prstGeom prst="rect">
            <a:avLst/>
          </a:prstGeom>
          <a:gradFill>
            <a:gsLst>
              <a:gs pos="0">
                <a:srgbClr val="4472C4">
                  <a:alpha val="0"/>
                </a:srgbClr>
              </a:gs>
              <a:gs pos="20000">
                <a:srgbClr val="4472C4">
                  <a:alpha val="0"/>
                </a:srgbClr>
              </a:gs>
              <a:gs pos="100000">
                <a:srgbClr val="1F3864">
                  <a:alpha val="54901"/>
                </a:srgbClr>
              </a:gs>
            </a:gsLst>
            <a:lin ang="13800001"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998" name="Google Shape;998;p80"/>
          <p:cNvSpPr/>
          <p:nvPr/>
        </p:nvSpPr>
        <p:spPr>
          <a:xfrm flipH="1">
            <a:off x="8115299" y="-1"/>
            <a:ext cx="4076698" cy="1590742"/>
          </a:xfrm>
          <a:prstGeom prst="rect">
            <a:avLst/>
          </a:prstGeom>
          <a:gradFill>
            <a:gsLst>
              <a:gs pos="0">
                <a:srgbClr val="4472C4">
                  <a:alpha val="65882"/>
                </a:srgbClr>
              </a:gs>
              <a:gs pos="100000">
                <a:srgbClr val="000000">
                  <a:alpha val="29803"/>
                </a:srgbClr>
              </a:gs>
            </a:gsLst>
            <a:lin ang="132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999" name="Google Shape;999;p80"/>
          <p:cNvSpPr/>
          <p:nvPr/>
        </p:nvSpPr>
        <p:spPr>
          <a:xfrm>
            <a:off x="459350" y="-1"/>
            <a:ext cx="11732646" cy="1597433"/>
          </a:xfrm>
          <a:prstGeom prst="rect">
            <a:avLst/>
          </a:prstGeom>
          <a:gradFill>
            <a:gsLst>
              <a:gs pos="0">
                <a:srgbClr val="000000">
                  <a:alpha val="0"/>
                </a:srgbClr>
              </a:gs>
              <a:gs pos="50000">
                <a:srgbClr val="000000">
                  <a:alpha val="0"/>
                </a:srgbClr>
              </a:gs>
              <a:gs pos="99000">
                <a:srgbClr val="1F3864">
                  <a:alpha val="51764"/>
                </a:srgbClr>
              </a:gs>
              <a:gs pos="100000">
                <a:srgbClr val="1F3864">
                  <a:alpha val="51764"/>
                </a:srgbClr>
              </a:gs>
            </a:gsLst>
            <a:lin ang="168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000" name="Google Shape;1000;p80"/>
          <p:cNvSpPr txBox="1">
            <a:spLocks noGrp="1"/>
          </p:cNvSpPr>
          <p:nvPr>
            <p:ph type="title"/>
          </p:nvPr>
        </p:nvSpPr>
        <p:spPr>
          <a:xfrm>
            <a:off x="1371599" y="294538"/>
            <a:ext cx="9895951" cy="1033669"/>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lt1"/>
              </a:buClr>
              <a:buSzPts val="4000"/>
              <a:buFont typeface="Arial"/>
              <a:buNone/>
            </a:pPr>
            <a:r>
              <a:rPr lang="en-US" sz="4000">
                <a:solidFill>
                  <a:schemeClr val="lt1"/>
                </a:solidFill>
                <a:latin typeface="Arial"/>
                <a:ea typeface="Arial"/>
                <a:cs typeface="Arial"/>
                <a:sym typeface="Arial"/>
              </a:rPr>
              <a:t>Corporate contractions</a:t>
            </a:r>
            <a:endParaRPr/>
          </a:p>
        </p:txBody>
      </p:sp>
      <p:sp>
        <p:nvSpPr>
          <p:cNvPr id="1001" name="Google Shape;1001;p80"/>
          <p:cNvSpPr txBox="1">
            <a:spLocks noGrp="1"/>
          </p:cNvSpPr>
          <p:nvPr>
            <p:ph type="body" idx="1"/>
          </p:nvPr>
        </p:nvSpPr>
        <p:spPr>
          <a:xfrm>
            <a:off x="1000461" y="1590740"/>
            <a:ext cx="10095169" cy="5267259"/>
          </a:xfrm>
          <a:prstGeom prst="rect">
            <a:avLst/>
          </a:prstGeom>
          <a:noFill/>
          <a:ln>
            <a:noFill/>
          </a:ln>
        </p:spPr>
        <p:txBody>
          <a:bodyPr spcFirstLastPara="1" wrap="square" lIns="91425" tIns="45700" rIns="91425" bIns="45700" anchor="t" anchorCtr="0">
            <a:normAutofit/>
          </a:bodyPr>
          <a:lstStyle/>
          <a:p>
            <a:pPr marL="228600" lvl="0" indent="-228600" algn="l" rtl="0">
              <a:lnSpc>
                <a:spcPct val="90000"/>
              </a:lnSpc>
              <a:spcBef>
                <a:spcPts val="0"/>
              </a:spcBef>
              <a:spcAft>
                <a:spcPts val="0"/>
              </a:spcAft>
              <a:buClr>
                <a:schemeClr val="dk1"/>
              </a:buClr>
              <a:buSzPts val="2800"/>
              <a:buChar char="•"/>
            </a:pPr>
            <a:r>
              <a:rPr lang="en-US">
                <a:latin typeface="Arial"/>
                <a:ea typeface="Arial"/>
                <a:cs typeface="Arial"/>
                <a:sym typeface="Arial"/>
              </a:rPr>
              <a:t>The value of LossCo is reduced if a redemption or other corporate contraction occurs in connection with the ownership change. Section 382(e)(2).</a:t>
            </a:r>
            <a:endParaRPr/>
          </a:p>
          <a:p>
            <a:pPr marL="685800" lvl="1" indent="-228600" algn="l" rtl="0">
              <a:lnSpc>
                <a:spcPct val="90000"/>
              </a:lnSpc>
              <a:spcBef>
                <a:spcPts val="500"/>
              </a:spcBef>
              <a:spcAft>
                <a:spcPts val="0"/>
              </a:spcAft>
              <a:buClr>
                <a:schemeClr val="dk1"/>
              </a:buClr>
              <a:buSzPts val="2400"/>
              <a:buChar char="•"/>
            </a:pPr>
            <a:r>
              <a:rPr lang="en-US">
                <a:latin typeface="Arial"/>
                <a:ea typeface="Arial"/>
                <a:cs typeface="Arial"/>
                <a:sym typeface="Arial"/>
              </a:rPr>
              <a:t>In connection with an acquisition LossCo redeems out a minority shareholder. The value of LossCo must be reduced by the value of the minority shareholder’s equity for Section 382 purposes.</a:t>
            </a:r>
            <a:endParaRPr/>
          </a:p>
          <a:p>
            <a:pPr marL="685800" lvl="1" indent="-228600" algn="l" rtl="0">
              <a:lnSpc>
                <a:spcPct val="90000"/>
              </a:lnSpc>
              <a:spcBef>
                <a:spcPts val="500"/>
              </a:spcBef>
              <a:spcAft>
                <a:spcPts val="0"/>
              </a:spcAft>
              <a:buClr>
                <a:schemeClr val="dk1"/>
              </a:buClr>
              <a:buSzPts val="2400"/>
              <a:buChar char="•"/>
            </a:pPr>
            <a:r>
              <a:rPr lang="en-US">
                <a:latin typeface="Arial"/>
                <a:ea typeface="Arial"/>
                <a:cs typeface="Arial"/>
                <a:sym typeface="Arial"/>
              </a:rPr>
              <a:t>Corporate contraction is not defined. An example would be a “bootstrap acquisition”:</a:t>
            </a:r>
            <a:endParaRPr/>
          </a:p>
          <a:p>
            <a:pPr marL="1143000" lvl="2" indent="-228600" algn="l" rtl="0">
              <a:lnSpc>
                <a:spcPct val="90000"/>
              </a:lnSpc>
              <a:spcBef>
                <a:spcPts val="500"/>
              </a:spcBef>
              <a:spcAft>
                <a:spcPts val="0"/>
              </a:spcAft>
              <a:buClr>
                <a:schemeClr val="dk1"/>
              </a:buClr>
              <a:buSzPts val="2000"/>
              <a:buChar char="•"/>
            </a:pPr>
            <a:r>
              <a:rPr lang="en-US">
                <a:latin typeface="Arial"/>
                <a:ea typeface="Arial"/>
                <a:cs typeface="Arial"/>
                <a:sym typeface="Arial"/>
              </a:rPr>
              <a:t>Acquisition is financed by indebtedness incurred by Target. Note, this may apply if Target is a guarantor (particularly if it is the sole guarantor) of the debt or if Target is expected to be the source of repayment of the debt. Facts and circumstances.</a:t>
            </a: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77"/>
        <p:cNvGrpSpPr/>
        <p:nvPr/>
      </p:nvGrpSpPr>
      <p:grpSpPr>
        <a:xfrm>
          <a:off x="0" y="0"/>
          <a:ext cx="0" cy="0"/>
          <a:chOff x="0" y="0"/>
          <a:chExt cx="0" cy="0"/>
        </a:xfrm>
      </p:grpSpPr>
      <p:sp>
        <p:nvSpPr>
          <p:cNvPr id="178" name="Google Shape;178;p7"/>
          <p:cNvSpPr/>
          <p:nvPr/>
        </p:nvSpPr>
        <p:spPr>
          <a:xfrm>
            <a:off x="0" y="0"/>
            <a:ext cx="12192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79" name="Google Shape;179;p7"/>
          <p:cNvSpPr/>
          <p:nvPr/>
        </p:nvSpPr>
        <p:spPr>
          <a:xfrm flipH="1">
            <a:off x="-1" y="-1"/>
            <a:ext cx="12191998" cy="1590742"/>
          </a:xfrm>
          <a:prstGeom prst="rect">
            <a:avLst/>
          </a:prstGeom>
          <a:gradFill>
            <a:gsLst>
              <a:gs pos="0">
                <a:srgbClr val="000000"/>
              </a:gs>
              <a:gs pos="100000">
                <a:srgbClr val="2F5496"/>
              </a:gs>
            </a:gsLst>
            <a:lin ang="84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80" name="Google Shape;180;p7"/>
          <p:cNvSpPr/>
          <p:nvPr/>
        </p:nvSpPr>
        <p:spPr>
          <a:xfrm rot="10800000" flipH="1">
            <a:off x="-3" y="0"/>
            <a:ext cx="8115306" cy="1590742"/>
          </a:xfrm>
          <a:prstGeom prst="rect">
            <a:avLst/>
          </a:prstGeom>
          <a:gradFill>
            <a:gsLst>
              <a:gs pos="0">
                <a:srgbClr val="4472C4">
                  <a:alpha val="0"/>
                </a:srgbClr>
              </a:gs>
              <a:gs pos="20000">
                <a:srgbClr val="4472C4">
                  <a:alpha val="0"/>
                </a:srgbClr>
              </a:gs>
              <a:gs pos="100000">
                <a:srgbClr val="1F3864">
                  <a:alpha val="54901"/>
                </a:srgbClr>
              </a:gs>
            </a:gsLst>
            <a:lin ang="13800001"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81" name="Google Shape;181;p7"/>
          <p:cNvSpPr/>
          <p:nvPr/>
        </p:nvSpPr>
        <p:spPr>
          <a:xfrm flipH="1">
            <a:off x="8115299" y="-1"/>
            <a:ext cx="4076698" cy="1590742"/>
          </a:xfrm>
          <a:prstGeom prst="rect">
            <a:avLst/>
          </a:prstGeom>
          <a:gradFill>
            <a:gsLst>
              <a:gs pos="0">
                <a:srgbClr val="4472C4">
                  <a:alpha val="65882"/>
                </a:srgbClr>
              </a:gs>
              <a:gs pos="100000">
                <a:srgbClr val="000000">
                  <a:alpha val="29803"/>
                </a:srgbClr>
              </a:gs>
            </a:gsLst>
            <a:lin ang="132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82" name="Google Shape;182;p7"/>
          <p:cNvSpPr/>
          <p:nvPr/>
        </p:nvSpPr>
        <p:spPr>
          <a:xfrm>
            <a:off x="459350" y="-1"/>
            <a:ext cx="11732646" cy="1597433"/>
          </a:xfrm>
          <a:prstGeom prst="rect">
            <a:avLst/>
          </a:prstGeom>
          <a:gradFill>
            <a:gsLst>
              <a:gs pos="0">
                <a:srgbClr val="000000">
                  <a:alpha val="0"/>
                </a:srgbClr>
              </a:gs>
              <a:gs pos="50000">
                <a:srgbClr val="000000">
                  <a:alpha val="0"/>
                </a:srgbClr>
              </a:gs>
              <a:gs pos="99000">
                <a:srgbClr val="1F3864">
                  <a:alpha val="51764"/>
                </a:srgbClr>
              </a:gs>
              <a:gs pos="100000">
                <a:srgbClr val="1F3864">
                  <a:alpha val="51764"/>
                </a:srgbClr>
              </a:gs>
            </a:gsLst>
            <a:lin ang="168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83" name="Google Shape;183;p7"/>
          <p:cNvSpPr txBox="1">
            <a:spLocks noGrp="1"/>
          </p:cNvSpPr>
          <p:nvPr>
            <p:ph type="title"/>
          </p:nvPr>
        </p:nvSpPr>
        <p:spPr>
          <a:xfrm>
            <a:off x="1371599" y="294538"/>
            <a:ext cx="9895951" cy="1033669"/>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lt1"/>
              </a:buClr>
              <a:buSzPts val="4000"/>
              <a:buFont typeface="Arial"/>
              <a:buNone/>
            </a:pPr>
            <a:r>
              <a:rPr lang="en-US" sz="4000">
                <a:solidFill>
                  <a:schemeClr val="lt1"/>
                </a:solidFill>
                <a:latin typeface="Arial"/>
                <a:ea typeface="Arial"/>
                <a:cs typeface="Arial"/>
                <a:sym typeface="Arial"/>
              </a:rPr>
              <a:t>Asset Acquisitions (Taxable)</a:t>
            </a:r>
            <a:endParaRPr/>
          </a:p>
        </p:txBody>
      </p:sp>
      <p:sp>
        <p:nvSpPr>
          <p:cNvPr id="184" name="Google Shape;184;p7"/>
          <p:cNvSpPr txBox="1">
            <a:spLocks noGrp="1"/>
          </p:cNvSpPr>
          <p:nvPr>
            <p:ph type="body" idx="1"/>
          </p:nvPr>
        </p:nvSpPr>
        <p:spPr>
          <a:xfrm>
            <a:off x="1000461" y="1590740"/>
            <a:ext cx="10095169" cy="5267259"/>
          </a:xfrm>
          <a:prstGeom prst="rect">
            <a:avLst/>
          </a:prstGeom>
          <a:noFill/>
          <a:ln>
            <a:noFill/>
          </a:ln>
        </p:spPr>
        <p:txBody>
          <a:bodyPr spcFirstLastPara="1" wrap="square" lIns="91425" tIns="45700" rIns="91425" bIns="45700" anchor="t" anchorCtr="0">
            <a:noAutofit/>
          </a:bodyPr>
          <a:lstStyle/>
          <a:p>
            <a:pPr marL="228600" lvl="0" indent="-228600" algn="l" rtl="0">
              <a:lnSpc>
                <a:spcPct val="100000"/>
              </a:lnSpc>
              <a:spcBef>
                <a:spcPts val="0"/>
              </a:spcBef>
              <a:spcAft>
                <a:spcPts val="0"/>
              </a:spcAft>
              <a:buClr>
                <a:schemeClr val="dk1"/>
              </a:buClr>
              <a:buSzPts val="2800"/>
              <a:buChar char="•"/>
            </a:pPr>
            <a:r>
              <a:rPr lang="en-US">
                <a:latin typeface="Arial"/>
                <a:ea typeface="Arial"/>
                <a:cs typeface="Arial"/>
                <a:sym typeface="Arial"/>
              </a:rPr>
              <a:t>Buyer purchases assets directly from Target in exchange for consideration. Target then distributes the consideration to Seller.</a:t>
            </a:r>
            <a:endParaRPr/>
          </a:p>
          <a:p>
            <a:pPr marL="228600" lvl="0" indent="-228600" algn="l" rtl="0">
              <a:lnSpc>
                <a:spcPct val="100000"/>
              </a:lnSpc>
              <a:spcBef>
                <a:spcPts val="1000"/>
              </a:spcBef>
              <a:spcAft>
                <a:spcPts val="0"/>
              </a:spcAft>
              <a:buClr>
                <a:schemeClr val="dk1"/>
              </a:buClr>
              <a:buSzPts val="2800"/>
              <a:buChar char="•"/>
            </a:pPr>
            <a:r>
              <a:rPr lang="en-US">
                <a:latin typeface="Arial"/>
                <a:ea typeface="Arial"/>
                <a:cs typeface="Arial"/>
                <a:sym typeface="Arial"/>
              </a:rPr>
              <a:t>Buyer gets tax basis in Target’s assets equal to the consideration paid, which can be depreciated or amortized over the life of the asset.</a:t>
            </a:r>
            <a:endParaRPr/>
          </a:p>
          <a:p>
            <a:pPr marL="228600" lvl="0" indent="-228600" algn="l" rtl="0">
              <a:lnSpc>
                <a:spcPct val="100000"/>
              </a:lnSpc>
              <a:spcBef>
                <a:spcPts val="1000"/>
              </a:spcBef>
              <a:spcAft>
                <a:spcPts val="0"/>
              </a:spcAft>
              <a:buClr>
                <a:schemeClr val="dk1"/>
              </a:buClr>
              <a:buSzPts val="2800"/>
              <a:buChar char="•"/>
            </a:pPr>
            <a:r>
              <a:rPr lang="en-US">
                <a:latin typeface="Arial"/>
                <a:ea typeface="Arial"/>
                <a:cs typeface="Arial"/>
                <a:sym typeface="Arial"/>
              </a:rPr>
              <a:t>Certain depreciable assets are eligible for immediate expensing under Sections 179 (up to $1 million) and 168(k).</a:t>
            </a:r>
            <a:endParaRPr/>
          </a:p>
          <a:p>
            <a:pPr marL="228600" lvl="0" indent="-228600" algn="l" rtl="0">
              <a:lnSpc>
                <a:spcPct val="100000"/>
              </a:lnSpc>
              <a:spcBef>
                <a:spcPts val="1000"/>
              </a:spcBef>
              <a:spcAft>
                <a:spcPts val="0"/>
              </a:spcAft>
              <a:buClr>
                <a:schemeClr val="dk1"/>
              </a:buClr>
              <a:buSzPts val="2800"/>
              <a:buChar char="•"/>
            </a:pPr>
            <a:r>
              <a:rPr lang="en-US">
                <a:latin typeface="Arial"/>
                <a:ea typeface="Arial"/>
                <a:cs typeface="Arial"/>
                <a:sym typeface="Arial"/>
              </a:rPr>
              <a:t>Generally, intangible assets are amortized ratably over 180 months (15 years) under Section 197.</a:t>
            </a:r>
            <a:endParaRPr/>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Shape 1005"/>
        <p:cNvGrpSpPr/>
        <p:nvPr/>
      </p:nvGrpSpPr>
      <p:grpSpPr>
        <a:xfrm>
          <a:off x="0" y="0"/>
          <a:ext cx="0" cy="0"/>
          <a:chOff x="0" y="0"/>
          <a:chExt cx="0" cy="0"/>
        </a:xfrm>
      </p:grpSpPr>
      <p:sp>
        <p:nvSpPr>
          <p:cNvPr id="1006" name="Google Shape;1006;p81"/>
          <p:cNvSpPr/>
          <p:nvPr/>
        </p:nvSpPr>
        <p:spPr>
          <a:xfrm>
            <a:off x="0" y="0"/>
            <a:ext cx="12192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007" name="Google Shape;1007;p81"/>
          <p:cNvSpPr/>
          <p:nvPr/>
        </p:nvSpPr>
        <p:spPr>
          <a:xfrm flipH="1">
            <a:off x="-1" y="-1"/>
            <a:ext cx="12191998" cy="1590742"/>
          </a:xfrm>
          <a:prstGeom prst="rect">
            <a:avLst/>
          </a:prstGeom>
          <a:gradFill>
            <a:gsLst>
              <a:gs pos="0">
                <a:srgbClr val="000000"/>
              </a:gs>
              <a:gs pos="100000">
                <a:srgbClr val="2F5496"/>
              </a:gs>
            </a:gsLst>
            <a:lin ang="84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008" name="Google Shape;1008;p81"/>
          <p:cNvSpPr/>
          <p:nvPr/>
        </p:nvSpPr>
        <p:spPr>
          <a:xfrm rot="10800000" flipH="1">
            <a:off x="-3" y="0"/>
            <a:ext cx="8115306" cy="1590742"/>
          </a:xfrm>
          <a:prstGeom prst="rect">
            <a:avLst/>
          </a:prstGeom>
          <a:gradFill>
            <a:gsLst>
              <a:gs pos="0">
                <a:srgbClr val="4472C4">
                  <a:alpha val="0"/>
                </a:srgbClr>
              </a:gs>
              <a:gs pos="20000">
                <a:srgbClr val="4472C4">
                  <a:alpha val="0"/>
                </a:srgbClr>
              </a:gs>
              <a:gs pos="100000">
                <a:srgbClr val="1F3864">
                  <a:alpha val="54901"/>
                </a:srgbClr>
              </a:gs>
            </a:gsLst>
            <a:lin ang="13800001"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009" name="Google Shape;1009;p81"/>
          <p:cNvSpPr/>
          <p:nvPr/>
        </p:nvSpPr>
        <p:spPr>
          <a:xfrm flipH="1">
            <a:off x="8115299" y="-1"/>
            <a:ext cx="4076698" cy="1590742"/>
          </a:xfrm>
          <a:prstGeom prst="rect">
            <a:avLst/>
          </a:prstGeom>
          <a:gradFill>
            <a:gsLst>
              <a:gs pos="0">
                <a:srgbClr val="4472C4">
                  <a:alpha val="65882"/>
                </a:srgbClr>
              </a:gs>
              <a:gs pos="100000">
                <a:srgbClr val="000000">
                  <a:alpha val="29803"/>
                </a:srgbClr>
              </a:gs>
            </a:gsLst>
            <a:lin ang="132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010" name="Google Shape;1010;p81"/>
          <p:cNvSpPr/>
          <p:nvPr/>
        </p:nvSpPr>
        <p:spPr>
          <a:xfrm>
            <a:off x="459350" y="-1"/>
            <a:ext cx="11732646" cy="1597433"/>
          </a:xfrm>
          <a:prstGeom prst="rect">
            <a:avLst/>
          </a:prstGeom>
          <a:gradFill>
            <a:gsLst>
              <a:gs pos="0">
                <a:srgbClr val="000000">
                  <a:alpha val="0"/>
                </a:srgbClr>
              </a:gs>
              <a:gs pos="50000">
                <a:srgbClr val="000000">
                  <a:alpha val="0"/>
                </a:srgbClr>
              </a:gs>
              <a:gs pos="99000">
                <a:srgbClr val="1F3864">
                  <a:alpha val="51764"/>
                </a:srgbClr>
              </a:gs>
              <a:gs pos="100000">
                <a:srgbClr val="1F3864">
                  <a:alpha val="51764"/>
                </a:srgbClr>
              </a:gs>
            </a:gsLst>
            <a:lin ang="168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011" name="Google Shape;1011;p81"/>
          <p:cNvSpPr txBox="1">
            <a:spLocks noGrp="1"/>
          </p:cNvSpPr>
          <p:nvPr>
            <p:ph type="title"/>
          </p:nvPr>
        </p:nvSpPr>
        <p:spPr>
          <a:xfrm>
            <a:off x="1371599" y="294538"/>
            <a:ext cx="9895951" cy="1033669"/>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lt1"/>
              </a:buClr>
              <a:buSzPts val="4000"/>
              <a:buFont typeface="Arial"/>
              <a:buNone/>
            </a:pPr>
            <a:r>
              <a:rPr lang="en-US" sz="4000">
                <a:solidFill>
                  <a:schemeClr val="lt1"/>
                </a:solidFill>
                <a:latin typeface="Arial"/>
                <a:ea typeface="Arial"/>
                <a:cs typeface="Arial"/>
                <a:sym typeface="Arial"/>
              </a:rPr>
              <a:t>Capital Contributions</a:t>
            </a:r>
            <a:endParaRPr/>
          </a:p>
        </p:txBody>
      </p:sp>
      <p:sp>
        <p:nvSpPr>
          <p:cNvPr id="1012" name="Google Shape;1012;p81"/>
          <p:cNvSpPr txBox="1">
            <a:spLocks noGrp="1"/>
          </p:cNvSpPr>
          <p:nvPr>
            <p:ph type="body" idx="1"/>
          </p:nvPr>
        </p:nvSpPr>
        <p:spPr>
          <a:xfrm>
            <a:off x="1000461" y="1590740"/>
            <a:ext cx="10095169" cy="5267259"/>
          </a:xfrm>
          <a:prstGeom prst="rect">
            <a:avLst/>
          </a:prstGeom>
          <a:noFill/>
          <a:ln>
            <a:noFill/>
          </a:ln>
        </p:spPr>
        <p:txBody>
          <a:bodyPr spcFirstLastPara="1" wrap="square" lIns="91425" tIns="45700" rIns="91425" bIns="45700" anchor="t" anchorCtr="0">
            <a:normAutofit/>
          </a:bodyPr>
          <a:lstStyle/>
          <a:p>
            <a:pPr marL="228600" lvl="0" indent="-228600" algn="l" rtl="0">
              <a:lnSpc>
                <a:spcPct val="90000"/>
              </a:lnSpc>
              <a:spcBef>
                <a:spcPts val="0"/>
              </a:spcBef>
              <a:spcAft>
                <a:spcPts val="0"/>
              </a:spcAft>
              <a:buClr>
                <a:schemeClr val="dk1"/>
              </a:buClr>
              <a:buSzPts val="2800"/>
              <a:buChar char="•"/>
            </a:pPr>
            <a:r>
              <a:rPr lang="en-US"/>
              <a:t>Capital contributions are not taken into account if it was received as part of a plan of which the principal purpose is to avoid or increase a 382 limitation. Section 382(l)(1)(A).</a:t>
            </a:r>
            <a:endParaRPr/>
          </a:p>
          <a:p>
            <a:pPr marL="228600" lvl="0" indent="-228600" algn="l" rtl="0">
              <a:lnSpc>
                <a:spcPct val="90000"/>
              </a:lnSpc>
              <a:spcBef>
                <a:spcPts val="1000"/>
              </a:spcBef>
              <a:spcAft>
                <a:spcPts val="0"/>
              </a:spcAft>
              <a:buClr>
                <a:schemeClr val="dk1"/>
              </a:buClr>
              <a:buSzPts val="2800"/>
              <a:buChar char="•"/>
            </a:pPr>
            <a:r>
              <a:rPr lang="en-US"/>
              <a:t>Capital contributions made within 2 years prior to the ownership change date is presumed to be as part of a plan to avoid or increase 382 limitation. This presumption is rebuttable. Section 382(l)(1)(B).</a:t>
            </a:r>
            <a:endParaRPr/>
          </a:p>
          <a:p>
            <a:pPr marL="228600" lvl="0" indent="-228600" algn="l" rtl="0">
              <a:lnSpc>
                <a:spcPct val="90000"/>
              </a:lnSpc>
              <a:spcBef>
                <a:spcPts val="1000"/>
              </a:spcBef>
              <a:spcAft>
                <a:spcPts val="0"/>
              </a:spcAft>
              <a:buClr>
                <a:schemeClr val="dk1"/>
              </a:buClr>
              <a:buSzPts val="2800"/>
              <a:buChar char="•"/>
            </a:pPr>
            <a:r>
              <a:rPr lang="en-US" b="1"/>
              <a:t>Notice 2008-78: </a:t>
            </a:r>
            <a:r>
              <a:rPr lang="en-US"/>
              <a:t>IRS issued guidance stating that starting in 2008 the 2 year presumption essentially no longer applies. The presumption is reversed.</a:t>
            </a:r>
            <a:endParaRPr b="1"/>
          </a:p>
          <a:p>
            <a:pPr marL="685800" lvl="1" indent="-76200" algn="l" rtl="0">
              <a:lnSpc>
                <a:spcPct val="90000"/>
              </a:lnSpc>
              <a:spcBef>
                <a:spcPts val="500"/>
              </a:spcBef>
              <a:spcAft>
                <a:spcPts val="0"/>
              </a:spcAft>
              <a:buClr>
                <a:schemeClr val="dk1"/>
              </a:buClr>
              <a:buSzPts val="2400"/>
              <a:buNone/>
            </a:pPr>
            <a:endParaRPr/>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Shape 1016"/>
        <p:cNvGrpSpPr/>
        <p:nvPr/>
      </p:nvGrpSpPr>
      <p:grpSpPr>
        <a:xfrm>
          <a:off x="0" y="0"/>
          <a:ext cx="0" cy="0"/>
          <a:chOff x="0" y="0"/>
          <a:chExt cx="0" cy="0"/>
        </a:xfrm>
      </p:grpSpPr>
      <p:sp>
        <p:nvSpPr>
          <p:cNvPr id="1017" name="Google Shape;1017;p82"/>
          <p:cNvSpPr/>
          <p:nvPr/>
        </p:nvSpPr>
        <p:spPr>
          <a:xfrm>
            <a:off x="0" y="0"/>
            <a:ext cx="12192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018" name="Google Shape;1018;p82"/>
          <p:cNvSpPr/>
          <p:nvPr/>
        </p:nvSpPr>
        <p:spPr>
          <a:xfrm flipH="1">
            <a:off x="-1" y="-1"/>
            <a:ext cx="12191998" cy="1590742"/>
          </a:xfrm>
          <a:prstGeom prst="rect">
            <a:avLst/>
          </a:prstGeom>
          <a:gradFill>
            <a:gsLst>
              <a:gs pos="0">
                <a:srgbClr val="000000"/>
              </a:gs>
              <a:gs pos="100000">
                <a:srgbClr val="2F5496"/>
              </a:gs>
            </a:gsLst>
            <a:lin ang="84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019" name="Google Shape;1019;p82"/>
          <p:cNvSpPr/>
          <p:nvPr/>
        </p:nvSpPr>
        <p:spPr>
          <a:xfrm rot="10800000" flipH="1">
            <a:off x="-3" y="0"/>
            <a:ext cx="8115306" cy="1590742"/>
          </a:xfrm>
          <a:prstGeom prst="rect">
            <a:avLst/>
          </a:prstGeom>
          <a:gradFill>
            <a:gsLst>
              <a:gs pos="0">
                <a:srgbClr val="4472C4">
                  <a:alpha val="0"/>
                </a:srgbClr>
              </a:gs>
              <a:gs pos="20000">
                <a:srgbClr val="4472C4">
                  <a:alpha val="0"/>
                </a:srgbClr>
              </a:gs>
              <a:gs pos="100000">
                <a:srgbClr val="1F3864">
                  <a:alpha val="54901"/>
                </a:srgbClr>
              </a:gs>
            </a:gsLst>
            <a:lin ang="13800001"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020" name="Google Shape;1020;p82"/>
          <p:cNvSpPr/>
          <p:nvPr/>
        </p:nvSpPr>
        <p:spPr>
          <a:xfrm flipH="1">
            <a:off x="8115299" y="-1"/>
            <a:ext cx="4076698" cy="1590742"/>
          </a:xfrm>
          <a:prstGeom prst="rect">
            <a:avLst/>
          </a:prstGeom>
          <a:gradFill>
            <a:gsLst>
              <a:gs pos="0">
                <a:srgbClr val="4472C4">
                  <a:alpha val="65882"/>
                </a:srgbClr>
              </a:gs>
              <a:gs pos="100000">
                <a:srgbClr val="000000">
                  <a:alpha val="29803"/>
                </a:srgbClr>
              </a:gs>
            </a:gsLst>
            <a:lin ang="132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021" name="Google Shape;1021;p82"/>
          <p:cNvSpPr/>
          <p:nvPr/>
        </p:nvSpPr>
        <p:spPr>
          <a:xfrm>
            <a:off x="459350" y="-1"/>
            <a:ext cx="11732646" cy="1597433"/>
          </a:xfrm>
          <a:prstGeom prst="rect">
            <a:avLst/>
          </a:prstGeom>
          <a:gradFill>
            <a:gsLst>
              <a:gs pos="0">
                <a:srgbClr val="000000">
                  <a:alpha val="0"/>
                </a:srgbClr>
              </a:gs>
              <a:gs pos="50000">
                <a:srgbClr val="000000">
                  <a:alpha val="0"/>
                </a:srgbClr>
              </a:gs>
              <a:gs pos="99000">
                <a:srgbClr val="1F3864">
                  <a:alpha val="51764"/>
                </a:srgbClr>
              </a:gs>
              <a:gs pos="100000">
                <a:srgbClr val="1F3864">
                  <a:alpha val="51764"/>
                </a:srgbClr>
              </a:gs>
            </a:gsLst>
            <a:lin ang="168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022" name="Google Shape;1022;p82"/>
          <p:cNvSpPr txBox="1">
            <a:spLocks noGrp="1"/>
          </p:cNvSpPr>
          <p:nvPr>
            <p:ph type="title"/>
          </p:nvPr>
        </p:nvSpPr>
        <p:spPr>
          <a:xfrm>
            <a:off x="1371599" y="294538"/>
            <a:ext cx="9895951" cy="1033669"/>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lt1"/>
              </a:buClr>
              <a:buSzPts val="4000"/>
              <a:buFont typeface="Arial"/>
              <a:buNone/>
            </a:pPr>
            <a:r>
              <a:rPr lang="en-US" sz="4000">
                <a:solidFill>
                  <a:schemeClr val="lt1"/>
                </a:solidFill>
                <a:latin typeface="Arial"/>
                <a:ea typeface="Arial"/>
                <a:cs typeface="Arial"/>
                <a:sym typeface="Arial"/>
              </a:rPr>
              <a:t>Substantial non-business assets</a:t>
            </a:r>
            <a:endParaRPr/>
          </a:p>
        </p:txBody>
      </p:sp>
      <p:sp>
        <p:nvSpPr>
          <p:cNvPr id="1023" name="Google Shape;1023;p82"/>
          <p:cNvSpPr txBox="1">
            <a:spLocks noGrp="1"/>
          </p:cNvSpPr>
          <p:nvPr>
            <p:ph type="body" idx="1"/>
          </p:nvPr>
        </p:nvSpPr>
        <p:spPr>
          <a:xfrm>
            <a:off x="1000461" y="1590740"/>
            <a:ext cx="10095169" cy="5267259"/>
          </a:xfrm>
          <a:prstGeom prst="rect">
            <a:avLst/>
          </a:prstGeom>
          <a:noFill/>
          <a:ln>
            <a:noFill/>
          </a:ln>
        </p:spPr>
        <p:txBody>
          <a:bodyPr spcFirstLastPara="1" wrap="square" lIns="91425" tIns="45700" rIns="91425" bIns="45700" anchor="t" anchorCtr="0">
            <a:normAutofit/>
          </a:bodyPr>
          <a:lstStyle/>
          <a:p>
            <a:pPr marL="228600" lvl="0" indent="-228600" algn="l" rtl="0">
              <a:lnSpc>
                <a:spcPct val="90000"/>
              </a:lnSpc>
              <a:spcBef>
                <a:spcPts val="0"/>
              </a:spcBef>
              <a:spcAft>
                <a:spcPts val="0"/>
              </a:spcAft>
              <a:buClr>
                <a:schemeClr val="dk1"/>
              </a:buClr>
              <a:buSzPts val="2800"/>
              <a:buChar char="•"/>
            </a:pPr>
            <a:r>
              <a:rPr lang="en-US"/>
              <a:t>LossCo is required to reduce the value of its stock if it has “substantial” nonbusiness assets immediately after an ownership change. Section 382(l)(4)(A).</a:t>
            </a:r>
            <a:endParaRPr/>
          </a:p>
          <a:p>
            <a:pPr marL="228600" lvl="0" indent="-228600" algn="l" rtl="0">
              <a:lnSpc>
                <a:spcPct val="90000"/>
              </a:lnSpc>
              <a:spcBef>
                <a:spcPts val="1000"/>
              </a:spcBef>
              <a:spcAft>
                <a:spcPts val="0"/>
              </a:spcAft>
              <a:buClr>
                <a:schemeClr val="dk1"/>
              </a:buClr>
              <a:buSzPts val="2800"/>
              <a:buChar char="•"/>
            </a:pPr>
            <a:r>
              <a:rPr lang="en-US"/>
              <a:t>Nonbusiness assets = assets held for investment (e.g., cash, marketable stock or securities, etc.)</a:t>
            </a:r>
            <a:endParaRPr/>
          </a:p>
          <a:p>
            <a:pPr marL="228600" lvl="0" indent="-228600" algn="l" rtl="0">
              <a:lnSpc>
                <a:spcPct val="90000"/>
              </a:lnSpc>
              <a:spcBef>
                <a:spcPts val="1000"/>
              </a:spcBef>
              <a:spcAft>
                <a:spcPts val="0"/>
              </a:spcAft>
              <a:buClr>
                <a:schemeClr val="dk1"/>
              </a:buClr>
              <a:buSzPts val="2800"/>
              <a:buChar char="•"/>
            </a:pPr>
            <a:r>
              <a:rPr lang="en-US"/>
              <a:t>Assets that are held as an ”integral part of the conduct of a trade or business” are not treated as nonbusiness assets. For examples, investment assets or cash for bank reserve requirements.</a:t>
            </a:r>
            <a:endParaRPr/>
          </a:p>
          <a:p>
            <a:pPr marL="228600" lvl="0" indent="-228600" algn="l" rtl="0">
              <a:lnSpc>
                <a:spcPct val="90000"/>
              </a:lnSpc>
              <a:spcBef>
                <a:spcPts val="1000"/>
              </a:spcBef>
              <a:spcAft>
                <a:spcPts val="0"/>
              </a:spcAft>
              <a:buClr>
                <a:schemeClr val="dk1"/>
              </a:buClr>
              <a:buSzPts val="2800"/>
              <a:buChar char="•"/>
            </a:pPr>
            <a:r>
              <a:rPr lang="en-US"/>
              <a:t>Note: subsidiary stock is not counted in determining nonbusiness assets, instead the parent is deemed to own its proportional share of subsidiary assets.</a:t>
            </a:r>
            <a:endParaRPr/>
          </a:p>
          <a:p>
            <a:pPr marL="685800" lvl="1" indent="-76200" algn="l" rtl="0">
              <a:lnSpc>
                <a:spcPct val="90000"/>
              </a:lnSpc>
              <a:spcBef>
                <a:spcPts val="500"/>
              </a:spcBef>
              <a:spcAft>
                <a:spcPts val="0"/>
              </a:spcAft>
              <a:buClr>
                <a:schemeClr val="dk1"/>
              </a:buClr>
              <a:buSzPts val="2400"/>
              <a:buNone/>
            </a:pPr>
            <a:endParaRPr/>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Shape 1027"/>
        <p:cNvGrpSpPr/>
        <p:nvPr/>
      </p:nvGrpSpPr>
      <p:grpSpPr>
        <a:xfrm>
          <a:off x="0" y="0"/>
          <a:ext cx="0" cy="0"/>
          <a:chOff x="0" y="0"/>
          <a:chExt cx="0" cy="0"/>
        </a:xfrm>
      </p:grpSpPr>
      <p:sp>
        <p:nvSpPr>
          <p:cNvPr id="1028" name="Google Shape;1028;p83"/>
          <p:cNvSpPr/>
          <p:nvPr/>
        </p:nvSpPr>
        <p:spPr>
          <a:xfrm>
            <a:off x="0" y="0"/>
            <a:ext cx="12192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029" name="Google Shape;1029;p83"/>
          <p:cNvSpPr/>
          <p:nvPr/>
        </p:nvSpPr>
        <p:spPr>
          <a:xfrm flipH="1">
            <a:off x="-1" y="-1"/>
            <a:ext cx="12191998" cy="1590742"/>
          </a:xfrm>
          <a:prstGeom prst="rect">
            <a:avLst/>
          </a:prstGeom>
          <a:gradFill>
            <a:gsLst>
              <a:gs pos="0">
                <a:srgbClr val="000000"/>
              </a:gs>
              <a:gs pos="100000">
                <a:srgbClr val="2F5496"/>
              </a:gs>
            </a:gsLst>
            <a:lin ang="84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030" name="Google Shape;1030;p83"/>
          <p:cNvSpPr/>
          <p:nvPr/>
        </p:nvSpPr>
        <p:spPr>
          <a:xfrm rot="10800000" flipH="1">
            <a:off x="-3" y="0"/>
            <a:ext cx="8115306" cy="1590742"/>
          </a:xfrm>
          <a:prstGeom prst="rect">
            <a:avLst/>
          </a:prstGeom>
          <a:gradFill>
            <a:gsLst>
              <a:gs pos="0">
                <a:srgbClr val="4472C4">
                  <a:alpha val="0"/>
                </a:srgbClr>
              </a:gs>
              <a:gs pos="20000">
                <a:srgbClr val="4472C4">
                  <a:alpha val="0"/>
                </a:srgbClr>
              </a:gs>
              <a:gs pos="100000">
                <a:srgbClr val="1F3864">
                  <a:alpha val="54901"/>
                </a:srgbClr>
              </a:gs>
            </a:gsLst>
            <a:lin ang="13800001"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031" name="Google Shape;1031;p83"/>
          <p:cNvSpPr/>
          <p:nvPr/>
        </p:nvSpPr>
        <p:spPr>
          <a:xfrm flipH="1">
            <a:off x="8115299" y="-1"/>
            <a:ext cx="4076698" cy="1590742"/>
          </a:xfrm>
          <a:prstGeom prst="rect">
            <a:avLst/>
          </a:prstGeom>
          <a:gradFill>
            <a:gsLst>
              <a:gs pos="0">
                <a:srgbClr val="4472C4">
                  <a:alpha val="65882"/>
                </a:srgbClr>
              </a:gs>
              <a:gs pos="100000">
                <a:srgbClr val="000000">
                  <a:alpha val="29803"/>
                </a:srgbClr>
              </a:gs>
            </a:gsLst>
            <a:lin ang="132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032" name="Google Shape;1032;p83"/>
          <p:cNvSpPr/>
          <p:nvPr/>
        </p:nvSpPr>
        <p:spPr>
          <a:xfrm>
            <a:off x="459350" y="-1"/>
            <a:ext cx="11732646" cy="1597433"/>
          </a:xfrm>
          <a:prstGeom prst="rect">
            <a:avLst/>
          </a:prstGeom>
          <a:gradFill>
            <a:gsLst>
              <a:gs pos="0">
                <a:srgbClr val="000000">
                  <a:alpha val="0"/>
                </a:srgbClr>
              </a:gs>
              <a:gs pos="50000">
                <a:srgbClr val="000000">
                  <a:alpha val="0"/>
                </a:srgbClr>
              </a:gs>
              <a:gs pos="99000">
                <a:srgbClr val="1F3864">
                  <a:alpha val="51764"/>
                </a:srgbClr>
              </a:gs>
              <a:gs pos="100000">
                <a:srgbClr val="1F3864">
                  <a:alpha val="51764"/>
                </a:srgbClr>
              </a:gs>
            </a:gsLst>
            <a:lin ang="168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033" name="Google Shape;1033;p83"/>
          <p:cNvSpPr txBox="1">
            <a:spLocks noGrp="1"/>
          </p:cNvSpPr>
          <p:nvPr>
            <p:ph type="title"/>
          </p:nvPr>
        </p:nvSpPr>
        <p:spPr>
          <a:xfrm>
            <a:off x="1371599" y="294538"/>
            <a:ext cx="9895951" cy="1033669"/>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lt1"/>
              </a:buClr>
              <a:buSzPts val="4000"/>
              <a:buFont typeface="Arial"/>
              <a:buNone/>
            </a:pPr>
            <a:r>
              <a:rPr lang="en-US" sz="4000">
                <a:solidFill>
                  <a:schemeClr val="lt1"/>
                </a:solidFill>
                <a:latin typeface="Arial"/>
                <a:ea typeface="Arial"/>
                <a:cs typeface="Arial"/>
                <a:sym typeface="Arial"/>
              </a:rPr>
              <a:t>Substantial non-business assets</a:t>
            </a:r>
            <a:endParaRPr/>
          </a:p>
        </p:txBody>
      </p:sp>
      <p:sp>
        <p:nvSpPr>
          <p:cNvPr id="1034" name="Google Shape;1034;p83"/>
          <p:cNvSpPr txBox="1">
            <a:spLocks noGrp="1"/>
          </p:cNvSpPr>
          <p:nvPr>
            <p:ph type="body" idx="1"/>
          </p:nvPr>
        </p:nvSpPr>
        <p:spPr>
          <a:xfrm>
            <a:off x="1000461" y="1590740"/>
            <a:ext cx="10095169" cy="5267259"/>
          </a:xfrm>
          <a:prstGeom prst="rect">
            <a:avLst/>
          </a:prstGeom>
          <a:noFill/>
          <a:ln>
            <a:noFill/>
          </a:ln>
        </p:spPr>
        <p:txBody>
          <a:bodyPr spcFirstLastPara="1" wrap="square" lIns="91425" tIns="45700" rIns="91425" bIns="45700" anchor="t" anchorCtr="0">
            <a:normAutofit/>
          </a:bodyPr>
          <a:lstStyle/>
          <a:p>
            <a:pPr marL="228600" lvl="0" indent="-228600" algn="l" rtl="0">
              <a:lnSpc>
                <a:spcPct val="90000"/>
              </a:lnSpc>
              <a:spcBef>
                <a:spcPts val="0"/>
              </a:spcBef>
              <a:spcAft>
                <a:spcPts val="0"/>
              </a:spcAft>
              <a:buClr>
                <a:schemeClr val="dk1"/>
              </a:buClr>
              <a:buSzPts val="2400"/>
              <a:buChar char="•"/>
            </a:pPr>
            <a:r>
              <a:rPr lang="en-US" sz="2400">
                <a:latin typeface="Arial"/>
                <a:ea typeface="Arial"/>
                <a:cs typeface="Arial"/>
                <a:sym typeface="Arial"/>
              </a:rPr>
              <a:t>“Substantial” nonbusiness assets = at least 1/3 of your assets are nonbusiness assets. The amount of nonbusiness assets is measured immediately </a:t>
            </a:r>
            <a:r>
              <a:rPr lang="en-US" sz="2400" b="1">
                <a:latin typeface="Arial"/>
                <a:ea typeface="Arial"/>
                <a:cs typeface="Arial"/>
                <a:sym typeface="Arial"/>
              </a:rPr>
              <a:t>after</a:t>
            </a:r>
            <a:r>
              <a:rPr lang="en-US" sz="2400">
                <a:latin typeface="Arial"/>
                <a:ea typeface="Arial"/>
                <a:cs typeface="Arial"/>
                <a:sym typeface="Arial"/>
              </a:rPr>
              <a:t> the ownership change.</a:t>
            </a:r>
            <a:endParaRPr/>
          </a:p>
          <a:p>
            <a:pPr marL="228600" lvl="0" indent="-228600" algn="l" rtl="0">
              <a:lnSpc>
                <a:spcPct val="90000"/>
              </a:lnSpc>
              <a:spcBef>
                <a:spcPts val="1000"/>
              </a:spcBef>
              <a:spcAft>
                <a:spcPts val="0"/>
              </a:spcAft>
              <a:buClr>
                <a:schemeClr val="dk1"/>
              </a:buClr>
              <a:buSzPts val="2400"/>
              <a:buChar char="•"/>
            </a:pPr>
            <a:r>
              <a:rPr lang="en-US" sz="2400">
                <a:latin typeface="Arial"/>
                <a:ea typeface="Arial"/>
                <a:cs typeface="Arial"/>
                <a:sym typeface="Arial"/>
              </a:rPr>
              <a:t>If LossCo has substantial non-business assets, then the value of LossCo’s stock is reduced by the exess of:</a:t>
            </a:r>
            <a:endParaRPr/>
          </a:p>
          <a:p>
            <a:pPr marL="685800" lvl="1" indent="-228600" algn="l" rtl="0">
              <a:lnSpc>
                <a:spcPct val="90000"/>
              </a:lnSpc>
              <a:spcBef>
                <a:spcPts val="500"/>
              </a:spcBef>
              <a:spcAft>
                <a:spcPts val="0"/>
              </a:spcAft>
              <a:buClr>
                <a:schemeClr val="dk1"/>
              </a:buClr>
              <a:buSzPts val="2400"/>
              <a:buChar char="•"/>
            </a:pPr>
            <a:r>
              <a:rPr lang="en-US">
                <a:latin typeface="Arial"/>
                <a:ea typeface="Arial"/>
                <a:cs typeface="Arial"/>
                <a:sym typeface="Arial"/>
              </a:rPr>
              <a:t>The FMV of the nonbusiness assets divided by</a:t>
            </a:r>
            <a:endParaRPr/>
          </a:p>
          <a:p>
            <a:pPr marL="685800" lvl="1" indent="-228600" algn="l" rtl="0">
              <a:lnSpc>
                <a:spcPct val="90000"/>
              </a:lnSpc>
              <a:spcBef>
                <a:spcPts val="500"/>
              </a:spcBef>
              <a:spcAft>
                <a:spcPts val="0"/>
              </a:spcAft>
              <a:buClr>
                <a:schemeClr val="dk1"/>
              </a:buClr>
              <a:buSzPts val="2400"/>
              <a:buChar char="•"/>
            </a:pPr>
            <a:r>
              <a:rPr lang="en-US">
                <a:latin typeface="Arial"/>
                <a:ea typeface="Arial"/>
                <a:cs typeface="Arial"/>
                <a:sym typeface="Arial"/>
              </a:rPr>
              <a:t>The amount of liabilities allocable to the nonbusiness assets. (Section 382(l)(4)(A).</a:t>
            </a:r>
            <a:endParaRPr/>
          </a:p>
          <a:p>
            <a:pPr marL="1143000" lvl="2" indent="-228600" algn="l" rtl="0">
              <a:lnSpc>
                <a:spcPct val="90000"/>
              </a:lnSpc>
              <a:spcBef>
                <a:spcPts val="500"/>
              </a:spcBef>
              <a:spcAft>
                <a:spcPts val="0"/>
              </a:spcAft>
              <a:buClr>
                <a:schemeClr val="dk1"/>
              </a:buClr>
              <a:buSzPts val="2000"/>
              <a:buChar char="•"/>
            </a:pPr>
            <a:r>
              <a:rPr lang="en-US">
                <a:latin typeface="Arial"/>
                <a:ea typeface="Arial"/>
                <a:cs typeface="Arial"/>
                <a:sym typeface="Arial"/>
              </a:rPr>
              <a:t>The amount of allocable liabilities is based on the ratio of the FMV of the nonbusiness assets to the FMV of all the asset of LossCo.</a:t>
            </a:r>
            <a:endParaRPr/>
          </a:p>
          <a:p>
            <a:pPr marL="1143000" lvl="2" indent="-228600" algn="l" rtl="0">
              <a:lnSpc>
                <a:spcPct val="90000"/>
              </a:lnSpc>
              <a:spcBef>
                <a:spcPts val="500"/>
              </a:spcBef>
              <a:spcAft>
                <a:spcPts val="0"/>
              </a:spcAft>
              <a:buClr>
                <a:schemeClr val="dk1"/>
              </a:buClr>
              <a:buSzPts val="2000"/>
              <a:buChar char="•"/>
            </a:pPr>
            <a:r>
              <a:rPr lang="en-US">
                <a:latin typeface="Arial"/>
                <a:ea typeface="Arial"/>
                <a:cs typeface="Arial"/>
                <a:sym typeface="Arial"/>
              </a:rPr>
              <a:t>The amount of substantial nonbusiness assets reduction is determined immediately </a:t>
            </a:r>
            <a:r>
              <a:rPr lang="en-US" b="1">
                <a:latin typeface="Arial"/>
                <a:ea typeface="Arial"/>
                <a:cs typeface="Arial"/>
                <a:sym typeface="Arial"/>
              </a:rPr>
              <a:t>before</a:t>
            </a:r>
            <a:r>
              <a:rPr lang="en-US">
                <a:latin typeface="Arial"/>
                <a:ea typeface="Arial"/>
                <a:cs typeface="Arial"/>
                <a:sym typeface="Arial"/>
              </a:rPr>
              <a:t> the ownership change.</a:t>
            </a:r>
            <a:endParaRPr/>
          </a:p>
          <a:p>
            <a:pPr marL="685800" lvl="1" indent="-76200" algn="l" rtl="0">
              <a:lnSpc>
                <a:spcPct val="90000"/>
              </a:lnSpc>
              <a:spcBef>
                <a:spcPts val="500"/>
              </a:spcBef>
              <a:spcAft>
                <a:spcPts val="0"/>
              </a:spcAft>
              <a:buClr>
                <a:schemeClr val="dk1"/>
              </a:buClr>
              <a:buSzPts val="2400"/>
              <a:buNone/>
            </a:pPr>
            <a:endParaRPr>
              <a:latin typeface="Arial"/>
              <a:ea typeface="Arial"/>
              <a:cs typeface="Arial"/>
              <a:sym typeface="Arial"/>
            </a:endParaRPr>
          </a:p>
          <a:p>
            <a:pPr marL="685800" lvl="1" indent="-76200" algn="l" rtl="0">
              <a:lnSpc>
                <a:spcPct val="90000"/>
              </a:lnSpc>
              <a:spcBef>
                <a:spcPts val="500"/>
              </a:spcBef>
              <a:spcAft>
                <a:spcPts val="0"/>
              </a:spcAft>
              <a:buClr>
                <a:schemeClr val="dk1"/>
              </a:buClr>
              <a:buSzPts val="2400"/>
              <a:buNone/>
            </a:pPr>
            <a:endParaRPr>
              <a:latin typeface="Arial"/>
              <a:ea typeface="Arial"/>
              <a:cs typeface="Arial"/>
              <a:sym typeface="Arial"/>
            </a:endParaRPr>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Shape 1038"/>
        <p:cNvGrpSpPr/>
        <p:nvPr/>
      </p:nvGrpSpPr>
      <p:grpSpPr>
        <a:xfrm>
          <a:off x="0" y="0"/>
          <a:ext cx="0" cy="0"/>
          <a:chOff x="0" y="0"/>
          <a:chExt cx="0" cy="0"/>
        </a:xfrm>
      </p:grpSpPr>
      <p:sp>
        <p:nvSpPr>
          <p:cNvPr id="1039" name="Google Shape;1039;p84"/>
          <p:cNvSpPr/>
          <p:nvPr/>
        </p:nvSpPr>
        <p:spPr>
          <a:xfrm>
            <a:off x="0" y="0"/>
            <a:ext cx="12192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040" name="Google Shape;1040;p84"/>
          <p:cNvSpPr/>
          <p:nvPr/>
        </p:nvSpPr>
        <p:spPr>
          <a:xfrm flipH="1">
            <a:off x="-1" y="-1"/>
            <a:ext cx="12191998" cy="1590742"/>
          </a:xfrm>
          <a:prstGeom prst="rect">
            <a:avLst/>
          </a:prstGeom>
          <a:gradFill>
            <a:gsLst>
              <a:gs pos="0">
                <a:srgbClr val="000000"/>
              </a:gs>
              <a:gs pos="100000">
                <a:srgbClr val="2F5496"/>
              </a:gs>
            </a:gsLst>
            <a:lin ang="84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041" name="Google Shape;1041;p84"/>
          <p:cNvSpPr/>
          <p:nvPr/>
        </p:nvSpPr>
        <p:spPr>
          <a:xfrm rot="10800000" flipH="1">
            <a:off x="-3" y="0"/>
            <a:ext cx="8115306" cy="1590742"/>
          </a:xfrm>
          <a:prstGeom prst="rect">
            <a:avLst/>
          </a:prstGeom>
          <a:gradFill>
            <a:gsLst>
              <a:gs pos="0">
                <a:srgbClr val="4472C4">
                  <a:alpha val="0"/>
                </a:srgbClr>
              </a:gs>
              <a:gs pos="20000">
                <a:srgbClr val="4472C4">
                  <a:alpha val="0"/>
                </a:srgbClr>
              </a:gs>
              <a:gs pos="100000">
                <a:srgbClr val="1F3864">
                  <a:alpha val="54901"/>
                </a:srgbClr>
              </a:gs>
            </a:gsLst>
            <a:lin ang="13800001"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042" name="Google Shape;1042;p84"/>
          <p:cNvSpPr/>
          <p:nvPr/>
        </p:nvSpPr>
        <p:spPr>
          <a:xfrm flipH="1">
            <a:off x="8115299" y="-1"/>
            <a:ext cx="4076698" cy="1590742"/>
          </a:xfrm>
          <a:prstGeom prst="rect">
            <a:avLst/>
          </a:prstGeom>
          <a:gradFill>
            <a:gsLst>
              <a:gs pos="0">
                <a:srgbClr val="4472C4">
                  <a:alpha val="65882"/>
                </a:srgbClr>
              </a:gs>
              <a:gs pos="100000">
                <a:srgbClr val="000000">
                  <a:alpha val="29803"/>
                </a:srgbClr>
              </a:gs>
            </a:gsLst>
            <a:lin ang="132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043" name="Google Shape;1043;p84"/>
          <p:cNvSpPr/>
          <p:nvPr/>
        </p:nvSpPr>
        <p:spPr>
          <a:xfrm>
            <a:off x="459350" y="-1"/>
            <a:ext cx="11732646" cy="1597433"/>
          </a:xfrm>
          <a:prstGeom prst="rect">
            <a:avLst/>
          </a:prstGeom>
          <a:gradFill>
            <a:gsLst>
              <a:gs pos="0">
                <a:srgbClr val="000000">
                  <a:alpha val="0"/>
                </a:srgbClr>
              </a:gs>
              <a:gs pos="50000">
                <a:srgbClr val="000000">
                  <a:alpha val="0"/>
                </a:srgbClr>
              </a:gs>
              <a:gs pos="99000">
                <a:srgbClr val="1F3864">
                  <a:alpha val="51764"/>
                </a:srgbClr>
              </a:gs>
              <a:gs pos="100000">
                <a:srgbClr val="1F3864">
                  <a:alpha val="51764"/>
                </a:srgbClr>
              </a:gs>
            </a:gsLst>
            <a:lin ang="168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044" name="Google Shape;1044;p84"/>
          <p:cNvSpPr txBox="1">
            <a:spLocks noGrp="1"/>
          </p:cNvSpPr>
          <p:nvPr>
            <p:ph type="title"/>
          </p:nvPr>
        </p:nvSpPr>
        <p:spPr>
          <a:xfrm>
            <a:off x="1371599" y="294538"/>
            <a:ext cx="9895951" cy="1033669"/>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lt1"/>
              </a:buClr>
              <a:buSzPts val="4000"/>
              <a:buFont typeface="Arial"/>
              <a:buNone/>
            </a:pPr>
            <a:r>
              <a:rPr lang="en-US" sz="4000">
                <a:solidFill>
                  <a:schemeClr val="lt1"/>
                </a:solidFill>
                <a:latin typeface="Arial"/>
                <a:ea typeface="Arial"/>
                <a:cs typeface="Arial"/>
                <a:sym typeface="Arial"/>
              </a:rPr>
              <a:t>Substantial non-business assets</a:t>
            </a:r>
            <a:endParaRPr/>
          </a:p>
        </p:txBody>
      </p:sp>
      <p:sp>
        <p:nvSpPr>
          <p:cNvPr id="1045" name="Google Shape;1045;p84"/>
          <p:cNvSpPr txBox="1">
            <a:spLocks noGrp="1"/>
          </p:cNvSpPr>
          <p:nvPr>
            <p:ph type="body" idx="1"/>
          </p:nvPr>
        </p:nvSpPr>
        <p:spPr>
          <a:xfrm>
            <a:off x="1000461" y="1590740"/>
            <a:ext cx="10095169" cy="5267259"/>
          </a:xfrm>
          <a:prstGeom prst="rect">
            <a:avLst/>
          </a:prstGeom>
          <a:noFill/>
          <a:ln>
            <a:noFill/>
          </a:ln>
        </p:spPr>
        <p:txBody>
          <a:bodyPr spcFirstLastPara="1" wrap="square" lIns="91425" tIns="45700" rIns="91425" bIns="45700" anchor="t" anchorCtr="0">
            <a:normAutofit/>
          </a:bodyPr>
          <a:lstStyle/>
          <a:p>
            <a:pPr marL="228600" lvl="0" indent="-228600" algn="l" rtl="0">
              <a:lnSpc>
                <a:spcPct val="90000"/>
              </a:lnSpc>
              <a:spcBef>
                <a:spcPts val="0"/>
              </a:spcBef>
              <a:spcAft>
                <a:spcPts val="0"/>
              </a:spcAft>
              <a:buClr>
                <a:schemeClr val="dk1"/>
              </a:buClr>
              <a:buSzPts val="2400"/>
              <a:buChar char="•"/>
            </a:pPr>
            <a:r>
              <a:rPr lang="en-US" sz="2400">
                <a:latin typeface="Arial"/>
                <a:ea typeface="Arial"/>
                <a:cs typeface="Arial"/>
                <a:sym typeface="Arial"/>
              </a:rPr>
              <a:t>“Substantial” nonbusiness assets = at least 1/3 of your assets are nonbusiness assets. The amount of nonbusiness assets is measured immediately </a:t>
            </a:r>
            <a:r>
              <a:rPr lang="en-US" sz="2400" b="1">
                <a:latin typeface="Arial"/>
                <a:ea typeface="Arial"/>
                <a:cs typeface="Arial"/>
                <a:sym typeface="Arial"/>
              </a:rPr>
              <a:t>after</a:t>
            </a:r>
            <a:r>
              <a:rPr lang="en-US" sz="2400">
                <a:latin typeface="Arial"/>
                <a:ea typeface="Arial"/>
                <a:cs typeface="Arial"/>
                <a:sym typeface="Arial"/>
              </a:rPr>
              <a:t> the ownership change.</a:t>
            </a:r>
            <a:endParaRPr/>
          </a:p>
          <a:p>
            <a:pPr marL="228600" lvl="0" indent="-228600" algn="l" rtl="0">
              <a:lnSpc>
                <a:spcPct val="90000"/>
              </a:lnSpc>
              <a:spcBef>
                <a:spcPts val="1000"/>
              </a:spcBef>
              <a:spcAft>
                <a:spcPts val="0"/>
              </a:spcAft>
              <a:buClr>
                <a:schemeClr val="dk1"/>
              </a:buClr>
              <a:buSzPts val="2400"/>
              <a:buChar char="•"/>
            </a:pPr>
            <a:r>
              <a:rPr lang="en-US" sz="2400">
                <a:latin typeface="Arial"/>
                <a:ea typeface="Arial"/>
                <a:cs typeface="Arial"/>
                <a:sym typeface="Arial"/>
              </a:rPr>
              <a:t>If LossCo has substantial non-business assets, then the value of LossCo’s stock is reduced by the exess of:</a:t>
            </a:r>
            <a:endParaRPr/>
          </a:p>
          <a:p>
            <a:pPr marL="685800" lvl="1" indent="-228600" algn="l" rtl="0">
              <a:lnSpc>
                <a:spcPct val="90000"/>
              </a:lnSpc>
              <a:spcBef>
                <a:spcPts val="500"/>
              </a:spcBef>
              <a:spcAft>
                <a:spcPts val="0"/>
              </a:spcAft>
              <a:buClr>
                <a:schemeClr val="dk1"/>
              </a:buClr>
              <a:buSzPts val="2400"/>
              <a:buChar char="•"/>
            </a:pPr>
            <a:r>
              <a:rPr lang="en-US">
                <a:latin typeface="Arial"/>
                <a:ea typeface="Arial"/>
                <a:cs typeface="Arial"/>
                <a:sym typeface="Arial"/>
              </a:rPr>
              <a:t>The FMV of the nonbusiness assets divided by</a:t>
            </a:r>
            <a:endParaRPr/>
          </a:p>
          <a:p>
            <a:pPr marL="685800" lvl="1" indent="-228600" algn="l" rtl="0">
              <a:lnSpc>
                <a:spcPct val="90000"/>
              </a:lnSpc>
              <a:spcBef>
                <a:spcPts val="500"/>
              </a:spcBef>
              <a:spcAft>
                <a:spcPts val="0"/>
              </a:spcAft>
              <a:buClr>
                <a:schemeClr val="dk1"/>
              </a:buClr>
              <a:buSzPts val="2400"/>
              <a:buChar char="•"/>
            </a:pPr>
            <a:r>
              <a:rPr lang="en-US">
                <a:latin typeface="Arial"/>
                <a:ea typeface="Arial"/>
                <a:cs typeface="Arial"/>
                <a:sym typeface="Arial"/>
              </a:rPr>
              <a:t>The amount of liabilities allocable to the nonbusiness assets. (Section 382(l)(4)(A).</a:t>
            </a:r>
            <a:endParaRPr/>
          </a:p>
          <a:p>
            <a:pPr marL="1143000" lvl="2" indent="-228600" algn="l" rtl="0">
              <a:lnSpc>
                <a:spcPct val="90000"/>
              </a:lnSpc>
              <a:spcBef>
                <a:spcPts val="500"/>
              </a:spcBef>
              <a:spcAft>
                <a:spcPts val="0"/>
              </a:spcAft>
              <a:buClr>
                <a:schemeClr val="dk1"/>
              </a:buClr>
              <a:buSzPts val="2000"/>
              <a:buChar char="•"/>
            </a:pPr>
            <a:r>
              <a:rPr lang="en-US">
                <a:latin typeface="Arial"/>
                <a:ea typeface="Arial"/>
                <a:cs typeface="Arial"/>
                <a:sym typeface="Arial"/>
              </a:rPr>
              <a:t>The amount of allocable liabilities is based on the ratio of the FMV of the nonbusiness assets to the FMV of all the asset of LossCo.</a:t>
            </a:r>
            <a:endParaRPr/>
          </a:p>
          <a:p>
            <a:pPr marL="1143000" lvl="2" indent="-228600" algn="l" rtl="0">
              <a:lnSpc>
                <a:spcPct val="90000"/>
              </a:lnSpc>
              <a:spcBef>
                <a:spcPts val="500"/>
              </a:spcBef>
              <a:spcAft>
                <a:spcPts val="0"/>
              </a:spcAft>
              <a:buClr>
                <a:schemeClr val="dk1"/>
              </a:buClr>
              <a:buSzPts val="2000"/>
              <a:buChar char="•"/>
            </a:pPr>
            <a:r>
              <a:rPr lang="en-US">
                <a:latin typeface="Arial"/>
                <a:ea typeface="Arial"/>
                <a:cs typeface="Arial"/>
                <a:sym typeface="Arial"/>
              </a:rPr>
              <a:t>The amount of substantial nonbusiness assets reduction is determined immediately </a:t>
            </a:r>
            <a:r>
              <a:rPr lang="en-US" b="1">
                <a:latin typeface="Arial"/>
                <a:ea typeface="Arial"/>
                <a:cs typeface="Arial"/>
                <a:sym typeface="Arial"/>
              </a:rPr>
              <a:t>before</a:t>
            </a:r>
            <a:r>
              <a:rPr lang="en-US">
                <a:latin typeface="Arial"/>
                <a:ea typeface="Arial"/>
                <a:cs typeface="Arial"/>
                <a:sym typeface="Arial"/>
              </a:rPr>
              <a:t> the ownership change.</a:t>
            </a:r>
            <a:endParaRPr/>
          </a:p>
          <a:p>
            <a:pPr marL="685800" lvl="1" indent="-76200" algn="l" rtl="0">
              <a:lnSpc>
                <a:spcPct val="90000"/>
              </a:lnSpc>
              <a:spcBef>
                <a:spcPts val="500"/>
              </a:spcBef>
              <a:spcAft>
                <a:spcPts val="0"/>
              </a:spcAft>
              <a:buClr>
                <a:schemeClr val="dk1"/>
              </a:buClr>
              <a:buSzPts val="2400"/>
              <a:buNone/>
            </a:pPr>
            <a:endParaRPr>
              <a:latin typeface="Arial"/>
              <a:ea typeface="Arial"/>
              <a:cs typeface="Arial"/>
              <a:sym typeface="Arial"/>
            </a:endParaRPr>
          </a:p>
          <a:p>
            <a:pPr marL="685800" lvl="1" indent="-76200" algn="l" rtl="0">
              <a:lnSpc>
                <a:spcPct val="90000"/>
              </a:lnSpc>
              <a:spcBef>
                <a:spcPts val="500"/>
              </a:spcBef>
              <a:spcAft>
                <a:spcPts val="0"/>
              </a:spcAft>
              <a:buClr>
                <a:schemeClr val="dk1"/>
              </a:buClr>
              <a:buSzPts val="2400"/>
              <a:buNone/>
            </a:pPr>
            <a:endParaRPr>
              <a:latin typeface="Arial"/>
              <a:ea typeface="Arial"/>
              <a:cs typeface="Arial"/>
              <a:sym typeface="Arial"/>
            </a:endParaRPr>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Shape 1049"/>
        <p:cNvGrpSpPr/>
        <p:nvPr/>
      </p:nvGrpSpPr>
      <p:grpSpPr>
        <a:xfrm>
          <a:off x="0" y="0"/>
          <a:ext cx="0" cy="0"/>
          <a:chOff x="0" y="0"/>
          <a:chExt cx="0" cy="0"/>
        </a:xfrm>
      </p:grpSpPr>
      <p:sp>
        <p:nvSpPr>
          <p:cNvPr id="1050" name="Google Shape;1050;p85"/>
          <p:cNvSpPr/>
          <p:nvPr/>
        </p:nvSpPr>
        <p:spPr>
          <a:xfrm>
            <a:off x="0" y="0"/>
            <a:ext cx="12192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051" name="Google Shape;1051;p85"/>
          <p:cNvSpPr/>
          <p:nvPr/>
        </p:nvSpPr>
        <p:spPr>
          <a:xfrm flipH="1">
            <a:off x="-1" y="-1"/>
            <a:ext cx="12191998" cy="1590742"/>
          </a:xfrm>
          <a:prstGeom prst="rect">
            <a:avLst/>
          </a:prstGeom>
          <a:gradFill>
            <a:gsLst>
              <a:gs pos="0">
                <a:srgbClr val="000000"/>
              </a:gs>
              <a:gs pos="100000">
                <a:srgbClr val="2F5496"/>
              </a:gs>
            </a:gsLst>
            <a:lin ang="84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052" name="Google Shape;1052;p85"/>
          <p:cNvSpPr/>
          <p:nvPr/>
        </p:nvSpPr>
        <p:spPr>
          <a:xfrm rot="10800000" flipH="1">
            <a:off x="-3" y="0"/>
            <a:ext cx="8115306" cy="1590742"/>
          </a:xfrm>
          <a:prstGeom prst="rect">
            <a:avLst/>
          </a:prstGeom>
          <a:gradFill>
            <a:gsLst>
              <a:gs pos="0">
                <a:srgbClr val="4472C4">
                  <a:alpha val="0"/>
                </a:srgbClr>
              </a:gs>
              <a:gs pos="20000">
                <a:srgbClr val="4472C4">
                  <a:alpha val="0"/>
                </a:srgbClr>
              </a:gs>
              <a:gs pos="100000">
                <a:srgbClr val="1F3864">
                  <a:alpha val="54901"/>
                </a:srgbClr>
              </a:gs>
            </a:gsLst>
            <a:lin ang="13800001"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053" name="Google Shape;1053;p85"/>
          <p:cNvSpPr/>
          <p:nvPr/>
        </p:nvSpPr>
        <p:spPr>
          <a:xfrm flipH="1">
            <a:off x="8115299" y="-1"/>
            <a:ext cx="4076698" cy="1590742"/>
          </a:xfrm>
          <a:prstGeom prst="rect">
            <a:avLst/>
          </a:prstGeom>
          <a:gradFill>
            <a:gsLst>
              <a:gs pos="0">
                <a:srgbClr val="4472C4">
                  <a:alpha val="65882"/>
                </a:srgbClr>
              </a:gs>
              <a:gs pos="100000">
                <a:srgbClr val="000000">
                  <a:alpha val="29803"/>
                </a:srgbClr>
              </a:gs>
            </a:gsLst>
            <a:lin ang="132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054" name="Google Shape;1054;p85"/>
          <p:cNvSpPr/>
          <p:nvPr/>
        </p:nvSpPr>
        <p:spPr>
          <a:xfrm>
            <a:off x="459350" y="-1"/>
            <a:ext cx="11732646" cy="1597433"/>
          </a:xfrm>
          <a:prstGeom prst="rect">
            <a:avLst/>
          </a:prstGeom>
          <a:gradFill>
            <a:gsLst>
              <a:gs pos="0">
                <a:srgbClr val="000000">
                  <a:alpha val="0"/>
                </a:srgbClr>
              </a:gs>
              <a:gs pos="50000">
                <a:srgbClr val="000000">
                  <a:alpha val="0"/>
                </a:srgbClr>
              </a:gs>
              <a:gs pos="99000">
                <a:srgbClr val="1F3864">
                  <a:alpha val="51764"/>
                </a:srgbClr>
              </a:gs>
              <a:gs pos="100000">
                <a:srgbClr val="1F3864">
                  <a:alpha val="51764"/>
                </a:srgbClr>
              </a:gs>
            </a:gsLst>
            <a:lin ang="168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055" name="Google Shape;1055;p85"/>
          <p:cNvSpPr txBox="1">
            <a:spLocks noGrp="1"/>
          </p:cNvSpPr>
          <p:nvPr>
            <p:ph type="title"/>
          </p:nvPr>
        </p:nvSpPr>
        <p:spPr>
          <a:xfrm>
            <a:off x="1371599" y="294538"/>
            <a:ext cx="9895951" cy="1033669"/>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lt1"/>
              </a:buClr>
              <a:buSzPts val="4000"/>
              <a:buFont typeface="Arial"/>
              <a:buNone/>
            </a:pPr>
            <a:r>
              <a:rPr lang="en-US" sz="4000">
                <a:solidFill>
                  <a:schemeClr val="lt1"/>
                </a:solidFill>
                <a:latin typeface="Arial"/>
                <a:ea typeface="Arial"/>
                <a:cs typeface="Arial"/>
                <a:sym typeface="Arial"/>
              </a:rPr>
              <a:t>SRLY Limitation</a:t>
            </a:r>
            <a:endParaRPr/>
          </a:p>
        </p:txBody>
      </p:sp>
      <p:sp>
        <p:nvSpPr>
          <p:cNvPr id="1056" name="Google Shape;1056;p85"/>
          <p:cNvSpPr txBox="1">
            <a:spLocks noGrp="1"/>
          </p:cNvSpPr>
          <p:nvPr>
            <p:ph type="body" idx="1"/>
          </p:nvPr>
        </p:nvSpPr>
        <p:spPr>
          <a:xfrm>
            <a:off x="1000461" y="1590740"/>
            <a:ext cx="10095169" cy="5267259"/>
          </a:xfrm>
          <a:prstGeom prst="rect">
            <a:avLst/>
          </a:prstGeom>
          <a:noFill/>
          <a:ln>
            <a:noFill/>
          </a:ln>
        </p:spPr>
        <p:txBody>
          <a:bodyPr spcFirstLastPara="1" wrap="square" lIns="91425" tIns="45700" rIns="91425" bIns="45700" anchor="t" anchorCtr="0">
            <a:normAutofit fontScale="92500" lnSpcReduction="10000"/>
          </a:bodyPr>
          <a:lstStyle/>
          <a:p>
            <a:pPr marL="228600" lvl="0" indent="-228600" algn="l" rtl="0">
              <a:lnSpc>
                <a:spcPct val="120000"/>
              </a:lnSpc>
              <a:spcBef>
                <a:spcPts val="0"/>
              </a:spcBef>
              <a:spcAft>
                <a:spcPts val="0"/>
              </a:spcAft>
              <a:buClr>
                <a:schemeClr val="dk1"/>
              </a:buClr>
              <a:buSzPct val="100000"/>
              <a:buChar char="•"/>
            </a:pPr>
            <a:r>
              <a:rPr lang="en-US"/>
              <a:t>The SRLY rules limit the use of a consolidated group member's NOLs that arise in a separate return limitation year (SRLY) of that member. See Treas. Reg. § 1.1502-1(f) (definition of SRLY)</a:t>
            </a:r>
            <a:endParaRPr/>
          </a:p>
          <a:p>
            <a:pPr marL="228600" lvl="0" indent="-228600" algn="l" rtl="0">
              <a:lnSpc>
                <a:spcPct val="120000"/>
              </a:lnSpc>
              <a:spcBef>
                <a:spcPts val="1000"/>
              </a:spcBef>
              <a:spcAft>
                <a:spcPts val="0"/>
              </a:spcAft>
              <a:buClr>
                <a:schemeClr val="dk1"/>
              </a:buClr>
              <a:buSzPct val="100000"/>
              <a:buChar char="•"/>
            </a:pPr>
            <a:r>
              <a:rPr lang="en-US"/>
              <a:t>In general, the SRLY limitation is the corporation's cumulative contribution to consolidated taxable income of the group. See Treas. Reg. § 1.1502- 21(c)(1)(i). </a:t>
            </a:r>
            <a:endParaRPr/>
          </a:p>
          <a:p>
            <a:pPr marL="228600" lvl="0" indent="-228600" algn="l" rtl="0">
              <a:lnSpc>
                <a:spcPct val="120000"/>
              </a:lnSpc>
              <a:spcBef>
                <a:spcPts val="1000"/>
              </a:spcBef>
              <a:spcAft>
                <a:spcPts val="0"/>
              </a:spcAft>
              <a:buClr>
                <a:schemeClr val="dk1"/>
              </a:buClr>
              <a:buSzPct val="100000"/>
              <a:buChar char="•"/>
            </a:pPr>
            <a:r>
              <a:rPr lang="en-US"/>
              <a:t>The SRLY limitation applies in addition to other limitations, including those imposed by Sections 269, 382, 383, and 384, subject to the “overlap rule” in Treas. Reg. §1.1502-21(g) (discussed below).</a:t>
            </a:r>
            <a:endParaRPr/>
          </a:p>
          <a:p>
            <a:pPr marL="228600" lvl="0" indent="-228600" algn="l" rtl="0">
              <a:lnSpc>
                <a:spcPct val="120000"/>
              </a:lnSpc>
              <a:spcBef>
                <a:spcPts val="1000"/>
              </a:spcBef>
              <a:spcAft>
                <a:spcPts val="0"/>
              </a:spcAft>
              <a:buClr>
                <a:schemeClr val="dk1"/>
              </a:buClr>
              <a:buSzPct val="100000"/>
              <a:buChar char="•"/>
            </a:pPr>
            <a:r>
              <a:rPr lang="en-US"/>
              <a:t>The SRLY and Consolidated Section 382 limitations must be calculated independently, and the lower limitation applies.</a:t>
            </a:r>
            <a:endParaRPr>
              <a:latin typeface="Arial"/>
              <a:ea typeface="Arial"/>
              <a:cs typeface="Arial"/>
              <a:sym typeface="Arial"/>
            </a:endParaRPr>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Shape 1060"/>
        <p:cNvGrpSpPr/>
        <p:nvPr/>
      </p:nvGrpSpPr>
      <p:grpSpPr>
        <a:xfrm>
          <a:off x="0" y="0"/>
          <a:ext cx="0" cy="0"/>
          <a:chOff x="0" y="0"/>
          <a:chExt cx="0" cy="0"/>
        </a:xfrm>
      </p:grpSpPr>
      <p:sp>
        <p:nvSpPr>
          <p:cNvPr id="1061" name="Google Shape;1061;p86"/>
          <p:cNvSpPr/>
          <p:nvPr/>
        </p:nvSpPr>
        <p:spPr>
          <a:xfrm>
            <a:off x="0" y="0"/>
            <a:ext cx="12192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062" name="Google Shape;1062;p86"/>
          <p:cNvSpPr/>
          <p:nvPr/>
        </p:nvSpPr>
        <p:spPr>
          <a:xfrm flipH="1">
            <a:off x="-1" y="-1"/>
            <a:ext cx="12191998" cy="1590742"/>
          </a:xfrm>
          <a:prstGeom prst="rect">
            <a:avLst/>
          </a:prstGeom>
          <a:gradFill>
            <a:gsLst>
              <a:gs pos="0">
                <a:srgbClr val="000000"/>
              </a:gs>
              <a:gs pos="100000">
                <a:srgbClr val="2F5496"/>
              </a:gs>
            </a:gsLst>
            <a:lin ang="84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063" name="Google Shape;1063;p86"/>
          <p:cNvSpPr/>
          <p:nvPr/>
        </p:nvSpPr>
        <p:spPr>
          <a:xfrm rot="10800000" flipH="1">
            <a:off x="-3" y="0"/>
            <a:ext cx="8115306" cy="1590742"/>
          </a:xfrm>
          <a:prstGeom prst="rect">
            <a:avLst/>
          </a:prstGeom>
          <a:gradFill>
            <a:gsLst>
              <a:gs pos="0">
                <a:srgbClr val="4472C4">
                  <a:alpha val="0"/>
                </a:srgbClr>
              </a:gs>
              <a:gs pos="20000">
                <a:srgbClr val="4472C4">
                  <a:alpha val="0"/>
                </a:srgbClr>
              </a:gs>
              <a:gs pos="100000">
                <a:srgbClr val="1F3864">
                  <a:alpha val="54901"/>
                </a:srgbClr>
              </a:gs>
            </a:gsLst>
            <a:lin ang="13800001"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064" name="Google Shape;1064;p86"/>
          <p:cNvSpPr/>
          <p:nvPr/>
        </p:nvSpPr>
        <p:spPr>
          <a:xfrm flipH="1">
            <a:off x="8115299" y="-1"/>
            <a:ext cx="4076698" cy="1590742"/>
          </a:xfrm>
          <a:prstGeom prst="rect">
            <a:avLst/>
          </a:prstGeom>
          <a:gradFill>
            <a:gsLst>
              <a:gs pos="0">
                <a:srgbClr val="4472C4">
                  <a:alpha val="65882"/>
                </a:srgbClr>
              </a:gs>
              <a:gs pos="100000">
                <a:srgbClr val="000000">
                  <a:alpha val="29803"/>
                </a:srgbClr>
              </a:gs>
            </a:gsLst>
            <a:lin ang="132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065" name="Google Shape;1065;p86"/>
          <p:cNvSpPr/>
          <p:nvPr/>
        </p:nvSpPr>
        <p:spPr>
          <a:xfrm>
            <a:off x="459350" y="-1"/>
            <a:ext cx="11732646" cy="1597433"/>
          </a:xfrm>
          <a:prstGeom prst="rect">
            <a:avLst/>
          </a:prstGeom>
          <a:gradFill>
            <a:gsLst>
              <a:gs pos="0">
                <a:srgbClr val="000000">
                  <a:alpha val="0"/>
                </a:srgbClr>
              </a:gs>
              <a:gs pos="50000">
                <a:srgbClr val="000000">
                  <a:alpha val="0"/>
                </a:srgbClr>
              </a:gs>
              <a:gs pos="99000">
                <a:srgbClr val="1F3864">
                  <a:alpha val="51764"/>
                </a:srgbClr>
              </a:gs>
              <a:gs pos="100000">
                <a:srgbClr val="1F3864">
                  <a:alpha val="51764"/>
                </a:srgbClr>
              </a:gs>
            </a:gsLst>
            <a:lin ang="168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066" name="Google Shape;1066;p86"/>
          <p:cNvSpPr txBox="1">
            <a:spLocks noGrp="1"/>
          </p:cNvSpPr>
          <p:nvPr>
            <p:ph type="title"/>
          </p:nvPr>
        </p:nvSpPr>
        <p:spPr>
          <a:xfrm>
            <a:off x="1371599" y="294538"/>
            <a:ext cx="9895951" cy="1033669"/>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lt1"/>
              </a:buClr>
              <a:buSzPts val="4000"/>
              <a:buFont typeface="Arial"/>
              <a:buNone/>
            </a:pPr>
            <a:r>
              <a:rPr lang="en-US" sz="4000">
                <a:solidFill>
                  <a:schemeClr val="lt1"/>
                </a:solidFill>
                <a:latin typeface="Arial"/>
                <a:ea typeface="Arial"/>
                <a:cs typeface="Arial"/>
                <a:sym typeface="Arial"/>
              </a:rPr>
              <a:t>SRLY Limitation</a:t>
            </a:r>
            <a:endParaRPr/>
          </a:p>
        </p:txBody>
      </p:sp>
      <p:sp>
        <p:nvSpPr>
          <p:cNvPr id="1067" name="Google Shape;1067;p86"/>
          <p:cNvSpPr txBox="1">
            <a:spLocks noGrp="1"/>
          </p:cNvSpPr>
          <p:nvPr>
            <p:ph type="body" idx="1"/>
          </p:nvPr>
        </p:nvSpPr>
        <p:spPr>
          <a:xfrm>
            <a:off x="1000461" y="1590740"/>
            <a:ext cx="10095169" cy="5267259"/>
          </a:xfrm>
          <a:prstGeom prst="rect">
            <a:avLst/>
          </a:prstGeom>
          <a:noFill/>
          <a:ln>
            <a:noFill/>
          </a:ln>
        </p:spPr>
        <p:txBody>
          <a:bodyPr spcFirstLastPara="1" wrap="square" lIns="91425" tIns="45700" rIns="91425" bIns="45700" anchor="t" anchorCtr="0">
            <a:normAutofit/>
          </a:bodyPr>
          <a:lstStyle/>
          <a:p>
            <a:pPr marL="228600" lvl="0" indent="-228600" algn="l" rtl="0">
              <a:lnSpc>
                <a:spcPct val="120000"/>
              </a:lnSpc>
              <a:spcBef>
                <a:spcPts val="0"/>
              </a:spcBef>
              <a:spcAft>
                <a:spcPts val="0"/>
              </a:spcAft>
              <a:buClr>
                <a:schemeClr val="dk1"/>
              </a:buClr>
              <a:buSzPts val="2200"/>
              <a:buChar char="•"/>
            </a:pPr>
            <a:r>
              <a:rPr lang="en-US" sz="2200">
                <a:latin typeface="Arial"/>
                <a:ea typeface="Arial"/>
                <a:cs typeface="Arial"/>
                <a:sym typeface="Arial"/>
              </a:rPr>
              <a:t>SRLY NOLs attributable to a SRLY member may be used by the group only to the extent of the cumulative contribution to consolidated taxable income of the SRLY member (or SRLY subgroup)</a:t>
            </a:r>
            <a:endParaRPr/>
          </a:p>
          <a:p>
            <a:pPr marL="685800" lvl="1" indent="-228600" algn="l" rtl="0">
              <a:lnSpc>
                <a:spcPct val="120000"/>
              </a:lnSpc>
              <a:spcBef>
                <a:spcPts val="500"/>
              </a:spcBef>
              <a:spcAft>
                <a:spcPts val="0"/>
              </a:spcAft>
              <a:buClr>
                <a:schemeClr val="dk1"/>
              </a:buClr>
              <a:buSzPts val="2200"/>
              <a:buChar char="•"/>
            </a:pPr>
            <a:r>
              <a:rPr lang="en-US" sz="2200">
                <a:latin typeface="Arial"/>
                <a:ea typeface="Arial"/>
                <a:cs typeface="Arial"/>
                <a:sym typeface="Arial"/>
              </a:rPr>
              <a:t>The SRLY member’s losses and deductions while in the consolidated group are taken into account if actually absorbed by the group.</a:t>
            </a:r>
            <a:endParaRPr/>
          </a:p>
          <a:p>
            <a:pPr marL="685800" lvl="1" indent="-228600" algn="l" rtl="0">
              <a:lnSpc>
                <a:spcPct val="120000"/>
              </a:lnSpc>
              <a:spcBef>
                <a:spcPts val="500"/>
              </a:spcBef>
              <a:spcAft>
                <a:spcPts val="0"/>
              </a:spcAft>
              <a:buClr>
                <a:schemeClr val="dk1"/>
              </a:buClr>
              <a:buSzPts val="2200"/>
              <a:buChar char="•"/>
            </a:pPr>
            <a:r>
              <a:rPr lang="en-US" sz="2200">
                <a:latin typeface="Arial"/>
                <a:ea typeface="Arial"/>
                <a:cs typeface="Arial"/>
                <a:sym typeface="Arial"/>
              </a:rPr>
              <a:t>Contribution to consolidated taxable income determined by taking into account only items of income, gain, deduction and loss of the SRLY member.</a:t>
            </a:r>
            <a:endParaRPr/>
          </a:p>
          <a:p>
            <a:pPr marL="228600" lvl="1" indent="-228600" algn="l" rtl="0">
              <a:lnSpc>
                <a:spcPct val="120000"/>
              </a:lnSpc>
              <a:spcBef>
                <a:spcPts val="1000"/>
              </a:spcBef>
              <a:spcAft>
                <a:spcPts val="0"/>
              </a:spcAft>
              <a:buClr>
                <a:schemeClr val="dk1"/>
              </a:buClr>
              <a:buSzPts val="2200"/>
              <a:buChar char="•"/>
            </a:pPr>
            <a:r>
              <a:rPr lang="en-US" sz="2200">
                <a:latin typeface="Arial"/>
                <a:ea typeface="Arial"/>
                <a:cs typeface="Arial"/>
                <a:sym typeface="Arial"/>
              </a:rPr>
              <a:t>If a corporation has an ownership change that occurs within 6 months before becoming the member of a USFIT consolidated group, then Section 382 limitation trumps. If not, then both SRLY and 382 applies.</a:t>
            </a:r>
            <a:endParaRPr/>
          </a:p>
          <a:p>
            <a:pPr marL="685800" lvl="1" indent="-88900" algn="l" rtl="0">
              <a:lnSpc>
                <a:spcPct val="120000"/>
              </a:lnSpc>
              <a:spcBef>
                <a:spcPts val="500"/>
              </a:spcBef>
              <a:spcAft>
                <a:spcPts val="0"/>
              </a:spcAft>
              <a:buClr>
                <a:schemeClr val="dk1"/>
              </a:buClr>
              <a:buSzPts val="2200"/>
              <a:buNone/>
            </a:pPr>
            <a:endParaRPr sz="2200">
              <a:latin typeface="Arial"/>
              <a:ea typeface="Arial"/>
              <a:cs typeface="Arial"/>
              <a:sym typeface="Arial"/>
            </a:endParaRPr>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Shape 1071"/>
        <p:cNvGrpSpPr/>
        <p:nvPr/>
      </p:nvGrpSpPr>
      <p:grpSpPr>
        <a:xfrm>
          <a:off x="0" y="0"/>
          <a:ext cx="0" cy="0"/>
          <a:chOff x="0" y="0"/>
          <a:chExt cx="0" cy="0"/>
        </a:xfrm>
      </p:grpSpPr>
      <p:sp>
        <p:nvSpPr>
          <p:cNvPr id="1072" name="Google Shape;1072;p87"/>
          <p:cNvSpPr/>
          <p:nvPr/>
        </p:nvSpPr>
        <p:spPr>
          <a:xfrm>
            <a:off x="0" y="0"/>
            <a:ext cx="12192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073" name="Google Shape;1073;p87"/>
          <p:cNvSpPr/>
          <p:nvPr/>
        </p:nvSpPr>
        <p:spPr>
          <a:xfrm flipH="1">
            <a:off x="-1" y="-1"/>
            <a:ext cx="12191998" cy="1590742"/>
          </a:xfrm>
          <a:prstGeom prst="rect">
            <a:avLst/>
          </a:prstGeom>
          <a:gradFill>
            <a:gsLst>
              <a:gs pos="0">
                <a:srgbClr val="000000"/>
              </a:gs>
              <a:gs pos="100000">
                <a:srgbClr val="2F5496"/>
              </a:gs>
            </a:gsLst>
            <a:lin ang="84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074" name="Google Shape;1074;p87"/>
          <p:cNvSpPr/>
          <p:nvPr/>
        </p:nvSpPr>
        <p:spPr>
          <a:xfrm rot="10800000" flipH="1">
            <a:off x="-3" y="0"/>
            <a:ext cx="8115306" cy="1590742"/>
          </a:xfrm>
          <a:prstGeom prst="rect">
            <a:avLst/>
          </a:prstGeom>
          <a:gradFill>
            <a:gsLst>
              <a:gs pos="0">
                <a:srgbClr val="4472C4">
                  <a:alpha val="0"/>
                </a:srgbClr>
              </a:gs>
              <a:gs pos="20000">
                <a:srgbClr val="4472C4">
                  <a:alpha val="0"/>
                </a:srgbClr>
              </a:gs>
              <a:gs pos="100000">
                <a:srgbClr val="1F3864">
                  <a:alpha val="54901"/>
                </a:srgbClr>
              </a:gs>
            </a:gsLst>
            <a:lin ang="13800001"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075" name="Google Shape;1075;p87"/>
          <p:cNvSpPr/>
          <p:nvPr/>
        </p:nvSpPr>
        <p:spPr>
          <a:xfrm flipH="1">
            <a:off x="8115299" y="-1"/>
            <a:ext cx="4076698" cy="1590742"/>
          </a:xfrm>
          <a:prstGeom prst="rect">
            <a:avLst/>
          </a:prstGeom>
          <a:gradFill>
            <a:gsLst>
              <a:gs pos="0">
                <a:srgbClr val="4472C4">
                  <a:alpha val="65882"/>
                </a:srgbClr>
              </a:gs>
              <a:gs pos="100000">
                <a:srgbClr val="000000">
                  <a:alpha val="29803"/>
                </a:srgbClr>
              </a:gs>
            </a:gsLst>
            <a:lin ang="132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076" name="Google Shape;1076;p87"/>
          <p:cNvSpPr/>
          <p:nvPr/>
        </p:nvSpPr>
        <p:spPr>
          <a:xfrm>
            <a:off x="459350" y="-1"/>
            <a:ext cx="11732646" cy="1597433"/>
          </a:xfrm>
          <a:prstGeom prst="rect">
            <a:avLst/>
          </a:prstGeom>
          <a:gradFill>
            <a:gsLst>
              <a:gs pos="0">
                <a:srgbClr val="000000">
                  <a:alpha val="0"/>
                </a:srgbClr>
              </a:gs>
              <a:gs pos="50000">
                <a:srgbClr val="000000">
                  <a:alpha val="0"/>
                </a:srgbClr>
              </a:gs>
              <a:gs pos="99000">
                <a:srgbClr val="1F3864">
                  <a:alpha val="51764"/>
                </a:srgbClr>
              </a:gs>
              <a:gs pos="100000">
                <a:srgbClr val="1F3864">
                  <a:alpha val="51764"/>
                </a:srgbClr>
              </a:gs>
            </a:gsLst>
            <a:lin ang="168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077" name="Google Shape;1077;p87"/>
          <p:cNvSpPr txBox="1">
            <a:spLocks noGrp="1"/>
          </p:cNvSpPr>
          <p:nvPr>
            <p:ph type="title"/>
          </p:nvPr>
        </p:nvSpPr>
        <p:spPr>
          <a:xfrm>
            <a:off x="1371599" y="294538"/>
            <a:ext cx="9895951" cy="1033669"/>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lt1"/>
              </a:buClr>
              <a:buSzPts val="4000"/>
              <a:buFont typeface="Arial"/>
              <a:buNone/>
            </a:pPr>
            <a:r>
              <a:rPr lang="en-US" sz="4000">
                <a:solidFill>
                  <a:schemeClr val="lt1"/>
                </a:solidFill>
                <a:latin typeface="Arial"/>
                <a:ea typeface="Arial"/>
                <a:cs typeface="Arial"/>
                <a:sym typeface="Arial"/>
              </a:rPr>
              <a:t>Reading Purchase Agreements</a:t>
            </a:r>
            <a:endParaRPr/>
          </a:p>
        </p:txBody>
      </p:sp>
      <p:sp>
        <p:nvSpPr>
          <p:cNvPr id="1078" name="Google Shape;1078;p87"/>
          <p:cNvSpPr txBox="1">
            <a:spLocks noGrp="1"/>
          </p:cNvSpPr>
          <p:nvPr>
            <p:ph type="body" idx="1"/>
          </p:nvPr>
        </p:nvSpPr>
        <p:spPr>
          <a:xfrm>
            <a:off x="1000461" y="1590740"/>
            <a:ext cx="10095169" cy="5267259"/>
          </a:xfrm>
          <a:prstGeom prst="rect">
            <a:avLst/>
          </a:prstGeom>
          <a:noFill/>
          <a:ln>
            <a:noFill/>
          </a:ln>
        </p:spPr>
        <p:txBody>
          <a:bodyPr spcFirstLastPara="1" wrap="square" lIns="91425" tIns="45700" rIns="91425" bIns="45700" anchor="t" anchorCtr="0">
            <a:normAutofit/>
          </a:bodyPr>
          <a:lstStyle/>
          <a:p>
            <a:pPr marL="228600" lvl="0" indent="-228600" algn="l" rtl="0">
              <a:lnSpc>
                <a:spcPct val="90000"/>
              </a:lnSpc>
              <a:spcBef>
                <a:spcPts val="0"/>
              </a:spcBef>
              <a:spcAft>
                <a:spcPts val="0"/>
              </a:spcAft>
              <a:buClr>
                <a:schemeClr val="dk1"/>
              </a:buClr>
              <a:buSzPts val="2800"/>
              <a:buChar char="•"/>
            </a:pPr>
            <a:r>
              <a:rPr lang="en-US">
                <a:latin typeface="Arial"/>
                <a:ea typeface="Arial"/>
                <a:cs typeface="Arial"/>
                <a:sym typeface="Arial"/>
              </a:rPr>
              <a:t>Preamble: understand stated Buyer and Seller intentions. Are there other parties involved?</a:t>
            </a:r>
            <a:endParaRPr/>
          </a:p>
          <a:p>
            <a:pPr marL="685800" lvl="1" indent="-228600" algn="l" rtl="0">
              <a:lnSpc>
                <a:spcPct val="90000"/>
              </a:lnSpc>
              <a:spcBef>
                <a:spcPts val="500"/>
              </a:spcBef>
              <a:spcAft>
                <a:spcPts val="0"/>
              </a:spcAft>
              <a:buClr>
                <a:schemeClr val="dk1"/>
              </a:buClr>
              <a:buSzPts val="2400"/>
              <a:buChar char="•"/>
            </a:pPr>
            <a:r>
              <a:rPr lang="en-US">
                <a:latin typeface="Arial"/>
                <a:ea typeface="Arial"/>
                <a:cs typeface="Arial"/>
                <a:sym typeface="Arial"/>
              </a:rPr>
              <a:t>Sometimes the preamble may state the intended tax treatment of the transaction. It also may state that the purchase agreement should be treated as a plan of reorganization.</a:t>
            </a:r>
            <a:endParaRPr/>
          </a:p>
          <a:p>
            <a:pPr marL="228600" lvl="1" indent="-228600" algn="l" rtl="0">
              <a:lnSpc>
                <a:spcPct val="90000"/>
              </a:lnSpc>
              <a:spcBef>
                <a:spcPts val="1000"/>
              </a:spcBef>
              <a:spcAft>
                <a:spcPts val="0"/>
              </a:spcAft>
              <a:buClr>
                <a:schemeClr val="dk1"/>
              </a:buClr>
              <a:buSzPts val="2800"/>
              <a:buChar char="•"/>
            </a:pPr>
            <a:r>
              <a:rPr lang="en-US" sz="2800">
                <a:latin typeface="Arial"/>
                <a:ea typeface="Arial"/>
                <a:cs typeface="Arial"/>
                <a:sym typeface="Arial"/>
              </a:rPr>
              <a:t>Definitions: Tax, Tax Return, Tax Benefits, Holdbacks and escrows, etc.</a:t>
            </a:r>
            <a:endParaRPr/>
          </a:p>
          <a:p>
            <a:pPr marL="228600" lvl="1" indent="-228600" algn="l" rtl="0">
              <a:lnSpc>
                <a:spcPct val="90000"/>
              </a:lnSpc>
              <a:spcBef>
                <a:spcPts val="1000"/>
              </a:spcBef>
              <a:spcAft>
                <a:spcPts val="0"/>
              </a:spcAft>
              <a:buClr>
                <a:schemeClr val="dk1"/>
              </a:buClr>
              <a:buSzPts val="2800"/>
              <a:buChar char="•"/>
            </a:pPr>
            <a:r>
              <a:rPr lang="en-US" sz="2800">
                <a:latin typeface="Arial"/>
                <a:ea typeface="Arial"/>
                <a:cs typeface="Arial"/>
                <a:sym typeface="Arial"/>
              </a:rPr>
              <a:t>Transaction Language / Closing: helps to understand the basis mechanics of the transaction, how purchase price is calculated, what the adjustments would be to purchase price, holdbacks, etc. </a:t>
            </a:r>
            <a:endParaRPr/>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Shape 1082"/>
        <p:cNvGrpSpPr/>
        <p:nvPr/>
      </p:nvGrpSpPr>
      <p:grpSpPr>
        <a:xfrm>
          <a:off x="0" y="0"/>
          <a:ext cx="0" cy="0"/>
          <a:chOff x="0" y="0"/>
          <a:chExt cx="0" cy="0"/>
        </a:xfrm>
      </p:grpSpPr>
      <p:sp>
        <p:nvSpPr>
          <p:cNvPr id="1083" name="Google Shape;1083;p88"/>
          <p:cNvSpPr/>
          <p:nvPr/>
        </p:nvSpPr>
        <p:spPr>
          <a:xfrm>
            <a:off x="0" y="0"/>
            <a:ext cx="12192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084" name="Google Shape;1084;p88"/>
          <p:cNvSpPr/>
          <p:nvPr/>
        </p:nvSpPr>
        <p:spPr>
          <a:xfrm flipH="1">
            <a:off x="-1" y="-1"/>
            <a:ext cx="12191998" cy="1590742"/>
          </a:xfrm>
          <a:prstGeom prst="rect">
            <a:avLst/>
          </a:prstGeom>
          <a:gradFill>
            <a:gsLst>
              <a:gs pos="0">
                <a:srgbClr val="000000"/>
              </a:gs>
              <a:gs pos="100000">
                <a:srgbClr val="2F5496"/>
              </a:gs>
            </a:gsLst>
            <a:lin ang="84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085" name="Google Shape;1085;p88"/>
          <p:cNvSpPr/>
          <p:nvPr/>
        </p:nvSpPr>
        <p:spPr>
          <a:xfrm rot="10800000" flipH="1">
            <a:off x="-3" y="0"/>
            <a:ext cx="8115306" cy="1590742"/>
          </a:xfrm>
          <a:prstGeom prst="rect">
            <a:avLst/>
          </a:prstGeom>
          <a:gradFill>
            <a:gsLst>
              <a:gs pos="0">
                <a:srgbClr val="4472C4">
                  <a:alpha val="0"/>
                </a:srgbClr>
              </a:gs>
              <a:gs pos="20000">
                <a:srgbClr val="4472C4">
                  <a:alpha val="0"/>
                </a:srgbClr>
              </a:gs>
              <a:gs pos="100000">
                <a:srgbClr val="1F3864">
                  <a:alpha val="54901"/>
                </a:srgbClr>
              </a:gs>
            </a:gsLst>
            <a:lin ang="13800001"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086" name="Google Shape;1086;p88"/>
          <p:cNvSpPr/>
          <p:nvPr/>
        </p:nvSpPr>
        <p:spPr>
          <a:xfrm flipH="1">
            <a:off x="8115299" y="-1"/>
            <a:ext cx="4076698" cy="1590742"/>
          </a:xfrm>
          <a:prstGeom prst="rect">
            <a:avLst/>
          </a:prstGeom>
          <a:gradFill>
            <a:gsLst>
              <a:gs pos="0">
                <a:srgbClr val="4472C4">
                  <a:alpha val="65882"/>
                </a:srgbClr>
              </a:gs>
              <a:gs pos="100000">
                <a:srgbClr val="000000">
                  <a:alpha val="29803"/>
                </a:srgbClr>
              </a:gs>
            </a:gsLst>
            <a:lin ang="132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087" name="Google Shape;1087;p88"/>
          <p:cNvSpPr/>
          <p:nvPr/>
        </p:nvSpPr>
        <p:spPr>
          <a:xfrm>
            <a:off x="459350" y="-1"/>
            <a:ext cx="11732646" cy="1597433"/>
          </a:xfrm>
          <a:prstGeom prst="rect">
            <a:avLst/>
          </a:prstGeom>
          <a:gradFill>
            <a:gsLst>
              <a:gs pos="0">
                <a:srgbClr val="000000">
                  <a:alpha val="0"/>
                </a:srgbClr>
              </a:gs>
              <a:gs pos="50000">
                <a:srgbClr val="000000">
                  <a:alpha val="0"/>
                </a:srgbClr>
              </a:gs>
              <a:gs pos="99000">
                <a:srgbClr val="1F3864">
                  <a:alpha val="51764"/>
                </a:srgbClr>
              </a:gs>
              <a:gs pos="100000">
                <a:srgbClr val="1F3864">
                  <a:alpha val="51764"/>
                </a:srgbClr>
              </a:gs>
            </a:gsLst>
            <a:lin ang="168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088" name="Google Shape;1088;p88"/>
          <p:cNvSpPr txBox="1">
            <a:spLocks noGrp="1"/>
          </p:cNvSpPr>
          <p:nvPr>
            <p:ph type="title"/>
          </p:nvPr>
        </p:nvSpPr>
        <p:spPr>
          <a:xfrm>
            <a:off x="1371599" y="294538"/>
            <a:ext cx="9895951" cy="1033669"/>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lt1"/>
              </a:buClr>
              <a:buSzPts val="4000"/>
              <a:buFont typeface="Arial"/>
              <a:buNone/>
            </a:pPr>
            <a:r>
              <a:rPr lang="en-US" sz="4000">
                <a:solidFill>
                  <a:schemeClr val="lt1"/>
                </a:solidFill>
                <a:latin typeface="Arial"/>
                <a:ea typeface="Arial"/>
                <a:cs typeface="Arial"/>
                <a:sym typeface="Arial"/>
              </a:rPr>
              <a:t>Reading Purchase Agreements</a:t>
            </a:r>
            <a:endParaRPr/>
          </a:p>
        </p:txBody>
      </p:sp>
      <p:sp>
        <p:nvSpPr>
          <p:cNvPr id="1089" name="Google Shape;1089;p88"/>
          <p:cNvSpPr txBox="1">
            <a:spLocks noGrp="1"/>
          </p:cNvSpPr>
          <p:nvPr>
            <p:ph type="body" idx="1"/>
          </p:nvPr>
        </p:nvSpPr>
        <p:spPr>
          <a:xfrm>
            <a:off x="1000461" y="1590740"/>
            <a:ext cx="10095169" cy="5267259"/>
          </a:xfrm>
          <a:prstGeom prst="rect">
            <a:avLst/>
          </a:prstGeom>
          <a:noFill/>
          <a:ln>
            <a:noFill/>
          </a:ln>
        </p:spPr>
        <p:txBody>
          <a:bodyPr spcFirstLastPara="1" wrap="square" lIns="91425" tIns="45700" rIns="91425" bIns="45700" anchor="t" anchorCtr="0">
            <a:normAutofit fontScale="92500"/>
          </a:bodyPr>
          <a:lstStyle/>
          <a:p>
            <a:pPr marL="228600" lvl="1" indent="-228600" algn="l" rtl="0">
              <a:lnSpc>
                <a:spcPct val="110000"/>
              </a:lnSpc>
              <a:spcBef>
                <a:spcPts val="0"/>
              </a:spcBef>
              <a:spcAft>
                <a:spcPts val="0"/>
              </a:spcAft>
              <a:buClr>
                <a:schemeClr val="dk1"/>
              </a:buClr>
              <a:buSzPct val="100000"/>
              <a:buChar char="•"/>
            </a:pPr>
            <a:r>
              <a:rPr lang="en-US" sz="2800">
                <a:latin typeface="Arial"/>
                <a:ea typeface="Arial"/>
                <a:cs typeface="Arial"/>
                <a:sym typeface="Arial"/>
              </a:rPr>
              <a:t>Common adjustments to purchase price:</a:t>
            </a:r>
            <a:endParaRPr/>
          </a:p>
          <a:p>
            <a:pPr marL="685800" lvl="2" indent="-228600" algn="l" rtl="0">
              <a:lnSpc>
                <a:spcPct val="110000"/>
              </a:lnSpc>
              <a:spcBef>
                <a:spcPts val="1000"/>
              </a:spcBef>
              <a:spcAft>
                <a:spcPts val="0"/>
              </a:spcAft>
              <a:buClr>
                <a:schemeClr val="dk1"/>
              </a:buClr>
              <a:buSzPct val="100000"/>
              <a:buChar char="•"/>
            </a:pPr>
            <a:r>
              <a:rPr lang="en-US" sz="2400">
                <a:latin typeface="Arial"/>
                <a:ea typeface="Arial"/>
                <a:cs typeface="Arial"/>
                <a:sym typeface="Arial"/>
              </a:rPr>
              <a:t>Net working capital adjustment (net current assets and current liabilities).</a:t>
            </a:r>
            <a:endParaRPr/>
          </a:p>
          <a:p>
            <a:pPr marL="1143000" lvl="3" indent="-228600" algn="l" rtl="0">
              <a:lnSpc>
                <a:spcPct val="110000"/>
              </a:lnSpc>
              <a:spcBef>
                <a:spcPts val="1000"/>
              </a:spcBef>
              <a:spcAft>
                <a:spcPts val="0"/>
              </a:spcAft>
              <a:buClr>
                <a:schemeClr val="dk1"/>
              </a:buClr>
              <a:buSzPct val="100000"/>
              <a:buChar char="•"/>
            </a:pPr>
            <a:r>
              <a:rPr lang="en-US" sz="2200">
                <a:latin typeface="Arial"/>
                <a:ea typeface="Arial"/>
                <a:cs typeface="Arial"/>
                <a:sym typeface="Arial"/>
              </a:rPr>
              <a:t>How should trapped cash be counted? Net of withholding?</a:t>
            </a:r>
            <a:endParaRPr/>
          </a:p>
          <a:p>
            <a:pPr marL="228600" lvl="1" indent="-228600" algn="l" rtl="0">
              <a:lnSpc>
                <a:spcPct val="110000"/>
              </a:lnSpc>
              <a:spcBef>
                <a:spcPts val="1000"/>
              </a:spcBef>
              <a:spcAft>
                <a:spcPts val="0"/>
              </a:spcAft>
              <a:buClr>
                <a:schemeClr val="dk1"/>
              </a:buClr>
              <a:buSzPct val="100000"/>
              <a:buChar char="•"/>
            </a:pPr>
            <a:r>
              <a:rPr lang="en-US" sz="2800">
                <a:latin typeface="Arial"/>
                <a:ea typeface="Arial"/>
                <a:cs typeface="Arial"/>
                <a:sym typeface="Arial"/>
              </a:rPr>
              <a:t>Purchase Price Allocation:</a:t>
            </a:r>
            <a:endParaRPr/>
          </a:p>
          <a:p>
            <a:pPr marL="685800" lvl="2" indent="-228600" algn="l" rtl="0">
              <a:lnSpc>
                <a:spcPct val="110000"/>
              </a:lnSpc>
              <a:spcBef>
                <a:spcPts val="1000"/>
              </a:spcBef>
              <a:spcAft>
                <a:spcPts val="0"/>
              </a:spcAft>
              <a:buClr>
                <a:schemeClr val="dk1"/>
              </a:buClr>
              <a:buSzPct val="100000"/>
              <a:buChar char="•"/>
            </a:pPr>
            <a:r>
              <a:rPr lang="en-US" sz="2400">
                <a:latin typeface="Arial"/>
                <a:ea typeface="Arial"/>
                <a:cs typeface="Arial"/>
                <a:sym typeface="Arial"/>
              </a:rPr>
              <a:t>Applicable for asset acquisitions. Should discuss how each party will allocate purchase price to assets under Section 1060.</a:t>
            </a:r>
            <a:endParaRPr/>
          </a:p>
          <a:p>
            <a:pPr marL="685800" lvl="2" indent="-228600" algn="l" rtl="0">
              <a:lnSpc>
                <a:spcPct val="110000"/>
              </a:lnSpc>
              <a:spcBef>
                <a:spcPts val="1000"/>
              </a:spcBef>
              <a:spcAft>
                <a:spcPts val="0"/>
              </a:spcAft>
              <a:buClr>
                <a:schemeClr val="dk1"/>
              </a:buClr>
              <a:buSzPct val="100000"/>
              <a:buChar char="•"/>
            </a:pPr>
            <a:r>
              <a:rPr lang="en-US" sz="2400">
                <a:latin typeface="Arial"/>
                <a:ea typeface="Arial"/>
                <a:cs typeface="Arial"/>
                <a:sym typeface="Arial"/>
              </a:rPr>
              <a:t>Who is preparing the PPA? What rights does the other party get?</a:t>
            </a:r>
            <a:endParaRPr/>
          </a:p>
          <a:p>
            <a:pPr marL="228600" lvl="1" indent="-228600" algn="l" rtl="0">
              <a:lnSpc>
                <a:spcPct val="110000"/>
              </a:lnSpc>
              <a:spcBef>
                <a:spcPts val="1000"/>
              </a:spcBef>
              <a:spcAft>
                <a:spcPts val="0"/>
              </a:spcAft>
              <a:buClr>
                <a:schemeClr val="dk1"/>
              </a:buClr>
              <a:buSzPct val="100000"/>
              <a:buChar char="•"/>
            </a:pPr>
            <a:r>
              <a:rPr lang="en-US" sz="2800">
                <a:latin typeface="Arial"/>
                <a:ea typeface="Arial"/>
                <a:cs typeface="Arial"/>
                <a:sym typeface="Arial"/>
              </a:rPr>
              <a:t>Buyer’s right to withhold:</a:t>
            </a:r>
            <a:endParaRPr/>
          </a:p>
          <a:p>
            <a:pPr marL="685800" lvl="2" indent="-228600" algn="l" rtl="0">
              <a:lnSpc>
                <a:spcPct val="110000"/>
              </a:lnSpc>
              <a:spcBef>
                <a:spcPts val="1000"/>
              </a:spcBef>
              <a:spcAft>
                <a:spcPts val="0"/>
              </a:spcAft>
              <a:buClr>
                <a:schemeClr val="dk1"/>
              </a:buClr>
              <a:buSzPct val="100000"/>
              <a:buChar char="•"/>
            </a:pPr>
            <a:r>
              <a:rPr lang="en-US">
                <a:latin typeface="Arial"/>
                <a:ea typeface="Arial"/>
                <a:cs typeface="Arial"/>
                <a:sym typeface="Arial"/>
              </a:rPr>
              <a:t>Can the Buyer deduct and withhold applicable taxes from the purchase price or other payments?</a:t>
            </a:r>
            <a:endParaRPr/>
          </a:p>
          <a:p>
            <a:pPr marL="685800" lvl="2" indent="-228600" algn="l" rtl="0">
              <a:lnSpc>
                <a:spcPct val="110000"/>
              </a:lnSpc>
              <a:spcBef>
                <a:spcPts val="1000"/>
              </a:spcBef>
              <a:spcAft>
                <a:spcPts val="0"/>
              </a:spcAft>
              <a:buClr>
                <a:schemeClr val="dk1"/>
              </a:buClr>
              <a:buSzPct val="100000"/>
              <a:buChar char="•"/>
            </a:pPr>
            <a:r>
              <a:rPr lang="en-US">
                <a:latin typeface="Arial"/>
                <a:ea typeface="Arial"/>
                <a:cs typeface="Arial"/>
                <a:sym typeface="Arial"/>
              </a:rPr>
              <a:t>What right does the Seller have to rebut the withholding amount?</a:t>
            </a:r>
            <a:endParaRPr/>
          </a:p>
          <a:p>
            <a:pPr marL="1143000" lvl="3" indent="-99377" algn="l" rtl="0">
              <a:lnSpc>
                <a:spcPct val="90000"/>
              </a:lnSpc>
              <a:spcBef>
                <a:spcPts val="1000"/>
              </a:spcBef>
              <a:spcAft>
                <a:spcPts val="0"/>
              </a:spcAft>
              <a:buClr>
                <a:schemeClr val="dk1"/>
              </a:buClr>
              <a:buSzPct val="100000"/>
              <a:buNone/>
            </a:pPr>
            <a:endParaRPr sz="2200">
              <a:latin typeface="Arial"/>
              <a:ea typeface="Arial"/>
              <a:cs typeface="Arial"/>
              <a:sym typeface="Arial"/>
            </a:endParaRPr>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Shape 1093"/>
        <p:cNvGrpSpPr/>
        <p:nvPr/>
      </p:nvGrpSpPr>
      <p:grpSpPr>
        <a:xfrm>
          <a:off x="0" y="0"/>
          <a:ext cx="0" cy="0"/>
          <a:chOff x="0" y="0"/>
          <a:chExt cx="0" cy="0"/>
        </a:xfrm>
      </p:grpSpPr>
      <p:sp>
        <p:nvSpPr>
          <p:cNvPr id="1094" name="Google Shape;1094;p89"/>
          <p:cNvSpPr/>
          <p:nvPr/>
        </p:nvSpPr>
        <p:spPr>
          <a:xfrm>
            <a:off x="0" y="0"/>
            <a:ext cx="12192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095" name="Google Shape;1095;p89"/>
          <p:cNvSpPr/>
          <p:nvPr/>
        </p:nvSpPr>
        <p:spPr>
          <a:xfrm flipH="1">
            <a:off x="-1" y="-1"/>
            <a:ext cx="12191998" cy="1590742"/>
          </a:xfrm>
          <a:prstGeom prst="rect">
            <a:avLst/>
          </a:prstGeom>
          <a:gradFill>
            <a:gsLst>
              <a:gs pos="0">
                <a:srgbClr val="000000"/>
              </a:gs>
              <a:gs pos="100000">
                <a:srgbClr val="2F5496"/>
              </a:gs>
            </a:gsLst>
            <a:lin ang="84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096" name="Google Shape;1096;p89"/>
          <p:cNvSpPr/>
          <p:nvPr/>
        </p:nvSpPr>
        <p:spPr>
          <a:xfrm rot="10800000" flipH="1">
            <a:off x="-3" y="0"/>
            <a:ext cx="8115306" cy="1590742"/>
          </a:xfrm>
          <a:prstGeom prst="rect">
            <a:avLst/>
          </a:prstGeom>
          <a:gradFill>
            <a:gsLst>
              <a:gs pos="0">
                <a:srgbClr val="4472C4">
                  <a:alpha val="0"/>
                </a:srgbClr>
              </a:gs>
              <a:gs pos="20000">
                <a:srgbClr val="4472C4">
                  <a:alpha val="0"/>
                </a:srgbClr>
              </a:gs>
              <a:gs pos="100000">
                <a:srgbClr val="1F3864">
                  <a:alpha val="54901"/>
                </a:srgbClr>
              </a:gs>
            </a:gsLst>
            <a:lin ang="13800001"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097" name="Google Shape;1097;p89"/>
          <p:cNvSpPr/>
          <p:nvPr/>
        </p:nvSpPr>
        <p:spPr>
          <a:xfrm flipH="1">
            <a:off x="8115299" y="-1"/>
            <a:ext cx="4076698" cy="1590742"/>
          </a:xfrm>
          <a:prstGeom prst="rect">
            <a:avLst/>
          </a:prstGeom>
          <a:gradFill>
            <a:gsLst>
              <a:gs pos="0">
                <a:srgbClr val="4472C4">
                  <a:alpha val="65882"/>
                </a:srgbClr>
              </a:gs>
              <a:gs pos="100000">
                <a:srgbClr val="000000">
                  <a:alpha val="29803"/>
                </a:srgbClr>
              </a:gs>
            </a:gsLst>
            <a:lin ang="132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098" name="Google Shape;1098;p89"/>
          <p:cNvSpPr/>
          <p:nvPr/>
        </p:nvSpPr>
        <p:spPr>
          <a:xfrm>
            <a:off x="459350" y="-1"/>
            <a:ext cx="11732646" cy="1597433"/>
          </a:xfrm>
          <a:prstGeom prst="rect">
            <a:avLst/>
          </a:prstGeom>
          <a:gradFill>
            <a:gsLst>
              <a:gs pos="0">
                <a:srgbClr val="000000">
                  <a:alpha val="0"/>
                </a:srgbClr>
              </a:gs>
              <a:gs pos="50000">
                <a:srgbClr val="000000">
                  <a:alpha val="0"/>
                </a:srgbClr>
              </a:gs>
              <a:gs pos="99000">
                <a:srgbClr val="1F3864">
                  <a:alpha val="51764"/>
                </a:srgbClr>
              </a:gs>
              <a:gs pos="100000">
                <a:srgbClr val="1F3864">
                  <a:alpha val="51764"/>
                </a:srgbClr>
              </a:gs>
            </a:gsLst>
            <a:lin ang="168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099" name="Google Shape;1099;p89"/>
          <p:cNvSpPr txBox="1">
            <a:spLocks noGrp="1"/>
          </p:cNvSpPr>
          <p:nvPr>
            <p:ph type="title"/>
          </p:nvPr>
        </p:nvSpPr>
        <p:spPr>
          <a:xfrm>
            <a:off x="1371599" y="294538"/>
            <a:ext cx="9895951" cy="1033669"/>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lt1"/>
              </a:buClr>
              <a:buSzPts val="4000"/>
              <a:buFont typeface="Arial"/>
              <a:buNone/>
            </a:pPr>
            <a:r>
              <a:rPr lang="en-US" sz="4000">
                <a:solidFill>
                  <a:schemeClr val="lt1"/>
                </a:solidFill>
                <a:latin typeface="Arial"/>
                <a:ea typeface="Arial"/>
                <a:cs typeface="Arial"/>
                <a:sym typeface="Arial"/>
              </a:rPr>
              <a:t>Reading Purchase Agreements</a:t>
            </a:r>
            <a:endParaRPr/>
          </a:p>
        </p:txBody>
      </p:sp>
      <p:sp>
        <p:nvSpPr>
          <p:cNvPr id="1100" name="Google Shape;1100;p89"/>
          <p:cNvSpPr txBox="1">
            <a:spLocks noGrp="1"/>
          </p:cNvSpPr>
          <p:nvPr>
            <p:ph type="body" idx="1"/>
          </p:nvPr>
        </p:nvSpPr>
        <p:spPr>
          <a:xfrm>
            <a:off x="1000461" y="1590740"/>
            <a:ext cx="10095169" cy="5267259"/>
          </a:xfrm>
          <a:prstGeom prst="rect">
            <a:avLst/>
          </a:prstGeom>
          <a:noFill/>
          <a:ln>
            <a:noFill/>
          </a:ln>
        </p:spPr>
        <p:txBody>
          <a:bodyPr spcFirstLastPara="1" wrap="square" lIns="91425" tIns="45700" rIns="91425" bIns="45700" anchor="t" anchorCtr="0">
            <a:normAutofit/>
          </a:bodyPr>
          <a:lstStyle/>
          <a:p>
            <a:pPr marL="228600" lvl="1" indent="-228600" algn="l" rtl="0">
              <a:lnSpc>
                <a:spcPct val="110000"/>
              </a:lnSpc>
              <a:spcBef>
                <a:spcPts val="0"/>
              </a:spcBef>
              <a:spcAft>
                <a:spcPts val="0"/>
              </a:spcAft>
              <a:buClr>
                <a:schemeClr val="dk1"/>
              </a:buClr>
              <a:buSzPts val="2800"/>
              <a:buChar char="•"/>
            </a:pPr>
            <a:r>
              <a:rPr lang="en-US" sz="2800">
                <a:latin typeface="Arial"/>
                <a:ea typeface="Arial"/>
                <a:cs typeface="Arial"/>
                <a:sym typeface="Arial"/>
              </a:rPr>
              <a:t>Tax representations and warranties:</a:t>
            </a:r>
            <a:endParaRPr/>
          </a:p>
          <a:p>
            <a:pPr marL="685800" lvl="2" indent="-228600" algn="l" rtl="0">
              <a:lnSpc>
                <a:spcPct val="110000"/>
              </a:lnSpc>
              <a:spcBef>
                <a:spcPts val="1000"/>
              </a:spcBef>
              <a:spcAft>
                <a:spcPts val="0"/>
              </a:spcAft>
              <a:buClr>
                <a:schemeClr val="dk1"/>
              </a:buClr>
              <a:buSzPts val="2400"/>
              <a:buChar char="•"/>
            </a:pPr>
            <a:r>
              <a:rPr lang="en-US" sz="2400">
                <a:latin typeface="Arial"/>
                <a:ea typeface="Arial"/>
                <a:cs typeface="Arial"/>
                <a:sym typeface="Arial"/>
              </a:rPr>
              <a:t>Helps to rule out certain tax risks.</a:t>
            </a:r>
            <a:endParaRPr/>
          </a:p>
          <a:p>
            <a:pPr marL="685800" lvl="2" indent="-228600" algn="l" rtl="0">
              <a:lnSpc>
                <a:spcPct val="110000"/>
              </a:lnSpc>
              <a:spcBef>
                <a:spcPts val="1000"/>
              </a:spcBef>
              <a:spcAft>
                <a:spcPts val="0"/>
              </a:spcAft>
              <a:buClr>
                <a:schemeClr val="dk1"/>
              </a:buClr>
              <a:buSzPts val="2400"/>
              <a:buChar char="•"/>
            </a:pPr>
            <a:r>
              <a:rPr lang="en-US" sz="2400">
                <a:latin typeface="Arial"/>
                <a:ea typeface="Arial"/>
                <a:cs typeface="Arial"/>
                <a:sym typeface="Arial"/>
              </a:rPr>
              <a:t>Should be tailored based on risks identified during tax due diligence and the structure of the transaction.</a:t>
            </a:r>
            <a:endParaRPr/>
          </a:p>
          <a:p>
            <a:pPr marL="1143000" lvl="3" indent="-228600" algn="l" rtl="0">
              <a:lnSpc>
                <a:spcPct val="110000"/>
              </a:lnSpc>
              <a:spcBef>
                <a:spcPts val="1000"/>
              </a:spcBef>
              <a:spcAft>
                <a:spcPts val="0"/>
              </a:spcAft>
              <a:buClr>
                <a:schemeClr val="dk1"/>
              </a:buClr>
              <a:buSzPts val="2200"/>
              <a:buChar char="•"/>
            </a:pPr>
            <a:r>
              <a:rPr lang="en-US" sz="2200">
                <a:latin typeface="Arial"/>
                <a:ea typeface="Arial"/>
                <a:cs typeface="Arial"/>
                <a:sym typeface="Arial"/>
              </a:rPr>
              <a:t>Expect to see more robust tax representations and warranties if it is a stock purchase as opposed to asset purchase.</a:t>
            </a:r>
            <a:endParaRPr/>
          </a:p>
          <a:p>
            <a:pPr marL="685800" lvl="2" indent="-228600" algn="l" rtl="0">
              <a:lnSpc>
                <a:spcPct val="110000"/>
              </a:lnSpc>
              <a:spcBef>
                <a:spcPts val="1000"/>
              </a:spcBef>
              <a:spcAft>
                <a:spcPts val="0"/>
              </a:spcAft>
              <a:buClr>
                <a:schemeClr val="dk1"/>
              </a:buClr>
              <a:buSzPts val="2400"/>
              <a:buChar char="•"/>
            </a:pPr>
            <a:r>
              <a:rPr lang="en-US" sz="2400">
                <a:latin typeface="Arial"/>
                <a:ea typeface="Arial"/>
                <a:cs typeface="Arial"/>
                <a:sym typeface="Arial"/>
              </a:rPr>
              <a:t>Basis for indemnification and/or R&amp;W insurance.</a:t>
            </a:r>
            <a:endParaRPr/>
          </a:p>
          <a:p>
            <a:pPr marL="685800" lvl="2" indent="-228600" algn="l" rtl="0">
              <a:lnSpc>
                <a:spcPct val="110000"/>
              </a:lnSpc>
              <a:spcBef>
                <a:spcPts val="1000"/>
              </a:spcBef>
              <a:spcAft>
                <a:spcPts val="0"/>
              </a:spcAft>
              <a:buClr>
                <a:schemeClr val="dk1"/>
              </a:buClr>
              <a:buSzPts val="2400"/>
              <a:buChar char="•"/>
            </a:pPr>
            <a:r>
              <a:rPr lang="en-US" sz="2400">
                <a:latin typeface="Arial"/>
                <a:ea typeface="Arial"/>
                <a:cs typeface="Arial"/>
                <a:sym typeface="Arial"/>
              </a:rPr>
              <a:t>Seller will want ”material” and “knowledge” qualifiers to the representations and warranties. </a:t>
            </a:r>
            <a:endParaRPr/>
          </a:p>
          <a:p>
            <a:pPr marL="685800" lvl="1" indent="-228600" algn="l" rtl="0">
              <a:lnSpc>
                <a:spcPct val="90000"/>
              </a:lnSpc>
              <a:spcBef>
                <a:spcPts val="500"/>
              </a:spcBef>
              <a:spcAft>
                <a:spcPts val="0"/>
              </a:spcAft>
              <a:buClr>
                <a:schemeClr val="dk1"/>
              </a:buClr>
              <a:buSzPts val="2400"/>
              <a:buChar char="•"/>
            </a:pPr>
            <a:r>
              <a:rPr lang="en-US">
                <a:latin typeface="Arial"/>
                <a:ea typeface="Arial"/>
                <a:cs typeface="Arial"/>
                <a:sym typeface="Arial"/>
              </a:rPr>
              <a:t>Review disclosure schedules to understand what Seller is “carving out.”</a:t>
            </a:r>
            <a:endParaRPr/>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Shape 1104"/>
        <p:cNvGrpSpPr/>
        <p:nvPr/>
      </p:nvGrpSpPr>
      <p:grpSpPr>
        <a:xfrm>
          <a:off x="0" y="0"/>
          <a:ext cx="0" cy="0"/>
          <a:chOff x="0" y="0"/>
          <a:chExt cx="0" cy="0"/>
        </a:xfrm>
      </p:grpSpPr>
      <p:sp>
        <p:nvSpPr>
          <p:cNvPr id="1105" name="Google Shape;1105;p90"/>
          <p:cNvSpPr/>
          <p:nvPr/>
        </p:nvSpPr>
        <p:spPr>
          <a:xfrm>
            <a:off x="0" y="0"/>
            <a:ext cx="12192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106" name="Google Shape;1106;p90"/>
          <p:cNvSpPr/>
          <p:nvPr/>
        </p:nvSpPr>
        <p:spPr>
          <a:xfrm flipH="1">
            <a:off x="-1" y="-1"/>
            <a:ext cx="12191998" cy="1590742"/>
          </a:xfrm>
          <a:prstGeom prst="rect">
            <a:avLst/>
          </a:prstGeom>
          <a:gradFill>
            <a:gsLst>
              <a:gs pos="0">
                <a:srgbClr val="000000"/>
              </a:gs>
              <a:gs pos="100000">
                <a:srgbClr val="2F5496"/>
              </a:gs>
            </a:gsLst>
            <a:lin ang="84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107" name="Google Shape;1107;p90"/>
          <p:cNvSpPr/>
          <p:nvPr/>
        </p:nvSpPr>
        <p:spPr>
          <a:xfrm rot="10800000" flipH="1">
            <a:off x="-3" y="0"/>
            <a:ext cx="8115306" cy="1590742"/>
          </a:xfrm>
          <a:prstGeom prst="rect">
            <a:avLst/>
          </a:prstGeom>
          <a:gradFill>
            <a:gsLst>
              <a:gs pos="0">
                <a:srgbClr val="4472C4">
                  <a:alpha val="0"/>
                </a:srgbClr>
              </a:gs>
              <a:gs pos="20000">
                <a:srgbClr val="4472C4">
                  <a:alpha val="0"/>
                </a:srgbClr>
              </a:gs>
              <a:gs pos="100000">
                <a:srgbClr val="1F3864">
                  <a:alpha val="54901"/>
                </a:srgbClr>
              </a:gs>
            </a:gsLst>
            <a:lin ang="13800001"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108" name="Google Shape;1108;p90"/>
          <p:cNvSpPr/>
          <p:nvPr/>
        </p:nvSpPr>
        <p:spPr>
          <a:xfrm flipH="1">
            <a:off x="8115299" y="-1"/>
            <a:ext cx="4076698" cy="1590742"/>
          </a:xfrm>
          <a:prstGeom prst="rect">
            <a:avLst/>
          </a:prstGeom>
          <a:gradFill>
            <a:gsLst>
              <a:gs pos="0">
                <a:srgbClr val="4472C4">
                  <a:alpha val="65882"/>
                </a:srgbClr>
              </a:gs>
              <a:gs pos="100000">
                <a:srgbClr val="000000">
                  <a:alpha val="29803"/>
                </a:srgbClr>
              </a:gs>
            </a:gsLst>
            <a:lin ang="132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109" name="Google Shape;1109;p90"/>
          <p:cNvSpPr/>
          <p:nvPr/>
        </p:nvSpPr>
        <p:spPr>
          <a:xfrm>
            <a:off x="459350" y="-1"/>
            <a:ext cx="11732646" cy="1597433"/>
          </a:xfrm>
          <a:prstGeom prst="rect">
            <a:avLst/>
          </a:prstGeom>
          <a:gradFill>
            <a:gsLst>
              <a:gs pos="0">
                <a:srgbClr val="000000">
                  <a:alpha val="0"/>
                </a:srgbClr>
              </a:gs>
              <a:gs pos="50000">
                <a:srgbClr val="000000">
                  <a:alpha val="0"/>
                </a:srgbClr>
              </a:gs>
              <a:gs pos="99000">
                <a:srgbClr val="1F3864">
                  <a:alpha val="51764"/>
                </a:srgbClr>
              </a:gs>
              <a:gs pos="100000">
                <a:srgbClr val="1F3864">
                  <a:alpha val="51764"/>
                </a:srgbClr>
              </a:gs>
            </a:gsLst>
            <a:lin ang="168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110" name="Google Shape;1110;p90"/>
          <p:cNvSpPr txBox="1">
            <a:spLocks noGrp="1"/>
          </p:cNvSpPr>
          <p:nvPr>
            <p:ph type="title"/>
          </p:nvPr>
        </p:nvSpPr>
        <p:spPr>
          <a:xfrm>
            <a:off x="1371599" y="294538"/>
            <a:ext cx="9895951" cy="1033669"/>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lt1"/>
              </a:buClr>
              <a:buSzPts val="4000"/>
              <a:buFont typeface="Arial"/>
              <a:buNone/>
            </a:pPr>
            <a:r>
              <a:rPr lang="en-US" sz="4000">
                <a:solidFill>
                  <a:schemeClr val="lt1"/>
                </a:solidFill>
                <a:latin typeface="Arial"/>
                <a:ea typeface="Arial"/>
                <a:cs typeface="Arial"/>
                <a:sym typeface="Arial"/>
              </a:rPr>
              <a:t>Reading Purchase Agreements</a:t>
            </a:r>
            <a:endParaRPr/>
          </a:p>
        </p:txBody>
      </p:sp>
      <p:sp>
        <p:nvSpPr>
          <p:cNvPr id="1111" name="Google Shape;1111;p90"/>
          <p:cNvSpPr txBox="1">
            <a:spLocks noGrp="1"/>
          </p:cNvSpPr>
          <p:nvPr>
            <p:ph type="body" idx="1"/>
          </p:nvPr>
        </p:nvSpPr>
        <p:spPr>
          <a:xfrm>
            <a:off x="1000461" y="1590740"/>
            <a:ext cx="10095169" cy="5267259"/>
          </a:xfrm>
          <a:prstGeom prst="rect">
            <a:avLst/>
          </a:prstGeom>
          <a:noFill/>
          <a:ln>
            <a:noFill/>
          </a:ln>
        </p:spPr>
        <p:txBody>
          <a:bodyPr spcFirstLastPara="1" wrap="square" lIns="91425" tIns="45700" rIns="91425" bIns="45700" anchor="t" anchorCtr="0">
            <a:normAutofit/>
          </a:bodyPr>
          <a:lstStyle/>
          <a:p>
            <a:pPr marL="228600" lvl="1" indent="-228600" algn="l" rtl="0">
              <a:lnSpc>
                <a:spcPct val="110000"/>
              </a:lnSpc>
              <a:spcBef>
                <a:spcPts val="0"/>
              </a:spcBef>
              <a:spcAft>
                <a:spcPts val="0"/>
              </a:spcAft>
              <a:buClr>
                <a:schemeClr val="dk1"/>
              </a:buClr>
              <a:buSzPts val="2800"/>
              <a:buChar char="•"/>
            </a:pPr>
            <a:r>
              <a:rPr lang="en-US" sz="2800">
                <a:latin typeface="Arial"/>
                <a:ea typeface="Arial"/>
                <a:cs typeface="Arial"/>
                <a:sym typeface="Arial"/>
              </a:rPr>
              <a:t>Escrow:</a:t>
            </a:r>
            <a:endParaRPr/>
          </a:p>
          <a:p>
            <a:pPr marL="685800" lvl="2" indent="-228600" algn="l" rtl="0">
              <a:lnSpc>
                <a:spcPct val="110000"/>
              </a:lnSpc>
              <a:spcBef>
                <a:spcPts val="1000"/>
              </a:spcBef>
              <a:spcAft>
                <a:spcPts val="0"/>
              </a:spcAft>
              <a:buClr>
                <a:schemeClr val="dk1"/>
              </a:buClr>
              <a:buSzPts val="2400"/>
              <a:buChar char="•"/>
            </a:pPr>
            <a:r>
              <a:rPr lang="en-US" sz="2400">
                <a:latin typeface="Arial"/>
                <a:ea typeface="Arial"/>
                <a:cs typeface="Arial"/>
                <a:sym typeface="Arial"/>
              </a:rPr>
              <a:t>Purchase price adjustments</a:t>
            </a:r>
            <a:endParaRPr/>
          </a:p>
          <a:p>
            <a:pPr marL="685800" lvl="2" indent="-228600" algn="l" rtl="0">
              <a:lnSpc>
                <a:spcPct val="110000"/>
              </a:lnSpc>
              <a:spcBef>
                <a:spcPts val="1000"/>
              </a:spcBef>
              <a:spcAft>
                <a:spcPts val="0"/>
              </a:spcAft>
              <a:buClr>
                <a:schemeClr val="dk1"/>
              </a:buClr>
              <a:buSzPts val="2400"/>
              <a:buChar char="•"/>
            </a:pPr>
            <a:r>
              <a:rPr lang="en-US" sz="2400">
                <a:latin typeface="Arial"/>
                <a:ea typeface="Arial"/>
                <a:cs typeface="Arial"/>
                <a:sym typeface="Arial"/>
              </a:rPr>
              <a:t>Indemnification</a:t>
            </a:r>
            <a:endParaRPr/>
          </a:p>
          <a:p>
            <a:pPr marL="685800" lvl="2" indent="-228600" algn="l" rtl="0">
              <a:lnSpc>
                <a:spcPct val="110000"/>
              </a:lnSpc>
              <a:spcBef>
                <a:spcPts val="1000"/>
              </a:spcBef>
              <a:spcAft>
                <a:spcPts val="0"/>
              </a:spcAft>
              <a:buClr>
                <a:schemeClr val="dk1"/>
              </a:buClr>
              <a:buSzPts val="2400"/>
              <a:buChar char="•"/>
            </a:pPr>
            <a:r>
              <a:rPr lang="en-US" sz="2400">
                <a:latin typeface="Arial"/>
                <a:ea typeface="Arial"/>
                <a:cs typeface="Arial"/>
                <a:sym typeface="Arial"/>
              </a:rPr>
              <a:t>Other holdback payments.</a:t>
            </a:r>
            <a:endParaRPr/>
          </a:p>
          <a:p>
            <a:pPr marL="685800" lvl="2" indent="-228600" algn="l" rtl="0">
              <a:lnSpc>
                <a:spcPct val="110000"/>
              </a:lnSpc>
              <a:spcBef>
                <a:spcPts val="1000"/>
              </a:spcBef>
              <a:spcAft>
                <a:spcPts val="0"/>
              </a:spcAft>
              <a:buClr>
                <a:schemeClr val="dk1"/>
              </a:buClr>
              <a:buSzPts val="2400"/>
              <a:buChar char="•"/>
            </a:pPr>
            <a:r>
              <a:rPr lang="en-US" sz="2400">
                <a:latin typeface="Arial"/>
                <a:ea typeface="Arial"/>
                <a:cs typeface="Arial"/>
                <a:sym typeface="Arial"/>
              </a:rPr>
              <a:t>Who is the owner of the escrow funds? Who gets the interest?</a:t>
            </a:r>
            <a:endParaRPr/>
          </a:p>
          <a:p>
            <a:pPr marL="685800" lvl="2" indent="-228600" algn="l" rtl="0">
              <a:lnSpc>
                <a:spcPct val="110000"/>
              </a:lnSpc>
              <a:spcBef>
                <a:spcPts val="1000"/>
              </a:spcBef>
              <a:spcAft>
                <a:spcPts val="0"/>
              </a:spcAft>
              <a:buClr>
                <a:schemeClr val="dk1"/>
              </a:buClr>
              <a:buSzPts val="2400"/>
              <a:buChar char="•"/>
            </a:pPr>
            <a:r>
              <a:rPr lang="en-US" sz="2400">
                <a:latin typeface="Arial"/>
                <a:ea typeface="Arial"/>
                <a:cs typeface="Arial"/>
                <a:sym typeface="Arial"/>
              </a:rPr>
              <a:t>When and how are funds released from Escrow?</a:t>
            </a:r>
            <a:endParaRPr/>
          </a:p>
          <a:p>
            <a:pPr marL="228600" lvl="1" indent="-228600" algn="l" rtl="0">
              <a:lnSpc>
                <a:spcPct val="110000"/>
              </a:lnSpc>
              <a:spcBef>
                <a:spcPts val="1000"/>
              </a:spcBef>
              <a:spcAft>
                <a:spcPts val="0"/>
              </a:spcAft>
              <a:buClr>
                <a:schemeClr val="dk1"/>
              </a:buClr>
              <a:buSzPts val="2800"/>
              <a:buChar char="•"/>
            </a:pPr>
            <a:r>
              <a:rPr lang="en-US" sz="2800">
                <a:latin typeface="Arial"/>
                <a:ea typeface="Arial"/>
                <a:cs typeface="Arial"/>
                <a:sym typeface="Arial"/>
              </a:rPr>
              <a:t>Conditions to Close:</a:t>
            </a:r>
            <a:endParaRPr/>
          </a:p>
          <a:p>
            <a:pPr marL="685800" lvl="2" indent="-228600" algn="l" rtl="0">
              <a:lnSpc>
                <a:spcPct val="110000"/>
              </a:lnSpc>
              <a:spcBef>
                <a:spcPts val="1000"/>
              </a:spcBef>
              <a:spcAft>
                <a:spcPts val="0"/>
              </a:spcAft>
              <a:buClr>
                <a:schemeClr val="dk1"/>
              </a:buClr>
              <a:buSzPts val="2400"/>
              <a:buChar char="•"/>
            </a:pPr>
            <a:r>
              <a:rPr lang="en-US" sz="2400">
                <a:latin typeface="Arial"/>
                <a:ea typeface="Arial"/>
                <a:cs typeface="Arial"/>
                <a:sym typeface="Arial"/>
              </a:rPr>
              <a:t>Any tax conditions (e.g., FIRPTA certificate, 280G Analysis)?</a:t>
            </a:r>
            <a:endParaRPr/>
          </a:p>
          <a:p>
            <a:pPr marL="914400" lvl="3" indent="0" algn="l" rtl="0">
              <a:lnSpc>
                <a:spcPct val="90000"/>
              </a:lnSpc>
              <a:spcBef>
                <a:spcPts val="1000"/>
              </a:spcBef>
              <a:spcAft>
                <a:spcPts val="0"/>
              </a:spcAft>
              <a:buClr>
                <a:schemeClr val="dk1"/>
              </a:buClr>
              <a:buSzPts val="2200"/>
              <a:buNone/>
            </a:pPr>
            <a:endParaRPr sz="2200">
              <a:latin typeface="Arial"/>
              <a:ea typeface="Arial"/>
              <a:cs typeface="Arial"/>
              <a:sym typeface="Aria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89"/>
        <p:cNvGrpSpPr/>
        <p:nvPr/>
      </p:nvGrpSpPr>
      <p:grpSpPr>
        <a:xfrm>
          <a:off x="0" y="0"/>
          <a:ext cx="0" cy="0"/>
          <a:chOff x="0" y="0"/>
          <a:chExt cx="0" cy="0"/>
        </a:xfrm>
      </p:grpSpPr>
      <p:sp>
        <p:nvSpPr>
          <p:cNvPr id="190" name="Google Shape;190;p8"/>
          <p:cNvSpPr/>
          <p:nvPr/>
        </p:nvSpPr>
        <p:spPr>
          <a:xfrm>
            <a:off x="0" y="0"/>
            <a:ext cx="12192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91" name="Google Shape;191;p8"/>
          <p:cNvSpPr/>
          <p:nvPr/>
        </p:nvSpPr>
        <p:spPr>
          <a:xfrm flipH="1">
            <a:off x="-1" y="-1"/>
            <a:ext cx="12191998" cy="1590742"/>
          </a:xfrm>
          <a:prstGeom prst="rect">
            <a:avLst/>
          </a:prstGeom>
          <a:gradFill>
            <a:gsLst>
              <a:gs pos="0">
                <a:srgbClr val="000000"/>
              </a:gs>
              <a:gs pos="100000">
                <a:srgbClr val="2F5496"/>
              </a:gs>
            </a:gsLst>
            <a:lin ang="84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92" name="Google Shape;192;p8"/>
          <p:cNvSpPr/>
          <p:nvPr/>
        </p:nvSpPr>
        <p:spPr>
          <a:xfrm rot="10800000" flipH="1">
            <a:off x="-3" y="0"/>
            <a:ext cx="8115306" cy="1590742"/>
          </a:xfrm>
          <a:prstGeom prst="rect">
            <a:avLst/>
          </a:prstGeom>
          <a:gradFill>
            <a:gsLst>
              <a:gs pos="0">
                <a:srgbClr val="4472C4">
                  <a:alpha val="0"/>
                </a:srgbClr>
              </a:gs>
              <a:gs pos="20000">
                <a:srgbClr val="4472C4">
                  <a:alpha val="0"/>
                </a:srgbClr>
              </a:gs>
              <a:gs pos="100000">
                <a:srgbClr val="1F3864">
                  <a:alpha val="54901"/>
                </a:srgbClr>
              </a:gs>
            </a:gsLst>
            <a:lin ang="13800001"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93" name="Google Shape;193;p8"/>
          <p:cNvSpPr/>
          <p:nvPr/>
        </p:nvSpPr>
        <p:spPr>
          <a:xfrm flipH="1">
            <a:off x="8115299" y="-1"/>
            <a:ext cx="4076698" cy="1590742"/>
          </a:xfrm>
          <a:prstGeom prst="rect">
            <a:avLst/>
          </a:prstGeom>
          <a:gradFill>
            <a:gsLst>
              <a:gs pos="0">
                <a:srgbClr val="4472C4">
                  <a:alpha val="65882"/>
                </a:srgbClr>
              </a:gs>
              <a:gs pos="100000">
                <a:srgbClr val="000000">
                  <a:alpha val="29803"/>
                </a:srgbClr>
              </a:gs>
            </a:gsLst>
            <a:lin ang="132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94" name="Google Shape;194;p8"/>
          <p:cNvSpPr/>
          <p:nvPr/>
        </p:nvSpPr>
        <p:spPr>
          <a:xfrm>
            <a:off x="459350" y="-1"/>
            <a:ext cx="11732646" cy="1597433"/>
          </a:xfrm>
          <a:prstGeom prst="rect">
            <a:avLst/>
          </a:prstGeom>
          <a:gradFill>
            <a:gsLst>
              <a:gs pos="0">
                <a:srgbClr val="000000">
                  <a:alpha val="0"/>
                </a:srgbClr>
              </a:gs>
              <a:gs pos="50000">
                <a:srgbClr val="000000">
                  <a:alpha val="0"/>
                </a:srgbClr>
              </a:gs>
              <a:gs pos="99000">
                <a:srgbClr val="1F3864">
                  <a:alpha val="51764"/>
                </a:srgbClr>
              </a:gs>
              <a:gs pos="100000">
                <a:srgbClr val="1F3864">
                  <a:alpha val="51764"/>
                </a:srgbClr>
              </a:gs>
            </a:gsLst>
            <a:lin ang="168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95" name="Google Shape;195;p8"/>
          <p:cNvSpPr txBox="1">
            <a:spLocks noGrp="1"/>
          </p:cNvSpPr>
          <p:nvPr>
            <p:ph type="title"/>
          </p:nvPr>
        </p:nvSpPr>
        <p:spPr>
          <a:xfrm>
            <a:off x="1371599" y="294538"/>
            <a:ext cx="9895951" cy="1033669"/>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lt1"/>
              </a:buClr>
              <a:buSzPts val="4000"/>
              <a:buFont typeface="Arial"/>
              <a:buNone/>
            </a:pPr>
            <a:r>
              <a:rPr lang="en-US" sz="4000">
                <a:solidFill>
                  <a:schemeClr val="lt1"/>
                </a:solidFill>
                <a:latin typeface="Arial"/>
                <a:ea typeface="Arial"/>
                <a:cs typeface="Arial"/>
                <a:sym typeface="Arial"/>
              </a:rPr>
              <a:t>Asset Acquisitions (Taxable)</a:t>
            </a:r>
            <a:endParaRPr/>
          </a:p>
        </p:txBody>
      </p:sp>
      <p:sp>
        <p:nvSpPr>
          <p:cNvPr id="196" name="Google Shape;196;p8"/>
          <p:cNvSpPr txBox="1">
            <a:spLocks noGrp="1"/>
          </p:cNvSpPr>
          <p:nvPr>
            <p:ph type="body" idx="1"/>
          </p:nvPr>
        </p:nvSpPr>
        <p:spPr>
          <a:xfrm>
            <a:off x="1000461" y="1590740"/>
            <a:ext cx="10095169" cy="5267259"/>
          </a:xfrm>
          <a:prstGeom prst="rect">
            <a:avLst/>
          </a:prstGeom>
          <a:noFill/>
          <a:ln>
            <a:noFill/>
          </a:ln>
        </p:spPr>
        <p:txBody>
          <a:bodyPr spcFirstLastPara="1" wrap="square" lIns="91425" tIns="45700" rIns="91425" bIns="45700" anchor="t" anchorCtr="0">
            <a:noAutofit/>
          </a:bodyPr>
          <a:lstStyle/>
          <a:p>
            <a:pPr marL="228600" lvl="1" indent="-228600" algn="l" rtl="0">
              <a:lnSpc>
                <a:spcPct val="100000"/>
              </a:lnSpc>
              <a:spcBef>
                <a:spcPts val="0"/>
              </a:spcBef>
              <a:spcAft>
                <a:spcPts val="0"/>
              </a:spcAft>
              <a:buClr>
                <a:schemeClr val="dk1"/>
              </a:buClr>
              <a:buSzPts val="2200"/>
              <a:buChar char="•"/>
            </a:pPr>
            <a:r>
              <a:rPr lang="en-US" sz="2200">
                <a:latin typeface="Arial"/>
                <a:ea typeface="Arial"/>
                <a:cs typeface="Arial"/>
                <a:sym typeface="Arial"/>
              </a:rPr>
              <a:t>The deductions Buyer is getting from the step-up will not be immediate whereas Seller tax liability would be immediate.</a:t>
            </a:r>
            <a:endParaRPr/>
          </a:p>
          <a:p>
            <a:pPr marL="228600" lvl="1" indent="-228600" algn="l" rtl="0">
              <a:lnSpc>
                <a:spcPct val="100000"/>
              </a:lnSpc>
              <a:spcBef>
                <a:spcPts val="1000"/>
              </a:spcBef>
              <a:spcAft>
                <a:spcPts val="0"/>
              </a:spcAft>
              <a:buClr>
                <a:schemeClr val="dk1"/>
              </a:buClr>
              <a:buSzPts val="2200"/>
              <a:buChar char="•"/>
            </a:pPr>
            <a:r>
              <a:rPr lang="en-US" sz="2200">
                <a:latin typeface="Arial"/>
                <a:ea typeface="Arial"/>
                <a:cs typeface="Arial"/>
                <a:sym typeface="Arial"/>
              </a:rPr>
              <a:t>If Target has tax attributes that would be limited post-acquisition, however, if may be worth it for both parties to structure the acquisition as an asset acquisition.</a:t>
            </a:r>
            <a:endParaRPr/>
          </a:p>
          <a:p>
            <a:pPr marL="228600" lvl="0" indent="-228600" algn="l" rtl="0">
              <a:lnSpc>
                <a:spcPct val="100000"/>
              </a:lnSpc>
              <a:spcBef>
                <a:spcPts val="1000"/>
              </a:spcBef>
              <a:spcAft>
                <a:spcPts val="0"/>
              </a:spcAft>
              <a:buClr>
                <a:schemeClr val="dk1"/>
              </a:buClr>
              <a:buSzPts val="2200"/>
              <a:buChar char="•"/>
            </a:pPr>
            <a:r>
              <a:rPr lang="en-US" sz="2200">
                <a:latin typeface="Arial"/>
                <a:ea typeface="Arial"/>
                <a:cs typeface="Arial"/>
                <a:sym typeface="Arial"/>
              </a:rPr>
              <a:t>Straight asset acquisitions are not that common. Instead, parties may enter into deemed asset acquisitions:</a:t>
            </a:r>
            <a:endParaRPr/>
          </a:p>
          <a:p>
            <a:pPr marL="685800" lvl="1" indent="-228600" algn="l" rtl="0">
              <a:lnSpc>
                <a:spcPct val="100000"/>
              </a:lnSpc>
              <a:spcBef>
                <a:spcPts val="500"/>
              </a:spcBef>
              <a:spcAft>
                <a:spcPts val="0"/>
              </a:spcAft>
              <a:buClr>
                <a:schemeClr val="dk1"/>
              </a:buClr>
              <a:buSzPts val="2200"/>
              <a:buChar char="•"/>
            </a:pPr>
            <a:r>
              <a:rPr lang="en-US" sz="2200">
                <a:latin typeface="Arial"/>
                <a:ea typeface="Arial"/>
                <a:cs typeface="Arial"/>
                <a:sym typeface="Arial"/>
              </a:rPr>
              <a:t>If a single Buyer purchases 100% of the equity interest in a partnership, the transaction is treated as if the Buyer purchased all of the assets of the partnership.</a:t>
            </a:r>
            <a:endParaRPr/>
          </a:p>
          <a:p>
            <a:pPr marL="685800" lvl="1" indent="-228600" algn="l" rtl="0">
              <a:lnSpc>
                <a:spcPct val="100000"/>
              </a:lnSpc>
              <a:spcBef>
                <a:spcPts val="500"/>
              </a:spcBef>
              <a:spcAft>
                <a:spcPts val="0"/>
              </a:spcAft>
              <a:buClr>
                <a:schemeClr val="dk1"/>
              </a:buClr>
              <a:buSzPts val="2200"/>
              <a:buChar char="•"/>
            </a:pPr>
            <a:r>
              <a:rPr lang="en-US" sz="2200">
                <a:latin typeface="Arial"/>
                <a:ea typeface="Arial"/>
                <a:cs typeface="Arial"/>
                <a:sym typeface="Arial"/>
              </a:rPr>
              <a:t>If Buyer or Buyer and Seller make a Section 338 election with respect to the acquisition of Target, there is a fictitious sale and purchase of Target’s assets.</a:t>
            </a:r>
            <a:endParaRPr/>
          </a:p>
          <a:p>
            <a:pPr marL="228600" lvl="1" indent="-88900" algn="l" rtl="0">
              <a:lnSpc>
                <a:spcPct val="100000"/>
              </a:lnSpc>
              <a:spcBef>
                <a:spcPts val="1000"/>
              </a:spcBef>
              <a:spcAft>
                <a:spcPts val="0"/>
              </a:spcAft>
              <a:buClr>
                <a:schemeClr val="dk1"/>
              </a:buClr>
              <a:buSzPts val="2200"/>
              <a:buNone/>
            </a:pPr>
            <a:endParaRPr sz="2200">
              <a:latin typeface="Arial"/>
              <a:ea typeface="Arial"/>
              <a:cs typeface="Arial"/>
              <a:sym typeface="Arial"/>
            </a:endParaRPr>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Shape 1115"/>
        <p:cNvGrpSpPr/>
        <p:nvPr/>
      </p:nvGrpSpPr>
      <p:grpSpPr>
        <a:xfrm>
          <a:off x="0" y="0"/>
          <a:ext cx="0" cy="0"/>
          <a:chOff x="0" y="0"/>
          <a:chExt cx="0" cy="0"/>
        </a:xfrm>
      </p:grpSpPr>
      <p:sp>
        <p:nvSpPr>
          <p:cNvPr id="1116" name="Google Shape;1116;p91"/>
          <p:cNvSpPr/>
          <p:nvPr/>
        </p:nvSpPr>
        <p:spPr>
          <a:xfrm>
            <a:off x="0" y="0"/>
            <a:ext cx="12192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117" name="Google Shape;1117;p91"/>
          <p:cNvSpPr/>
          <p:nvPr/>
        </p:nvSpPr>
        <p:spPr>
          <a:xfrm flipH="1">
            <a:off x="-1" y="-1"/>
            <a:ext cx="12191998" cy="1590742"/>
          </a:xfrm>
          <a:prstGeom prst="rect">
            <a:avLst/>
          </a:prstGeom>
          <a:gradFill>
            <a:gsLst>
              <a:gs pos="0">
                <a:srgbClr val="000000"/>
              </a:gs>
              <a:gs pos="100000">
                <a:srgbClr val="2F5496"/>
              </a:gs>
            </a:gsLst>
            <a:lin ang="84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118" name="Google Shape;1118;p91"/>
          <p:cNvSpPr/>
          <p:nvPr/>
        </p:nvSpPr>
        <p:spPr>
          <a:xfrm rot="10800000" flipH="1">
            <a:off x="-3" y="0"/>
            <a:ext cx="8115306" cy="1590742"/>
          </a:xfrm>
          <a:prstGeom prst="rect">
            <a:avLst/>
          </a:prstGeom>
          <a:gradFill>
            <a:gsLst>
              <a:gs pos="0">
                <a:srgbClr val="4472C4">
                  <a:alpha val="0"/>
                </a:srgbClr>
              </a:gs>
              <a:gs pos="20000">
                <a:srgbClr val="4472C4">
                  <a:alpha val="0"/>
                </a:srgbClr>
              </a:gs>
              <a:gs pos="100000">
                <a:srgbClr val="1F3864">
                  <a:alpha val="54901"/>
                </a:srgbClr>
              </a:gs>
            </a:gsLst>
            <a:lin ang="13800001"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119" name="Google Shape;1119;p91"/>
          <p:cNvSpPr/>
          <p:nvPr/>
        </p:nvSpPr>
        <p:spPr>
          <a:xfrm flipH="1">
            <a:off x="8115299" y="-1"/>
            <a:ext cx="4076698" cy="1590742"/>
          </a:xfrm>
          <a:prstGeom prst="rect">
            <a:avLst/>
          </a:prstGeom>
          <a:gradFill>
            <a:gsLst>
              <a:gs pos="0">
                <a:srgbClr val="4472C4">
                  <a:alpha val="65882"/>
                </a:srgbClr>
              </a:gs>
              <a:gs pos="100000">
                <a:srgbClr val="000000">
                  <a:alpha val="29803"/>
                </a:srgbClr>
              </a:gs>
            </a:gsLst>
            <a:lin ang="132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120" name="Google Shape;1120;p91"/>
          <p:cNvSpPr/>
          <p:nvPr/>
        </p:nvSpPr>
        <p:spPr>
          <a:xfrm>
            <a:off x="459350" y="-1"/>
            <a:ext cx="11732646" cy="1597433"/>
          </a:xfrm>
          <a:prstGeom prst="rect">
            <a:avLst/>
          </a:prstGeom>
          <a:gradFill>
            <a:gsLst>
              <a:gs pos="0">
                <a:srgbClr val="000000">
                  <a:alpha val="0"/>
                </a:srgbClr>
              </a:gs>
              <a:gs pos="50000">
                <a:srgbClr val="000000">
                  <a:alpha val="0"/>
                </a:srgbClr>
              </a:gs>
              <a:gs pos="99000">
                <a:srgbClr val="1F3864">
                  <a:alpha val="51764"/>
                </a:srgbClr>
              </a:gs>
              <a:gs pos="100000">
                <a:srgbClr val="1F3864">
                  <a:alpha val="51764"/>
                </a:srgbClr>
              </a:gs>
            </a:gsLst>
            <a:lin ang="168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121" name="Google Shape;1121;p91"/>
          <p:cNvSpPr txBox="1">
            <a:spLocks noGrp="1"/>
          </p:cNvSpPr>
          <p:nvPr>
            <p:ph type="title"/>
          </p:nvPr>
        </p:nvSpPr>
        <p:spPr>
          <a:xfrm>
            <a:off x="1371599" y="294538"/>
            <a:ext cx="9895951" cy="1033669"/>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lt1"/>
              </a:buClr>
              <a:buSzPts val="4000"/>
              <a:buFont typeface="Arial"/>
              <a:buNone/>
            </a:pPr>
            <a:r>
              <a:rPr lang="en-US" sz="4000">
                <a:solidFill>
                  <a:schemeClr val="lt1"/>
                </a:solidFill>
                <a:latin typeface="Arial"/>
                <a:ea typeface="Arial"/>
                <a:cs typeface="Arial"/>
                <a:sym typeface="Arial"/>
              </a:rPr>
              <a:t>Reading Purchase Agreements</a:t>
            </a:r>
            <a:endParaRPr/>
          </a:p>
        </p:txBody>
      </p:sp>
      <p:sp>
        <p:nvSpPr>
          <p:cNvPr id="1122" name="Google Shape;1122;p91"/>
          <p:cNvSpPr txBox="1">
            <a:spLocks noGrp="1"/>
          </p:cNvSpPr>
          <p:nvPr>
            <p:ph type="body" idx="1"/>
          </p:nvPr>
        </p:nvSpPr>
        <p:spPr>
          <a:xfrm>
            <a:off x="1000461" y="1590740"/>
            <a:ext cx="10095169" cy="5267259"/>
          </a:xfrm>
          <a:prstGeom prst="rect">
            <a:avLst/>
          </a:prstGeom>
          <a:noFill/>
          <a:ln>
            <a:noFill/>
          </a:ln>
        </p:spPr>
        <p:txBody>
          <a:bodyPr spcFirstLastPara="1" wrap="square" lIns="91425" tIns="45700" rIns="91425" bIns="45700" anchor="t" anchorCtr="0">
            <a:noAutofit/>
          </a:bodyPr>
          <a:lstStyle/>
          <a:p>
            <a:pPr marL="228600" lvl="0" indent="-228600" algn="l" rtl="0">
              <a:lnSpc>
                <a:spcPct val="110000"/>
              </a:lnSpc>
              <a:spcBef>
                <a:spcPts val="0"/>
              </a:spcBef>
              <a:spcAft>
                <a:spcPts val="0"/>
              </a:spcAft>
              <a:buClr>
                <a:schemeClr val="dk1"/>
              </a:buClr>
              <a:buSzPts val="2200"/>
              <a:buChar char="•"/>
            </a:pPr>
            <a:r>
              <a:rPr lang="en-US" sz="2200">
                <a:latin typeface="Arial"/>
                <a:ea typeface="Arial"/>
                <a:cs typeface="Arial"/>
                <a:sym typeface="Arial"/>
              </a:rPr>
              <a:t>Tax Indemnification:</a:t>
            </a:r>
            <a:endParaRPr/>
          </a:p>
          <a:p>
            <a:pPr marL="685800" lvl="1" indent="-228600" algn="l" rtl="0">
              <a:lnSpc>
                <a:spcPct val="110000"/>
              </a:lnSpc>
              <a:spcBef>
                <a:spcPts val="500"/>
              </a:spcBef>
              <a:spcAft>
                <a:spcPts val="0"/>
              </a:spcAft>
              <a:buClr>
                <a:schemeClr val="dk1"/>
              </a:buClr>
              <a:buSzPts val="2200"/>
              <a:buChar char="•"/>
            </a:pPr>
            <a:r>
              <a:rPr lang="en-US" sz="2200">
                <a:latin typeface="Arial"/>
                <a:ea typeface="Arial"/>
                <a:cs typeface="Arial"/>
                <a:sym typeface="Arial"/>
              </a:rPr>
              <a:t>Generally allows the parties to recover for breach of tax representations and warranties for pre-close tax matters.</a:t>
            </a:r>
            <a:endParaRPr/>
          </a:p>
          <a:p>
            <a:pPr marL="685800" lvl="1" indent="-228600" algn="l" rtl="0">
              <a:lnSpc>
                <a:spcPct val="110000"/>
              </a:lnSpc>
              <a:spcBef>
                <a:spcPts val="500"/>
              </a:spcBef>
              <a:spcAft>
                <a:spcPts val="0"/>
              </a:spcAft>
              <a:buClr>
                <a:schemeClr val="dk1"/>
              </a:buClr>
              <a:buSzPts val="2200"/>
              <a:buChar char="•"/>
            </a:pPr>
            <a:r>
              <a:rPr lang="en-US" sz="2200">
                <a:latin typeface="Arial"/>
                <a:ea typeface="Arial"/>
                <a:cs typeface="Arial"/>
                <a:sym typeface="Arial"/>
              </a:rPr>
              <a:t>What is the survival? Is there a “basket” or “cap” to tax indemnification?</a:t>
            </a:r>
            <a:endParaRPr/>
          </a:p>
          <a:p>
            <a:pPr marL="685800" lvl="1" indent="-228600" algn="l" rtl="0">
              <a:lnSpc>
                <a:spcPct val="110000"/>
              </a:lnSpc>
              <a:spcBef>
                <a:spcPts val="500"/>
              </a:spcBef>
              <a:spcAft>
                <a:spcPts val="0"/>
              </a:spcAft>
              <a:buClr>
                <a:schemeClr val="dk1"/>
              </a:buClr>
              <a:buSzPts val="2200"/>
              <a:buChar char="•"/>
            </a:pPr>
            <a:r>
              <a:rPr lang="en-US" sz="2200">
                <a:latin typeface="Arial"/>
                <a:ea typeface="Arial"/>
                <a:cs typeface="Arial"/>
                <a:sym typeface="Arial"/>
              </a:rPr>
              <a:t>Scope and survival of indemnification will vary depending on type of deal:</a:t>
            </a:r>
            <a:endParaRPr/>
          </a:p>
          <a:p>
            <a:pPr marL="1143000" lvl="2" indent="-228600" algn="l" rtl="0">
              <a:lnSpc>
                <a:spcPct val="110000"/>
              </a:lnSpc>
              <a:spcBef>
                <a:spcPts val="500"/>
              </a:spcBef>
              <a:spcAft>
                <a:spcPts val="0"/>
              </a:spcAft>
              <a:buClr>
                <a:schemeClr val="dk1"/>
              </a:buClr>
              <a:buSzPts val="2200"/>
              <a:buChar char="•"/>
            </a:pPr>
            <a:r>
              <a:rPr lang="en-US" sz="2200">
                <a:latin typeface="Arial"/>
                <a:ea typeface="Arial"/>
                <a:cs typeface="Arial"/>
                <a:sym typeface="Arial"/>
              </a:rPr>
              <a:t>Public buying public deals generally will have no indemnity and may have limited reps and warranties.</a:t>
            </a:r>
            <a:endParaRPr/>
          </a:p>
          <a:p>
            <a:pPr marL="1143000" lvl="2" indent="-228600" algn="l" rtl="0">
              <a:lnSpc>
                <a:spcPct val="110000"/>
              </a:lnSpc>
              <a:spcBef>
                <a:spcPts val="500"/>
              </a:spcBef>
              <a:spcAft>
                <a:spcPts val="0"/>
              </a:spcAft>
              <a:buClr>
                <a:schemeClr val="dk1"/>
              </a:buClr>
              <a:buSzPts val="2200"/>
              <a:buChar char="•"/>
            </a:pPr>
            <a:r>
              <a:rPr lang="en-US" sz="2200">
                <a:latin typeface="Arial"/>
                <a:ea typeface="Arial"/>
                <a:cs typeface="Arial"/>
                <a:sym typeface="Arial"/>
              </a:rPr>
              <a:t>Private equity deals: generally limited indemnity and survival – expectation is that Buyer will get R&amp;W insurance.</a:t>
            </a:r>
            <a:endParaRPr/>
          </a:p>
          <a:p>
            <a:pPr marL="1143000" lvl="2" indent="-228600" algn="l" rtl="0">
              <a:lnSpc>
                <a:spcPct val="110000"/>
              </a:lnSpc>
              <a:spcBef>
                <a:spcPts val="500"/>
              </a:spcBef>
              <a:spcAft>
                <a:spcPts val="0"/>
              </a:spcAft>
              <a:buClr>
                <a:schemeClr val="dk1"/>
              </a:buClr>
              <a:buSzPts val="2200"/>
              <a:buChar char="•"/>
            </a:pPr>
            <a:r>
              <a:rPr lang="en-US" sz="2200">
                <a:latin typeface="Arial"/>
                <a:ea typeface="Arial"/>
                <a:cs typeface="Arial"/>
                <a:sym typeface="Arial"/>
              </a:rPr>
              <a:t>Private Target in strategic deal: generally full indemnity with survival at least until expiration of statute of limitations.</a:t>
            </a:r>
            <a:endParaRPr/>
          </a:p>
          <a:p>
            <a:pPr marL="685800" lvl="1" indent="-88900" algn="l" rtl="0">
              <a:lnSpc>
                <a:spcPct val="110000"/>
              </a:lnSpc>
              <a:spcBef>
                <a:spcPts val="500"/>
              </a:spcBef>
              <a:spcAft>
                <a:spcPts val="0"/>
              </a:spcAft>
              <a:buClr>
                <a:schemeClr val="dk1"/>
              </a:buClr>
              <a:buSzPts val="2200"/>
              <a:buNone/>
            </a:pPr>
            <a:endParaRPr sz="2200">
              <a:latin typeface="Arial"/>
              <a:ea typeface="Arial"/>
              <a:cs typeface="Arial"/>
              <a:sym typeface="Arial"/>
            </a:endParaRPr>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Shape 1126"/>
        <p:cNvGrpSpPr/>
        <p:nvPr/>
      </p:nvGrpSpPr>
      <p:grpSpPr>
        <a:xfrm>
          <a:off x="0" y="0"/>
          <a:ext cx="0" cy="0"/>
          <a:chOff x="0" y="0"/>
          <a:chExt cx="0" cy="0"/>
        </a:xfrm>
      </p:grpSpPr>
      <p:sp>
        <p:nvSpPr>
          <p:cNvPr id="1127" name="Google Shape;1127;p102"/>
          <p:cNvSpPr/>
          <p:nvPr/>
        </p:nvSpPr>
        <p:spPr>
          <a:xfrm>
            <a:off x="0" y="0"/>
            <a:ext cx="12192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128" name="Google Shape;1128;p102"/>
          <p:cNvSpPr/>
          <p:nvPr/>
        </p:nvSpPr>
        <p:spPr>
          <a:xfrm flipH="1">
            <a:off x="-1" y="-1"/>
            <a:ext cx="12191998" cy="1590742"/>
          </a:xfrm>
          <a:prstGeom prst="rect">
            <a:avLst/>
          </a:prstGeom>
          <a:gradFill>
            <a:gsLst>
              <a:gs pos="0">
                <a:srgbClr val="000000"/>
              </a:gs>
              <a:gs pos="100000">
                <a:srgbClr val="2F5496"/>
              </a:gs>
            </a:gsLst>
            <a:lin ang="84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129" name="Google Shape;1129;p102"/>
          <p:cNvSpPr/>
          <p:nvPr/>
        </p:nvSpPr>
        <p:spPr>
          <a:xfrm rot="10800000" flipH="1">
            <a:off x="-3" y="0"/>
            <a:ext cx="8115306" cy="1590742"/>
          </a:xfrm>
          <a:prstGeom prst="rect">
            <a:avLst/>
          </a:prstGeom>
          <a:gradFill>
            <a:gsLst>
              <a:gs pos="0">
                <a:srgbClr val="4472C4">
                  <a:alpha val="0"/>
                </a:srgbClr>
              </a:gs>
              <a:gs pos="20000">
                <a:srgbClr val="4472C4">
                  <a:alpha val="0"/>
                </a:srgbClr>
              </a:gs>
              <a:gs pos="100000">
                <a:srgbClr val="1F3864">
                  <a:alpha val="54901"/>
                </a:srgbClr>
              </a:gs>
            </a:gsLst>
            <a:lin ang="13800001"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130" name="Google Shape;1130;p102"/>
          <p:cNvSpPr/>
          <p:nvPr/>
        </p:nvSpPr>
        <p:spPr>
          <a:xfrm flipH="1">
            <a:off x="8115299" y="-1"/>
            <a:ext cx="4076698" cy="1590742"/>
          </a:xfrm>
          <a:prstGeom prst="rect">
            <a:avLst/>
          </a:prstGeom>
          <a:gradFill>
            <a:gsLst>
              <a:gs pos="0">
                <a:srgbClr val="4472C4">
                  <a:alpha val="65882"/>
                </a:srgbClr>
              </a:gs>
              <a:gs pos="100000">
                <a:srgbClr val="000000">
                  <a:alpha val="29803"/>
                </a:srgbClr>
              </a:gs>
            </a:gsLst>
            <a:lin ang="132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131" name="Google Shape;1131;p102"/>
          <p:cNvSpPr/>
          <p:nvPr/>
        </p:nvSpPr>
        <p:spPr>
          <a:xfrm>
            <a:off x="459350" y="-1"/>
            <a:ext cx="11732646" cy="1597433"/>
          </a:xfrm>
          <a:prstGeom prst="rect">
            <a:avLst/>
          </a:prstGeom>
          <a:gradFill>
            <a:gsLst>
              <a:gs pos="0">
                <a:srgbClr val="000000">
                  <a:alpha val="0"/>
                </a:srgbClr>
              </a:gs>
              <a:gs pos="50000">
                <a:srgbClr val="000000">
                  <a:alpha val="0"/>
                </a:srgbClr>
              </a:gs>
              <a:gs pos="99000">
                <a:srgbClr val="1F3864">
                  <a:alpha val="51764"/>
                </a:srgbClr>
              </a:gs>
              <a:gs pos="100000">
                <a:srgbClr val="1F3864">
                  <a:alpha val="51764"/>
                </a:srgbClr>
              </a:gs>
            </a:gsLst>
            <a:lin ang="168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132" name="Google Shape;1132;p102"/>
          <p:cNvSpPr txBox="1">
            <a:spLocks noGrp="1"/>
          </p:cNvSpPr>
          <p:nvPr>
            <p:ph type="title"/>
          </p:nvPr>
        </p:nvSpPr>
        <p:spPr>
          <a:xfrm>
            <a:off x="1371599" y="294538"/>
            <a:ext cx="9895951" cy="1033669"/>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lt1"/>
              </a:buClr>
              <a:buSzPts val="4000"/>
              <a:buFont typeface="Arial"/>
              <a:buNone/>
            </a:pPr>
            <a:r>
              <a:rPr lang="en-US" sz="4000">
                <a:solidFill>
                  <a:schemeClr val="lt1"/>
                </a:solidFill>
                <a:latin typeface="Arial"/>
                <a:ea typeface="Arial"/>
                <a:cs typeface="Arial"/>
                <a:sym typeface="Arial"/>
              </a:rPr>
              <a:t>State and Local Tax Issues: Nexus</a:t>
            </a:r>
            <a:endParaRPr/>
          </a:p>
        </p:txBody>
      </p:sp>
      <p:sp>
        <p:nvSpPr>
          <p:cNvPr id="1133" name="Google Shape;1133;p102"/>
          <p:cNvSpPr txBox="1">
            <a:spLocks noGrp="1"/>
          </p:cNvSpPr>
          <p:nvPr>
            <p:ph type="body" idx="1"/>
          </p:nvPr>
        </p:nvSpPr>
        <p:spPr>
          <a:xfrm>
            <a:off x="1000461" y="1590740"/>
            <a:ext cx="10095169" cy="5267259"/>
          </a:xfrm>
          <a:prstGeom prst="rect">
            <a:avLst/>
          </a:prstGeom>
          <a:noFill/>
          <a:ln>
            <a:noFill/>
          </a:ln>
        </p:spPr>
        <p:txBody>
          <a:bodyPr spcFirstLastPara="1" wrap="square" lIns="91425" tIns="45700" rIns="91425" bIns="45700" anchor="t" anchorCtr="0">
            <a:noAutofit/>
          </a:bodyPr>
          <a:lstStyle/>
          <a:p>
            <a:pPr marL="228600" lvl="0" indent="-228600" algn="l" rtl="0">
              <a:lnSpc>
                <a:spcPct val="90000"/>
              </a:lnSpc>
              <a:spcBef>
                <a:spcPts val="0"/>
              </a:spcBef>
              <a:spcAft>
                <a:spcPts val="0"/>
              </a:spcAft>
              <a:buClr>
                <a:schemeClr val="dk1"/>
              </a:buClr>
              <a:buSzPts val="2800"/>
              <a:buChar char="•"/>
            </a:pPr>
            <a:r>
              <a:rPr lang="en-US">
                <a:latin typeface="Arial"/>
                <a:ea typeface="Arial"/>
                <a:cs typeface="Arial"/>
                <a:sym typeface="Arial"/>
              </a:rPr>
              <a:t>Where does the company have nexus?</a:t>
            </a:r>
            <a:endParaRPr/>
          </a:p>
          <a:p>
            <a:pPr marL="685800" lvl="1" indent="-228600" algn="l" rtl="0">
              <a:lnSpc>
                <a:spcPct val="90000"/>
              </a:lnSpc>
              <a:spcBef>
                <a:spcPts val="500"/>
              </a:spcBef>
              <a:spcAft>
                <a:spcPts val="0"/>
              </a:spcAft>
              <a:buClr>
                <a:schemeClr val="dk1"/>
              </a:buClr>
              <a:buSzPts val="2400"/>
              <a:buChar char="•"/>
            </a:pPr>
            <a:r>
              <a:rPr lang="en-US">
                <a:latin typeface="Arial"/>
                <a:ea typeface="Arial"/>
                <a:cs typeface="Arial"/>
                <a:sym typeface="Arial"/>
              </a:rPr>
              <a:t>Has Target completed a nexus study? If not, Buyer should consider completing one post-closing.</a:t>
            </a:r>
            <a:endParaRPr/>
          </a:p>
          <a:p>
            <a:pPr marL="228600" lvl="0" indent="-228600" algn="l" rtl="0">
              <a:lnSpc>
                <a:spcPct val="90000"/>
              </a:lnSpc>
              <a:spcBef>
                <a:spcPts val="1000"/>
              </a:spcBef>
              <a:spcAft>
                <a:spcPts val="0"/>
              </a:spcAft>
              <a:buClr>
                <a:schemeClr val="dk1"/>
              </a:buClr>
              <a:buSzPts val="2800"/>
              <a:buChar char="•"/>
            </a:pPr>
            <a:r>
              <a:rPr lang="en-US">
                <a:latin typeface="Arial"/>
                <a:ea typeface="Arial"/>
                <a:cs typeface="Arial"/>
                <a:sym typeface="Arial"/>
              </a:rPr>
              <a:t>A company can establish state taxation nexus through the following methods:</a:t>
            </a:r>
            <a:endParaRPr/>
          </a:p>
          <a:p>
            <a:pPr marL="685800" lvl="1" indent="-228600" algn="l" rtl="0">
              <a:lnSpc>
                <a:spcPct val="90000"/>
              </a:lnSpc>
              <a:spcBef>
                <a:spcPts val="500"/>
              </a:spcBef>
              <a:spcAft>
                <a:spcPts val="0"/>
              </a:spcAft>
              <a:buClr>
                <a:schemeClr val="dk1"/>
              </a:buClr>
              <a:buSzPts val="2400"/>
              <a:buChar char="•"/>
            </a:pPr>
            <a:r>
              <a:rPr lang="en-US">
                <a:latin typeface="Arial"/>
                <a:ea typeface="Arial"/>
                <a:cs typeface="Arial"/>
                <a:sym typeface="Arial"/>
              </a:rPr>
              <a:t>Economic nexus: sales above a certain threshold. </a:t>
            </a:r>
            <a:r>
              <a:rPr lang="en-US" i="1">
                <a:latin typeface="Arial"/>
                <a:ea typeface="Arial"/>
                <a:cs typeface="Arial"/>
                <a:sym typeface="Arial"/>
              </a:rPr>
              <a:t>Wayfair </a:t>
            </a:r>
            <a:r>
              <a:rPr lang="en-US">
                <a:latin typeface="Arial"/>
                <a:ea typeface="Arial"/>
                <a:cs typeface="Arial"/>
                <a:sym typeface="Arial"/>
              </a:rPr>
              <a:t>case in 2017 established this concept, and many states have created economic nexus rules.</a:t>
            </a:r>
            <a:endParaRPr/>
          </a:p>
          <a:p>
            <a:pPr marL="685800" lvl="1" indent="-228600" algn="l" rtl="0">
              <a:lnSpc>
                <a:spcPct val="90000"/>
              </a:lnSpc>
              <a:spcBef>
                <a:spcPts val="500"/>
              </a:spcBef>
              <a:spcAft>
                <a:spcPts val="0"/>
              </a:spcAft>
              <a:buClr>
                <a:schemeClr val="dk1"/>
              </a:buClr>
              <a:buSzPts val="2400"/>
              <a:buChar char="•"/>
            </a:pPr>
            <a:r>
              <a:rPr lang="en-US">
                <a:latin typeface="Arial"/>
                <a:ea typeface="Arial"/>
                <a:cs typeface="Arial"/>
                <a:sym typeface="Arial"/>
              </a:rPr>
              <a:t>Physical brick-and-mortar stores</a:t>
            </a:r>
            <a:endParaRPr/>
          </a:p>
          <a:p>
            <a:pPr marL="685800" lvl="1" indent="-228600" algn="l" rtl="0">
              <a:lnSpc>
                <a:spcPct val="90000"/>
              </a:lnSpc>
              <a:spcBef>
                <a:spcPts val="500"/>
              </a:spcBef>
              <a:spcAft>
                <a:spcPts val="0"/>
              </a:spcAft>
              <a:buClr>
                <a:schemeClr val="dk1"/>
              </a:buClr>
              <a:buSzPts val="2400"/>
              <a:buChar char="•"/>
            </a:pPr>
            <a:r>
              <a:rPr lang="en-US">
                <a:latin typeface="Arial"/>
                <a:ea typeface="Arial"/>
                <a:cs typeface="Arial"/>
                <a:sym typeface="Arial"/>
              </a:rPr>
              <a:t>Employees/payroll</a:t>
            </a:r>
            <a:endParaRPr/>
          </a:p>
          <a:p>
            <a:pPr marL="685800" lvl="1" indent="-228600" algn="l" rtl="0">
              <a:lnSpc>
                <a:spcPct val="90000"/>
              </a:lnSpc>
              <a:spcBef>
                <a:spcPts val="500"/>
              </a:spcBef>
              <a:spcAft>
                <a:spcPts val="0"/>
              </a:spcAft>
              <a:buClr>
                <a:schemeClr val="dk1"/>
              </a:buClr>
              <a:buSzPts val="2400"/>
              <a:buChar char="•"/>
            </a:pPr>
            <a:r>
              <a:rPr lang="en-US">
                <a:latin typeface="Arial"/>
                <a:ea typeface="Arial"/>
                <a:cs typeface="Arial"/>
                <a:sym typeface="Arial"/>
              </a:rPr>
              <a:t>Sales events, physical salespeople traveling to a state. </a:t>
            </a:r>
            <a:endParaRPr/>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Shape 1137"/>
        <p:cNvGrpSpPr/>
        <p:nvPr/>
      </p:nvGrpSpPr>
      <p:grpSpPr>
        <a:xfrm>
          <a:off x="0" y="0"/>
          <a:ext cx="0" cy="0"/>
          <a:chOff x="0" y="0"/>
          <a:chExt cx="0" cy="0"/>
        </a:xfrm>
      </p:grpSpPr>
      <p:sp>
        <p:nvSpPr>
          <p:cNvPr id="1138" name="Google Shape;1138;p103"/>
          <p:cNvSpPr/>
          <p:nvPr/>
        </p:nvSpPr>
        <p:spPr>
          <a:xfrm>
            <a:off x="0" y="0"/>
            <a:ext cx="12192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139" name="Google Shape;1139;p103"/>
          <p:cNvSpPr/>
          <p:nvPr/>
        </p:nvSpPr>
        <p:spPr>
          <a:xfrm flipH="1">
            <a:off x="-1" y="-1"/>
            <a:ext cx="12191998" cy="1590742"/>
          </a:xfrm>
          <a:prstGeom prst="rect">
            <a:avLst/>
          </a:prstGeom>
          <a:gradFill>
            <a:gsLst>
              <a:gs pos="0">
                <a:srgbClr val="000000"/>
              </a:gs>
              <a:gs pos="100000">
                <a:srgbClr val="2F5496"/>
              </a:gs>
            </a:gsLst>
            <a:lin ang="84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140" name="Google Shape;1140;p103"/>
          <p:cNvSpPr/>
          <p:nvPr/>
        </p:nvSpPr>
        <p:spPr>
          <a:xfrm rot="10800000" flipH="1">
            <a:off x="-3" y="0"/>
            <a:ext cx="8115306" cy="1590742"/>
          </a:xfrm>
          <a:prstGeom prst="rect">
            <a:avLst/>
          </a:prstGeom>
          <a:gradFill>
            <a:gsLst>
              <a:gs pos="0">
                <a:srgbClr val="4472C4">
                  <a:alpha val="0"/>
                </a:srgbClr>
              </a:gs>
              <a:gs pos="20000">
                <a:srgbClr val="4472C4">
                  <a:alpha val="0"/>
                </a:srgbClr>
              </a:gs>
              <a:gs pos="100000">
                <a:srgbClr val="1F3864">
                  <a:alpha val="54901"/>
                </a:srgbClr>
              </a:gs>
            </a:gsLst>
            <a:lin ang="13800001"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141" name="Google Shape;1141;p103"/>
          <p:cNvSpPr/>
          <p:nvPr/>
        </p:nvSpPr>
        <p:spPr>
          <a:xfrm flipH="1">
            <a:off x="8115299" y="-1"/>
            <a:ext cx="4076698" cy="1590742"/>
          </a:xfrm>
          <a:prstGeom prst="rect">
            <a:avLst/>
          </a:prstGeom>
          <a:gradFill>
            <a:gsLst>
              <a:gs pos="0">
                <a:srgbClr val="4472C4">
                  <a:alpha val="65882"/>
                </a:srgbClr>
              </a:gs>
              <a:gs pos="100000">
                <a:srgbClr val="000000">
                  <a:alpha val="29803"/>
                </a:srgbClr>
              </a:gs>
            </a:gsLst>
            <a:lin ang="132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142" name="Google Shape;1142;p103"/>
          <p:cNvSpPr/>
          <p:nvPr/>
        </p:nvSpPr>
        <p:spPr>
          <a:xfrm>
            <a:off x="459350" y="-1"/>
            <a:ext cx="11732646" cy="1597433"/>
          </a:xfrm>
          <a:prstGeom prst="rect">
            <a:avLst/>
          </a:prstGeom>
          <a:gradFill>
            <a:gsLst>
              <a:gs pos="0">
                <a:srgbClr val="000000">
                  <a:alpha val="0"/>
                </a:srgbClr>
              </a:gs>
              <a:gs pos="50000">
                <a:srgbClr val="000000">
                  <a:alpha val="0"/>
                </a:srgbClr>
              </a:gs>
              <a:gs pos="99000">
                <a:srgbClr val="1F3864">
                  <a:alpha val="51764"/>
                </a:srgbClr>
              </a:gs>
              <a:gs pos="100000">
                <a:srgbClr val="1F3864">
                  <a:alpha val="51764"/>
                </a:srgbClr>
              </a:gs>
            </a:gsLst>
            <a:lin ang="168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143" name="Google Shape;1143;p103"/>
          <p:cNvSpPr txBox="1">
            <a:spLocks noGrp="1"/>
          </p:cNvSpPr>
          <p:nvPr>
            <p:ph type="title"/>
          </p:nvPr>
        </p:nvSpPr>
        <p:spPr>
          <a:xfrm>
            <a:off x="1371599" y="294538"/>
            <a:ext cx="9895951" cy="1033669"/>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lt1"/>
              </a:buClr>
              <a:buSzPts val="4000"/>
              <a:buFont typeface="Arial"/>
              <a:buNone/>
            </a:pPr>
            <a:r>
              <a:rPr lang="en-US" sz="4000">
                <a:solidFill>
                  <a:schemeClr val="lt1"/>
                </a:solidFill>
                <a:latin typeface="Arial"/>
                <a:ea typeface="Arial"/>
                <a:cs typeface="Arial"/>
                <a:sym typeface="Arial"/>
              </a:rPr>
              <a:t>State and Local Tax Issues: Nexus</a:t>
            </a:r>
            <a:endParaRPr/>
          </a:p>
        </p:txBody>
      </p:sp>
      <p:sp>
        <p:nvSpPr>
          <p:cNvPr id="1144" name="Google Shape;1144;p103"/>
          <p:cNvSpPr txBox="1">
            <a:spLocks noGrp="1"/>
          </p:cNvSpPr>
          <p:nvPr>
            <p:ph type="body" idx="1"/>
          </p:nvPr>
        </p:nvSpPr>
        <p:spPr>
          <a:xfrm>
            <a:off x="1000461" y="1590740"/>
            <a:ext cx="10095169" cy="5267259"/>
          </a:xfrm>
          <a:prstGeom prst="rect">
            <a:avLst/>
          </a:prstGeom>
          <a:noFill/>
          <a:ln>
            <a:noFill/>
          </a:ln>
        </p:spPr>
        <p:txBody>
          <a:bodyPr spcFirstLastPara="1" wrap="square" lIns="91425" tIns="45700" rIns="91425" bIns="45700" anchor="t" anchorCtr="0">
            <a:noAutofit/>
          </a:bodyPr>
          <a:lstStyle/>
          <a:p>
            <a:pPr marL="228600" lvl="0" indent="-228600" algn="l" rtl="0">
              <a:lnSpc>
                <a:spcPct val="90000"/>
              </a:lnSpc>
              <a:spcBef>
                <a:spcPts val="0"/>
              </a:spcBef>
              <a:spcAft>
                <a:spcPts val="0"/>
              </a:spcAft>
              <a:buClr>
                <a:schemeClr val="dk1"/>
              </a:buClr>
              <a:buSzPts val="2800"/>
              <a:buChar char="•"/>
            </a:pPr>
            <a:r>
              <a:rPr lang="en-US">
                <a:latin typeface="Arial"/>
                <a:ea typeface="Arial"/>
                <a:cs typeface="Arial"/>
                <a:sym typeface="Arial"/>
              </a:rPr>
              <a:t>Buyer will likely want to integrate Seller’s state tax filing profile going forward.</a:t>
            </a:r>
            <a:endParaRPr/>
          </a:p>
          <a:p>
            <a:pPr marL="685800" lvl="1" indent="-228600" algn="l" rtl="0">
              <a:lnSpc>
                <a:spcPct val="90000"/>
              </a:lnSpc>
              <a:spcBef>
                <a:spcPts val="500"/>
              </a:spcBef>
              <a:spcAft>
                <a:spcPts val="0"/>
              </a:spcAft>
              <a:buClr>
                <a:schemeClr val="dk1"/>
              </a:buClr>
              <a:buSzPts val="2400"/>
              <a:buChar char="•"/>
            </a:pPr>
            <a:r>
              <a:rPr lang="en-US">
                <a:latin typeface="Arial"/>
                <a:ea typeface="Arial"/>
                <a:cs typeface="Arial"/>
                <a:sym typeface="Arial"/>
              </a:rPr>
              <a:t>During tax due diligence, Buyer should estimate the potential income and sales tax liability for states in which Target has nexus but has not filed returns.</a:t>
            </a:r>
            <a:endParaRPr/>
          </a:p>
          <a:p>
            <a:pPr marL="685800" lvl="1" indent="-228600" algn="l" rtl="0">
              <a:lnSpc>
                <a:spcPct val="90000"/>
              </a:lnSpc>
              <a:spcBef>
                <a:spcPts val="500"/>
              </a:spcBef>
              <a:spcAft>
                <a:spcPts val="0"/>
              </a:spcAft>
              <a:buClr>
                <a:schemeClr val="dk1"/>
              </a:buClr>
              <a:buSzPts val="2400"/>
              <a:buChar char="•"/>
            </a:pPr>
            <a:r>
              <a:rPr lang="en-US">
                <a:latin typeface="Arial"/>
                <a:ea typeface="Arial"/>
                <a:cs typeface="Arial"/>
                <a:sym typeface="Arial"/>
              </a:rPr>
              <a:t>Buyer may want to proactively approach state tax authorities to file pre-close returns and avoid penalties associated with late filing through a voluntary disclosure agreement (“VDA”). The VDA also provides certainty as to the outstanding tax liability and helps avoid future audits.</a:t>
            </a:r>
            <a:endParaRPr/>
          </a:p>
          <a:p>
            <a:pPr marL="685800" lvl="1" indent="-76200" algn="l" rtl="0">
              <a:lnSpc>
                <a:spcPct val="90000"/>
              </a:lnSpc>
              <a:spcBef>
                <a:spcPts val="500"/>
              </a:spcBef>
              <a:spcAft>
                <a:spcPts val="0"/>
              </a:spcAft>
              <a:buClr>
                <a:schemeClr val="dk1"/>
              </a:buClr>
              <a:buSzPts val="2400"/>
              <a:buNone/>
            </a:pPr>
            <a:endParaRPr>
              <a:latin typeface="Arial"/>
              <a:ea typeface="Arial"/>
              <a:cs typeface="Arial"/>
              <a:sym typeface="Arial"/>
            </a:endParaRPr>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Shape 1148"/>
        <p:cNvGrpSpPr/>
        <p:nvPr/>
      </p:nvGrpSpPr>
      <p:grpSpPr>
        <a:xfrm>
          <a:off x="0" y="0"/>
          <a:ext cx="0" cy="0"/>
          <a:chOff x="0" y="0"/>
          <a:chExt cx="0" cy="0"/>
        </a:xfrm>
      </p:grpSpPr>
      <p:sp>
        <p:nvSpPr>
          <p:cNvPr id="1149" name="Google Shape;1149;p104"/>
          <p:cNvSpPr/>
          <p:nvPr/>
        </p:nvSpPr>
        <p:spPr>
          <a:xfrm>
            <a:off x="0" y="0"/>
            <a:ext cx="12192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150" name="Google Shape;1150;p104"/>
          <p:cNvSpPr/>
          <p:nvPr/>
        </p:nvSpPr>
        <p:spPr>
          <a:xfrm flipH="1">
            <a:off x="-1" y="-1"/>
            <a:ext cx="12191998" cy="1590742"/>
          </a:xfrm>
          <a:prstGeom prst="rect">
            <a:avLst/>
          </a:prstGeom>
          <a:gradFill>
            <a:gsLst>
              <a:gs pos="0">
                <a:srgbClr val="000000"/>
              </a:gs>
              <a:gs pos="100000">
                <a:srgbClr val="2F5496"/>
              </a:gs>
            </a:gsLst>
            <a:lin ang="84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151" name="Google Shape;1151;p104"/>
          <p:cNvSpPr/>
          <p:nvPr/>
        </p:nvSpPr>
        <p:spPr>
          <a:xfrm rot="10800000" flipH="1">
            <a:off x="-3" y="0"/>
            <a:ext cx="8115306" cy="1590742"/>
          </a:xfrm>
          <a:prstGeom prst="rect">
            <a:avLst/>
          </a:prstGeom>
          <a:gradFill>
            <a:gsLst>
              <a:gs pos="0">
                <a:srgbClr val="4472C4">
                  <a:alpha val="0"/>
                </a:srgbClr>
              </a:gs>
              <a:gs pos="20000">
                <a:srgbClr val="4472C4">
                  <a:alpha val="0"/>
                </a:srgbClr>
              </a:gs>
              <a:gs pos="100000">
                <a:srgbClr val="1F3864">
                  <a:alpha val="54901"/>
                </a:srgbClr>
              </a:gs>
            </a:gsLst>
            <a:lin ang="13800001"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152" name="Google Shape;1152;p104"/>
          <p:cNvSpPr/>
          <p:nvPr/>
        </p:nvSpPr>
        <p:spPr>
          <a:xfrm flipH="1">
            <a:off x="8115299" y="-1"/>
            <a:ext cx="4076698" cy="1590742"/>
          </a:xfrm>
          <a:prstGeom prst="rect">
            <a:avLst/>
          </a:prstGeom>
          <a:gradFill>
            <a:gsLst>
              <a:gs pos="0">
                <a:srgbClr val="4472C4">
                  <a:alpha val="65882"/>
                </a:srgbClr>
              </a:gs>
              <a:gs pos="100000">
                <a:srgbClr val="000000">
                  <a:alpha val="29803"/>
                </a:srgbClr>
              </a:gs>
            </a:gsLst>
            <a:lin ang="132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153" name="Google Shape;1153;p104"/>
          <p:cNvSpPr/>
          <p:nvPr/>
        </p:nvSpPr>
        <p:spPr>
          <a:xfrm>
            <a:off x="459350" y="-1"/>
            <a:ext cx="11732646" cy="1597433"/>
          </a:xfrm>
          <a:prstGeom prst="rect">
            <a:avLst/>
          </a:prstGeom>
          <a:gradFill>
            <a:gsLst>
              <a:gs pos="0">
                <a:srgbClr val="000000">
                  <a:alpha val="0"/>
                </a:srgbClr>
              </a:gs>
              <a:gs pos="50000">
                <a:srgbClr val="000000">
                  <a:alpha val="0"/>
                </a:srgbClr>
              </a:gs>
              <a:gs pos="99000">
                <a:srgbClr val="1F3864">
                  <a:alpha val="51764"/>
                </a:srgbClr>
              </a:gs>
              <a:gs pos="100000">
                <a:srgbClr val="1F3864">
                  <a:alpha val="51764"/>
                </a:srgbClr>
              </a:gs>
            </a:gsLst>
            <a:lin ang="168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154" name="Google Shape;1154;p104"/>
          <p:cNvSpPr txBox="1">
            <a:spLocks noGrp="1"/>
          </p:cNvSpPr>
          <p:nvPr>
            <p:ph type="title"/>
          </p:nvPr>
        </p:nvSpPr>
        <p:spPr>
          <a:xfrm>
            <a:off x="1371599" y="294538"/>
            <a:ext cx="9895951" cy="1033669"/>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lt1"/>
              </a:buClr>
              <a:buSzPts val="4000"/>
              <a:buFont typeface="Arial"/>
              <a:buNone/>
            </a:pPr>
            <a:r>
              <a:rPr lang="en-US" sz="4000">
                <a:solidFill>
                  <a:schemeClr val="lt1"/>
                </a:solidFill>
                <a:latin typeface="Arial"/>
                <a:ea typeface="Arial"/>
                <a:cs typeface="Arial"/>
                <a:sym typeface="Arial"/>
              </a:rPr>
              <a:t>State and Local Tax Issues: Sales Tax</a:t>
            </a:r>
            <a:endParaRPr/>
          </a:p>
        </p:txBody>
      </p:sp>
      <p:sp>
        <p:nvSpPr>
          <p:cNvPr id="1155" name="Google Shape;1155;p104"/>
          <p:cNvSpPr txBox="1">
            <a:spLocks noGrp="1"/>
          </p:cNvSpPr>
          <p:nvPr>
            <p:ph type="body" idx="1"/>
          </p:nvPr>
        </p:nvSpPr>
        <p:spPr>
          <a:xfrm>
            <a:off x="1000461" y="1590740"/>
            <a:ext cx="10095169" cy="5267259"/>
          </a:xfrm>
          <a:prstGeom prst="rect">
            <a:avLst/>
          </a:prstGeom>
          <a:noFill/>
          <a:ln>
            <a:noFill/>
          </a:ln>
        </p:spPr>
        <p:txBody>
          <a:bodyPr spcFirstLastPara="1" wrap="square" lIns="91425" tIns="45700" rIns="91425" bIns="45700" anchor="t" anchorCtr="0">
            <a:noAutofit/>
          </a:bodyPr>
          <a:lstStyle/>
          <a:p>
            <a:pPr marL="228600" lvl="0" indent="-228600" algn="l" rtl="0">
              <a:lnSpc>
                <a:spcPct val="110000"/>
              </a:lnSpc>
              <a:spcBef>
                <a:spcPts val="0"/>
              </a:spcBef>
              <a:spcAft>
                <a:spcPts val="0"/>
              </a:spcAft>
              <a:buClr>
                <a:schemeClr val="dk1"/>
              </a:buClr>
              <a:buSzPts val="2200"/>
              <a:buChar char="•"/>
            </a:pPr>
            <a:r>
              <a:rPr lang="en-US" sz="2200">
                <a:latin typeface="Arial"/>
                <a:ea typeface="Arial"/>
                <a:cs typeface="Arial"/>
                <a:sym typeface="Arial"/>
              </a:rPr>
              <a:t>“Sale” is broadly defined to include all transfers of title or possession of goods for consideration “unless otherwise excepted.”</a:t>
            </a:r>
            <a:endParaRPr/>
          </a:p>
          <a:p>
            <a:pPr marL="228600" lvl="0" indent="-228600" algn="l" rtl="0">
              <a:lnSpc>
                <a:spcPct val="110000"/>
              </a:lnSpc>
              <a:spcBef>
                <a:spcPts val="1000"/>
              </a:spcBef>
              <a:spcAft>
                <a:spcPts val="0"/>
              </a:spcAft>
              <a:buClr>
                <a:schemeClr val="dk1"/>
              </a:buClr>
              <a:buSzPts val="2200"/>
              <a:buChar char="•"/>
            </a:pPr>
            <a:r>
              <a:rPr lang="en-US" sz="2200">
                <a:latin typeface="Arial"/>
                <a:ea typeface="Arial"/>
                <a:cs typeface="Arial"/>
                <a:sym typeface="Arial"/>
              </a:rPr>
              <a:t>Even if Target is a loss corporation for income tax purposes, it will still have sales tax liability.</a:t>
            </a:r>
            <a:endParaRPr/>
          </a:p>
          <a:p>
            <a:pPr marL="228600" lvl="0" indent="-228600" algn="l" rtl="0">
              <a:lnSpc>
                <a:spcPct val="110000"/>
              </a:lnSpc>
              <a:spcBef>
                <a:spcPts val="1000"/>
              </a:spcBef>
              <a:spcAft>
                <a:spcPts val="0"/>
              </a:spcAft>
              <a:buClr>
                <a:schemeClr val="dk1"/>
              </a:buClr>
              <a:buSzPts val="2200"/>
              <a:buChar char="•"/>
            </a:pPr>
            <a:r>
              <a:rPr lang="en-US" sz="2200">
                <a:latin typeface="Arial"/>
                <a:ea typeface="Arial"/>
                <a:cs typeface="Arial"/>
                <a:sym typeface="Arial"/>
              </a:rPr>
              <a:t>Not all states have a sales tax exemption for sale of a business.</a:t>
            </a:r>
            <a:endParaRPr/>
          </a:p>
          <a:p>
            <a:pPr marL="685800" lvl="1" indent="-228600" algn="l" rtl="0">
              <a:lnSpc>
                <a:spcPct val="110000"/>
              </a:lnSpc>
              <a:spcBef>
                <a:spcPts val="500"/>
              </a:spcBef>
              <a:spcAft>
                <a:spcPts val="0"/>
              </a:spcAft>
              <a:buClr>
                <a:schemeClr val="dk1"/>
              </a:buClr>
              <a:buSzPts val="2200"/>
              <a:buChar char="•"/>
            </a:pPr>
            <a:r>
              <a:rPr lang="en-US" sz="2200">
                <a:latin typeface="Arial"/>
                <a:ea typeface="Arial"/>
                <a:cs typeface="Arial"/>
                <a:sym typeface="Arial"/>
              </a:rPr>
              <a:t>Research whether the state has exemption for isolated sales outside of ordinary course of business.</a:t>
            </a:r>
            <a:endParaRPr/>
          </a:p>
          <a:p>
            <a:pPr marL="228600" lvl="0" indent="-228600" algn="l" rtl="0">
              <a:lnSpc>
                <a:spcPct val="110000"/>
              </a:lnSpc>
              <a:spcBef>
                <a:spcPts val="1000"/>
              </a:spcBef>
              <a:spcAft>
                <a:spcPts val="0"/>
              </a:spcAft>
              <a:buClr>
                <a:schemeClr val="dk1"/>
              </a:buClr>
              <a:buSzPts val="2200"/>
              <a:buChar char="•"/>
            </a:pPr>
            <a:r>
              <a:rPr lang="en-US" sz="2200">
                <a:latin typeface="Arial"/>
                <a:ea typeface="Arial"/>
                <a:cs typeface="Arial"/>
                <a:sym typeface="Arial"/>
              </a:rPr>
              <a:t>Bulk sales / successor liability provisions:</a:t>
            </a:r>
            <a:endParaRPr/>
          </a:p>
          <a:p>
            <a:pPr marL="685800" lvl="1" indent="-228600" algn="l" rtl="0">
              <a:lnSpc>
                <a:spcPct val="110000"/>
              </a:lnSpc>
              <a:spcBef>
                <a:spcPts val="500"/>
              </a:spcBef>
              <a:spcAft>
                <a:spcPts val="0"/>
              </a:spcAft>
              <a:buClr>
                <a:schemeClr val="dk1"/>
              </a:buClr>
              <a:buSzPts val="2200"/>
              <a:buChar char="•"/>
            </a:pPr>
            <a:r>
              <a:rPr lang="en-US" sz="2200">
                <a:latin typeface="Arial"/>
                <a:ea typeface="Arial"/>
                <a:cs typeface="Arial"/>
                <a:sym typeface="Arial"/>
              </a:rPr>
              <a:t>States frequently require the seller and/or purchaser of business assets to notify the tax authority of the sale in order to obtain a clearance certificate stating that there is no outstanding sales tax liability.</a:t>
            </a:r>
            <a:endParaRPr/>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Shape 1159"/>
        <p:cNvGrpSpPr/>
        <p:nvPr/>
      </p:nvGrpSpPr>
      <p:grpSpPr>
        <a:xfrm>
          <a:off x="0" y="0"/>
          <a:ext cx="0" cy="0"/>
          <a:chOff x="0" y="0"/>
          <a:chExt cx="0" cy="0"/>
        </a:xfrm>
      </p:grpSpPr>
      <p:sp>
        <p:nvSpPr>
          <p:cNvPr id="1160" name="Google Shape;1160;p105"/>
          <p:cNvSpPr/>
          <p:nvPr/>
        </p:nvSpPr>
        <p:spPr>
          <a:xfrm>
            <a:off x="0" y="0"/>
            <a:ext cx="12192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161" name="Google Shape;1161;p105"/>
          <p:cNvSpPr/>
          <p:nvPr/>
        </p:nvSpPr>
        <p:spPr>
          <a:xfrm flipH="1">
            <a:off x="-1" y="-1"/>
            <a:ext cx="12191998" cy="1590742"/>
          </a:xfrm>
          <a:prstGeom prst="rect">
            <a:avLst/>
          </a:prstGeom>
          <a:gradFill>
            <a:gsLst>
              <a:gs pos="0">
                <a:srgbClr val="000000"/>
              </a:gs>
              <a:gs pos="100000">
                <a:srgbClr val="2F5496"/>
              </a:gs>
            </a:gsLst>
            <a:lin ang="84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162" name="Google Shape;1162;p105"/>
          <p:cNvSpPr/>
          <p:nvPr/>
        </p:nvSpPr>
        <p:spPr>
          <a:xfrm rot="10800000" flipH="1">
            <a:off x="-3" y="0"/>
            <a:ext cx="8115306" cy="1590742"/>
          </a:xfrm>
          <a:prstGeom prst="rect">
            <a:avLst/>
          </a:prstGeom>
          <a:gradFill>
            <a:gsLst>
              <a:gs pos="0">
                <a:srgbClr val="4472C4">
                  <a:alpha val="0"/>
                </a:srgbClr>
              </a:gs>
              <a:gs pos="20000">
                <a:srgbClr val="4472C4">
                  <a:alpha val="0"/>
                </a:srgbClr>
              </a:gs>
              <a:gs pos="100000">
                <a:srgbClr val="1F3864">
                  <a:alpha val="54901"/>
                </a:srgbClr>
              </a:gs>
            </a:gsLst>
            <a:lin ang="13800001"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163" name="Google Shape;1163;p105"/>
          <p:cNvSpPr/>
          <p:nvPr/>
        </p:nvSpPr>
        <p:spPr>
          <a:xfrm flipH="1">
            <a:off x="8115299" y="-1"/>
            <a:ext cx="4076698" cy="1590742"/>
          </a:xfrm>
          <a:prstGeom prst="rect">
            <a:avLst/>
          </a:prstGeom>
          <a:gradFill>
            <a:gsLst>
              <a:gs pos="0">
                <a:srgbClr val="4472C4">
                  <a:alpha val="65882"/>
                </a:srgbClr>
              </a:gs>
              <a:gs pos="100000">
                <a:srgbClr val="000000">
                  <a:alpha val="29803"/>
                </a:srgbClr>
              </a:gs>
            </a:gsLst>
            <a:lin ang="132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164" name="Google Shape;1164;p105"/>
          <p:cNvSpPr/>
          <p:nvPr/>
        </p:nvSpPr>
        <p:spPr>
          <a:xfrm>
            <a:off x="459350" y="-1"/>
            <a:ext cx="11732646" cy="1597433"/>
          </a:xfrm>
          <a:prstGeom prst="rect">
            <a:avLst/>
          </a:prstGeom>
          <a:gradFill>
            <a:gsLst>
              <a:gs pos="0">
                <a:srgbClr val="000000">
                  <a:alpha val="0"/>
                </a:srgbClr>
              </a:gs>
              <a:gs pos="50000">
                <a:srgbClr val="000000">
                  <a:alpha val="0"/>
                </a:srgbClr>
              </a:gs>
              <a:gs pos="99000">
                <a:srgbClr val="1F3864">
                  <a:alpha val="51764"/>
                </a:srgbClr>
              </a:gs>
              <a:gs pos="100000">
                <a:srgbClr val="1F3864">
                  <a:alpha val="51764"/>
                </a:srgbClr>
              </a:gs>
            </a:gsLst>
            <a:lin ang="168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165" name="Google Shape;1165;p105"/>
          <p:cNvSpPr txBox="1">
            <a:spLocks noGrp="1"/>
          </p:cNvSpPr>
          <p:nvPr>
            <p:ph type="title"/>
          </p:nvPr>
        </p:nvSpPr>
        <p:spPr>
          <a:xfrm>
            <a:off x="1371599" y="294538"/>
            <a:ext cx="9895951" cy="1033669"/>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lt1"/>
              </a:buClr>
              <a:buSzPts val="4000"/>
              <a:buFont typeface="Arial"/>
              <a:buNone/>
            </a:pPr>
            <a:r>
              <a:rPr lang="en-US" sz="4000">
                <a:solidFill>
                  <a:schemeClr val="lt1"/>
                </a:solidFill>
                <a:latin typeface="Arial"/>
                <a:ea typeface="Arial"/>
                <a:cs typeface="Arial"/>
                <a:sym typeface="Arial"/>
              </a:rPr>
              <a:t>State and Local Tax Issues: Sales Tax</a:t>
            </a:r>
            <a:endParaRPr/>
          </a:p>
        </p:txBody>
      </p:sp>
      <p:sp>
        <p:nvSpPr>
          <p:cNvPr id="1166" name="Google Shape;1166;p105"/>
          <p:cNvSpPr txBox="1">
            <a:spLocks noGrp="1"/>
          </p:cNvSpPr>
          <p:nvPr>
            <p:ph type="body" idx="1"/>
          </p:nvPr>
        </p:nvSpPr>
        <p:spPr>
          <a:xfrm>
            <a:off x="1000461" y="1590740"/>
            <a:ext cx="10095169" cy="5267259"/>
          </a:xfrm>
          <a:prstGeom prst="rect">
            <a:avLst/>
          </a:prstGeom>
          <a:noFill/>
          <a:ln>
            <a:noFill/>
          </a:ln>
        </p:spPr>
        <p:txBody>
          <a:bodyPr spcFirstLastPara="1" wrap="square" lIns="91425" tIns="45700" rIns="91425" bIns="45700" anchor="t" anchorCtr="0">
            <a:noAutofit/>
          </a:bodyPr>
          <a:lstStyle/>
          <a:p>
            <a:pPr marL="228600" lvl="0" indent="-228600" algn="l" rtl="0">
              <a:lnSpc>
                <a:spcPct val="90000"/>
              </a:lnSpc>
              <a:spcBef>
                <a:spcPts val="0"/>
              </a:spcBef>
              <a:spcAft>
                <a:spcPts val="0"/>
              </a:spcAft>
              <a:buClr>
                <a:schemeClr val="dk1"/>
              </a:buClr>
              <a:buSzPts val="2800"/>
              <a:buChar char="•"/>
            </a:pPr>
            <a:r>
              <a:rPr lang="en-US">
                <a:latin typeface="Arial"/>
                <a:ea typeface="Arial"/>
                <a:cs typeface="Arial"/>
                <a:sym typeface="Arial"/>
              </a:rPr>
              <a:t>Economic nexus: review Target’s sales by state. Did it trip any economic nexus thresholds? If so, is Target registered in those states?</a:t>
            </a:r>
            <a:endParaRPr/>
          </a:p>
          <a:p>
            <a:pPr marL="228600" lvl="0" indent="-228600" algn="l" rtl="0">
              <a:lnSpc>
                <a:spcPct val="90000"/>
              </a:lnSpc>
              <a:spcBef>
                <a:spcPts val="1000"/>
              </a:spcBef>
              <a:spcAft>
                <a:spcPts val="0"/>
              </a:spcAft>
              <a:buClr>
                <a:schemeClr val="dk1"/>
              </a:buClr>
              <a:buSzPts val="2800"/>
              <a:buChar char="•"/>
            </a:pPr>
            <a:r>
              <a:rPr lang="en-US">
                <a:latin typeface="Arial"/>
                <a:ea typeface="Arial"/>
                <a:cs typeface="Arial"/>
                <a:sym typeface="Arial"/>
              </a:rPr>
              <a:t>Software as a service: most states, including California and Illinois, do not tax SaaS. However, Washington, Texas, and New York are 3 of the 16 states that do tax SaaS.</a:t>
            </a:r>
            <a:endParaRPr/>
          </a:p>
          <a:p>
            <a:pPr marL="228600" lvl="0" indent="-228600" algn="l" rtl="0">
              <a:lnSpc>
                <a:spcPct val="90000"/>
              </a:lnSpc>
              <a:spcBef>
                <a:spcPts val="1000"/>
              </a:spcBef>
              <a:spcAft>
                <a:spcPts val="0"/>
              </a:spcAft>
              <a:buClr>
                <a:schemeClr val="dk1"/>
              </a:buClr>
              <a:buSzPts val="2800"/>
              <a:buChar char="•"/>
            </a:pPr>
            <a:r>
              <a:rPr lang="en-US">
                <a:latin typeface="Arial"/>
                <a:ea typeface="Arial"/>
                <a:cs typeface="Arial"/>
                <a:sym typeface="Arial"/>
              </a:rPr>
              <a:t>Resale exemption: What are Target’s primary customers? B2B or B2C?</a:t>
            </a:r>
            <a:endParaRPr/>
          </a:p>
          <a:p>
            <a:pPr marL="685800" lvl="1" indent="-228600" algn="l" rtl="0">
              <a:lnSpc>
                <a:spcPct val="90000"/>
              </a:lnSpc>
              <a:spcBef>
                <a:spcPts val="500"/>
              </a:spcBef>
              <a:spcAft>
                <a:spcPts val="0"/>
              </a:spcAft>
              <a:buClr>
                <a:schemeClr val="dk1"/>
              </a:buClr>
              <a:buSzPts val="2400"/>
              <a:buChar char="•"/>
            </a:pPr>
            <a:r>
              <a:rPr lang="en-US">
                <a:latin typeface="Arial"/>
                <a:ea typeface="Arial"/>
                <a:cs typeface="Arial"/>
                <a:sym typeface="Arial"/>
              </a:rPr>
              <a:t>If B2B, Target may not need to collect sales tax if it can get exemption certificates from its customers. If these certificates have not yet been collected, Buyer will need to work with Target to collect them post-closing.</a:t>
            </a:r>
            <a:endParaRPr/>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170"/>
        <p:cNvGrpSpPr/>
        <p:nvPr/>
      </p:nvGrpSpPr>
      <p:grpSpPr>
        <a:xfrm>
          <a:off x="0" y="0"/>
          <a:ext cx="0" cy="0"/>
          <a:chOff x="0" y="0"/>
          <a:chExt cx="0" cy="0"/>
        </a:xfrm>
      </p:grpSpPr>
      <p:sp>
        <p:nvSpPr>
          <p:cNvPr id="1171" name="Google Shape;1171;p106"/>
          <p:cNvSpPr/>
          <p:nvPr/>
        </p:nvSpPr>
        <p:spPr>
          <a:xfrm>
            <a:off x="0" y="0"/>
            <a:ext cx="12192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172" name="Google Shape;1172;p106"/>
          <p:cNvSpPr/>
          <p:nvPr/>
        </p:nvSpPr>
        <p:spPr>
          <a:xfrm flipH="1">
            <a:off x="-1" y="-1"/>
            <a:ext cx="12191998" cy="1590742"/>
          </a:xfrm>
          <a:prstGeom prst="rect">
            <a:avLst/>
          </a:prstGeom>
          <a:gradFill>
            <a:gsLst>
              <a:gs pos="0">
                <a:srgbClr val="000000"/>
              </a:gs>
              <a:gs pos="100000">
                <a:srgbClr val="2F5496"/>
              </a:gs>
            </a:gsLst>
            <a:lin ang="84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173" name="Google Shape;1173;p106"/>
          <p:cNvSpPr/>
          <p:nvPr/>
        </p:nvSpPr>
        <p:spPr>
          <a:xfrm rot="10800000" flipH="1">
            <a:off x="-3" y="0"/>
            <a:ext cx="8115306" cy="1590742"/>
          </a:xfrm>
          <a:prstGeom prst="rect">
            <a:avLst/>
          </a:prstGeom>
          <a:gradFill>
            <a:gsLst>
              <a:gs pos="0">
                <a:srgbClr val="4472C4">
                  <a:alpha val="0"/>
                </a:srgbClr>
              </a:gs>
              <a:gs pos="20000">
                <a:srgbClr val="4472C4">
                  <a:alpha val="0"/>
                </a:srgbClr>
              </a:gs>
              <a:gs pos="100000">
                <a:srgbClr val="1F3864">
                  <a:alpha val="54901"/>
                </a:srgbClr>
              </a:gs>
            </a:gsLst>
            <a:lin ang="13800001"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174" name="Google Shape;1174;p106"/>
          <p:cNvSpPr/>
          <p:nvPr/>
        </p:nvSpPr>
        <p:spPr>
          <a:xfrm flipH="1">
            <a:off x="8115299" y="-1"/>
            <a:ext cx="4076698" cy="1590742"/>
          </a:xfrm>
          <a:prstGeom prst="rect">
            <a:avLst/>
          </a:prstGeom>
          <a:gradFill>
            <a:gsLst>
              <a:gs pos="0">
                <a:srgbClr val="4472C4">
                  <a:alpha val="65882"/>
                </a:srgbClr>
              </a:gs>
              <a:gs pos="100000">
                <a:srgbClr val="000000">
                  <a:alpha val="29803"/>
                </a:srgbClr>
              </a:gs>
            </a:gsLst>
            <a:lin ang="132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175" name="Google Shape;1175;p106"/>
          <p:cNvSpPr/>
          <p:nvPr/>
        </p:nvSpPr>
        <p:spPr>
          <a:xfrm>
            <a:off x="459350" y="-1"/>
            <a:ext cx="11732646" cy="1597433"/>
          </a:xfrm>
          <a:prstGeom prst="rect">
            <a:avLst/>
          </a:prstGeom>
          <a:gradFill>
            <a:gsLst>
              <a:gs pos="0">
                <a:srgbClr val="000000">
                  <a:alpha val="0"/>
                </a:srgbClr>
              </a:gs>
              <a:gs pos="50000">
                <a:srgbClr val="000000">
                  <a:alpha val="0"/>
                </a:srgbClr>
              </a:gs>
              <a:gs pos="99000">
                <a:srgbClr val="1F3864">
                  <a:alpha val="51764"/>
                </a:srgbClr>
              </a:gs>
              <a:gs pos="100000">
                <a:srgbClr val="1F3864">
                  <a:alpha val="51764"/>
                </a:srgbClr>
              </a:gs>
            </a:gsLst>
            <a:lin ang="168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176" name="Google Shape;1176;p106"/>
          <p:cNvSpPr txBox="1">
            <a:spLocks noGrp="1"/>
          </p:cNvSpPr>
          <p:nvPr>
            <p:ph type="title"/>
          </p:nvPr>
        </p:nvSpPr>
        <p:spPr>
          <a:xfrm>
            <a:off x="1371599" y="294538"/>
            <a:ext cx="9895951" cy="1033669"/>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lt1"/>
              </a:buClr>
              <a:buSzPts val="4000"/>
              <a:buFont typeface="Arial"/>
              <a:buNone/>
            </a:pPr>
            <a:r>
              <a:rPr lang="en-US" sz="4000">
                <a:solidFill>
                  <a:schemeClr val="lt1"/>
                </a:solidFill>
                <a:latin typeface="Arial"/>
                <a:ea typeface="Arial"/>
                <a:cs typeface="Arial"/>
                <a:sym typeface="Arial"/>
              </a:rPr>
              <a:t>Tax treatment of transaction costs</a:t>
            </a:r>
            <a:endParaRPr/>
          </a:p>
        </p:txBody>
      </p:sp>
      <p:sp>
        <p:nvSpPr>
          <p:cNvPr id="1177" name="Google Shape;1177;p106"/>
          <p:cNvSpPr txBox="1">
            <a:spLocks noGrp="1"/>
          </p:cNvSpPr>
          <p:nvPr>
            <p:ph type="body" idx="1"/>
          </p:nvPr>
        </p:nvSpPr>
        <p:spPr>
          <a:xfrm>
            <a:off x="1000461" y="1590740"/>
            <a:ext cx="10095169" cy="5267259"/>
          </a:xfrm>
          <a:prstGeom prst="rect">
            <a:avLst/>
          </a:prstGeom>
          <a:noFill/>
          <a:ln>
            <a:noFill/>
          </a:ln>
        </p:spPr>
        <p:txBody>
          <a:bodyPr spcFirstLastPara="1" wrap="square" lIns="91425" tIns="45700" rIns="91425" bIns="45700" anchor="t" anchorCtr="0">
            <a:normAutofit/>
          </a:bodyPr>
          <a:lstStyle/>
          <a:p>
            <a:pPr marL="228600" lvl="1" indent="-228600" algn="l" rtl="0">
              <a:lnSpc>
                <a:spcPct val="100000"/>
              </a:lnSpc>
              <a:spcBef>
                <a:spcPts val="0"/>
              </a:spcBef>
              <a:spcAft>
                <a:spcPts val="0"/>
              </a:spcAft>
              <a:buClr>
                <a:schemeClr val="dk1"/>
              </a:buClr>
              <a:buSzPts val="2400"/>
              <a:buChar char="•"/>
            </a:pPr>
            <a:r>
              <a:rPr lang="en-US">
                <a:latin typeface="Arial"/>
                <a:ea typeface="Arial"/>
                <a:cs typeface="Arial"/>
                <a:sym typeface="Arial"/>
              </a:rPr>
              <a:t>If not an expense, the cost must be capitalized.</a:t>
            </a:r>
            <a:endParaRPr/>
          </a:p>
          <a:p>
            <a:pPr marL="685800" lvl="2" indent="-228600" algn="l" rtl="0">
              <a:lnSpc>
                <a:spcPct val="100000"/>
              </a:lnSpc>
              <a:spcBef>
                <a:spcPts val="1000"/>
              </a:spcBef>
              <a:spcAft>
                <a:spcPts val="0"/>
              </a:spcAft>
              <a:buClr>
                <a:schemeClr val="dk1"/>
              </a:buClr>
              <a:buSzPts val="2400"/>
              <a:buChar char="•"/>
            </a:pPr>
            <a:r>
              <a:rPr lang="en-US" sz="2400">
                <a:latin typeface="Arial"/>
                <a:ea typeface="Arial"/>
                <a:cs typeface="Arial"/>
                <a:sym typeface="Arial"/>
              </a:rPr>
              <a:t>Stock acquisition: capitalized to Buyer’s tax basis in stock of Target</a:t>
            </a:r>
            <a:endParaRPr/>
          </a:p>
          <a:p>
            <a:pPr marL="685800" lvl="2" indent="-228600" algn="l" rtl="0">
              <a:lnSpc>
                <a:spcPct val="100000"/>
              </a:lnSpc>
              <a:spcBef>
                <a:spcPts val="1000"/>
              </a:spcBef>
              <a:spcAft>
                <a:spcPts val="0"/>
              </a:spcAft>
              <a:buClr>
                <a:schemeClr val="dk1"/>
              </a:buClr>
              <a:buSzPts val="2400"/>
              <a:buChar char="•"/>
            </a:pPr>
            <a:r>
              <a:rPr lang="en-US" sz="2400">
                <a:latin typeface="Arial"/>
                <a:ea typeface="Arial"/>
                <a:cs typeface="Arial"/>
                <a:sym typeface="Arial"/>
              </a:rPr>
              <a:t>Asset or deemed asset acquisition: capitalized to the tax basis in acquired assets. Under Section 1060 it would likely be allocated to Section 197 asset.</a:t>
            </a:r>
            <a:endParaRPr/>
          </a:p>
          <a:p>
            <a:pPr marL="685800" lvl="2" indent="-228600" algn="l" rtl="0">
              <a:lnSpc>
                <a:spcPct val="100000"/>
              </a:lnSpc>
              <a:spcBef>
                <a:spcPts val="1000"/>
              </a:spcBef>
              <a:spcAft>
                <a:spcPts val="0"/>
              </a:spcAft>
              <a:buClr>
                <a:schemeClr val="dk1"/>
              </a:buClr>
              <a:buSzPts val="2400"/>
              <a:buChar char="•"/>
            </a:pPr>
            <a:r>
              <a:rPr lang="en-US" sz="2400">
                <a:latin typeface="Arial"/>
                <a:ea typeface="Arial"/>
                <a:cs typeface="Arial"/>
                <a:sym typeface="Arial"/>
              </a:rPr>
              <a:t>Acquisition of CFC followed by 338 election: capitalized to tax basis in acquired assets for GILTI purposes.</a:t>
            </a:r>
            <a:endParaRPr/>
          </a:p>
          <a:p>
            <a:pPr marL="228600" lvl="1" indent="-228600" algn="l" rtl="0">
              <a:lnSpc>
                <a:spcPct val="100000"/>
              </a:lnSpc>
              <a:spcBef>
                <a:spcPts val="1000"/>
              </a:spcBef>
              <a:spcAft>
                <a:spcPts val="0"/>
              </a:spcAft>
              <a:buClr>
                <a:schemeClr val="dk1"/>
              </a:buClr>
              <a:buSzPts val="2400"/>
              <a:buChar char="•"/>
            </a:pPr>
            <a:r>
              <a:rPr lang="en-US">
                <a:latin typeface="Arial"/>
                <a:ea typeface="Arial"/>
                <a:cs typeface="Arial"/>
                <a:sym typeface="Arial"/>
              </a:rPr>
              <a:t>Generally, the regulations require taxpayers to capitalize costs that facilitate a transaction. Facilitating includes investigatory and any activities otherwise pursuing the transaction.</a:t>
            </a:r>
            <a:endParaRPr/>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181"/>
        <p:cNvGrpSpPr/>
        <p:nvPr/>
      </p:nvGrpSpPr>
      <p:grpSpPr>
        <a:xfrm>
          <a:off x="0" y="0"/>
          <a:ext cx="0" cy="0"/>
          <a:chOff x="0" y="0"/>
          <a:chExt cx="0" cy="0"/>
        </a:xfrm>
      </p:grpSpPr>
      <p:sp>
        <p:nvSpPr>
          <p:cNvPr id="1182" name="Google Shape;1182;p108"/>
          <p:cNvSpPr/>
          <p:nvPr/>
        </p:nvSpPr>
        <p:spPr>
          <a:xfrm>
            <a:off x="0" y="0"/>
            <a:ext cx="12192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183" name="Google Shape;1183;p108"/>
          <p:cNvSpPr/>
          <p:nvPr/>
        </p:nvSpPr>
        <p:spPr>
          <a:xfrm flipH="1">
            <a:off x="-1" y="-1"/>
            <a:ext cx="12191998" cy="1590742"/>
          </a:xfrm>
          <a:prstGeom prst="rect">
            <a:avLst/>
          </a:prstGeom>
          <a:gradFill>
            <a:gsLst>
              <a:gs pos="0">
                <a:srgbClr val="000000"/>
              </a:gs>
              <a:gs pos="100000">
                <a:srgbClr val="2F5496"/>
              </a:gs>
            </a:gsLst>
            <a:lin ang="84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184" name="Google Shape;1184;p108"/>
          <p:cNvSpPr/>
          <p:nvPr/>
        </p:nvSpPr>
        <p:spPr>
          <a:xfrm rot="10800000" flipH="1">
            <a:off x="-3" y="0"/>
            <a:ext cx="8115306" cy="1590742"/>
          </a:xfrm>
          <a:prstGeom prst="rect">
            <a:avLst/>
          </a:prstGeom>
          <a:gradFill>
            <a:gsLst>
              <a:gs pos="0">
                <a:srgbClr val="4472C4">
                  <a:alpha val="0"/>
                </a:srgbClr>
              </a:gs>
              <a:gs pos="20000">
                <a:srgbClr val="4472C4">
                  <a:alpha val="0"/>
                </a:srgbClr>
              </a:gs>
              <a:gs pos="100000">
                <a:srgbClr val="1F3864">
                  <a:alpha val="54901"/>
                </a:srgbClr>
              </a:gs>
            </a:gsLst>
            <a:lin ang="13800001"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185" name="Google Shape;1185;p108"/>
          <p:cNvSpPr/>
          <p:nvPr/>
        </p:nvSpPr>
        <p:spPr>
          <a:xfrm flipH="1">
            <a:off x="8115299" y="-1"/>
            <a:ext cx="4076698" cy="1590742"/>
          </a:xfrm>
          <a:prstGeom prst="rect">
            <a:avLst/>
          </a:prstGeom>
          <a:gradFill>
            <a:gsLst>
              <a:gs pos="0">
                <a:srgbClr val="4472C4">
                  <a:alpha val="65882"/>
                </a:srgbClr>
              </a:gs>
              <a:gs pos="100000">
                <a:srgbClr val="000000">
                  <a:alpha val="29803"/>
                </a:srgbClr>
              </a:gs>
            </a:gsLst>
            <a:lin ang="132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186" name="Google Shape;1186;p108"/>
          <p:cNvSpPr/>
          <p:nvPr/>
        </p:nvSpPr>
        <p:spPr>
          <a:xfrm>
            <a:off x="459350" y="-1"/>
            <a:ext cx="11732646" cy="1597433"/>
          </a:xfrm>
          <a:prstGeom prst="rect">
            <a:avLst/>
          </a:prstGeom>
          <a:gradFill>
            <a:gsLst>
              <a:gs pos="0">
                <a:srgbClr val="000000">
                  <a:alpha val="0"/>
                </a:srgbClr>
              </a:gs>
              <a:gs pos="50000">
                <a:srgbClr val="000000">
                  <a:alpha val="0"/>
                </a:srgbClr>
              </a:gs>
              <a:gs pos="99000">
                <a:srgbClr val="1F3864">
                  <a:alpha val="51764"/>
                </a:srgbClr>
              </a:gs>
              <a:gs pos="100000">
                <a:srgbClr val="1F3864">
                  <a:alpha val="51764"/>
                </a:srgbClr>
              </a:gs>
            </a:gsLst>
            <a:lin ang="168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187" name="Google Shape;1187;p108"/>
          <p:cNvSpPr txBox="1">
            <a:spLocks noGrp="1"/>
          </p:cNvSpPr>
          <p:nvPr>
            <p:ph type="title"/>
          </p:nvPr>
        </p:nvSpPr>
        <p:spPr>
          <a:xfrm>
            <a:off x="1371599" y="294538"/>
            <a:ext cx="9895951" cy="1033669"/>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lt1"/>
              </a:buClr>
              <a:buSzPts val="4000"/>
              <a:buFont typeface="Arial"/>
              <a:buNone/>
            </a:pPr>
            <a:r>
              <a:rPr lang="en-US" sz="4000">
                <a:solidFill>
                  <a:schemeClr val="lt1"/>
                </a:solidFill>
                <a:latin typeface="Arial"/>
                <a:ea typeface="Arial"/>
                <a:cs typeface="Arial"/>
                <a:sym typeface="Arial"/>
              </a:rPr>
              <a:t>Tax treatment of transaction costs</a:t>
            </a:r>
            <a:endParaRPr/>
          </a:p>
        </p:txBody>
      </p:sp>
      <p:sp>
        <p:nvSpPr>
          <p:cNvPr id="1188" name="Google Shape;1188;p108"/>
          <p:cNvSpPr txBox="1">
            <a:spLocks noGrp="1"/>
          </p:cNvSpPr>
          <p:nvPr>
            <p:ph type="body" idx="1"/>
          </p:nvPr>
        </p:nvSpPr>
        <p:spPr>
          <a:xfrm>
            <a:off x="1000461" y="1590740"/>
            <a:ext cx="10095169" cy="5267259"/>
          </a:xfrm>
          <a:prstGeom prst="rect">
            <a:avLst/>
          </a:prstGeom>
          <a:noFill/>
          <a:ln>
            <a:noFill/>
          </a:ln>
        </p:spPr>
        <p:txBody>
          <a:bodyPr spcFirstLastPara="1" wrap="square" lIns="91425" tIns="45700" rIns="91425" bIns="45700" anchor="t" anchorCtr="0">
            <a:noAutofit/>
          </a:bodyPr>
          <a:lstStyle/>
          <a:p>
            <a:pPr marL="228600" lvl="1" indent="-228600" algn="l" rtl="0">
              <a:lnSpc>
                <a:spcPct val="100000"/>
              </a:lnSpc>
              <a:spcBef>
                <a:spcPts val="0"/>
              </a:spcBef>
              <a:spcAft>
                <a:spcPts val="0"/>
              </a:spcAft>
              <a:buClr>
                <a:schemeClr val="dk1"/>
              </a:buClr>
              <a:buSzPts val="2400"/>
              <a:buChar char="•"/>
            </a:pPr>
            <a:r>
              <a:rPr lang="en-US">
                <a:latin typeface="Arial"/>
                <a:ea typeface="Arial"/>
                <a:cs typeface="Arial"/>
                <a:sym typeface="Arial"/>
              </a:rPr>
              <a:t>There is an exception for “covered transactions” with respect to “investigatory costs.” Covered transactions include.</a:t>
            </a:r>
            <a:endParaRPr/>
          </a:p>
          <a:p>
            <a:pPr marL="685800" lvl="2" indent="-228600" algn="l" rtl="0">
              <a:lnSpc>
                <a:spcPct val="100000"/>
              </a:lnSpc>
              <a:spcBef>
                <a:spcPts val="1000"/>
              </a:spcBef>
              <a:spcAft>
                <a:spcPts val="0"/>
              </a:spcAft>
              <a:buClr>
                <a:schemeClr val="dk1"/>
              </a:buClr>
              <a:buSzPts val="2000"/>
              <a:buChar char="•"/>
            </a:pPr>
            <a:r>
              <a:rPr lang="en-US">
                <a:latin typeface="Arial"/>
                <a:ea typeface="Arial"/>
                <a:cs typeface="Arial"/>
                <a:sym typeface="Arial"/>
              </a:rPr>
              <a:t>Taxable asset acquisitions of a trade or business.</a:t>
            </a:r>
            <a:endParaRPr/>
          </a:p>
          <a:p>
            <a:pPr marL="685800" lvl="2" indent="-228600" algn="l" rtl="0">
              <a:lnSpc>
                <a:spcPct val="100000"/>
              </a:lnSpc>
              <a:spcBef>
                <a:spcPts val="1000"/>
              </a:spcBef>
              <a:spcAft>
                <a:spcPts val="0"/>
              </a:spcAft>
              <a:buClr>
                <a:schemeClr val="dk1"/>
              </a:buClr>
              <a:buSzPts val="2000"/>
              <a:buChar char="•"/>
            </a:pPr>
            <a:r>
              <a:rPr lang="en-US">
                <a:latin typeface="Arial"/>
                <a:ea typeface="Arial"/>
                <a:cs typeface="Arial"/>
                <a:sym typeface="Arial"/>
              </a:rPr>
              <a:t>Taxable acquisition of an ownership interest in a business entity, if target and acquiring are related under 267(b) or 707(b)</a:t>
            </a:r>
            <a:endParaRPr/>
          </a:p>
          <a:p>
            <a:pPr marL="685800" lvl="2" indent="-228600" algn="l" rtl="0">
              <a:lnSpc>
                <a:spcPct val="100000"/>
              </a:lnSpc>
              <a:spcBef>
                <a:spcPts val="1000"/>
              </a:spcBef>
              <a:spcAft>
                <a:spcPts val="0"/>
              </a:spcAft>
              <a:buClr>
                <a:schemeClr val="dk1"/>
              </a:buClr>
              <a:buSzPts val="2000"/>
              <a:buChar char="•"/>
            </a:pPr>
            <a:r>
              <a:rPr lang="en-US">
                <a:latin typeface="Arial"/>
                <a:ea typeface="Arial"/>
                <a:cs typeface="Arial"/>
                <a:sym typeface="Arial"/>
              </a:rPr>
              <a:t>A 368(a)(1)(A), (B), (C), or (D) reorganization</a:t>
            </a:r>
            <a:endParaRPr/>
          </a:p>
          <a:p>
            <a:pPr marL="228600" lvl="1" indent="-76200" algn="l" rtl="0">
              <a:lnSpc>
                <a:spcPct val="100000"/>
              </a:lnSpc>
              <a:spcBef>
                <a:spcPts val="1000"/>
              </a:spcBef>
              <a:spcAft>
                <a:spcPts val="0"/>
              </a:spcAft>
              <a:buClr>
                <a:schemeClr val="dk1"/>
              </a:buClr>
              <a:buSzPts val="2400"/>
              <a:buNone/>
            </a:pPr>
            <a:endParaRPr>
              <a:latin typeface="Arial"/>
              <a:ea typeface="Arial"/>
              <a:cs typeface="Arial"/>
              <a:sym typeface="Arial"/>
            </a:endParaRPr>
          </a:p>
          <a:p>
            <a:pPr marL="685800" lvl="2" indent="-76200" algn="l" rtl="0">
              <a:lnSpc>
                <a:spcPct val="100000"/>
              </a:lnSpc>
              <a:spcBef>
                <a:spcPts val="1000"/>
              </a:spcBef>
              <a:spcAft>
                <a:spcPts val="0"/>
              </a:spcAft>
              <a:buClr>
                <a:schemeClr val="dk1"/>
              </a:buClr>
              <a:buSzPts val="2400"/>
              <a:buNone/>
            </a:pPr>
            <a:endParaRPr sz="2400">
              <a:latin typeface="Arial"/>
              <a:ea typeface="Arial"/>
              <a:cs typeface="Arial"/>
              <a:sym typeface="Arial"/>
            </a:endParaRPr>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192"/>
        <p:cNvGrpSpPr/>
        <p:nvPr/>
      </p:nvGrpSpPr>
      <p:grpSpPr>
        <a:xfrm>
          <a:off x="0" y="0"/>
          <a:ext cx="0" cy="0"/>
          <a:chOff x="0" y="0"/>
          <a:chExt cx="0" cy="0"/>
        </a:xfrm>
      </p:grpSpPr>
      <p:sp>
        <p:nvSpPr>
          <p:cNvPr id="1193" name="Google Shape;1193;p109"/>
          <p:cNvSpPr/>
          <p:nvPr/>
        </p:nvSpPr>
        <p:spPr>
          <a:xfrm>
            <a:off x="0" y="0"/>
            <a:ext cx="12192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194" name="Google Shape;1194;p109"/>
          <p:cNvSpPr/>
          <p:nvPr/>
        </p:nvSpPr>
        <p:spPr>
          <a:xfrm flipH="1">
            <a:off x="-1" y="-1"/>
            <a:ext cx="12191998" cy="1590742"/>
          </a:xfrm>
          <a:prstGeom prst="rect">
            <a:avLst/>
          </a:prstGeom>
          <a:gradFill>
            <a:gsLst>
              <a:gs pos="0">
                <a:srgbClr val="000000"/>
              </a:gs>
              <a:gs pos="100000">
                <a:srgbClr val="2F5496"/>
              </a:gs>
            </a:gsLst>
            <a:lin ang="84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195" name="Google Shape;1195;p109"/>
          <p:cNvSpPr/>
          <p:nvPr/>
        </p:nvSpPr>
        <p:spPr>
          <a:xfrm rot="10800000" flipH="1">
            <a:off x="-3" y="0"/>
            <a:ext cx="8115306" cy="1590742"/>
          </a:xfrm>
          <a:prstGeom prst="rect">
            <a:avLst/>
          </a:prstGeom>
          <a:gradFill>
            <a:gsLst>
              <a:gs pos="0">
                <a:srgbClr val="4472C4">
                  <a:alpha val="0"/>
                </a:srgbClr>
              </a:gs>
              <a:gs pos="20000">
                <a:srgbClr val="4472C4">
                  <a:alpha val="0"/>
                </a:srgbClr>
              </a:gs>
              <a:gs pos="100000">
                <a:srgbClr val="1F3864">
                  <a:alpha val="54901"/>
                </a:srgbClr>
              </a:gs>
            </a:gsLst>
            <a:lin ang="13800001"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196" name="Google Shape;1196;p109"/>
          <p:cNvSpPr/>
          <p:nvPr/>
        </p:nvSpPr>
        <p:spPr>
          <a:xfrm flipH="1">
            <a:off x="8115299" y="-1"/>
            <a:ext cx="4076698" cy="1590742"/>
          </a:xfrm>
          <a:prstGeom prst="rect">
            <a:avLst/>
          </a:prstGeom>
          <a:gradFill>
            <a:gsLst>
              <a:gs pos="0">
                <a:srgbClr val="4472C4">
                  <a:alpha val="65882"/>
                </a:srgbClr>
              </a:gs>
              <a:gs pos="100000">
                <a:srgbClr val="000000">
                  <a:alpha val="29803"/>
                </a:srgbClr>
              </a:gs>
            </a:gsLst>
            <a:lin ang="132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197" name="Google Shape;1197;p109"/>
          <p:cNvSpPr/>
          <p:nvPr/>
        </p:nvSpPr>
        <p:spPr>
          <a:xfrm>
            <a:off x="459350" y="-1"/>
            <a:ext cx="11732646" cy="1597433"/>
          </a:xfrm>
          <a:prstGeom prst="rect">
            <a:avLst/>
          </a:prstGeom>
          <a:gradFill>
            <a:gsLst>
              <a:gs pos="0">
                <a:srgbClr val="000000">
                  <a:alpha val="0"/>
                </a:srgbClr>
              </a:gs>
              <a:gs pos="50000">
                <a:srgbClr val="000000">
                  <a:alpha val="0"/>
                </a:srgbClr>
              </a:gs>
              <a:gs pos="99000">
                <a:srgbClr val="1F3864">
                  <a:alpha val="51764"/>
                </a:srgbClr>
              </a:gs>
              <a:gs pos="100000">
                <a:srgbClr val="1F3864">
                  <a:alpha val="51764"/>
                </a:srgbClr>
              </a:gs>
            </a:gsLst>
            <a:lin ang="168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198" name="Google Shape;1198;p109"/>
          <p:cNvSpPr txBox="1">
            <a:spLocks noGrp="1"/>
          </p:cNvSpPr>
          <p:nvPr>
            <p:ph type="title"/>
          </p:nvPr>
        </p:nvSpPr>
        <p:spPr>
          <a:xfrm>
            <a:off x="1371599" y="294538"/>
            <a:ext cx="9895951" cy="1033669"/>
          </a:xfrm>
          <a:prstGeom prst="rect">
            <a:avLst/>
          </a:prstGeom>
          <a:noFill/>
          <a:ln>
            <a:noFill/>
          </a:ln>
        </p:spPr>
        <p:txBody>
          <a:bodyPr spcFirstLastPara="1" wrap="square" lIns="91425" tIns="45700" rIns="91425" bIns="45700" anchor="ctr" anchorCtr="0">
            <a:normAutofit fontScale="90000"/>
          </a:bodyPr>
          <a:lstStyle/>
          <a:p>
            <a:pPr marL="0" lvl="0" indent="0" algn="l" rtl="0">
              <a:lnSpc>
                <a:spcPct val="90000"/>
              </a:lnSpc>
              <a:spcBef>
                <a:spcPts val="0"/>
              </a:spcBef>
              <a:spcAft>
                <a:spcPts val="0"/>
              </a:spcAft>
              <a:buClr>
                <a:schemeClr val="lt1"/>
              </a:buClr>
              <a:buSzPct val="100000"/>
              <a:buFont typeface="Arial"/>
              <a:buNone/>
            </a:pPr>
            <a:r>
              <a:rPr lang="en-US" sz="4000">
                <a:solidFill>
                  <a:schemeClr val="lt1"/>
                </a:solidFill>
                <a:latin typeface="Arial"/>
                <a:ea typeface="Arial"/>
                <a:cs typeface="Arial"/>
                <a:sym typeface="Arial"/>
              </a:rPr>
              <a:t>Treas. Reg. 1.263(a)-5: Covered Transactions</a:t>
            </a:r>
            <a:endParaRPr/>
          </a:p>
        </p:txBody>
      </p:sp>
      <p:sp>
        <p:nvSpPr>
          <p:cNvPr id="1199" name="Google Shape;1199;p109"/>
          <p:cNvSpPr txBox="1">
            <a:spLocks noGrp="1"/>
          </p:cNvSpPr>
          <p:nvPr>
            <p:ph type="body" idx="1"/>
          </p:nvPr>
        </p:nvSpPr>
        <p:spPr>
          <a:xfrm>
            <a:off x="1000461" y="1590740"/>
            <a:ext cx="10095169" cy="5267259"/>
          </a:xfrm>
          <a:prstGeom prst="rect">
            <a:avLst/>
          </a:prstGeom>
          <a:noFill/>
          <a:ln>
            <a:noFill/>
          </a:ln>
        </p:spPr>
        <p:txBody>
          <a:bodyPr spcFirstLastPara="1" wrap="square" lIns="91425" tIns="45700" rIns="91425" bIns="45700" anchor="t" anchorCtr="0">
            <a:noAutofit/>
          </a:bodyPr>
          <a:lstStyle/>
          <a:p>
            <a:pPr marL="228600" lvl="1" indent="-228600" algn="l" rtl="0">
              <a:lnSpc>
                <a:spcPct val="100000"/>
              </a:lnSpc>
              <a:spcBef>
                <a:spcPts val="0"/>
              </a:spcBef>
              <a:spcAft>
                <a:spcPts val="0"/>
              </a:spcAft>
              <a:buClr>
                <a:schemeClr val="dk1"/>
              </a:buClr>
              <a:buSzPts val="2200"/>
              <a:buChar char="•"/>
            </a:pPr>
            <a:r>
              <a:rPr lang="en-US" sz="2200">
                <a:latin typeface="Arial"/>
                <a:ea typeface="Arial"/>
                <a:cs typeface="Arial"/>
                <a:sym typeface="Arial"/>
              </a:rPr>
              <a:t>Generally, an amount paid by a taxpayer in the process of investigating or pursuing a covered transaction facilitates the transaction only if the amount relates to activities performed on or after the “bright-line” date, which is the earlier of:</a:t>
            </a:r>
            <a:endParaRPr/>
          </a:p>
          <a:p>
            <a:pPr marL="685800" lvl="2" indent="-228600" algn="l" rtl="0">
              <a:lnSpc>
                <a:spcPct val="100000"/>
              </a:lnSpc>
              <a:spcBef>
                <a:spcPts val="1000"/>
              </a:spcBef>
              <a:spcAft>
                <a:spcPts val="0"/>
              </a:spcAft>
              <a:buClr>
                <a:schemeClr val="dk1"/>
              </a:buClr>
              <a:buSzPts val="2200"/>
              <a:buChar char="•"/>
            </a:pPr>
            <a:r>
              <a:rPr lang="en-US" sz="2200">
                <a:latin typeface="Arial"/>
                <a:ea typeface="Arial"/>
                <a:cs typeface="Arial"/>
                <a:sym typeface="Arial"/>
              </a:rPr>
              <a:t>the date on which a letter of intent, exclusivity agreement, or similar written communication (excluding confidentiality agreements) is executed by the parties; or </a:t>
            </a:r>
            <a:endParaRPr/>
          </a:p>
          <a:p>
            <a:pPr marL="685800" lvl="2" indent="-228600" algn="l" rtl="0">
              <a:lnSpc>
                <a:spcPct val="100000"/>
              </a:lnSpc>
              <a:spcBef>
                <a:spcPts val="1000"/>
              </a:spcBef>
              <a:spcAft>
                <a:spcPts val="0"/>
              </a:spcAft>
              <a:buClr>
                <a:schemeClr val="dk1"/>
              </a:buClr>
              <a:buSzPts val="2200"/>
              <a:buChar char="•"/>
            </a:pPr>
            <a:r>
              <a:rPr lang="en-US" sz="2200">
                <a:latin typeface="Arial"/>
                <a:ea typeface="Arial"/>
                <a:cs typeface="Arial"/>
                <a:sym typeface="Arial"/>
              </a:rPr>
              <a:t>the date on which the material terms of the transaction (as tentatively agreed to) are authorized or approved by the taxpayer’s board of directors (or appropriate governing body).</a:t>
            </a:r>
            <a:endParaRPr/>
          </a:p>
          <a:p>
            <a:pPr marL="685800" lvl="2" indent="-228600" algn="l" rtl="0">
              <a:lnSpc>
                <a:spcPct val="100000"/>
              </a:lnSpc>
              <a:spcBef>
                <a:spcPts val="1000"/>
              </a:spcBef>
              <a:spcAft>
                <a:spcPts val="0"/>
              </a:spcAft>
              <a:buClr>
                <a:schemeClr val="dk1"/>
              </a:buClr>
              <a:buSzPts val="2200"/>
              <a:buChar char="•"/>
            </a:pPr>
            <a:r>
              <a:rPr lang="en-US" sz="2200">
                <a:latin typeface="Arial"/>
                <a:ea typeface="Arial"/>
                <a:cs typeface="Arial"/>
                <a:sym typeface="Arial"/>
              </a:rPr>
              <a:t>If the transaction does not require approval from the board of directors, the date on which the parties execute a binding written contract reflecting the terms of the transaction shall be the date for this purpose.</a:t>
            </a:r>
            <a:endParaRPr/>
          </a:p>
        </p:txBody>
      </p:sp>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203"/>
        <p:cNvGrpSpPr/>
        <p:nvPr/>
      </p:nvGrpSpPr>
      <p:grpSpPr>
        <a:xfrm>
          <a:off x="0" y="0"/>
          <a:ext cx="0" cy="0"/>
          <a:chOff x="0" y="0"/>
          <a:chExt cx="0" cy="0"/>
        </a:xfrm>
      </p:grpSpPr>
      <p:sp>
        <p:nvSpPr>
          <p:cNvPr id="1204" name="Google Shape;1204;p110"/>
          <p:cNvSpPr/>
          <p:nvPr/>
        </p:nvSpPr>
        <p:spPr>
          <a:xfrm>
            <a:off x="0" y="0"/>
            <a:ext cx="12192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205" name="Google Shape;1205;p110"/>
          <p:cNvSpPr/>
          <p:nvPr/>
        </p:nvSpPr>
        <p:spPr>
          <a:xfrm flipH="1">
            <a:off x="-1" y="-1"/>
            <a:ext cx="12191998" cy="1590742"/>
          </a:xfrm>
          <a:prstGeom prst="rect">
            <a:avLst/>
          </a:prstGeom>
          <a:gradFill>
            <a:gsLst>
              <a:gs pos="0">
                <a:srgbClr val="000000"/>
              </a:gs>
              <a:gs pos="100000">
                <a:srgbClr val="2F5496"/>
              </a:gs>
            </a:gsLst>
            <a:lin ang="84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206" name="Google Shape;1206;p110"/>
          <p:cNvSpPr/>
          <p:nvPr/>
        </p:nvSpPr>
        <p:spPr>
          <a:xfrm rot="10800000" flipH="1">
            <a:off x="-3" y="0"/>
            <a:ext cx="8115306" cy="1590742"/>
          </a:xfrm>
          <a:prstGeom prst="rect">
            <a:avLst/>
          </a:prstGeom>
          <a:gradFill>
            <a:gsLst>
              <a:gs pos="0">
                <a:srgbClr val="4472C4">
                  <a:alpha val="0"/>
                </a:srgbClr>
              </a:gs>
              <a:gs pos="20000">
                <a:srgbClr val="4472C4">
                  <a:alpha val="0"/>
                </a:srgbClr>
              </a:gs>
              <a:gs pos="100000">
                <a:srgbClr val="1F3864">
                  <a:alpha val="54901"/>
                </a:srgbClr>
              </a:gs>
            </a:gsLst>
            <a:lin ang="13800001"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207" name="Google Shape;1207;p110"/>
          <p:cNvSpPr/>
          <p:nvPr/>
        </p:nvSpPr>
        <p:spPr>
          <a:xfrm flipH="1">
            <a:off x="8115299" y="-1"/>
            <a:ext cx="4076698" cy="1590742"/>
          </a:xfrm>
          <a:prstGeom prst="rect">
            <a:avLst/>
          </a:prstGeom>
          <a:gradFill>
            <a:gsLst>
              <a:gs pos="0">
                <a:srgbClr val="4472C4">
                  <a:alpha val="65882"/>
                </a:srgbClr>
              </a:gs>
              <a:gs pos="100000">
                <a:srgbClr val="000000">
                  <a:alpha val="29803"/>
                </a:srgbClr>
              </a:gs>
            </a:gsLst>
            <a:lin ang="132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208" name="Google Shape;1208;p110"/>
          <p:cNvSpPr/>
          <p:nvPr/>
        </p:nvSpPr>
        <p:spPr>
          <a:xfrm>
            <a:off x="459350" y="-1"/>
            <a:ext cx="11732646" cy="1597433"/>
          </a:xfrm>
          <a:prstGeom prst="rect">
            <a:avLst/>
          </a:prstGeom>
          <a:gradFill>
            <a:gsLst>
              <a:gs pos="0">
                <a:srgbClr val="000000">
                  <a:alpha val="0"/>
                </a:srgbClr>
              </a:gs>
              <a:gs pos="50000">
                <a:srgbClr val="000000">
                  <a:alpha val="0"/>
                </a:srgbClr>
              </a:gs>
              <a:gs pos="99000">
                <a:srgbClr val="1F3864">
                  <a:alpha val="51764"/>
                </a:srgbClr>
              </a:gs>
              <a:gs pos="100000">
                <a:srgbClr val="1F3864">
                  <a:alpha val="51764"/>
                </a:srgbClr>
              </a:gs>
            </a:gsLst>
            <a:lin ang="168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209" name="Google Shape;1209;p110"/>
          <p:cNvSpPr txBox="1">
            <a:spLocks noGrp="1"/>
          </p:cNvSpPr>
          <p:nvPr>
            <p:ph type="title"/>
          </p:nvPr>
        </p:nvSpPr>
        <p:spPr>
          <a:xfrm>
            <a:off x="1371599" y="294538"/>
            <a:ext cx="9895951" cy="1033669"/>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lt1"/>
              </a:buClr>
              <a:buSzPts val="4000"/>
              <a:buFont typeface="Arial"/>
              <a:buNone/>
            </a:pPr>
            <a:r>
              <a:rPr lang="en-US" sz="4000">
                <a:solidFill>
                  <a:schemeClr val="lt1"/>
                </a:solidFill>
                <a:latin typeface="Arial"/>
                <a:ea typeface="Arial"/>
                <a:cs typeface="Arial"/>
                <a:sym typeface="Arial"/>
              </a:rPr>
              <a:t>Inherently Facilitative Costs</a:t>
            </a:r>
            <a:endParaRPr/>
          </a:p>
        </p:txBody>
      </p:sp>
      <p:sp>
        <p:nvSpPr>
          <p:cNvPr id="1210" name="Google Shape;1210;p110"/>
          <p:cNvSpPr txBox="1">
            <a:spLocks noGrp="1"/>
          </p:cNvSpPr>
          <p:nvPr>
            <p:ph type="body" idx="1"/>
          </p:nvPr>
        </p:nvSpPr>
        <p:spPr>
          <a:xfrm>
            <a:off x="1000461" y="1590740"/>
            <a:ext cx="10095169" cy="5267259"/>
          </a:xfrm>
          <a:prstGeom prst="rect">
            <a:avLst/>
          </a:prstGeom>
          <a:noFill/>
          <a:ln>
            <a:noFill/>
          </a:ln>
        </p:spPr>
        <p:txBody>
          <a:bodyPr spcFirstLastPara="1" wrap="square" lIns="91425" tIns="45700" rIns="91425" bIns="45700" anchor="t" anchorCtr="0">
            <a:noAutofit/>
          </a:bodyPr>
          <a:lstStyle/>
          <a:p>
            <a:pPr marL="228600" lvl="1" indent="-228600" algn="l" rtl="0">
              <a:lnSpc>
                <a:spcPct val="100000"/>
              </a:lnSpc>
              <a:spcBef>
                <a:spcPts val="0"/>
              </a:spcBef>
              <a:spcAft>
                <a:spcPts val="0"/>
              </a:spcAft>
              <a:buClr>
                <a:schemeClr val="dk1"/>
              </a:buClr>
              <a:buSzPts val="2200"/>
              <a:buChar char="•"/>
            </a:pPr>
            <a:r>
              <a:rPr lang="en-US" sz="2200">
                <a:latin typeface="Arial"/>
                <a:ea typeface="Arial"/>
                <a:cs typeface="Arial"/>
                <a:sym typeface="Arial"/>
              </a:rPr>
              <a:t>Inherently facilitative costs are never deductible regardless of when they were incurred. See Treas. Reg. 1.263(a)-5(e)(2). These costs include:</a:t>
            </a:r>
            <a:endParaRPr/>
          </a:p>
          <a:p>
            <a:pPr marL="917575" lvl="3" indent="-234950" algn="l" rtl="0">
              <a:lnSpc>
                <a:spcPct val="100000"/>
              </a:lnSpc>
              <a:spcBef>
                <a:spcPts val="1000"/>
              </a:spcBef>
              <a:spcAft>
                <a:spcPts val="0"/>
              </a:spcAft>
              <a:buClr>
                <a:schemeClr val="dk1"/>
              </a:buClr>
              <a:buSzPts val="2000"/>
              <a:buChar char="•"/>
            </a:pPr>
            <a:r>
              <a:rPr lang="en-US" sz="2000">
                <a:latin typeface="Arial"/>
                <a:ea typeface="Arial"/>
                <a:cs typeface="Arial"/>
                <a:sym typeface="Arial"/>
              </a:rPr>
              <a:t>Securing an appraisal, formal written evaluation, or fairness opinion related to the transaction; </a:t>
            </a:r>
            <a:endParaRPr/>
          </a:p>
          <a:p>
            <a:pPr marL="917575" lvl="3" indent="-234950" algn="l" rtl="0">
              <a:lnSpc>
                <a:spcPct val="100000"/>
              </a:lnSpc>
              <a:spcBef>
                <a:spcPts val="1000"/>
              </a:spcBef>
              <a:spcAft>
                <a:spcPts val="0"/>
              </a:spcAft>
              <a:buClr>
                <a:schemeClr val="dk1"/>
              </a:buClr>
              <a:buSzPts val="2000"/>
              <a:buChar char="•"/>
            </a:pPr>
            <a:r>
              <a:rPr lang="en-US" sz="2000">
                <a:latin typeface="Arial"/>
                <a:ea typeface="Arial"/>
                <a:cs typeface="Arial"/>
                <a:sym typeface="Arial"/>
              </a:rPr>
              <a:t>Structuring the transaction, including negotiating the structure of a transaction and obtaining tax advice on the structure of a transaction; </a:t>
            </a:r>
            <a:endParaRPr/>
          </a:p>
          <a:p>
            <a:pPr marL="917575" lvl="3" indent="-234950" algn="l" rtl="0">
              <a:lnSpc>
                <a:spcPct val="100000"/>
              </a:lnSpc>
              <a:spcBef>
                <a:spcPts val="1000"/>
              </a:spcBef>
              <a:spcAft>
                <a:spcPts val="0"/>
              </a:spcAft>
              <a:buClr>
                <a:schemeClr val="dk1"/>
              </a:buClr>
              <a:buSzPts val="2000"/>
              <a:buChar char="•"/>
            </a:pPr>
            <a:r>
              <a:rPr lang="en-US" sz="2000">
                <a:latin typeface="Arial"/>
                <a:ea typeface="Arial"/>
                <a:cs typeface="Arial"/>
                <a:sym typeface="Arial"/>
              </a:rPr>
              <a:t>Preparing and reviewing the documents that effectuate the transaction (for example, a merger agreement or purchase agreement); </a:t>
            </a:r>
            <a:endParaRPr/>
          </a:p>
          <a:p>
            <a:pPr marL="917575" lvl="3" indent="-234950" algn="l" rtl="0">
              <a:lnSpc>
                <a:spcPct val="100000"/>
              </a:lnSpc>
              <a:spcBef>
                <a:spcPts val="1000"/>
              </a:spcBef>
              <a:spcAft>
                <a:spcPts val="0"/>
              </a:spcAft>
              <a:buClr>
                <a:schemeClr val="dk1"/>
              </a:buClr>
              <a:buSzPts val="2000"/>
              <a:buChar char="•"/>
            </a:pPr>
            <a:r>
              <a:rPr lang="en-US" sz="2000">
                <a:latin typeface="Arial"/>
                <a:ea typeface="Arial"/>
                <a:cs typeface="Arial"/>
                <a:sym typeface="Arial"/>
              </a:rPr>
              <a:t>obtaining regulatory approval of the transaction, including preparing and reviewing regulatory filings;</a:t>
            </a:r>
            <a:endParaRPr/>
          </a:p>
          <a:p>
            <a:pPr marL="917575" lvl="3" indent="-234950" algn="l" rtl="0">
              <a:lnSpc>
                <a:spcPct val="100000"/>
              </a:lnSpc>
              <a:spcBef>
                <a:spcPts val="1000"/>
              </a:spcBef>
              <a:spcAft>
                <a:spcPts val="0"/>
              </a:spcAft>
              <a:buClr>
                <a:schemeClr val="dk1"/>
              </a:buClr>
              <a:buSzPts val="2000"/>
              <a:buChar char="•"/>
            </a:pPr>
            <a:r>
              <a:rPr lang="en-US" sz="2000">
                <a:latin typeface="Arial"/>
                <a:ea typeface="Arial"/>
                <a:cs typeface="Arial"/>
                <a:sym typeface="Arial"/>
              </a:rPr>
              <a:t>obtaining shareholder approval of the transaction (for example, proxy costs, solicitation costs, and costs to promote the transaction to shareholders); or</a:t>
            </a:r>
            <a:endParaRPr/>
          </a:p>
          <a:p>
            <a:pPr marL="917575" lvl="3" indent="-234950" algn="l" rtl="0">
              <a:lnSpc>
                <a:spcPct val="100000"/>
              </a:lnSpc>
              <a:spcBef>
                <a:spcPts val="1000"/>
              </a:spcBef>
              <a:spcAft>
                <a:spcPts val="0"/>
              </a:spcAft>
              <a:buClr>
                <a:schemeClr val="dk1"/>
              </a:buClr>
              <a:buSzPts val="2000"/>
              <a:buChar char="•"/>
            </a:pPr>
            <a:r>
              <a:rPr lang="en-US" sz="2000">
                <a:latin typeface="Arial"/>
                <a:ea typeface="Arial"/>
                <a:cs typeface="Arial"/>
                <a:sym typeface="Arial"/>
              </a:rPr>
              <a:t>conveying property between the parties to the transaction (for example, transfer taxes and title registration costs).</a:t>
            </a:r>
            <a:endParaRPr/>
          </a:p>
        </p:txBody>
      </p:sp>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214"/>
        <p:cNvGrpSpPr/>
        <p:nvPr/>
      </p:nvGrpSpPr>
      <p:grpSpPr>
        <a:xfrm>
          <a:off x="0" y="0"/>
          <a:ext cx="0" cy="0"/>
          <a:chOff x="0" y="0"/>
          <a:chExt cx="0" cy="0"/>
        </a:xfrm>
      </p:grpSpPr>
      <p:sp>
        <p:nvSpPr>
          <p:cNvPr id="1215" name="Google Shape;1215;p111"/>
          <p:cNvSpPr/>
          <p:nvPr/>
        </p:nvSpPr>
        <p:spPr>
          <a:xfrm>
            <a:off x="0" y="0"/>
            <a:ext cx="12192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216" name="Google Shape;1216;p111"/>
          <p:cNvSpPr/>
          <p:nvPr/>
        </p:nvSpPr>
        <p:spPr>
          <a:xfrm flipH="1">
            <a:off x="-1" y="-1"/>
            <a:ext cx="12191998" cy="1590742"/>
          </a:xfrm>
          <a:prstGeom prst="rect">
            <a:avLst/>
          </a:prstGeom>
          <a:gradFill>
            <a:gsLst>
              <a:gs pos="0">
                <a:srgbClr val="000000"/>
              </a:gs>
              <a:gs pos="100000">
                <a:srgbClr val="2F5496"/>
              </a:gs>
            </a:gsLst>
            <a:lin ang="84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217" name="Google Shape;1217;p111"/>
          <p:cNvSpPr/>
          <p:nvPr/>
        </p:nvSpPr>
        <p:spPr>
          <a:xfrm rot="10800000" flipH="1">
            <a:off x="-3" y="0"/>
            <a:ext cx="8115306" cy="1590742"/>
          </a:xfrm>
          <a:prstGeom prst="rect">
            <a:avLst/>
          </a:prstGeom>
          <a:gradFill>
            <a:gsLst>
              <a:gs pos="0">
                <a:srgbClr val="4472C4">
                  <a:alpha val="0"/>
                </a:srgbClr>
              </a:gs>
              <a:gs pos="20000">
                <a:srgbClr val="4472C4">
                  <a:alpha val="0"/>
                </a:srgbClr>
              </a:gs>
              <a:gs pos="100000">
                <a:srgbClr val="1F3864">
                  <a:alpha val="54901"/>
                </a:srgbClr>
              </a:gs>
            </a:gsLst>
            <a:lin ang="13800001"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218" name="Google Shape;1218;p111"/>
          <p:cNvSpPr/>
          <p:nvPr/>
        </p:nvSpPr>
        <p:spPr>
          <a:xfrm flipH="1">
            <a:off x="8115299" y="-1"/>
            <a:ext cx="4076698" cy="1590742"/>
          </a:xfrm>
          <a:prstGeom prst="rect">
            <a:avLst/>
          </a:prstGeom>
          <a:gradFill>
            <a:gsLst>
              <a:gs pos="0">
                <a:srgbClr val="4472C4">
                  <a:alpha val="65882"/>
                </a:srgbClr>
              </a:gs>
              <a:gs pos="100000">
                <a:srgbClr val="000000">
                  <a:alpha val="29803"/>
                </a:srgbClr>
              </a:gs>
            </a:gsLst>
            <a:lin ang="132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219" name="Google Shape;1219;p111"/>
          <p:cNvSpPr/>
          <p:nvPr/>
        </p:nvSpPr>
        <p:spPr>
          <a:xfrm>
            <a:off x="459350" y="-1"/>
            <a:ext cx="11732646" cy="1597433"/>
          </a:xfrm>
          <a:prstGeom prst="rect">
            <a:avLst/>
          </a:prstGeom>
          <a:gradFill>
            <a:gsLst>
              <a:gs pos="0">
                <a:srgbClr val="000000">
                  <a:alpha val="0"/>
                </a:srgbClr>
              </a:gs>
              <a:gs pos="50000">
                <a:srgbClr val="000000">
                  <a:alpha val="0"/>
                </a:srgbClr>
              </a:gs>
              <a:gs pos="99000">
                <a:srgbClr val="1F3864">
                  <a:alpha val="51764"/>
                </a:srgbClr>
              </a:gs>
              <a:gs pos="100000">
                <a:srgbClr val="1F3864">
                  <a:alpha val="51764"/>
                </a:srgbClr>
              </a:gs>
            </a:gsLst>
            <a:lin ang="168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220" name="Google Shape;1220;p111"/>
          <p:cNvSpPr txBox="1">
            <a:spLocks noGrp="1"/>
          </p:cNvSpPr>
          <p:nvPr>
            <p:ph type="title"/>
          </p:nvPr>
        </p:nvSpPr>
        <p:spPr>
          <a:xfrm>
            <a:off x="1371599" y="294538"/>
            <a:ext cx="9895951" cy="1033669"/>
          </a:xfrm>
          <a:prstGeom prst="rect">
            <a:avLst/>
          </a:prstGeom>
          <a:noFill/>
          <a:ln>
            <a:noFill/>
          </a:ln>
        </p:spPr>
        <p:txBody>
          <a:bodyPr spcFirstLastPara="1" wrap="square" lIns="91425" tIns="45700" rIns="91425" bIns="45700" anchor="ctr" anchorCtr="0">
            <a:normAutofit fontScale="90000"/>
          </a:bodyPr>
          <a:lstStyle/>
          <a:p>
            <a:pPr marL="0" lvl="0" indent="0" algn="l" rtl="0">
              <a:lnSpc>
                <a:spcPct val="90000"/>
              </a:lnSpc>
              <a:spcBef>
                <a:spcPts val="0"/>
              </a:spcBef>
              <a:spcAft>
                <a:spcPts val="0"/>
              </a:spcAft>
              <a:buClr>
                <a:schemeClr val="lt1"/>
              </a:buClr>
              <a:buSzPct val="100000"/>
              <a:buFont typeface="Arial"/>
              <a:buNone/>
            </a:pPr>
            <a:r>
              <a:rPr lang="en-US" sz="4000">
                <a:solidFill>
                  <a:schemeClr val="lt1"/>
                </a:solidFill>
                <a:latin typeface="Arial"/>
                <a:ea typeface="Arial"/>
                <a:cs typeface="Arial"/>
                <a:sym typeface="Arial"/>
              </a:rPr>
              <a:t>Success-based fees: Treas. Reg. 1.263(a)-5(f)</a:t>
            </a:r>
            <a:endParaRPr/>
          </a:p>
        </p:txBody>
      </p:sp>
      <p:sp>
        <p:nvSpPr>
          <p:cNvPr id="1221" name="Google Shape;1221;p111"/>
          <p:cNvSpPr txBox="1">
            <a:spLocks noGrp="1"/>
          </p:cNvSpPr>
          <p:nvPr>
            <p:ph type="body" idx="1"/>
          </p:nvPr>
        </p:nvSpPr>
        <p:spPr>
          <a:xfrm>
            <a:off x="1000461" y="1590740"/>
            <a:ext cx="10095169" cy="5267259"/>
          </a:xfrm>
          <a:prstGeom prst="rect">
            <a:avLst/>
          </a:prstGeom>
          <a:noFill/>
          <a:ln>
            <a:noFill/>
          </a:ln>
        </p:spPr>
        <p:txBody>
          <a:bodyPr spcFirstLastPara="1" wrap="square" lIns="91425" tIns="45700" rIns="91425" bIns="45700" anchor="t" anchorCtr="0">
            <a:noAutofit/>
          </a:bodyPr>
          <a:lstStyle/>
          <a:p>
            <a:pPr marL="228600" lvl="1" indent="-228600" algn="l" rtl="0">
              <a:lnSpc>
                <a:spcPct val="100000"/>
              </a:lnSpc>
              <a:spcBef>
                <a:spcPts val="0"/>
              </a:spcBef>
              <a:spcAft>
                <a:spcPts val="0"/>
              </a:spcAft>
              <a:buClr>
                <a:schemeClr val="dk1"/>
              </a:buClr>
              <a:buSzPts val="2400"/>
              <a:buChar char="•"/>
            </a:pPr>
            <a:r>
              <a:rPr lang="en-US">
                <a:latin typeface="Arial"/>
                <a:ea typeface="Arial"/>
                <a:cs typeface="Arial"/>
                <a:sym typeface="Arial"/>
              </a:rPr>
              <a:t>Generally success-based fees are subject to the same rules: if facilitative, they must be capitalized. Most common success-based fees are investment banker fees.</a:t>
            </a:r>
            <a:endParaRPr/>
          </a:p>
          <a:p>
            <a:pPr marL="228600" lvl="1" indent="-228600" algn="l" rtl="0">
              <a:lnSpc>
                <a:spcPct val="100000"/>
              </a:lnSpc>
              <a:spcBef>
                <a:spcPts val="1000"/>
              </a:spcBef>
              <a:spcAft>
                <a:spcPts val="0"/>
              </a:spcAft>
              <a:buClr>
                <a:schemeClr val="dk1"/>
              </a:buClr>
              <a:buSzPts val="2400"/>
              <a:buChar char="•"/>
            </a:pPr>
            <a:r>
              <a:rPr lang="en-US">
                <a:latin typeface="Arial"/>
                <a:ea typeface="Arial"/>
                <a:cs typeface="Arial"/>
                <a:sym typeface="Arial"/>
              </a:rPr>
              <a:t>Logistically, it is difficult to allocate success-based fees due to lack of timekeeping and difficulty in determining what portion of the fees would be facilitative.</a:t>
            </a:r>
            <a:endParaRPr/>
          </a:p>
          <a:p>
            <a:pPr marL="228600" lvl="1" indent="-228600" algn="l" rtl="0">
              <a:lnSpc>
                <a:spcPct val="100000"/>
              </a:lnSpc>
              <a:spcBef>
                <a:spcPts val="1000"/>
              </a:spcBef>
              <a:spcAft>
                <a:spcPts val="0"/>
              </a:spcAft>
              <a:buClr>
                <a:schemeClr val="dk1"/>
              </a:buClr>
              <a:buSzPts val="2400"/>
              <a:buChar char="•"/>
            </a:pPr>
            <a:r>
              <a:rPr lang="en-US">
                <a:latin typeface="Arial"/>
                <a:ea typeface="Arial"/>
                <a:cs typeface="Arial"/>
                <a:sym typeface="Arial"/>
              </a:rPr>
              <a:t>Treas. Reg. 1.263(a)-5(f) provides that, in general, an amount paid that is contingent upon the success of a transaction described in Treas. Reg. 1.263(a)-5(a) is an amount paid to facilitate the transaction except to the extent the taxpayer maintains sufficient documentation of success-based fees completed on or before the due date of the taxpayer’s timely filed federal income tax return for the taxable year during which the transaction closed.</a:t>
            </a:r>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01"/>
        <p:cNvGrpSpPr/>
        <p:nvPr/>
      </p:nvGrpSpPr>
      <p:grpSpPr>
        <a:xfrm>
          <a:off x="0" y="0"/>
          <a:ext cx="0" cy="0"/>
          <a:chOff x="0" y="0"/>
          <a:chExt cx="0" cy="0"/>
        </a:xfrm>
      </p:grpSpPr>
      <p:sp>
        <p:nvSpPr>
          <p:cNvPr id="202" name="Google Shape;202;p9"/>
          <p:cNvSpPr/>
          <p:nvPr/>
        </p:nvSpPr>
        <p:spPr>
          <a:xfrm>
            <a:off x="0" y="0"/>
            <a:ext cx="12192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203" name="Google Shape;203;p9"/>
          <p:cNvSpPr/>
          <p:nvPr/>
        </p:nvSpPr>
        <p:spPr>
          <a:xfrm flipH="1">
            <a:off x="-1" y="-1"/>
            <a:ext cx="12191998" cy="1590742"/>
          </a:xfrm>
          <a:prstGeom prst="rect">
            <a:avLst/>
          </a:prstGeom>
          <a:gradFill>
            <a:gsLst>
              <a:gs pos="0">
                <a:srgbClr val="000000"/>
              </a:gs>
              <a:gs pos="100000">
                <a:srgbClr val="2F5496"/>
              </a:gs>
            </a:gsLst>
            <a:lin ang="84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204" name="Google Shape;204;p9"/>
          <p:cNvSpPr/>
          <p:nvPr/>
        </p:nvSpPr>
        <p:spPr>
          <a:xfrm rot="10800000" flipH="1">
            <a:off x="-3" y="0"/>
            <a:ext cx="8115306" cy="1590742"/>
          </a:xfrm>
          <a:prstGeom prst="rect">
            <a:avLst/>
          </a:prstGeom>
          <a:gradFill>
            <a:gsLst>
              <a:gs pos="0">
                <a:srgbClr val="4472C4">
                  <a:alpha val="0"/>
                </a:srgbClr>
              </a:gs>
              <a:gs pos="20000">
                <a:srgbClr val="4472C4">
                  <a:alpha val="0"/>
                </a:srgbClr>
              </a:gs>
              <a:gs pos="100000">
                <a:srgbClr val="1F3864">
                  <a:alpha val="54901"/>
                </a:srgbClr>
              </a:gs>
            </a:gsLst>
            <a:lin ang="13800001"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205" name="Google Shape;205;p9"/>
          <p:cNvSpPr/>
          <p:nvPr/>
        </p:nvSpPr>
        <p:spPr>
          <a:xfrm flipH="1">
            <a:off x="8115299" y="-1"/>
            <a:ext cx="4076698" cy="1590742"/>
          </a:xfrm>
          <a:prstGeom prst="rect">
            <a:avLst/>
          </a:prstGeom>
          <a:gradFill>
            <a:gsLst>
              <a:gs pos="0">
                <a:srgbClr val="4472C4">
                  <a:alpha val="65882"/>
                </a:srgbClr>
              </a:gs>
              <a:gs pos="100000">
                <a:srgbClr val="000000">
                  <a:alpha val="29803"/>
                </a:srgbClr>
              </a:gs>
            </a:gsLst>
            <a:lin ang="132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206" name="Google Shape;206;p9"/>
          <p:cNvSpPr/>
          <p:nvPr/>
        </p:nvSpPr>
        <p:spPr>
          <a:xfrm>
            <a:off x="459350" y="-1"/>
            <a:ext cx="11732646" cy="1597433"/>
          </a:xfrm>
          <a:prstGeom prst="rect">
            <a:avLst/>
          </a:prstGeom>
          <a:gradFill>
            <a:gsLst>
              <a:gs pos="0">
                <a:srgbClr val="000000">
                  <a:alpha val="0"/>
                </a:srgbClr>
              </a:gs>
              <a:gs pos="50000">
                <a:srgbClr val="000000">
                  <a:alpha val="0"/>
                </a:srgbClr>
              </a:gs>
              <a:gs pos="99000">
                <a:srgbClr val="1F3864">
                  <a:alpha val="51764"/>
                </a:srgbClr>
              </a:gs>
              <a:gs pos="100000">
                <a:srgbClr val="1F3864">
                  <a:alpha val="51764"/>
                </a:srgbClr>
              </a:gs>
            </a:gsLst>
            <a:lin ang="168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207" name="Google Shape;207;p9"/>
          <p:cNvSpPr txBox="1">
            <a:spLocks noGrp="1"/>
          </p:cNvSpPr>
          <p:nvPr>
            <p:ph type="title"/>
          </p:nvPr>
        </p:nvSpPr>
        <p:spPr>
          <a:xfrm>
            <a:off x="1371599" y="294538"/>
            <a:ext cx="9895951" cy="1033669"/>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lt1"/>
              </a:buClr>
              <a:buSzPts val="3600"/>
              <a:buFont typeface="Arial"/>
              <a:buNone/>
            </a:pPr>
            <a:r>
              <a:rPr lang="en-US" sz="3600">
                <a:solidFill>
                  <a:schemeClr val="lt1"/>
                </a:solidFill>
                <a:latin typeface="Arial"/>
                <a:ea typeface="Arial"/>
                <a:cs typeface="Arial"/>
                <a:sym typeface="Arial"/>
              </a:rPr>
              <a:t>Section 338 Election</a:t>
            </a:r>
            <a:endParaRPr sz="3400">
              <a:solidFill>
                <a:schemeClr val="lt1"/>
              </a:solidFill>
              <a:latin typeface="Arial"/>
              <a:ea typeface="Arial"/>
              <a:cs typeface="Arial"/>
              <a:sym typeface="Arial"/>
            </a:endParaRPr>
          </a:p>
        </p:txBody>
      </p:sp>
      <p:sp>
        <p:nvSpPr>
          <p:cNvPr id="208" name="Google Shape;208;p9"/>
          <p:cNvSpPr txBox="1">
            <a:spLocks noGrp="1"/>
          </p:cNvSpPr>
          <p:nvPr>
            <p:ph type="body" idx="1"/>
          </p:nvPr>
        </p:nvSpPr>
        <p:spPr>
          <a:xfrm>
            <a:off x="1108039" y="1622744"/>
            <a:ext cx="5475641" cy="5235255"/>
          </a:xfrm>
          <a:prstGeom prst="rect">
            <a:avLst/>
          </a:prstGeom>
          <a:noFill/>
          <a:ln>
            <a:noFill/>
          </a:ln>
        </p:spPr>
        <p:txBody>
          <a:bodyPr spcFirstLastPara="1" wrap="square" lIns="91425" tIns="45700" rIns="91425" bIns="45700" anchor="t" anchorCtr="0">
            <a:normAutofit/>
          </a:bodyPr>
          <a:lstStyle/>
          <a:p>
            <a:pPr marL="228600" lvl="0" indent="-228600" algn="l" rtl="0">
              <a:lnSpc>
                <a:spcPct val="110000"/>
              </a:lnSpc>
              <a:spcBef>
                <a:spcPts val="0"/>
              </a:spcBef>
              <a:spcAft>
                <a:spcPts val="0"/>
              </a:spcAft>
              <a:buClr>
                <a:schemeClr val="dk1"/>
              </a:buClr>
              <a:buSzPts val="2400"/>
              <a:buChar char="•"/>
            </a:pPr>
            <a:r>
              <a:rPr lang="en-US" sz="2400">
                <a:latin typeface="Arial"/>
                <a:ea typeface="Arial"/>
                <a:cs typeface="Arial"/>
                <a:sym typeface="Arial"/>
              </a:rPr>
              <a:t>Section 338 election turns a stock acquisition into a deemed asset acquisition.</a:t>
            </a:r>
            <a:endParaRPr/>
          </a:p>
          <a:p>
            <a:pPr marL="685800" lvl="1" indent="-228600" algn="l" rtl="0">
              <a:lnSpc>
                <a:spcPct val="110000"/>
              </a:lnSpc>
              <a:spcBef>
                <a:spcPts val="700"/>
              </a:spcBef>
              <a:spcAft>
                <a:spcPts val="0"/>
              </a:spcAft>
              <a:buClr>
                <a:schemeClr val="dk1"/>
              </a:buClr>
              <a:buSzPts val="2200"/>
              <a:buChar char="•"/>
            </a:pPr>
            <a:r>
              <a:rPr lang="en-US" sz="2200">
                <a:latin typeface="Arial"/>
                <a:ea typeface="Arial"/>
                <a:cs typeface="Arial"/>
                <a:sym typeface="Arial"/>
              </a:rPr>
              <a:t>Target is deemed to have sold all of its assets in a single transaction at FMV to “New Target” at the close of the acquisition date.</a:t>
            </a:r>
            <a:endParaRPr/>
          </a:p>
          <a:p>
            <a:pPr marL="685800" lvl="1" indent="-228600" algn="l" rtl="0">
              <a:lnSpc>
                <a:spcPct val="110000"/>
              </a:lnSpc>
              <a:spcBef>
                <a:spcPts val="700"/>
              </a:spcBef>
              <a:spcAft>
                <a:spcPts val="0"/>
              </a:spcAft>
              <a:buClr>
                <a:schemeClr val="dk1"/>
              </a:buClr>
              <a:buSzPts val="2200"/>
              <a:buChar char="•"/>
            </a:pPr>
            <a:r>
              <a:rPr lang="en-US" sz="2200">
                <a:latin typeface="Arial"/>
                <a:ea typeface="Arial"/>
                <a:cs typeface="Arial"/>
                <a:sym typeface="Arial"/>
              </a:rPr>
              <a:t>New Target is deemed to have purchased all of Old Target’s assets at the beginning of the day after the acquisition date.</a:t>
            </a:r>
            <a:endParaRPr/>
          </a:p>
          <a:p>
            <a:pPr marL="228600" lvl="0" indent="-76200" algn="l" rtl="0">
              <a:lnSpc>
                <a:spcPct val="100000"/>
              </a:lnSpc>
              <a:spcBef>
                <a:spcPts val="1200"/>
              </a:spcBef>
              <a:spcAft>
                <a:spcPts val="0"/>
              </a:spcAft>
              <a:buClr>
                <a:schemeClr val="dk1"/>
              </a:buClr>
              <a:buSzPts val="2400"/>
              <a:buNone/>
            </a:pPr>
            <a:endParaRPr sz="2400" b="1">
              <a:latin typeface="Arial"/>
              <a:ea typeface="Arial"/>
              <a:cs typeface="Arial"/>
              <a:sym typeface="Arial"/>
            </a:endParaRPr>
          </a:p>
        </p:txBody>
      </p:sp>
      <p:sp>
        <p:nvSpPr>
          <p:cNvPr id="209" name="Google Shape;209;p9"/>
          <p:cNvSpPr/>
          <p:nvPr/>
        </p:nvSpPr>
        <p:spPr>
          <a:xfrm>
            <a:off x="7448377" y="2443561"/>
            <a:ext cx="1280160" cy="741145"/>
          </a:xfrm>
          <a:prstGeom prst="rect">
            <a:avLst/>
          </a:prstGeom>
          <a:solidFill>
            <a:schemeClr val="lt1"/>
          </a:solidFill>
          <a:ln w="9525" cap="flat" cmpd="sng">
            <a:solidFill>
              <a:schemeClr val="dk1"/>
            </a:solidFill>
            <a:prstDash val="solid"/>
            <a:miter lim="800000"/>
            <a:headEnd type="none" w="sm" len="sm"/>
            <a:tailEnd type="none" w="sm" len="sm"/>
          </a:ln>
        </p:spPr>
        <p:txBody>
          <a:bodyPr spcFirstLastPara="1" wrap="square" lIns="0" tIns="0" rIns="0" bIns="0" anchor="ctr" anchorCtr="0">
            <a:noAutofit/>
          </a:bodyPr>
          <a:lstStyle/>
          <a:p>
            <a:pPr marL="0" marR="0" lvl="0" indent="0" algn="ctr" rtl="0">
              <a:lnSpc>
                <a:spcPct val="100000"/>
              </a:lnSpc>
              <a:spcBef>
                <a:spcPts val="0"/>
              </a:spcBef>
              <a:spcAft>
                <a:spcPts val="0"/>
              </a:spcAft>
              <a:buClr>
                <a:srgbClr val="000000"/>
              </a:buClr>
              <a:buSzPts val="1600"/>
              <a:buFont typeface="Arial"/>
              <a:buNone/>
            </a:pPr>
            <a:r>
              <a:rPr lang="en-US" sz="1600" b="1" i="0" u="none" strike="noStrike" cap="none">
                <a:solidFill>
                  <a:srgbClr val="000000"/>
                </a:solidFill>
                <a:latin typeface="Arial"/>
                <a:ea typeface="Arial"/>
                <a:cs typeface="Arial"/>
                <a:sym typeface="Arial"/>
              </a:rPr>
              <a:t>Buyer</a:t>
            </a:r>
            <a:endParaRPr/>
          </a:p>
          <a:p>
            <a:pPr marL="0" marR="0" lvl="0" indent="0" algn="ctr" rtl="0">
              <a:lnSpc>
                <a:spcPct val="100000"/>
              </a:lnSpc>
              <a:spcBef>
                <a:spcPts val="0"/>
              </a:spcBef>
              <a:spcAft>
                <a:spcPts val="0"/>
              </a:spcAft>
              <a:buClr>
                <a:srgbClr val="000000"/>
              </a:buClr>
              <a:buSzPts val="1600"/>
              <a:buFont typeface="Arial"/>
              <a:buNone/>
            </a:pPr>
            <a:r>
              <a:rPr lang="en-US" sz="1600" b="1" i="0" u="none" strike="noStrike" cap="none">
                <a:solidFill>
                  <a:srgbClr val="000000"/>
                </a:solidFill>
                <a:latin typeface="Arial"/>
                <a:ea typeface="Arial"/>
                <a:cs typeface="Arial"/>
                <a:sym typeface="Arial"/>
              </a:rPr>
              <a:t>(US)</a:t>
            </a:r>
            <a:endParaRPr/>
          </a:p>
        </p:txBody>
      </p:sp>
      <p:sp>
        <p:nvSpPr>
          <p:cNvPr id="210" name="Google Shape;210;p9"/>
          <p:cNvSpPr/>
          <p:nvPr/>
        </p:nvSpPr>
        <p:spPr>
          <a:xfrm>
            <a:off x="9987390" y="3877589"/>
            <a:ext cx="1280160" cy="741145"/>
          </a:xfrm>
          <a:prstGeom prst="rect">
            <a:avLst/>
          </a:prstGeom>
          <a:solidFill>
            <a:srgbClr val="0070C0"/>
          </a:solidFill>
          <a:ln w="9525" cap="flat" cmpd="sng">
            <a:solidFill>
              <a:schemeClr val="dk1"/>
            </a:solidFill>
            <a:prstDash val="solid"/>
            <a:miter lim="800000"/>
            <a:headEnd type="none" w="sm" len="sm"/>
            <a:tailEnd type="none" w="sm" len="sm"/>
          </a:ln>
        </p:spPr>
        <p:txBody>
          <a:bodyPr spcFirstLastPara="1" wrap="square" lIns="0" tIns="0" rIns="0" bIns="0" anchor="ctr" anchorCtr="0">
            <a:noAutofit/>
          </a:bodyPr>
          <a:lstStyle/>
          <a:p>
            <a:pPr marL="0" marR="0" lvl="0" indent="0" algn="ctr" rtl="0">
              <a:lnSpc>
                <a:spcPct val="100000"/>
              </a:lnSpc>
              <a:spcBef>
                <a:spcPts val="0"/>
              </a:spcBef>
              <a:spcAft>
                <a:spcPts val="0"/>
              </a:spcAft>
              <a:buClr>
                <a:srgbClr val="000000"/>
              </a:buClr>
              <a:buSzPts val="1600"/>
              <a:buFont typeface="Arial"/>
              <a:buNone/>
            </a:pPr>
            <a:r>
              <a:rPr lang="en-US" sz="1600" b="1" i="0" u="none" strike="noStrike" cap="none">
                <a:solidFill>
                  <a:schemeClr val="lt1"/>
                </a:solidFill>
                <a:latin typeface="Arial"/>
                <a:ea typeface="Arial"/>
                <a:cs typeface="Arial"/>
                <a:sym typeface="Arial"/>
              </a:rPr>
              <a:t>Target</a:t>
            </a:r>
            <a:endParaRPr/>
          </a:p>
        </p:txBody>
      </p:sp>
      <p:sp>
        <p:nvSpPr>
          <p:cNvPr id="211" name="Google Shape;211;p9"/>
          <p:cNvSpPr/>
          <p:nvPr/>
        </p:nvSpPr>
        <p:spPr>
          <a:xfrm>
            <a:off x="9987390" y="2443560"/>
            <a:ext cx="1280160" cy="741145"/>
          </a:xfrm>
          <a:prstGeom prst="ellipse">
            <a:avLst/>
          </a:prstGeom>
          <a:solidFill>
            <a:srgbClr val="FFC000"/>
          </a:solidFill>
          <a:ln w="9525" cap="flat" cmpd="sng">
            <a:solidFill>
              <a:schemeClr val="dk1"/>
            </a:solidFill>
            <a:prstDash val="solid"/>
            <a:miter lim="800000"/>
            <a:headEnd type="none" w="sm" len="sm"/>
            <a:tailEnd type="none" w="sm" len="sm"/>
          </a:ln>
        </p:spPr>
        <p:txBody>
          <a:bodyPr spcFirstLastPara="1" wrap="square" lIns="0" tIns="0" rIns="0" bIns="0" anchor="ctr" anchorCtr="0">
            <a:noAutofit/>
          </a:bodyPr>
          <a:lstStyle/>
          <a:p>
            <a:pPr marL="0" marR="0" lvl="0" indent="0" algn="ctr" rtl="0">
              <a:spcBef>
                <a:spcPts val="0"/>
              </a:spcBef>
              <a:spcAft>
                <a:spcPts val="0"/>
              </a:spcAft>
              <a:buNone/>
            </a:pPr>
            <a:r>
              <a:rPr lang="en-US" sz="1600" b="0" i="0" u="none" strike="noStrike" cap="none">
                <a:solidFill>
                  <a:schemeClr val="lt1"/>
                </a:solidFill>
                <a:latin typeface="Arial"/>
                <a:ea typeface="Arial"/>
                <a:cs typeface="Arial"/>
                <a:sym typeface="Arial"/>
              </a:rPr>
              <a:t>Sellers</a:t>
            </a:r>
            <a:endParaRPr/>
          </a:p>
        </p:txBody>
      </p:sp>
      <p:cxnSp>
        <p:nvCxnSpPr>
          <p:cNvPr id="212" name="Google Shape;212;p9"/>
          <p:cNvCxnSpPr>
            <a:stCxn id="211" idx="4"/>
            <a:endCxn id="210" idx="0"/>
          </p:cNvCxnSpPr>
          <p:nvPr/>
        </p:nvCxnSpPr>
        <p:spPr>
          <a:xfrm>
            <a:off x="10627470" y="3184705"/>
            <a:ext cx="0" cy="693000"/>
          </a:xfrm>
          <a:prstGeom prst="straightConnector1">
            <a:avLst/>
          </a:prstGeom>
          <a:noFill/>
          <a:ln w="12700" cap="flat" cmpd="sng">
            <a:solidFill>
              <a:schemeClr val="dk1"/>
            </a:solidFill>
            <a:prstDash val="solid"/>
            <a:miter lim="800000"/>
            <a:headEnd type="none" w="sm" len="sm"/>
            <a:tailEnd type="none" w="sm" len="sm"/>
          </a:ln>
        </p:spPr>
      </p:cxnSp>
      <p:cxnSp>
        <p:nvCxnSpPr>
          <p:cNvPr id="213" name="Google Shape;213;p9"/>
          <p:cNvCxnSpPr/>
          <p:nvPr/>
        </p:nvCxnSpPr>
        <p:spPr>
          <a:xfrm>
            <a:off x="8894782" y="2732378"/>
            <a:ext cx="926362" cy="1"/>
          </a:xfrm>
          <a:prstGeom prst="straightConnector1">
            <a:avLst/>
          </a:prstGeom>
          <a:noFill/>
          <a:ln w="12700" cap="flat" cmpd="sng">
            <a:solidFill>
              <a:schemeClr val="dk1"/>
            </a:solidFill>
            <a:prstDash val="dash"/>
            <a:miter lim="800000"/>
            <a:headEnd type="none" w="sm" len="sm"/>
            <a:tailEnd type="triangle" w="med" len="med"/>
          </a:ln>
        </p:spPr>
      </p:cxnSp>
      <p:cxnSp>
        <p:nvCxnSpPr>
          <p:cNvPr id="214" name="Google Shape;214;p9"/>
          <p:cNvCxnSpPr/>
          <p:nvPr/>
        </p:nvCxnSpPr>
        <p:spPr>
          <a:xfrm rot="10800000">
            <a:off x="8894782" y="2945185"/>
            <a:ext cx="926362" cy="1"/>
          </a:xfrm>
          <a:prstGeom prst="straightConnector1">
            <a:avLst/>
          </a:prstGeom>
          <a:noFill/>
          <a:ln w="12700" cap="flat" cmpd="sng">
            <a:solidFill>
              <a:schemeClr val="dk1"/>
            </a:solidFill>
            <a:prstDash val="dash"/>
            <a:miter lim="800000"/>
            <a:headEnd type="none" w="sm" len="sm"/>
            <a:tailEnd type="triangle" w="med" len="med"/>
          </a:ln>
        </p:spPr>
      </p:cxnSp>
      <p:sp>
        <p:nvSpPr>
          <p:cNvPr id="215" name="Google Shape;215;p9"/>
          <p:cNvSpPr txBox="1"/>
          <p:nvPr/>
        </p:nvSpPr>
        <p:spPr>
          <a:xfrm>
            <a:off x="8671385" y="2082455"/>
            <a:ext cx="1448313" cy="492443"/>
          </a:xfrm>
          <a:prstGeom prst="rect">
            <a:avLst/>
          </a:prstGeom>
          <a:noFill/>
          <a:ln>
            <a:noFill/>
          </a:ln>
        </p:spPr>
        <p:txBody>
          <a:bodyPr spcFirstLastPara="1" wrap="square" lIns="0" tIns="0" rIns="18275" bIns="0" anchor="t" anchorCtr="0">
            <a:spAutoFit/>
          </a:bodyPr>
          <a:lstStyle/>
          <a:p>
            <a:pPr marL="0" marR="0" lvl="0" indent="0" algn="ctr" rtl="0">
              <a:lnSpc>
                <a:spcPct val="100000"/>
              </a:lnSpc>
              <a:spcBef>
                <a:spcPts val="0"/>
              </a:spcBef>
              <a:spcAft>
                <a:spcPts val="0"/>
              </a:spcAft>
              <a:buClr>
                <a:srgbClr val="000000"/>
              </a:buClr>
              <a:buSzPts val="1600"/>
              <a:buFont typeface="Arial"/>
              <a:buNone/>
            </a:pPr>
            <a:r>
              <a:rPr lang="en-US" sz="1600" b="1" i="0" u="none" strike="noStrike" cap="none">
                <a:solidFill>
                  <a:schemeClr val="dk1"/>
                </a:solidFill>
                <a:latin typeface="Calibri"/>
                <a:ea typeface="Calibri"/>
                <a:cs typeface="Calibri"/>
                <a:sym typeface="Calibri"/>
              </a:rPr>
              <a:t>Purchase Consideration</a:t>
            </a:r>
            <a:endParaRPr/>
          </a:p>
        </p:txBody>
      </p:sp>
      <p:sp>
        <p:nvSpPr>
          <p:cNvPr id="216" name="Google Shape;216;p9"/>
          <p:cNvSpPr txBox="1"/>
          <p:nvPr/>
        </p:nvSpPr>
        <p:spPr>
          <a:xfrm>
            <a:off x="8671385" y="3151290"/>
            <a:ext cx="1448313" cy="246221"/>
          </a:xfrm>
          <a:prstGeom prst="rect">
            <a:avLst/>
          </a:prstGeom>
          <a:noFill/>
          <a:ln>
            <a:noFill/>
          </a:ln>
        </p:spPr>
        <p:txBody>
          <a:bodyPr spcFirstLastPara="1" wrap="square" lIns="0" tIns="0" rIns="18275" bIns="0" anchor="t" anchorCtr="0">
            <a:spAutoFit/>
          </a:bodyPr>
          <a:lstStyle/>
          <a:p>
            <a:pPr marL="0" marR="0" lvl="0" indent="0" algn="ctr" rtl="0">
              <a:lnSpc>
                <a:spcPct val="100000"/>
              </a:lnSpc>
              <a:spcBef>
                <a:spcPts val="0"/>
              </a:spcBef>
              <a:spcAft>
                <a:spcPts val="0"/>
              </a:spcAft>
              <a:buClr>
                <a:srgbClr val="000000"/>
              </a:buClr>
              <a:buSzPts val="1600"/>
              <a:buFont typeface="Arial"/>
              <a:buNone/>
            </a:pPr>
            <a:r>
              <a:rPr lang="en-US" sz="1600" b="1" i="0" u="none" strike="noStrike" cap="none">
                <a:solidFill>
                  <a:schemeClr val="dk1"/>
                </a:solidFill>
                <a:latin typeface="Calibri"/>
                <a:ea typeface="Calibri"/>
                <a:cs typeface="Calibri"/>
                <a:sym typeface="Calibri"/>
              </a:rPr>
              <a:t>Target Stock</a:t>
            </a:r>
            <a:endParaRPr/>
          </a:p>
        </p:txBody>
      </p:sp>
      <p:sp>
        <p:nvSpPr>
          <p:cNvPr id="217" name="Google Shape;217;p9"/>
          <p:cNvSpPr/>
          <p:nvPr/>
        </p:nvSpPr>
        <p:spPr>
          <a:xfrm>
            <a:off x="7448377" y="5617540"/>
            <a:ext cx="1280160" cy="741145"/>
          </a:xfrm>
          <a:prstGeom prst="rect">
            <a:avLst/>
          </a:prstGeom>
          <a:solidFill>
            <a:srgbClr val="0070C0"/>
          </a:solidFill>
          <a:ln w="9525" cap="flat" cmpd="sng">
            <a:solidFill>
              <a:schemeClr val="dk1"/>
            </a:solidFill>
            <a:prstDash val="solid"/>
            <a:miter lim="800000"/>
            <a:headEnd type="none" w="sm" len="sm"/>
            <a:tailEnd type="none" w="sm" len="sm"/>
          </a:ln>
        </p:spPr>
        <p:txBody>
          <a:bodyPr spcFirstLastPara="1" wrap="square" lIns="0" tIns="0" rIns="0" bIns="0" anchor="ctr" anchorCtr="0">
            <a:noAutofit/>
          </a:bodyPr>
          <a:lstStyle/>
          <a:p>
            <a:pPr marL="0" marR="0" lvl="0" indent="0" algn="ctr" rtl="0">
              <a:lnSpc>
                <a:spcPct val="100000"/>
              </a:lnSpc>
              <a:spcBef>
                <a:spcPts val="0"/>
              </a:spcBef>
              <a:spcAft>
                <a:spcPts val="0"/>
              </a:spcAft>
              <a:buClr>
                <a:srgbClr val="000000"/>
              </a:buClr>
              <a:buSzPts val="1600"/>
              <a:buFont typeface="Arial"/>
              <a:buNone/>
            </a:pPr>
            <a:r>
              <a:rPr lang="en-US" sz="1600" b="1" i="0" u="none" strike="noStrike" cap="none">
                <a:solidFill>
                  <a:schemeClr val="lt1"/>
                </a:solidFill>
                <a:latin typeface="Arial"/>
                <a:ea typeface="Arial"/>
                <a:cs typeface="Arial"/>
                <a:sym typeface="Arial"/>
              </a:rPr>
              <a:t>Old Target</a:t>
            </a:r>
            <a:endParaRPr/>
          </a:p>
        </p:txBody>
      </p:sp>
      <p:sp>
        <p:nvSpPr>
          <p:cNvPr id="218" name="Google Shape;218;p9"/>
          <p:cNvSpPr/>
          <p:nvPr/>
        </p:nvSpPr>
        <p:spPr>
          <a:xfrm>
            <a:off x="9987390" y="5610661"/>
            <a:ext cx="1280160" cy="741145"/>
          </a:xfrm>
          <a:prstGeom prst="rect">
            <a:avLst/>
          </a:prstGeom>
          <a:solidFill>
            <a:srgbClr val="0070C0"/>
          </a:solidFill>
          <a:ln w="15875" cap="flat" cmpd="sng">
            <a:solidFill>
              <a:schemeClr val="dk1"/>
            </a:solidFill>
            <a:prstDash val="dash"/>
            <a:miter lim="800000"/>
            <a:headEnd type="none" w="sm" len="sm"/>
            <a:tailEnd type="none" w="sm" len="sm"/>
          </a:ln>
        </p:spPr>
        <p:txBody>
          <a:bodyPr spcFirstLastPara="1" wrap="square" lIns="0" tIns="0" rIns="0" bIns="0" anchor="ctr" anchorCtr="0">
            <a:noAutofit/>
          </a:bodyPr>
          <a:lstStyle/>
          <a:p>
            <a:pPr marL="0" marR="0" lvl="0" indent="0" algn="ctr" rtl="0">
              <a:lnSpc>
                <a:spcPct val="100000"/>
              </a:lnSpc>
              <a:spcBef>
                <a:spcPts val="0"/>
              </a:spcBef>
              <a:spcAft>
                <a:spcPts val="0"/>
              </a:spcAft>
              <a:buClr>
                <a:srgbClr val="000000"/>
              </a:buClr>
              <a:buSzPts val="1600"/>
              <a:buFont typeface="Arial"/>
              <a:buNone/>
            </a:pPr>
            <a:r>
              <a:rPr lang="en-US" sz="1600" b="1" i="0" u="none" strike="noStrike" cap="none">
                <a:solidFill>
                  <a:schemeClr val="lt1"/>
                </a:solidFill>
                <a:latin typeface="Arial"/>
                <a:ea typeface="Arial"/>
                <a:cs typeface="Arial"/>
                <a:sym typeface="Arial"/>
              </a:rPr>
              <a:t>New Target</a:t>
            </a:r>
            <a:endParaRPr/>
          </a:p>
        </p:txBody>
      </p:sp>
      <p:cxnSp>
        <p:nvCxnSpPr>
          <p:cNvPr id="219" name="Google Shape;219;p9"/>
          <p:cNvCxnSpPr/>
          <p:nvPr/>
        </p:nvCxnSpPr>
        <p:spPr>
          <a:xfrm>
            <a:off x="8894781" y="5939773"/>
            <a:ext cx="926362" cy="1"/>
          </a:xfrm>
          <a:prstGeom prst="straightConnector1">
            <a:avLst/>
          </a:prstGeom>
          <a:noFill/>
          <a:ln w="12700" cap="flat" cmpd="sng">
            <a:solidFill>
              <a:schemeClr val="dk1"/>
            </a:solidFill>
            <a:prstDash val="dash"/>
            <a:miter lim="800000"/>
            <a:headEnd type="none" w="sm" len="sm"/>
            <a:tailEnd type="triangle" w="med" len="med"/>
          </a:ln>
        </p:spPr>
      </p:cxnSp>
      <p:cxnSp>
        <p:nvCxnSpPr>
          <p:cNvPr id="220" name="Google Shape;220;p9"/>
          <p:cNvCxnSpPr/>
          <p:nvPr/>
        </p:nvCxnSpPr>
        <p:spPr>
          <a:xfrm rot="10800000">
            <a:off x="8894781" y="6152580"/>
            <a:ext cx="926362" cy="1"/>
          </a:xfrm>
          <a:prstGeom prst="straightConnector1">
            <a:avLst/>
          </a:prstGeom>
          <a:noFill/>
          <a:ln w="12700" cap="flat" cmpd="sng">
            <a:solidFill>
              <a:schemeClr val="dk1"/>
            </a:solidFill>
            <a:prstDash val="dash"/>
            <a:miter lim="800000"/>
            <a:headEnd type="none" w="sm" len="sm"/>
            <a:tailEnd type="triangle" w="med" len="med"/>
          </a:ln>
        </p:spPr>
      </p:cxnSp>
      <p:sp>
        <p:nvSpPr>
          <p:cNvPr id="221" name="Google Shape;221;p9"/>
          <p:cNvSpPr txBox="1"/>
          <p:nvPr/>
        </p:nvSpPr>
        <p:spPr>
          <a:xfrm>
            <a:off x="8671384" y="5289850"/>
            <a:ext cx="1448313" cy="492443"/>
          </a:xfrm>
          <a:prstGeom prst="rect">
            <a:avLst/>
          </a:prstGeom>
          <a:noFill/>
          <a:ln>
            <a:noFill/>
          </a:ln>
        </p:spPr>
        <p:txBody>
          <a:bodyPr spcFirstLastPara="1" wrap="square" lIns="0" tIns="0" rIns="18275" bIns="0" anchor="t" anchorCtr="0">
            <a:spAutoFit/>
          </a:bodyPr>
          <a:lstStyle/>
          <a:p>
            <a:pPr marL="0" marR="0" lvl="0" indent="0" algn="ctr" rtl="0">
              <a:lnSpc>
                <a:spcPct val="100000"/>
              </a:lnSpc>
              <a:spcBef>
                <a:spcPts val="0"/>
              </a:spcBef>
              <a:spcAft>
                <a:spcPts val="0"/>
              </a:spcAft>
              <a:buClr>
                <a:srgbClr val="000000"/>
              </a:buClr>
              <a:buSzPts val="1600"/>
              <a:buFont typeface="Arial"/>
              <a:buNone/>
            </a:pPr>
            <a:r>
              <a:rPr lang="en-US" sz="1600" b="1" i="0" u="none" strike="noStrike" cap="none">
                <a:solidFill>
                  <a:schemeClr val="dk1"/>
                </a:solidFill>
                <a:latin typeface="Calibri"/>
                <a:ea typeface="Calibri"/>
                <a:cs typeface="Calibri"/>
                <a:sym typeface="Calibri"/>
              </a:rPr>
              <a:t>FMV Consideration</a:t>
            </a:r>
            <a:endParaRPr/>
          </a:p>
        </p:txBody>
      </p:sp>
      <p:sp>
        <p:nvSpPr>
          <p:cNvPr id="222" name="Google Shape;222;p9"/>
          <p:cNvSpPr txBox="1"/>
          <p:nvPr/>
        </p:nvSpPr>
        <p:spPr>
          <a:xfrm>
            <a:off x="8671384" y="6358685"/>
            <a:ext cx="1448313" cy="246221"/>
          </a:xfrm>
          <a:prstGeom prst="rect">
            <a:avLst/>
          </a:prstGeom>
          <a:noFill/>
          <a:ln>
            <a:noFill/>
          </a:ln>
        </p:spPr>
        <p:txBody>
          <a:bodyPr spcFirstLastPara="1" wrap="square" lIns="0" tIns="0" rIns="18275" bIns="0" anchor="t" anchorCtr="0">
            <a:spAutoFit/>
          </a:bodyPr>
          <a:lstStyle/>
          <a:p>
            <a:pPr marL="0" marR="0" lvl="0" indent="0" algn="ctr" rtl="0">
              <a:lnSpc>
                <a:spcPct val="100000"/>
              </a:lnSpc>
              <a:spcBef>
                <a:spcPts val="0"/>
              </a:spcBef>
              <a:spcAft>
                <a:spcPts val="0"/>
              </a:spcAft>
              <a:buClr>
                <a:srgbClr val="000000"/>
              </a:buClr>
              <a:buSzPts val="1600"/>
              <a:buFont typeface="Arial"/>
              <a:buNone/>
            </a:pPr>
            <a:r>
              <a:rPr lang="en-US" sz="1600" b="1" i="0" u="none" strike="noStrike" cap="none">
                <a:solidFill>
                  <a:schemeClr val="dk1"/>
                </a:solidFill>
                <a:latin typeface="Calibri"/>
                <a:ea typeface="Calibri"/>
                <a:cs typeface="Calibri"/>
                <a:sym typeface="Calibri"/>
              </a:rPr>
              <a:t>Target Stock</a:t>
            </a:r>
            <a:endParaRPr/>
          </a:p>
        </p:txBody>
      </p:sp>
      <p:sp>
        <p:nvSpPr>
          <p:cNvPr id="223" name="Google Shape;223;p9"/>
          <p:cNvSpPr txBox="1"/>
          <p:nvPr/>
        </p:nvSpPr>
        <p:spPr>
          <a:xfrm>
            <a:off x="8671383" y="1686532"/>
            <a:ext cx="1448313" cy="246221"/>
          </a:xfrm>
          <a:prstGeom prst="rect">
            <a:avLst/>
          </a:prstGeom>
          <a:noFill/>
          <a:ln>
            <a:noFill/>
          </a:ln>
        </p:spPr>
        <p:txBody>
          <a:bodyPr spcFirstLastPara="1" wrap="square" lIns="0" tIns="0" rIns="18275" bIns="0" anchor="t" anchorCtr="0">
            <a:spAutoFit/>
          </a:bodyPr>
          <a:lstStyle/>
          <a:p>
            <a:pPr marL="0" marR="0" lvl="0" indent="0" algn="ctr" rtl="0">
              <a:lnSpc>
                <a:spcPct val="100000"/>
              </a:lnSpc>
              <a:spcBef>
                <a:spcPts val="0"/>
              </a:spcBef>
              <a:spcAft>
                <a:spcPts val="0"/>
              </a:spcAft>
              <a:buClr>
                <a:srgbClr val="000000"/>
              </a:buClr>
              <a:buSzPts val="1600"/>
              <a:buFont typeface="Arial"/>
              <a:buNone/>
            </a:pPr>
            <a:r>
              <a:rPr lang="en-US" sz="1600" b="1" i="0" u="none" strike="noStrike" cap="none">
                <a:solidFill>
                  <a:srgbClr val="C55A11"/>
                </a:solidFill>
                <a:latin typeface="Calibri"/>
                <a:ea typeface="Calibri"/>
                <a:cs typeface="Calibri"/>
                <a:sym typeface="Calibri"/>
              </a:rPr>
              <a:t>Stock Acquisition</a:t>
            </a:r>
            <a:endParaRPr sz="1600" b="1" i="0" u="none" strike="noStrike" cap="none">
              <a:solidFill>
                <a:srgbClr val="C55A11"/>
              </a:solidFill>
              <a:latin typeface="Calibri"/>
              <a:ea typeface="Calibri"/>
              <a:cs typeface="Calibri"/>
              <a:sym typeface="Calibri"/>
            </a:endParaRPr>
          </a:p>
        </p:txBody>
      </p:sp>
      <p:sp>
        <p:nvSpPr>
          <p:cNvPr id="224" name="Google Shape;224;p9"/>
          <p:cNvSpPr txBox="1"/>
          <p:nvPr/>
        </p:nvSpPr>
        <p:spPr>
          <a:xfrm>
            <a:off x="8494635" y="4890691"/>
            <a:ext cx="1801807" cy="246221"/>
          </a:xfrm>
          <a:prstGeom prst="rect">
            <a:avLst/>
          </a:prstGeom>
          <a:noFill/>
          <a:ln>
            <a:noFill/>
          </a:ln>
        </p:spPr>
        <p:txBody>
          <a:bodyPr spcFirstLastPara="1" wrap="square" lIns="0" tIns="0" rIns="18275" bIns="0" anchor="t" anchorCtr="0">
            <a:spAutoFit/>
          </a:bodyPr>
          <a:lstStyle/>
          <a:p>
            <a:pPr marL="0" marR="0" lvl="0" indent="0" algn="ctr" rtl="0">
              <a:lnSpc>
                <a:spcPct val="100000"/>
              </a:lnSpc>
              <a:spcBef>
                <a:spcPts val="0"/>
              </a:spcBef>
              <a:spcAft>
                <a:spcPts val="0"/>
              </a:spcAft>
              <a:buClr>
                <a:srgbClr val="000000"/>
              </a:buClr>
              <a:buSzPts val="1600"/>
              <a:buFont typeface="Arial"/>
              <a:buNone/>
            </a:pPr>
            <a:r>
              <a:rPr lang="en-US" sz="1600" b="1" i="0" u="none" strike="noStrike" cap="none">
                <a:solidFill>
                  <a:srgbClr val="C55A11"/>
                </a:solidFill>
                <a:latin typeface="Calibri"/>
                <a:ea typeface="Calibri"/>
                <a:cs typeface="Calibri"/>
                <a:sym typeface="Calibri"/>
              </a:rPr>
              <a:t>Fictitious Asset Sale</a:t>
            </a:r>
            <a:endParaRPr sz="1600" b="1" i="0" u="none" strike="noStrike" cap="none">
              <a:solidFill>
                <a:srgbClr val="C55A11"/>
              </a:solidFill>
              <a:latin typeface="Calibri"/>
              <a:ea typeface="Calibri"/>
              <a:cs typeface="Calibri"/>
              <a:sym typeface="Calibri"/>
            </a:endParaRPr>
          </a:p>
        </p:txBody>
      </p:sp>
    </p:spTree>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225"/>
        <p:cNvGrpSpPr/>
        <p:nvPr/>
      </p:nvGrpSpPr>
      <p:grpSpPr>
        <a:xfrm>
          <a:off x="0" y="0"/>
          <a:ext cx="0" cy="0"/>
          <a:chOff x="0" y="0"/>
          <a:chExt cx="0" cy="0"/>
        </a:xfrm>
      </p:grpSpPr>
      <p:sp>
        <p:nvSpPr>
          <p:cNvPr id="1226" name="Google Shape;1226;p112"/>
          <p:cNvSpPr/>
          <p:nvPr/>
        </p:nvSpPr>
        <p:spPr>
          <a:xfrm>
            <a:off x="0" y="0"/>
            <a:ext cx="12192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227" name="Google Shape;1227;p112"/>
          <p:cNvSpPr/>
          <p:nvPr/>
        </p:nvSpPr>
        <p:spPr>
          <a:xfrm flipH="1">
            <a:off x="-1" y="-1"/>
            <a:ext cx="12191998" cy="1590742"/>
          </a:xfrm>
          <a:prstGeom prst="rect">
            <a:avLst/>
          </a:prstGeom>
          <a:gradFill>
            <a:gsLst>
              <a:gs pos="0">
                <a:srgbClr val="000000"/>
              </a:gs>
              <a:gs pos="100000">
                <a:srgbClr val="2F5496"/>
              </a:gs>
            </a:gsLst>
            <a:lin ang="84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228" name="Google Shape;1228;p112"/>
          <p:cNvSpPr/>
          <p:nvPr/>
        </p:nvSpPr>
        <p:spPr>
          <a:xfrm rot="10800000" flipH="1">
            <a:off x="-3" y="0"/>
            <a:ext cx="8115306" cy="1590742"/>
          </a:xfrm>
          <a:prstGeom prst="rect">
            <a:avLst/>
          </a:prstGeom>
          <a:gradFill>
            <a:gsLst>
              <a:gs pos="0">
                <a:srgbClr val="4472C4">
                  <a:alpha val="0"/>
                </a:srgbClr>
              </a:gs>
              <a:gs pos="20000">
                <a:srgbClr val="4472C4">
                  <a:alpha val="0"/>
                </a:srgbClr>
              </a:gs>
              <a:gs pos="100000">
                <a:srgbClr val="1F3864">
                  <a:alpha val="54901"/>
                </a:srgbClr>
              </a:gs>
            </a:gsLst>
            <a:lin ang="13800001"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229" name="Google Shape;1229;p112"/>
          <p:cNvSpPr/>
          <p:nvPr/>
        </p:nvSpPr>
        <p:spPr>
          <a:xfrm flipH="1">
            <a:off x="8115299" y="-1"/>
            <a:ext cx="4076698" cy="1590742"/>
          </a:xfrm>
          <a:prstGeom prst="rect">
            <a:avLst/>
          </a:prstGeom>
          <a:gradFill>
            <a:gsLst>
              <a:gs pos="0">
                <a:srgbClr val="4472C4">
                  <a:alpha val="65882"/>
                </a:srgbClr>
              </a:gs>
              <a:gs pos="100000">
                <a:srgbClr val="000000">
                  <a:alpha val="29803"/>
                </a:srgbClr>
              </a:gs>
            </a:gsLst>
            <a:lin ang="132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230" name="Google Shape;1230;p112"/>
          <p:cNvSpPr/>
          <p:nvPr/>
        </p:nvSpPr>
        <p:spPr>
          <a:xfrm>
            <a:off x="459350" y="-1"/>
            <a:ext cx="11732646" cy="1597433"/>
          </a:xfrm>
          <a:prstGeom prst="rect">
            <a:avLst/>
          </a:prstGeom>
          <a:gradFill>
            <a:gsLst>
              <a:gs pos="0">
                <a:srgbClr val="000000">
                  <a:alpha val="0"/>
                </a:srgbClr>
              </a:gs>
              <a:gs pos="50000">
                <a:srgbClr val="000000">
                  <a:alpha val="0"/>
                </a:srgbClr>
              </a:gs>
              <a:gs pos="99000">
                <a:srgbClr val="1F3864">
                  <a:alpha val="51764"/>
                </a:srgbClr>
              </a:gs>
              <a:gs pos="100000">
                <a:srgbClr val="1F3864">
                  <a:alpha val="51764"/>
                </a:srgbClr>
              </a:gs>
            </a:gsLst>
            <a:lin ang="168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231" name="Google Shape;1231;p112"/>
          <p:cNvSpPr txBox="1">
            <a:spLocks noGrp="1"/>
          </p:cNvSpPr>
          <p:nvPr>
            <p:ph type="title"/>
          </p:nvPr>
        </p:nvSpPr>
        <p:spPr>
          <a:xfrm>
            <a:off x="1371599" y="294538"/>
            <a:ext cx="9895951" cy="1033669"/>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lt1"/>
              </a:buClr>
              <a:buSzPts val="4000"/>
              <a:buFont typeface="Arial"/>
              <a:buNone/>
            </a:pPr>
            <a:r>
              <a:rPr lang="en-US" sz="4000">
                <a:solidFill>
                  <a:schemeClr val="lt1"/>
                </a:solidFill>
                <a:latin typeface="Arial"/>
                <a:ea typeface="Arial"/>
                <a:cs typeface="Arial"/>
                <a:sym typeface="Arial"/>
              </a:rPr>
              <a:t>Success-based fees: Rev. Proc. 2011-29</a:t>
            </a:r>
            <a:endParaRPr/>
          </a:p>
        </p:txBody>
      </p:sp>
      <p:sp>
        <p:nvSpPr>
          <p:cNvPr id="1232" name="Google Shape;1232;p112"/>
          <p:cNvSpPr txBox="1">
            <a:spLocks noGrp="1"/>
          </p:cNvSpPr>
          <p:nvPr>
            <p:ph type="body" idx="1"/>
          </p:nvPr>
        </p:nvSpPr>
        <p:spPr>
          <a:xfrm>
            <a:off x="1000461" y="1590740"/>
            <a:ext cx="10095169" cy="5267259"/>
          </a:xfrm>
          <a:prstGeom prst="rect">
            <a:avLst/>
          </a:prstGeom>
          <a:noFill/>
          <a:ln>
            <a:noFill/>
          </a:ln>
        </p:spPr>
        <p:txBody>
          <a:bodyPr spcFirstLastPara="1" wrap="square" lIns="91425" tIns="45700" rIns="91425" bIns="45700" anchor="t" anchorCtr="0">
            <a:noAutofit/>
          </a:bodyPr>
          <a:lstStyle/>
          <a:p>
            <a:pPr marL="228600" lvl="1" indent="-228600" algn="l" rtl="0">
              <a:lnSpc>
                <a:spcPct val="100000"/>
              </a:lnSpc>
              <a:spcBef>
                <a:spcPts val="0"/>
              </a:spcBef>
              <a:spcAft>
                <a:spcPts val="0"/>
              </a:spcAft>
              <a:buClr>
                <a:schemeClr val="dk1"/>
              </a:buClr>
              <a:buSzPts val="2400"/>
              <a:buChar char="•"/>
            </a:pPr>
            <a:r>
              <a:rPr lang="en-US">
                <a:latin typeface="Arial"/>
                <a:ea typeface="Arial"/>
                <a:cs typeface="Arial"/>
                <a:sym typeface="Arial"/>
              </a:rPr>
              <a:t>To resolve the amount of factual information and analysis required to determine what are success-based fees, IRS issued Rev. Proc. 2011-29. </a:t>
            </a:r>
            <a:endParaRPr/>
          </a:p>
          <a:p>
            <a:pPr marL="228600" lvl="1" indent="-228600" algn="l" rtl="0">
              <a:lnSpc>
                <a:spcPct val="100000"/>
              </a:lnSpc>
              <a:spcBef>
                <a:spcPts val="1000"/>
              </a:spcBef>
              <a:spcAft>
                <a:spcPts val="0"/>
              </a:spcAft>
              <a:buClr>
                <a:schemeClr val="dk1"/>
              </a:buClr>
              <a:buSzPts val="2400"/>
              <a:buChar char="•"/>
            </a:pPr>
            <a:r>
              <a:rPr lang="en-US">
                <a:latin typeface="Arial"/>
                <a:ea typeface="Arial"/>
                <a:cs typeface="Arial"/>
                <a:sym typeface="Arial"/>
              </a:rPr>
              <a:t>Rev. Proc. 2011-29 provides a safe harbor election for allocating success-based fees between activities that facilitate the transaction and activities that do not in </a:t>
            </a:r>
            <a:r>
              <a:rPr lang="en-US" b="1">
                <a:latin typeface="Arial"/>
                <a:ea typeface="Arial"/>
                <a:cs typeface="Arial"/>
                <a:sym typeface="Arial"/>
              </a:rPr>
              <a:t>covered transactions</a:t>
            </a:r>
            <a:r>
              <a:rPr lang="en-US">
                <a:latin typeface="Arial"/>
                <a:ea typeface="Arial"/>
                <a:cs typeface="Arial"/>
                <a:sym typeface="Arial"/>
              </a:rPr>
              <a:t>.</a:t>
            </a:r>
            <a:endParaRPr/>
          </a:p>
          <a:p>
            <a:pPr marL="228600" lvl="1" indent="-228600" algn="l" rtl="0">
              <a:lnSpc>
                <a:spcPct val="100000"/>
              </a:lnSpc>
              <a:spcBef>
                <a:spcPts val="1000"/>
              </a:spcBef>
              <a:spcAft>
                <a:spcPts val="0"/>
              </a:spcAft>
              <a:buClr>
                <a:schemeClr val="dk1"/>
              </a:buClr>
              <a:buSzPts val="2400"/>
              <a:buChar char="•"/>
            </a:pPr>
            <a:r>
              <a:rPr lang="en-US">
                <a:latin typeface="Arial"/>
                <a:ea typeface="Arial"/>
                <a:cs typeface="Arial"/>
                <a:sym typeface="Arial"/>
              </a:rPr>
              <a:t>Note that the safe harbor election must be made with respect to each acquisition on the taxpayer’s annual tax return. Once made, the election is irrevocable. The election would apply to all success-based fees with respect to the acquisition.</a:t>
            </a:r>
            <a:endParaRPr/>
          </a:p>
          <a:p>
            <a:pPr marL="228600" lvl="1" indent="-76200" algn="l" rtl="0">
              <a:lnSpc>
                <a:spcPct val="100000"/>
              </a:lnSpc>
              <a:spcBef>
                <a:spcPts val="1000"/>
              </a:spcBef>
              <a:spcAft>
                <a:spcPts val="0"/>
              </a:spcAft>
              <a:buClr>
                <a:schemeClr val="dk1"/>
              </a:buClr>
              <a:buSzPts val="2400"/>
              <a:buNone/>
            </a:pPr>
            <a:endParaRPr sz="2400">
              <a:latin typeface="Arial"/>
              <a:ea typeface="Arial"/>
              <a:cs typeface="Arial"/>
              <a:sym typeface="Arial"/>
            </a:endParaRPr>
          </a:p>
        </p:txBody>
      </p:sp>
    </p:spTree>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236"/>
        <p:cNvGrpSpPr/>
        <p:nvPr/>
      </p:nvGrpSpPr>
      <p:grpSpPr>
        <a:xfrm>
          <a:off x="0" y="0"/>
          <a:ext cx="0" cy="0"/>
          <a:chOff x="0" y="0"/>
          <a:chExt cx="0" cy="0"/>
        </a:xfrm>
      </p:grpSpPr>
      <p:sp>
        <p:nvSpPr>
          <p:cNvPr id="1237" name="Google Shape;1237;p113"/>
          <p:cNvSpPr/>
          <p:nvPr/>
        </p:nvSpPr>
        <p:spPr>
          <a:xfrm>
            <a:off x="0" y="0"/>
            <a:ext cx="12192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238" name="Google Shape;1238;p113"/>
          <p:cNvSpPr/>
          <p:nvPr/>
        </p:nvSpPr>
        <p:spPr>
          <a:xfrm flipH="1">
            <a:off x="-1" y="-1"/>
            <a:ext cx="12191998" cy="1590742"/>
          </a:xfrm>
          <a:prstGeom prst="rect">
            <a:avLst/>
          </a:prstGeom>
          <a:gradFill>
            <a:gsLst>
              <a:gs pos="0">
                <a:srgbClr val="000000"/>
              </a:gs>
              <a:gs pos="100000">
                <a:srgbClr val="2F5496"/>
              </a:gs>
            </a:gsLst>
            <a:lin ang="84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239" name="Google Shape;1239;p113"/>
          <p:cNvSpPr/>
          <p:nvPr/>
        </p:nvSpPr>
        <p:spPr>
          <a:xfrm rot="10800000" flipH="1">
            <a:off x="-3" y="0"/>
            <a:ext cx="8115306" cy="1590742"/>
          </a:xfrm>
          <a:prstGeom prst="rect">
            <a:avLst/>
          </a:prstGeom>
          <a:gradFill>
            <a:gsLst>
              <a:gs pos="0">
                <a:srgbClr val="4472C4">
                  <a:alpha val="0"/>
                </a:srgbClr>
              </a:gs>
              <a:gs pos="20000">
                <a:srgbClr val="4472C4">
                  <a:alpha val="0"/>
                </a:srgbClr>
              </a:gs>
              <a:gs pos="100000">
                <a:srgbClr val="1F3864">
                  <a:alpha val="54901"/>
                </a:srgbClr>
              </a:gs>
            </a:gsLst>
            <a:lin ang="13800001"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240" name="Google Shape;1240;p113"/>
          <p:cNvSpPr/>
          <p:nvPr/>
        </p:nvSpPr>
        <p:spPr>
          <a:xfrm flipH="1">
            <a:off x="8115299" y="-1"/>
            <a:ext cx="4076698" cy="1590742"/>
          </a:xfrm>
          <a:prstGeom prst="rect">
            <a:avLst/>
          </a:prstGeom>
          <a:gradFill>
            <a:gsLst>
              <a:gs pos="0">
                <a:srgbClr val="4472C4">
                  <a:alpha val="65882"/>
                </a:srgbClr>
              </a:gs>
              <a:gs pos="100000">
                <a:srgbClr val="000000">
                  <a:alpha val="29803"/>
                </a:srgbClr>
              </a:gs>
            </a:gsLst>
            <a:lin ang="132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241" name="Google Shape;1241;p113"/>
          <p:cNvSpPr/>
          <p:nvPr/>
        </p:nvSpPr>
        <p:spPr>
          <a:xfrm>
            <a:off x="459350" y="-1"/>
            <a:ext cx="11732646" cy="1597433"/>
          </a:xfrm>
          <a:prstGeom prst="rect">
            <a:avLst/>
          </a:prstGeom>
          <a:gradFill>
            <a:gsLst>
              <a:gs pos="0">
                <a:srgbClr val="000000">
                  <a:alpha val="0"/>
                </a:srgbClr>
              </a:gs>
              <a:gs pos="50000">
                <a:srgbClr val="000000">
                  <a:alpha val="0"/>
                </a:srgbClr>
              </a:gs>
              <a:gs pos="99000">
                <a:srgbClr val="1F3864">
                  <a:alpha val="51764"/>
                </a:srgbClr>
              </a:gs>
              <a:gs pos="100000">
                <a:srgbClr val="1F3864">
                  <a:alpha val="51764"/>
                </a:srgbClr>
              </a:gs>
            </a:gsLst>
            <a:lin ang="168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242" name="Google Shape;1242;p113"/>
          <p:cNvSpPr txBox="1">
            <a:spLocks noGrp="1"/>
          </p:cNvSpPr>
          <p:nvPr>
            <p:ph type="title"/>
          </p:nvPr>
        </p:nvSpPr>
        <p:spPr>
          <a:xfrm>
            <a:off x="1371599" y="294538"/>
            <a:ext cx="9895951" cy="1033669"/>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lt1"/>
              </a:buClr>
              <a:buSzPts val="4000"/>
              <a:buFont typeface="Arial"/>
              <a:buNone/>
            </a:pPr>
            <a:r>
              <a:rPr lang="en-US" sz="4000">
                <a:solidFill>
                  <a:schemeClr val="lt1"/>
                </a:solidFill>
                <a:latin typeface="Arial"/>
                <a:ea typeface="Arial"/>
                <a:cs typeface="Arial"/>
                <a:sym typeface="Arial"/>
              </a:rPr>
              <a:t>Success-based fees: Rev. Proc. 2011-29</a:t>
            </a:r>
            <a:endParaRPr/>
          </a:p>
        </p:txBody>
      </p:sp>
      <p:sp>
        <p:nvSpPr>
          <p:cNvPr id="1243" name="Google Shape;1243;p113"/>
          <p:cNvSpPr txBox="1">
            <a:spLocks noGrp="1"/>
          </p:cNvSpPr>
          <p:nvPr>
            <p:ph type="body" idx="1"/>
          </p:nvPr>
        </p:nvSpPr>
        <p:spPr>
          <a:xfrm>
            <a:off x="1000461" y="1590740"/>
            <a:ext cx="10095169" cy="5267259"/>
          </a:xfrm>
          <a:prstGeom prst="rect">
            <a:avLst/>
          </a:prstGeom>
          <a:noFill/>
          <a:ln>
            <a:noFill/>
          </a:ln>
        </p:spPr>
        <p:txBody>
          <a:bodyPr spcFirstLastPara="1" wrap="square" lIns="91425" tIns="45700" rIns="91425" bIns="45700" anchor="t" anchorCtr="0">
            <a:noAutofit/>
          </a:bodyPr>
          <a:lstStyle/>
          <a:p>
            <a:pPr marL="228600" lvl="1" indent="-228600" algn="l" rtl="0">
              <a:lnSpc>
                <a:spcPct val="100000"/>
              </a:lnSpc>
              <a:spcBef>
                <a:spcPts val="0"/>
              </a:spcBef>
              <a:spcAft>
                <a:spcPts val="0"/>
              </a:spcAft>
              <a:buClr>
                <a:schemeClr val="dk1"/>
              </a:buClr>
              <a:buSzPts val="2400"/>
              <a:buChar char="•"/>
            </a:pPr>
            <a:r>
              <a:rPr lang="en-US">
                <a:latin typeface="Arial"/>
                <a:ea typeface="Arial"/>
                <a:cs typeface="Arial"/>
                <a:sym typeface="Arial"/>
              </a:rPr>
              <a:t>If made, the election allows taxpayers to treat 70% of the success-based fees as deductible for US federal income tax purposes. The remaining 30% is capitalized.</a:t>
            </a:r>
            <a:endParaRPr/>
          </a:p>
          <a:p>
            <a:pPr marL="228600" lvl="1" indent="-228600" algn="l" rtl="0">
              <a:lnSpc>
                <a:spcPct val="100000"/>
              </a:lnSpc>
              <a:spcBef>
                <a:spcPts val="1000"/>
              </a:spcBef>
              <a:spcAft>
                <a:spcPts val="0"/>
              </a:spcAft>
              <a:buClr>
                <a:schemeClr val="dk1"/>
              </a:buClr>
              <a:buSzPts val="2400"/>
              <a:buChar char="•"/>
            </a:pPr>
            <a:r>
              <a:rPr lang="en-US">
                <a:latin typeface="Arial"/>
                <a:ea typeface="Arial"/>
                <a:cs typeface="Arial"/>
                <a:sym typeface="Arial"/>
              </a:rPr>
              <a:t>Milestone payments:</a:t>
            </a:r>
            <a:endParaRPr/>
          </a:p>
          <a:p>
            <a:pPr marL="685800" lvl="2" indent="-228600" algn="l" rtl="0">
              <a:lnSpc>
                <a:spcPct val="100000"/>
              </a:lnSpc>
              <a:spcBef>
                <a:spcPts val="1000"/>
              </a:spcBef>
              <a:spcAft>
                <a:spcPts val="0"/>
              </a:spcAft>
              <a:buClr>
                <a:schemeClr val="dk1"/>
              </a:buClr>
              <a:buSzPts val="2000"/>
              <a:buChar char="•"/>
            </a:pPr>
            <a:r>
              <a:rPr lang="en-US">
                <a:latin typeface="Arial"/>
                <a:ea typeface="Arial"/>
                <a:cs typeface="Arial"/>
                <a:sym typeface="Arial"/>
              </a:rPr>
              <a:t>Nonrefundable milestone payments (e.g., fees contingent on signing, etc.) are not covered under the Rev. Proc. 2011-29 safe harbor.</a:t>
            </a:r>
            <a:endParaRPr/>
          </a:p>
          <a:p>
            <a:pPr marL="228600" lvl="1" indent="-228600" algn="l" rtl="0">
              <a:lnSpc>
                <a:spcPct val="100000"/>
              </a:lnSpc>
              <a:spcBef>
                <a:spcPts val="1000"/>
              </a:spcBef>
              <a:spcAft>
                <a:spcPts val="0"/>
              </a:spcAft>
              <a:buClr>
                <a:schemeClr val="dk1"/>
              </a:buClr>
              <a:buSzPts val="2400"/>
              <a:buChar char="•"/>
            </a:pPr>
            <a:r>
              <a:rPr lang="en-US">
                <a:latin typeface="Arial"/>
                <a:ea typeface="Arial"/>
                <a:cs typeface="Arial"/>
                <a:sym typeface="Arial"/>
              </a:rPr>
              <a:t>If taxpayer fails to file a timely safe harbor election with its tax return, it may obtain an extension via a ruling request under Treas. Reg. 301.9100-3. This can be a time consuming process.</a:t>
            </a:r>
            <a:endParaRPr/>
          </a:p>
          <a:p>
            <a:pPr marL="228600" lvl="1" indent="-76200" algn="l" rtl="0">
              <a:lnSpc>
                <a:spcPct val="100000"/>
              </a:lnSpc>
              <a:spcBef>
                <a:spcPts val="1000"/>
              </a:spcBef>
              <a:spcAft>
                <a:spcPts val="0"/>
              </a:spcAft>
              <a:buClr>
                <a:schemeClr val="dk1"/>
              </a:buClr>
              <a:buSzPts val="2400"/>
              <a:buNone/>
            </a:pPr>
            <a:endParaRPr sz="2400">
              <a:latin typeface="Arial"/>
              <a:ea typeface="Arial"/>
              <a:cs typeface="Arial"/>
              <a:sym typeface="Arial"/>
            </a:endParaRPr>
          </a:p>
        </p:txBody>
      </p:sp>
    </p:spTree>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247"/>
        <p:cNvGrpSpPr/>
        <p:nvPr/>
      </p:nvGrpSpPr>
      <p:grpSpPr>
        <a:xfrm>
          <a:off x="0" y="0"/>
          <a:ext cx="0" cy="0"/>
          <a:chOff x="0" y="0"/>
          <a:chExt cx="0" cy="0"/>
        </a:xfrm>
      </p:grpSpPr>
      <p:sp>
        <p:nvSpPr>
          <p:cNvPr id="1248" name="Google Shape;1248;p114"/>
          <p:cNvSpPr/>
          <p:nvPr/>
        </p:nvSpPr>
        <p:spPr>
          <a:xfrm>
            <a:off x="0" y="0"/>
            <a:ext cx="12192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249" name="Google Shape;1249;p114"/>
          <p:cNvSpPr/>
          <p:nvPr/>
        </p:nvSpPr>
        <p:spPr>
          <a:xfrm flipH="1">
            <a:off x="-1" y="-1"/>
            <a:ext cx="12191998" cy="1590742"/>
          </a:xfrm>
          <a:prstGeom prst="rect">
            <a:avLst/>
          </a:prstGeom>
          <a:gradFill>
            <a:gsLst>
              <a:gs pos="0">
                <a:srgbClr val="000000"/>
              </a:gs>
              <a:gs pos="100000">
                <a:srgbClr val="2F5496"/>
              </a:gs>
            </a:gsLst>
            <a:lin ang="84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250" name="Google Shape;1250;p114"/>
          <p:cNvSpPr/>
          <p:nvPr/>
        </p:nvSpPr>
        <p:spPr>
          <a:xfrm rot="10800000" flipH="1">
            <a:off x="-3" y="0"/>
            <a:ext cx="8115306" cy="1590742"/>
          </a:xfrm>
          <a:prstGeom prst="rect">
            <a:avLst/>
          </a:prstGeom>
          <a:gradFill>
            <a:gsLst>
              <a:gs pos="0">
                <a:srgbClr val="4472C4">
                  <a:alpha val="0"/>
                </a:srgbClr>
              </a:gs>
              <a:gs pos="20000">
                <a:srgbClr val="4472C4">
                  <a:alpha val="0"/>
                </a:srgbClr>
              </a:gs>
              <a:gs pos="100000">
                <a:srgbClr val="1F3864">
                  <a:alpha val="54901"/>
                </a:srgbClr>
              </a:gs>
            </a:gsLst>
            <a:lin ang="13800001"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251" name="Google Shape;1251;p114"/>
          <p:cNvSpPr/>
          <p:nvPr/>
        </p:nvSpPr>
        <p:spPr>
          <a:xfrm flipH="1">
            <a:off x="8115299" y="-1"/>
            <a:ext cx="4076698" cy="1590742"/>
          </a:xfrm>
          <a:prstGeom prst="rect">
            <a:avLst/>
          </a:prstGeom>
          <a:gradFill>
            <a:gsLst>
              <a:gs pos="0">
                <a:srgbClr val="4472C4">
                  <a:alpha val="65882"/>
                </a:srgbClr>
              </a:gs>
              <a:gs pos="100000">
                <a:srgbClr val="000000">
                  <a:alpha val="29803"/>
                </a:srgbClr>
              </a:gs>
            </a:gsLst>
            <a:lin ang="132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252" name="Google Shape;1252;p114"/>
          <p:cNvSpPr/>
          <p:nvPr/>
        </p:nvSpPr>
        <p:spPr>
          <a:xfrm>
            <a:off x="459350" y="-1"/>
            <a:ext cx="11732646" cy="1597433"/>
          </a:xfrm>
          <a:prstGeom prst="rect">
            <a:avLst/>
          </a:prstGeom>
          <a:gradFill>
            <a:gsLst>
              <a:gs pos="0">
                <a:srgbClr val="000000">
                  <a:alpha val="0"/>
                </a:srgbClr>
              </a:gs>
              <a:gs pos="50000">
                <a:srgbClr val="000000">
                  <a:alpha val="0"/>
                </a:srgbClr>
              </a:gs>
              <a:gs pos="99000">
                <a:srgbClr val="1F3864">
                  <a:alpha val="51764"/>
                </a:srgbClr>
              </a:gs>
              <a:gs pos="100000">
                <a:srgbClr val="1F3864">
                  <a:alpha val="51764"/>
                </a:srgbClr>
              </a:gs>
            </a:gsLst>
            <a:lin ang="168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253" name="Google Shape;1253;p114"/>
          <p:cNvSpPr txBox="1">
            <a:spLocks noGrp="1"/>
          </p:cNvSpPr>
          <p:nvPr>
            <p:ph type="title"/>
          </p:nvPr>
        </p:nvSpPr>
        <p:spPr>
          <a:xfrm>
            <a:off x="1371599" y="294538"/>
            <a:ext cx="9895951" cy="1033669"/>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lt1"/>
              </a:buClr>
              <a:buSzPts val="4000"/>
              <a:buFont typeface="Arial"/>
              <a:buNone/>
            </a:pPr>
            <a:r>
              <a:rPr lang="en-US" sz="4000">
                <a:solidFill>
                  <a:schemeClr val="lt1"/>
                </a:solidFill>
                <a:latin typeface="Arial"/>
                <a:ea typeface="Arial"/>
                <a:cs typeface="Arial"/>
                <a:sym typeface="Arial"/>
              </a:rPr>
              <a:t>Who gets the deduction?</a:t>
            </a:r>
            <a:endParaRPr/>
          </a:p>
        </p:txBody>
      </p:sp>
      <p:sp>
        <p:nvSpPr>
          <p:cNvPr id="1254" name="Google Shape;1254;p114"/>
          <p:cNvSpPr txBox="1">
            <a:spLocks noGrp="1"/>
          </p:cNvSpPr>
          <p:nvPr>
            <p:ph type="body" idx="1"/>
          </p:nvPr>
        </p:nvSpPr>
        <p:spPr>
          <a:xfrm>
            <a:off x="1000461" y="1590740"/>
            <a:ext cx="10095169" cy="5267259"/>
          </a:xfrm>
          <a:prstGeom prst="rect">
            <a:avLst/>
          </a:prstGeom>
          <a:noFill/>
          <a:ln>
            <a:noFill/>
          </a:ln>
        </p:spPr>
        <p:txBody>
          <a:bodyPr spcFirstLastPara="1" wrap="square" lIns="91425" tIns="45700" rIns="91425" bIns="45700" anchor="t" anchorCtr="0">
            <a:noAutofit/>
          </a:bodyPr>
          <a:lstStyle/>
          <a:p>
            <a:pPr marL="228600" lvl="1" indent="-228600" algn="l" rtl="0">
              <a:lnSpc>
                <a:spcPct val="100000"/>
              </a:lnSpc>
              <a:spcBef>
                <a:spcPts val="0"/>
              </a:spcBef>
              <a:spcAft>
                <a:spcPts val="0"/>
              </a:spcAft>
              <a:buClr>
                <a:schemeClr val="dk1"/>
              </a:buClr>
              <a:buSzPts val="2400"/>
              <a:buChar char="•"/>
            </a:pPr>
            <a:r>
              <a:rPr lang="en-US">
                <a:latin typeface="Arial"/>
                <a:ea typeface="Arial"/>
                <a:cs typeface="Arial"/>
                <a:sym typeface="Arial"/>
              </a:rPr>
              <a:t>Generally, payments made on behalf of another corporation are not deductible to the corporation making the payments.</a:t>
            </a:r>
            <a:endParaRPr/>
          </a:p>
          <a:p>
            <a:pPr marL="685800" lvl="2" indent="-228600" algn="l" rtl="0">
              <a:lnSpc>
                <a:spcPct val="100000"/>
              </a:lnSpc>
              <a:spcBef>
                <a:spcPts val="1000"/>
              </a:spcBef>
              <a:spcAft>
                <a:spcPts val="0"/>
              </a:spcAft>
              <a:buClr>
                <a:schemeClr val="dk1"/>
              </a:buClr>
              <a:buSzPts val="2400"/>
              <a:buChar char="•"/>
            </a:pPr>
            <a:r>
              <a:rPr lang="en-US" sz="2400">
                <a:latin typeface="Arial"/>
                <a:ea typeface="Arial"/>
                <a:cs typeface="Arial"/>
                <a:sym typeface="Arial"/>
              </a:rPr>
              <a:t>For example, if a parent entity pays transaction costs on behalf of a subsidiary, the payment is treated as a contribution to the subsidiary.</a:t>
            </a:r>
            <a:endParaRPr/>
          </a:p>
          <a:p>
            <a:pPr marL="228600" lvl="1" indent="-228600" algn="l" rtl="0">
              <a:lnSpc>
                <a:spcPct val="100000"/>
              </a:lnSpc>
              <a:spcBef>
                <a:spcPts val="1000"/>
              </a:spcBef>
              <a:spcAft>
                <a:spcPts val="0"/>
              </a:spcAft>
              <a:buClr>
                <a:schemeClr val="dk1"/>
              </a:buClr>
              <a:buSzPts val="2400"/>
              <a:buChar char="•"/>
            </a:pPr>
            <a:r>
              <a:rPr lang="en-US">
                <a:latin typeface="Arial"/>
                <a:ea typeface="Arial"/>
                <a:cs typeface="Arial"/>
                <a:sym typeface="Arial"/>
              </a:rPr>
              <a:t>Exception: if the payor gets a “direct and proximate benefit” from the specific services or activities giving rise to the claim of deduction.</a:t>
            </a:r>
            <a:endParaRPr/>
          </a:p>
          <a:p>
            <a:pPr marL="685800" lvl="2" indent="-228600" algn="l" rtl="0">
              <a:lnSpc>
                <a:spcPct val="100000"/>
              </a:lnSpc>
              <a:spcBef>
                <a:spcPts val="1000"/>
              </a:spcBef>
              <a:spcAft>
                <a:spcPts val="0"/>
              </a:spcAft>
              <a:buClr>
                <a:schemeClr val="dk1"/>
              </a:buClr>
              <a:buSzPts val="2400"/>
              <a:buChar char="•"/>
            </a:pPr>
            <a:r>
              <a:rPr lang="en-US" sz="2400">
                <a:latin typeface="Arial"/>
                <a:ea typeface="Arial"/>
                <a:cs typeface="Arial"/>
                <a:sym typeface="Arial"/>
              </a:rPr>
              <a:t>Facts and circumstances. Deduction must be directly related to the payor’s business and not merely increasing the value of subsidiary’s business.</a:t>
            </a:r>
            <a:endParaRPr/>
          </a:p>
          <a:p>
            <a:pPr marL="685800" lvl="2" indent="-228600" algn="l" rtl="0">
              <a:lnSpc>
                <a:spcPct val="100000"/>
              </a:lnSpc>
              <a:spcBef>
                <a:spcPts val="1000"/>
              </a:spcBef>
              <a:spcAft>
                <a:spcPts val="0"/>
              </a:spcAft>
              <a:buClr>
                <a:schemeClr val="dk1"/>
              </a:buClr>
              <a:buSzPts val="2400"/>
              <a:buChar char="•"/>
            </a:pPr>
            <a:r>
              <a:rPr lang="en-US" sz="2400">
                <a:latin typeface="Arial"/>
                <a:ea typeface="Arial"/>
                <a:cs typeface="Arial"/>
                <a:sym typeface="Arial"/>
              </a:rPr>
              <a:t>Same transaction cost rules apply: facilitative costs are still not deductible.</a:t>
            </a:r>
            <a:endParaRPr/>
          </a:p>
        </p:txBody>
      </p:sp>
    </p:spTree>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9299</Words>
  <Application>Microsoft Office PowerPoint</Application>
  <PresentationFormat>Widescreen</PresentationFormat>
  <Paragraphs>623</Paragraphs>
  <Slides>92</Slides>
  <Notes>92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92</vt:i4>
      </vt:variant>
    </vt:vector>
  </HeadingPairs>
  <TitlesOfParts>
    <vt:vector size="96" baseType="lpstr">
      <vt:lpstr>Arial</vt:lpstr>
      <vt:lpstr>Calibri</vt:lpstr>
      <vt:lpstr>Noto Sans Symbols</vt:lpstr>
      <vt:lpstr>Office Theme</vt:lpstr>
      <vt:lpstr>M&amp;A Tax</vt:lpstr>
      <vt:lpstr>Review</vt:lpstr>
      <vt:lpstr>Stock Acquisitions (Taxable)</vt:lpstr>
      <vt:lpstr>Stock Acquisitions (Taxable)</vt:lpstr>
      <vt:lpstr>Stock Acquisitions (Taxable)</vt:lpstr>
      <vt:lpstr>Stock Acquisitions (Taxable)</vt:lpstr>
      <vt:lpstr>Asset Acquisitions (Taxable)</vt:lpstr>
      <vt:lpstr>Asset Acquisitions (Taxable)</vt:lpstr>
      <vt:lpstr>Section 338 Election</vt:lpstr>
      <vt:lpstr>Section 338 Election</vt:lpstr>
      <vt:lpstr>Section 338 Election</vt:lpstr>
      <vt:lpstr>Section 338 Election</vt:lpstr>
      <vt:lpstr>Section 338 Election</vt:lpstr>
      <vt:lpstr>Section 338 Election</vt:lpstr>
      <vt:lpstr>Purchase Price Allocation</vt:lpstr>
      <vt:lpstr>Purchase Price Allocation</vt:lpstr>
      <vt:lpstr>Purchase Price Allocation</vt:lpstr>
      <vt:lpstr>Allocation of Tax Basis – Section 338 Election</vt:lpstr>
      <vt:lpstr>Tax Deferred Transactions</vt:lpstr>
      <vt:lpstr>Tax Deferred Reorganizations</vt:lpstr>
      <vt:lpstr>Tax Deferred Reorganizations</vt:lpstr>
      <vt:lpstr>Tax Deferred Reorganizations</vt:lpstr>
      <vt:lpstr>Tax Deferred Reorganizations</vt:lpstr>
      <vt:lpstr>Tax Deferred Reorganizations</vt:lpstr>
      <vt:lpstr>Tax Deferred Reorganizations</vt:lpstr>
      <vt:lpstr>Tax Deferred Reorganizations</vt:lpstr>
      <vt:lpstr>Tax Deferred Reorganizations</vt:lpstr>
      <vt:lpstr>“A” Reorganization</vt:lpstr>
      <vt:lpstr>“A” Reorganization</vt:lpstr>
      <vt:lpstr>“A” Reorganization</vt:lpstr>
      <vt:lpstr>“A” Reorganization</vt:lpstr>
      <vt:lpstr>“A” Reorganization</vt:lpstr>
      <vt:lpstr>“B” Reorganization</vt:lpstr>
      <vt:lpstr>“B” Reorganization</vt:lpstr>
      <vt:lpstr>“B” Reorganization</vt:lpstr>
      <vt:lpstr>“C” Reorganization</vt:lpstr>
      <vt:lpstr>“C” Reorganization</vt:lpstr>
      <vt:lpstr>Reverse Triangular Reorganization 368(a)(2)(E)</vt:lpstr>
      <vt:lpstr>Reverse Triangular Reorganization 368(a)(2)(E)</vt:lpstr>
      <vt:lpstr>Section 351</vt:lpstr>
      <vt:lpstr>Section 351: Requirements</vt:lpstr>
      <vt:lpstr>Section 351: Boot Rule </vt:lpstr>
      <vt:lpstr>Section 351: Control</vt:lpstr>
      <vt:lpstr>Section 351: Immediately after</vt:lpstr>
      <vt:lpstr>Section 351: Immediately after</vt:lpstr>
      <vt:lpstr>Section 351: Tax Basis</vt:lpstr>
      <vt:lpstr>Section 351 in Acquisitions: Base Case</vt:lpstr>
      <vt:lpstr>Overview</vt:lpstr>
      <vt:lpstr>Step Transaction Doctrine: Tests</vt:lpstr>
      <vt:lpstr>Step Transaction Doctrine: Tests</vt:lpstr>
      <vt:lpstr>Step Transaction Doctrine: 1.368-2(k)</vt:lpstr>
      <vt:lpstr>C Corporation tax attributes</vt:lpstr>
      <vt:lpstr>Section 172 Limitation</vt:lpstr>
      <vt:lpstr>Section 382: Overview</vt:lpstr>
      <vt:lpstr>Section 382: Overview</vt:lpstr>
      <vt:lpstr>Determining if there is a Section 382 limitation</vt:lpstr>
      <vt:lpstr>Determining if there is a Section 382 limitation</vt:lpstr>
      <vt:lpstr>Determining 5% shareholders</vt:lpstr>
      <vt:lpstr>Determining 5% shareholders</vt:lpstr>
      <vt:lpstr>Determining 5% shareholders</vt:lpstr>
      <vt:lpstr>Rules around public groups</vt:lpstr>
      <vt:lpstr>Section 382 limitation Ordering Rules</vt:lpstr>
      <vt:lpstr>Determining Annual 382 Limitation</vt:lpstr>
      <vt:lpstr>RBIG/RBIL Adjustment</vt:lpstr>
      <vt:lpstr>NUBIG/NUBIL Threshold</vt:lpstr>
      <vt:lpstr>Notice 2003-65</vt:lpstr>
      <vt:lpstr>Section 338 Approach</vt:lpstr>
      <vt:lpstr>Section 338 Approach</vt:lpstr>
      <vt:lpstr>Corporate contractions</vt:lpstr>
      <vt:lpstr>Capital Contributions</vt:lpstr>
      <vt:lpstr>Substantial non-business assets</vt:lpstr>
      <vt:lpstr>Substantial non-business assets</vt:lpstr>
      <vt:lpstr>Substantial non-business assets</vt:lpstr>
      <vt:lpstr>SRLY Limitation</vt:lpstr>
      <vt:lpstr>SRLY Limitation</vt:lpstr>
      <vt:lpstr>Reading Purchase Agreements</vt:lpstr>
      <vt:lpstr>Reading Purchase Agreements</vt:lpstr>
      <vt:lpstr>Reading Purchase Agreements</vt:lpstr>
      <vt:lpstr>Reading Purchase Agreements</vt:lpstr>
      <vt:lpstr>Reading Purchase Agreements</vt:lpstr>
      <vt:lpstr>State and Local Tax Issues: Nexus</vt:lpstr>
      <vt:lpstr>State and Local Tax Issues: Nexus</vt:lpstr>
      <vt:lpstr>State and Local Tax Issues: Sales Tax</vt:lpstr>
      <vt:lpstr>State and Local Tax Issues: Sales Tax</vt:lpstr>
      <vt:lpstr>Tax treatment of transaction costs</vt:lpstr>
      <vt:lpstr>Tax treatment of transaction costs</vt:lpstr>
      <vt:lpstr>Treas. Reg. 1.263(a)-5: Covered Transactions</vt:lpstr>
      <vt:lpstr>Inherently Facilitative Costs</vt:lpstr>
      <vt:lpstr>Success-based fees: Treas. Reg. 1.263(a)-5(f)</vt:lpstr>
      <vt:lpstr>Success-based fees: Rev. Proc. 2011-29</vt:lpstr>
      <vt:lpstr>Success-based fees: Rev. Proc. 2011-29</vt:lpstr>
      <vt:lpstr>Who gets the deduction?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M&amp;A Tax</dc:title>
  <dc:creator>Cassidy Sung</dc:creator>
  <cp:lastModifiedBy>Beyzavi, Fari</cp:lastModifiedBy>
  <cp:revision>1</cp:revision>
  <dcterms:created xsi:type="dcterms:W3CDTF">2022-03-19T04:27:13Z</dcterms:created>
  <dcterms:modified xsi:type="dcterms:W3CDTF">2023-05-17T22:57:44Z</dcterms:modified>
</cp:coreProperties>
</file>