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4" r:id="rId2"/>
    <p:sldId id="315" r:id="rId3"/>
    <p:sldId id="298" r:id="rId4"/>
    <p:sldId id="300" r:id="rId5"/>
    <p:sldId id="301" r:id="rId6"/>
    <p:sldId id="302" r:id="rId7"/>
    <p:sldId id="317" r:id="rId8"/>
    <p:sldId id="299" r:id="rId9"/>
    <p:sldId id="303" r:id="rId10"/>
    <p:sldId id="304" r:id="rId11"/>
    <p:sldId id="306" r:id="rId12"/>
    <p:sldId id="305" r:id="rId13"/>
    <p:sldId id="308" r:id="rId14"/>
    <p:sldId id="309" r:id="rId15"/>
    <p:sldId id="31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4"/>
    <p:restoredTop sz="94697"/>
  </p:normalViewPr>
  <p:slideViewPr>
    <p:cSldViewPr snapToGrid="0" snapToObjects="1">
      <p:cViewPr varScale="1">
        <p:scale>
          <a:sx n="108" d="100"/>
          <a:sy n="108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161DF-2783-5845-9906-47CDB708A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B71D5-8C69-0343-A4B1-C66AFB994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FF459-5A20-1844-B510-2128617B0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E268C-53FA-7F4A-81E8-E0CC4B699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D3F76-B31C-D64B-A7E3-D089E796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04F80-F718-3242-9D8B-2E6DE815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C6AD0B-3E34-D249-A659-B5354C359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9A46A-7874-F641-89D8-7446177B2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C8C58-E9F9-E948-B6CB-CA72AE58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67C92-C69B-3D47-90D0-26BC06F94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A86842-9E20-704B-B581-2EFE58A0C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98F08-0200-7041-B30E-32FA8E47C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C5D41-980C-A74F-824C-29B72FA46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F56E6-99C0-1B46-B30E-5846FFFF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179FA-7A19-1E4E-ABCC-B32B52514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92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A8C1C-B615-8147-8B5F-6F01A5397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5C742-11EC-3E48-B1A8-021393B79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85411-DF4D-374D-9B1C-E8D1E2A3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02645-E1B4-1242-81A9-92BB5D920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B5129-E3AA-754A-8E3A-94A3DDE7C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8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DE64D-A9E6-C048-98F3-2B142F3E6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52A35-8FAA-1C4F-841F-38604AE15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79E18-453C-B942-8EA1-9F624D19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B14B2-7060-5142-A780-71247EA9A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AE770-0EEC-9642-84A4-B595A94BA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8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55C2B-D310-E943-A33D-3E85E5E5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A2379-F714-E146-BC5D-E9451903DD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C52F3-A782-CC45-97B5-1CF8A966A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0A175-68FB-0644-8E8B-4DEDDD636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AD49E-2B02-0847-AE55-A3E95D9F9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64D95-82AB-BE4B-A540-5E7DF771D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1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4C75F-EC79-D94E-BA90-8D58E51E5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925A5-1F54-C74D-8D13-E5318176A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E1FD91-D980-6647-B757-3A5552889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DB0469-1AFD-9B4A-80EC-2B09AF35E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E0BED6-03C8-3D4F-B8CD-DD117C232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77F979-AC55-8D4F-A52A-D20E776C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8E4446-3DE7-6447-BFFC-AA3AF0A6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43C81F-CBE6-0244-BEEA-7823B10A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7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9847-5DC9-BD46-99D3-10E9E9899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02AA5E-2346-5F46-B3CE-81F8E288B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4DD39-F06C-7749-B31C-9100299E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5945B8-2C34-234A-A687-904F3685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A62A5-A4D6-A640-B643-4D999673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38146A-0F10-1943-BCF0-9DC577AD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285D3-E62B-4146-9D3B-9280ADA4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63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C9447-2B3F-EA49-949D-C9E3E1D9E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F920-A480-AD45-8F8C-53C9C4C39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DCE1D-3D41-A04E-B526-FB347349E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03DDA-FA33-A44B-A441-47CB4960A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0CC17-AC23-3543-9548-9F4A6DD4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B7B7A-9A26-464E-AF67-C5DB8B991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3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29063-8BA1-4E46-AD0B-00B205BBC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36634F-98EF-874F-9E1C-787CC32AC2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F1A49-4539-F54E-B67F-C8C1D2346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F3890-347A-1149-A0B7-EC6D68D04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BB9EB-9D1F-2642-BE81-F11C498A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F7AEB-D051-7C40-B701-0D716F7CA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9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4D5B16-30CB-974D-B237-CB304E510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FCC3B-DFF5-684B-88C7-3300AC166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891F52-A064-C241-A838-2EC43E1ED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23B6B-CB3C-CA40-BDAA-8E5B3C031898}" type="datetimeFigureOut">
              <a:rPr lang="en-US" smtClean="0"/>
              <a:t>11/27/23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7E10C-8E62-1D49-AB0B-857E6CA72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9C6B5-F4B9-1046-8AB4-9476C3443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DE4DC-9CF9-BB42-AE29-C3A27FA20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15EF6-A203-234B-A5FA-EE5DF775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nouns with stem in sigma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FC95C-B9F7-E248-A550-E02D092B7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previous lesson, we learned how to decline a 3</a:t>
            </a:r>
            <a:r>
              <a:rPr lang="en-US" baseline="30000" dirty="0"/>
              <a:t>rd</a:t>
            </a:r>
            <a:r>
              <a:rPr lang="en-US" dirty="0"/>
              <a:t> declension noun with a stem ending in a stop (</a:t>
            </a:r>
            <a:r>
              <a:rPr lang="el-GR" dirty="0" err="1"/>
              <a:t>κλώψ</a:t>
            </a:r>
            <a:r>
              <a:rPr lang="el-GR" dirty="0"/>
              <a:t>, </a:t>
            </a:r>
            <a:r>
              <a:rPr lang="el-GR" dirty="0" err="1"/>
              <a:t>κλωπός</a:t>
            </a:r>
            <a:r>
              <a:rPr lang="el-GR" dirty="0"/>
              <a:t>)</a:t>
            </a:r>
            <a:r>
              <a:rPr lang="en-US" dirty="0"/>
              <a:t>, liquid (</a:t>
            </a:r>
            <a:r>
              <a:rPr lang="en-US" dirty="0" err="1"/>
              <a:t>ῥή</a:t>
            </a:r>
            <a:r>
              <a:rPr lang="el-GR" dirty="0" err="1"/>
              <a:t>τωρ</a:t>
            </a:r>
            <a:r>
              <a:rPr lang="el-GR" dirty="0"/>
              <a:t>, </a:t>
            </a:r>
            <a:r>
              <a:rPr lang="el-GR" dirty="0" err="1"/>
              <a:t>ῥήτορος</a:t>
            </a:r>
            <a:r>
              <a:rPr lang="el-GR" dirty="0"/>
              <a:t>)</a:t>
            </a:r>
            <a:r>
              <a:rPr lang="en-US" dirty="0"/>
              <a:t> or nasal </a:t>
            </a:r>
            <a:r>
              <a:rPr lang="el-GR" dirty="0"/>
              <a:t>(</a:t>
            </a:r>
            <a:r>
              <a:rPr lang="el-GR" dirty="0" err="1"/>
              <a:t>ἀγών</a:t>
            </a:r>
            <a:r>
              <a:rPr lang="el-GR" dirty="0"/>
              <a:t>, </a:t>
            </a:r>
            <a:r>
              <a:rPr lang="el-GR" dirty="0" err="1"/>
              <a:t>ἀγῶνος</a:t>
            </a:r>
            <a:r>
              <a:rPr lang="el-GR" dirty="0"/>
              <a:t>) </a:t>
            </a:r>
            <a:r>
              <a:rPr lang="en-US" dirty="0"/>
              <a:t>consonant.</a:t>
            </a:r>
          </a:p>
          <a:p>
            <a:r>
              <a:rPr lang="en-US" dirty="0"/>
              <a:t>In this lesson we will learn how to decline a 3</a:t>
            </a:r>
            <a:r>
              <a:rPr lang="en-US" baseline="30000" dirty="0"/>
              <a:t>rd</a:t>
            </a:r>
            <a:r>
              <a:rPr lang="en-US" dirty="0"/>
              <a:t> declension noun with a stem that ends in another consonant, </a:t>
            </a:r>
            <a:r>
              <a:rPr lang="en-US" b="1" dirty="0"/>
              <a:t>sigma </a:t>
            </a:r>
            <a:r>
              <a:rPr lang="en-US" dirty="0"/>
              <a:t>(a sibilant).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70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86753-D10E-F04F-94CC-1DF39E51A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641804"/>
          </a:xfrm>
        </p:spPr>
        <p:txBody>
          <a:bodyPr>
            <a:normAutofit/>
          </a:bodyPr>
          <a:lstStyle/>
          <a:p>
            <a:r>
              <a:rPr lang="en-US" dirty="0"/>
              <a:t>Decline and translate </a:t>
            </a:r>
            <a:r>
              <a:rPr lang="el-GR" dirty="0" err="1"/>
              <a:t>τεῖχος</a:t>
            </a:r>
            <a:r>
              <a:rPr lang="en-US" dirty="0"/>
              <a:t>, -</a:t>
            </a:r>
            <a:r>
              <a:rPr lang="el-GR" dirty="0" err="1"/>
              <a:t>ους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n-US" dirty="0"/>
              <a:t> (“wall”). Note this word is neuter!</a:t>
            </a:r>
            <a:endParaRPr lang="el-G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D80504-3FA1-7A41-B7ED-49089552C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75057"/>
              </p:ext>
            </p:extLst>
          </p:nvPr>
        </p:nvGraphicFramePr>
        <p:xfrm>
          <a:off x="1338919" y="2467429"/>
          <a:ext cx="10014881" cy="33371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09904">
                  <a:extLst>
                    <a:ext uri="{9D8B030D-6E8A-4147-A177-3AD203B41FA5}">
                      <a16:colId xmlns:a16="http://schemas.microsoft.com/office/drawing/2014/main" val="230950963"/>
                    </a:ext>
                  </a:extLst>
                </a:gridCol>
                <a:gridCol w="4443577">
                  <a:extLst>
                    <a:ext uri="{9D8B030D-6E8A-4147-A177-3AD203B41FA5}">
                      <a16:colId xmlns:a16="http://schemas.microsoft.com/office/drawing/2014/main" val="1438472993"/>
                    </a:ext>
                  </a:extLst>
                </a:gridCol>
                <a:gridCol w="4561400">
                  <a:extLst>
                    <a:ext uri="{9D8B030D-6E8A-4147-A177-3AD203B41FA5}">
                      <a16:colId xmlns:a16="http://schemas.microsoft.com/office/drawing/2014/main" val="2579804569"/>
                    </a:ext>
                  </a:extLst>
                </a:gridCol>
              </a:tblGrid>
              <a:tr h="584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singular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plural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486919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nom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π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οῦ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ἐστὶν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τὸ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τεῖχος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;                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π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οῦ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ἐστὶν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τὰ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τείχη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;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280785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gen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π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εύδομεν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ἐκ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τοῦ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τείχους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σ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π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εύδομεν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ἐκ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τῶν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τειχῶν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7374270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dat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ὁ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λίθος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ἐστὶν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ἐν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τῷ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τείχει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οἱ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λίθοι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εἰσὶν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ἐν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τοῖς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τείχεσι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6245923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acc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l-GR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βλέπ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ομεν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τὸ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τεῖχος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οἱ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π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ολεμίοι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ἁρ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π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άζουσι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τὰ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τείχη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      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00305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618894C-A5BB-4F45-B01D-AC3C5335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86" y="365125"/>
            <a:ext cx="11901714" cy="1325563"/>
          </a:xfrm>
        </p:spPr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Nouns ending in a sigma</a:t>
            </a:r>
          </a:p>
        </p:txBody>
      </p:sp>
    </p:spTree>
    <p:extLst>
      <p:ext uri="{BB962C8B-B14F-4D97-AF65-F5344CB8AC3E}">
        <p14:creationId xmlns:p14="http://schemas.microsoft.com/office/powerpoint/2010/main" val="2046143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86753-D10E-F04F-94CC-1DF39E51A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641804"/>
          </a:xfrm>
        </p:spPr>
        <p:txBody>
          <a:bodyPr>
            <a:normAutofit/>
          </a:bodyPr>
          <a:lstStyle/>
          <a:p>
            <a:r>
              <a:rPr lang="en-US" dirty="0"/>
              <a:t>Decline and translate </a:t>
            </a:r>
            <a:r>
              <a:rPr lang="el-GR" dirty="0"/>
              <a:t>γέρας</a:t>
            </a:r>
            <a:r>
              <a:rPr lang="en-US" dirty="0"/>
              <a:t>, -</a:t>
            </a:r>
            <a:r>
              <a:rPr lang="el-GR" dirty="0"/>
              <a:t>ως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l-GR" dirty="0" err="1"/>
              <a:t>τό</a:t>
            </a:r>
            <a:r>
              <a:rPr lang="en-US" dirty="0"/>
              <a:t> (“prize”). Note this word is neuter!</a:t>
            </a:r>
            <a:endParaRPr lang="el-G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D80504-3FA1-7A41-B7ED-49089552C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97910"/>
              </p:ext>
            </p:extLst>
          </p:nvPr>
        </p:nvGraphicFramePr>
        <p:xfrm>
          <a:off x="1338919" y="2467429"/>
          <a:ext cx="10014881" cy="33371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09904">
                  <a:extLst>
                    <a:ext uri="{9D8B030D-6E8A-4147-A177-3AD203B41FA5}">
                      <a16:colId xmlns:a16="http://schemas.microsoft.com/office/drawing/2014/main" val="230950963"/>
                    </a:ext>
                  </a:extLst>
                </a:gridCol>
                <a:gridCol w="4443577">
                  <a:extLst>
                    <a:ext uri="{9D8B030D-6E8A-4147-A177-3AD203B41FA5}">
                      <a16:colId xmlns:a16="http://schemas.microsoft.com/office/drawing/2014/main" val="1438472993"/>
                    </a:ext>
                  </a:extLst>
                </a:gridCol>
                <a:gridCol w="4561400">
                  <a:extLst>
                    <a:ext uri="{9D8B030D-6E8A-4147-A177-3AD203B41FA5}">
                      <a16:colId xmlns:a16="http://schemas.microsoft.com/office/drawing/2014/main" val="2579804569"/>
                    </a:ext>
                  </a:extLst>
                </a:gridCol>
              </a:tblGrid>
              <a:tr h="584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singular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plural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486919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nom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τὸ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γέρ</a:t>
                      </a:r>
                      <a:r>
                        <a:rPr lang="en-US" sz="2500" b="1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ς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ἐστι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ἄξιον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                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τὰ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γέρ</a:t>
                      </a:r>
                      <a:r>
                        <a:rPr lang="en-US" sz="2500" b="1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ἐστι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ἄξι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α.  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280785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gen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τοῦ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γέρως</a:t>
                      </a:r>
                      <a:r>
                        <a:rPr lang="en-US" sz="25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el-GR" sz="2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τῶν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γερῶν</a:t>
                      </a:r>
                      <a:r>
                        <a:rPr lang="en-US" sz="25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el-GR" sz="2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7374270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dat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τῷ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γέραι</a:t>
                      </a:r>
                      <a:r>
                        <a:rPr lang="en-US" sz="25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γέρᾳ</a:t>
                      </a:r>
                      <a:endParaRPr lang="el-GR" sz="25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τοῖς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γέρασι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(ν)</a:t>
                      </a:r>
                      <a:r>
                        <a:rPr lang="en-US" sz="25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el-GR" sz="25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6245923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acc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ἔχομεν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τὸ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γέρ</a:t>
                      </a:r>
                      <a:r>
                        <a:rPr lang="en-US" sz="2500" b="1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ς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ἔχομεν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τὰ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γέρ</a:t>
                      </a:r>
                      <a:r>
                        <a:rPr lang="en-US" sz="2500" b="1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00305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618894C-A5BB-4F45-B01D-AC3C5335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86" y="365125"/>
            <a:ext cx="11901714" cy="1325563"/>
          </a:xfrm>
        </p:spPr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Nouns ending in a sigma</a:t>
            </a:r>
          </a:p>
        </p:txBody>
      </p:sp>
    </p:spTree>
    <p:extLst>
      <p:ext uri="{BB962C8B-B14F-4D97-AF65-F5344CB8AC3E}">
        <p14:creationId xmlns:p14="http://schemas.microsoft.com/office/powerpoint/2010/main" val="3973293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8398C-82EA-6A48-A3BC-D1413DF1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2FA35-C498-8D46-B25E-D0D7A47C4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have already seen how </a:t>
            </a:r>
            <a:r>
              <a:rPr lang="el-GR" dirty="0"/>
              <a:t>-</a:t>
            </a:r>
            <a:r>
              <a:rPr lang="el-GR" dirty="0" err="1"/>
              <a:t>ος</a:t>
            </a:r>
            <a:r>
              <a:rPr lang="el-GR" dirty="0"/>
              <a:t>, -η, -ον </a:t>
            </a:r>
            <a:r>
              <a:rPr lang="en-US" dirty="0"/>
              <a:t>adjectives use the case endings of the first and second declension.</a:t>
            </a:r>
          </a:p>
          <a:p>
            <a:pPr lvl="1"/>
            <a:r>
              <a:rPr lang="en-US" dirty="0"/>
              <a:t>e.g. </a:t>
            </a:r>
            <a:r>
              <a:rPr lang="el-GR" dirty="0" err="1"/>
              <a:t>δῆλος</a:t>
            </a:r>
            <a:r>
              <a:rPr lang="el-GR" dirty="0"/>
              <a:t>, -η, -ο </a:t>
            </a:r>
            <a:r>
              <a:rPr lang="en-US" dirty="0"/>
              <a:t>“clear, visible, evident”</a:t>
            </a:r>
          </a:p>
          <a:p>
            <a:endParaRPr lang="en-US" dirty="0"/>
          </a:p>
          <a:p>
            <a:r>
              <a:rPr lang="en-US" dirty="0"/>
              <a:t>There are also adjectives that follow a 3</a:t>
            </a:r>
            <a:r>
              <a:rPr lang="en-US" baseline="30000" dirty="0"/>
              <a:t>rd</a:t>
            </a:r>
            <a:r>
              <a:rPr lang="en-US" dirty="0"/>
              <a:t> declension pattern.</a:t>
            </a:r>
          </a:p>
          <a:p>
            <a:endParaRPr lang="en-US" dirty="0"/>
          </a:p>
          <a:p>
            <a:r>
              <a:rPr lang="en-US" dirty="0"/>
              <a:t>These commonly are nasal adjectives: </a:t>
            </a:r>
            <a:r>
              <a:rPr lang="el-GR" dirty="0" err="1"/>
              <a:t>εὐδαίμων</a:t>
            </a:r>
            <a:r>
              <a:rPr lang="el-GR" dirty="0"/>
              <a:t>, -ον</a:t>
            </a:r>
            <a:r>
              <a:rPr lang="en-US" dirty="0"/>
              <a:t> “happy, fortunate”</a:t>
            </a:r>
          </a:p>
          <a:p>
            <a:r>
              <a:rPr lang="en-US" dirty="0"/>
              <a:t>or </a:t>
            </a:r>
            <a:r>
              <a:rPr lang="el-GR" dirty="0" err="1"/>
              <a:t>εσ</a:t>
            </a:r>
            <a:r>
              <a:rPr lang="el-GR" dirty="0"/>
              <a:t>-</a:t>
            </a:r>
            <a:r>
              <a:rPr lang="en-US" dirty="0"/>
              <a:t>stem adjectives: </a:t>
            </a:r>
            <a:r>
              <a:rPr lang="el-GR" dirty="0" err="1"/>
              <a:t>ἀληθής</a:t>
            </a:r>
            <a:r>
              <a:rPr lang="el-GR" dirty="0"/>
              <a:t>, -</a:t>
            </a:r>
            <a:r>
              <a:rPr lang="el-GR" dirty="0" err="1"/>
              <a:t>ές</a:t>
            </a:r>
            <a:r>
              <a:rPr lang="el-GR" dirty="0"/>
              <a:t>, “</a:t>
            </a:r>
            <a:r>
              <a:rPr lang="en-US" dirty="0"/>
              <a:t>true.”</a:t>
            </a:r>
          </a:p>
          <a:p>
            <a:endParaRPr lang="en-US" dirty="0"/>
          </a:p>
          <a:p>
            <a:r>
              <a:rPr lang="en-US" dirty="0"/>
              <a:t>Note: the first form is used for</a:t>
            </a:r>
            <a:r>
              <a:rPr lang="el-GR" dirty="0"/>
              <a:t> </a:t>
            </a:r>
            <a:r>
              <a:rPr lang="en-US" dirty="0"/>
              <a:t>both the masculine and feminine declensions, the second ending is used for the neuter.</a:t>
            </a:r>
          </a:p>
        </p:txBody>
      </p:sp>
    </p:spTree>
    <p:extLst>
      <p:ext uri="{BB962C8B-B14F-4D97-AF65-F5344CB8AC3E}">
        <p14:creationId xmlns:p14="http://schemas.microsoft.com/office/powerpoint/2010/main" val="356352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8398C-82EA-6A48-A3BC-D1413DF1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2FA35-C498-8D46-B25E-D0D7A47C4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3746"/>
          </a:xfrm>
        </p:spPr>
        <p:txBody>
          <a:bodyPr>
            <a:normAutofit fontScale="92500"/>
          </a:bodyPr>
          <a:lstStyle/>
          <a:p>
            <a:r>
              <a:rPr lang="en-US" dirty="0" err="1"/>
              <a:t>εὐδ</a:t>
            </a:r>
            <a:r>
              <a:rPr lang="en-US" dirty="0"/>
              <a:t>α</a:t>
            </a:r>
            <a:r>
              <a:rPr lang="en-US" dirty="0" err="1"/>
              <a:t>ίμων</a:t>
            </a:r>
            <a:r>
              <a:rPr lang="en-US" dirty="0"/>
              <a:t>, </a:t>
            </a:r>
            <a:r>
              <a:rPr lang="en-US" dirty="0" err="1"/>
              <a:t>εὔδ</a:t>
            </a:r>
            <a:r>
              <a:rPr lang="en-US" dirty="0"/>
              <a:t>α</a:t>
            </a:r>
            <a:r>
              <a:rPr lang="en-US" dirty="0" err="1"/>
              <a:t>ιμον</a:t>
            </a:r>
            <a:r>
              <a:rPr lang="en-US" dirty="0"/>
              <a:t> “fortunate”	c.f. the declension of </a:t>
            </a:r>
            <a:r>
              <a:rPr lang="el-GR" dirty="0" err="1"/>
              <a:t>ἀγών</a:t>
            </a:r>
            <a:r>
              <a:rPr lang="en-US" dirty="0"/>
              <a:t> on p.96</a:t>
            </a:r>
            <a:endParaRPr lang="el-GR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E89B0D-F3DC-0F47-AB81-88E567559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637568"/>
              </p:ext>
            </p:extLst>
          </p:nvPr>
        </p:nvGraphicFramePr>
        <p:xfrm>
          <a:off x="304799" y="2413679"/>
          <a:ext cx="11756570" cy="39539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1842">
                  <a:extLst>
                    <a:ext uri="{9D8B030D-6E8A-4147-A177-3AD203B41FA5}">
                      <a16:colId xmlns:a16="http://schemas.microsoft.com/office/drawing/2014/main" val="1202054538"/>
                    </a:ext>
                  </a:extLst>
                </a:gridCol>
                <a:gridCol w="2613432">
                  <a:extLst>
                    <a:ext uri="{9D8B030D-6E8A-4147-A177-3AD203B41FA5}">
                      <a16:colId xmlns:a16="http://schemas.microsoft.com/office/drawing/2014/main" val="1028718688"/>
                    </a:ext>
                  </a:extLst>
                </a:gridCol>
                <a:gridCol w="2121486">
                  <a:extLst>
                    <a:ext uri="{9D8B030D-6E8A-4147-A177-3AD203B41FA5}">
                      <a16:colId xmlns:a16="http://schemas.microsoft.com/office/drawing/2014/main" val="1071738020"/>
                    </a:ext>
                  </a:extLst>
                </a:gridCol>
                <a:gridCol w="772098">
                  <a:extLst>
                    <a:ext uri="{9D8B030D-6E8A-4147-A177-3AD203B41FA5}">
                      <a16:colId xmlns:a16="http://schemas.microsoft.com/office/drawing/2014/main" val="332932519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18258918"/>
                    </a:ext>
                  </a:extLst>
                </a:gridCol>
                <a:gridCol w="2206172">
                  <a:extLst>
                    <a:ext uri="{9D8B030D-6E8A-4147-A177-3AD203B41FA5}">
                      <a16:colId xmlns:a16="http://schemas.microsoft.com/office/drawing/2014/main" val="3200679592"/>
                    </a:ext>
                  </a:extLst>
                </a:gridCol>
                <a:gridCol w="1915883">
                  <a:extLst>
                    <a:ext uri="{9D8B030D-6E8A-4147-A177-3AD203B41FA5}">
                      <a16:colId xmlns:a16="http://schemas.microsoft.com/office/drawing/2014/main" val="1855338833"/>
                    </a:ext>
                  </a:extLst>
                </a:gridCol>
              </a:tblGrid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Masc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/Fem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Neuter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4528555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Singular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Plural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Singular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Plural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0218777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ίμ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ων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ονες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εὔδ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ιμ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ονα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023208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ονος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εὐδαιμ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όνων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ονος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εὐδαιμ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όνων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70766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ονι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οσι(ν)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ίμ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ονι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οσι(ν)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20847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ονα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ονας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εὔδαιμ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ονα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7792843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Voc.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εὔδαιμ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εὐδαίμ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ονες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Voc.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εὔδαιμ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εὐδ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</a:t>
                      </a: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ίμ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ον</a:t>
                      </a:r>
                      <a:r>
                        <a:rPr lang="en-US" sz="25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α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705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139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8398C-82EA-6A48-A3BC-D1413DF1E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2FA35-C498-8D46-B25E-D0D7A47C4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83746"/>
          </a:xfrm>
        </p:spPr>
        <p:txBody>
          <a:bodyPr>
            <a:normAutofit/>
          </a:bodyPr>
          <a:lstStyle/>
          <a:p>
            <a:r>
              <a:rPr lang="en-US" dirty="0" err="1"/>
              <a:t>ἀληθής</a:t>
            </a:r>
            <a:r>
              <a:rPr lang="en-US" dirty="0"/>
              <a:t>, </a:t>
            </a:r>
            <a:r>
              <a:rPr lang="en-US" dirty="0" err="1"/>
              <a:t>ἀληθές</a:t>
            </a:r>
            <a:r>
              <a:rPr lang="en-US" dirty="0"/>
              <a:t> “true”		cf. the declension of </a:t>
            </a:r>
            <a:r>
              <a:rPr lang="el-GR" dirty="0" err="1"/>
              <a:t>τριήρης</a:t>
            </a:r>
            <a:r>
              <a:rPr lang="el-GR" dirty="0"/>
              <a:t> </a:t>
            </a:r>
            <a:r>
              <a:rPr lang="en-US" dirty="0"/>
              <a:t>on p.102</a:t>
            </a:r>
            <a:endParaRPr lang="el-GR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8E89B0D-F3DC-0F47-AB81-88E567559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12582"/>
              </p:ext>
            </p:extLst>
          </p:nvPr>
        </p:nvGraphicFramePr>
        <p:xfrm>
          <a:off x="304800" y="2413679"/>
          <a:ext cx="11582400" cy="39539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37741">
                  <a:extLst>
                    <a:ext uri="{9D8B030D-6E8A-4147-A177-3AD203B41FA5}">
                      <a16:colId xmlns:a16="http://schemas.microsoft.com/office/drawing/2014/main" val="1202054538"/>
                    </a:ext>
                  </a:extLst>
                </a:gridCol>
                <a:gridCol w="2888025">
                  <a:extLst>
                    <a:ext uri="{9D8B030D-6E8A-4147-A177-3AD203B41FA5}">
                      <a16:colId xmlns:a16="http://schemas.microsoft.com/office/drawing/2014/main" val="1028718688"/>
                    </a:ext>
                  </a:extLst>
                </a:gridCol>
                <a:gridCol w="1776747">
                  <a:extLst>
                    <a:ext uri="{9D8B030D-6E8A-4147-A177-3AD203B41FA5}">
                      <a16:colId xmlns:a16="http://schemas.microsoft.com/office/drawing/2014/main" val="1071738020"/>
                    </a:ext>
                  </a:extLst>
                </a:gridCol>
                <a:gridCol w="856344">
                  <a:extLst>
                    <a:ext uri="{9D8B030D-6E8A-4147-A177-3AD203B41FA5}">
                      <a16:colId xmlns:a16="http://schemas.microsoft.com/office/drawing/2014/main" val="3329325195"/>
                    </a:ext>
                  </a:extLst>
                </a:gridCol>
                <a:gridCol w="1103086">
                  <a:extLst>
                    <a:ext uri="{9D8B030D-6E8A-4147-A177-3AD203B41FA5}">
                      <a16:colId xmlns:a16="http://schemas.microsoft.com/office/drawing/2014/main" val="218258918"/>
                    </a:ext>
                  </a:extLst>
                </a:gridCol>
                <a:gridCol w="2076844">
                  <a:extLst>
                    <a:ext uri="{9D8B030D-6E8A-4147-A177-3AD203B41FA5}">
                      <a16:colId xmlns:a16="http://schemas.microsoft.com/office/drawing/2014/main" val="3200679592"/>
                    </a:ext>
                  </a:extLst>
                </a:gridCol>
                <a:gridCol w="1943613">
                  <a:extLst>
                    <a:ext uri="{9D8B030D-6E8A-4147-A177-3AD203B41FA5}">
                      <a16:colId xmlns:a16="http://schemas.microsoft.com/office/drawing/2014/main" val="1855338833"/>
                    </a:ext>
                  </a:extLst>
                </a:gridCol>
              </a:tblGrid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Masc</a:t>
                      </a: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/Fem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Neuter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4528555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Singular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Plural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Singular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Plural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10218777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ής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εῖς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ές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ῆ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023208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οῦς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ῶν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Gen.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οῦς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ῶν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5670766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εῖ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έσι(ν)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εῖ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έσι(ν)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20847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ῆ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εῖς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ές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ῆ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7792843"/>
                  </a:ext>
                </a:extLst>
              </a:tr>
              <a:tr h="5648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Voc.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ές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εῖς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Voc.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ές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ἀληθ</a:t>
                      </a:r>
                      <a:r>
                        <a:rPr lang="en-US" sz="25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ῆ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7053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462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5AD6D-CDB8-CBE9-3F54-389871317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E79A4-91DB-594F-B494-56F7F3BD2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many Greek masculine names in –</a:t>
            </a:r>
            <a:r>
              <a:rPr lang="el-GR" dirty="0"/>
              <a:t>ης</a:t>
            </a:r>
            <a:r>
              <a:rPr lang="en-US" dirty="0"/>
              <a:t> (e.g. </a:t>
            </a:r>
            <a:r>
              <a:rPr lang="el-GR" dirty="0"/>
              <a:t>Σωκράτης, </a:t>
            </a:r>
            <a:r>
              <a:rPr lang="el-GR" dirty="0" err="1"/>
              <a:t>Ἀριστοφάνης</a:t>
            </a:r>
            <a:r>
              <a:rPr lang="en-US" dirty="0"/>
              <a:t>) follow the pattern of </a:t>
            </a:r>
            <a:r>
              <a:rPr lang="el-GR" dirty="0" err="1"/>
              <a:t>τριήρης</a:t>
            </a:r>
            <a:r>
              <a:rPr lang="en-US" dirty="0"/>
              <a:t> in the sing., so you will encounter this type a lot.</a:t>
            </a:r>
          </a:p>
          <a:p>
            <a:r>
              <a:rPr lang="en-US" dirty="0"/>
              <a:t>watch out esp. for acc. sing of this type e.g. </a:t>
            </a:r>
            <a:r>
              <a:rPr lang="el-GR" dirty="0" err="1"/>
              <a:t>Σωκρ</a:t>
            </a:r>
            <a:r>
              <a:rPr lang="en-US" dirty="0" err="1"/>
              <a:t>ά</a:t>
            </a:r>
            <a:r>
              <a:rPr lang="el-GR" dirty="0"/>
              <a:t>τη</a:t>
            </a:r>
            <a:r>
              <a:rPr lang="en-US" dirty="0"/>
              <a:t>, easily confused with nom. s. of 1</a:t>
            </a:r>
            <a:r>
              <a:rPr lang="en-US" baseline="30000" dirty="0"/>
              <a:t>st</a:t>
            </a:r>
            <a:r>
              <a:rPr lang="en-US" dirty="0"/>
              <a:t> decl.</a:t>
            </a:r>
          </a:p>
          <a:p>
            <a:r>
              <a:rPr lang="en-US" dirty="0"/>
              <a:t>the class of neuter nouns like </a:t>
            </a:r>
            <a:r>
              <a:rPr lang="el-GR" dirty="0"/>
              <a:t>τε</a:t>
            </a:r>
            <a:r>
              <a:rPr lang="en-US" dirty="0" err="1"/>
              <a:t>ῖ</a:t>
            </a:r>
            <a:r>
              <a:rPr lang="el-GR" dirty="0" err="1"/>
              <a:t>χος</a:t>
            </a:r>
            <a:r>
              <a:rPr lang="el-GR" dirty="0"/>
              <a:t>, τείχους</a:t>
            </a:r>
            <a:r>
              <a:rPr lang="en-US" dirty="0"/>
              <a:t> is extensive (e.g. </a:t>
            </a:r>
            <a:r>
              <a:rPr lang="el-GR" dirty="0"/>
              <a:t>γένος, γένους </a:t>
            </a:r>
            <a:r>
              <a:rPr lang="en-US" dirty="0"/>
              <a:t> “family, clan, class, type”; </a:t>
            </a:r>
            <a:r>
              <a:rPr lang="el-GR" dirty="0"/>
              <a:t>π</a:t>
            </a:r>
            <a:r>
              <a:rPr lang="en-US" dirty="0" err="1"/>
              <a:t>ά</a:t>
            </a:r>
            <a:r>
              <a:rPr lang="el-GR" dirty="0" err="1"/>
              <a:t>θος</a:t>
            </a:r>
            <a:r>
              <a:rPr lang="en-US" dirty="0"/>
              <a:t>, </a:t>
            </a:r>
            <a:r>
              <a:rPr lang="el-GR" dirty="0"/>
              <a:t>πάθους </a:t>
            </a:r>
            <a:r>
              <a:rPr lang="en-US" dirty="0"/>
              <a:t>“emotion, experience, feeling”; </a:t>
            </a:r>
            <a:r>
              <a:rPr lang="el-GR" dirty="0" err="1"/>
              <a:t>ἔθνος</a:t>
            </a:r>
            <a:r>
              <a:rPr lang="el-GR" dirty="0"/>
              <a:t>, </a:t>
            </a:r>
            <a:r>
              <a:rPr lang="el-GR" dirty="0" err="1"/>
              <a:t>ἔθνους</a:t>
            </a:r>
            <a:r>
              <a:rPr lang="el-GR" dirty="0"/>
              <a:t> </a:t>
            </a:r>
            <a:r>
              <a:rPr lang="en-US" dirty="0"/>
              <a:t> “tribe, nation, group”)</a:t>
            </a:r>
          </a:p>
          <a:p>
            <a:r>
              <a:rPr lang="en-US" dirty="0"/>
              <a:t>watch out esp. for nom./acc s.</a:t>
            </a:r>
            <a:r>
              <a:rPr lang="el-GR" dirty="0"/>
              <a:t> </a:t>
            </a:r>
            <a:r>
              <a:rPr lang="en-US" dirty="0"/>
              <a:t>of this type e.g. </a:t>
            </a:r>
            <a:r>
              <a:rPr lang="el-GR" dirty="0" err="1"/>
              <a:t>τεῖχος</a:t>
            </a:r>
            <a:r>
              <a:rPr lang="en-US" dirty="0"/>
              <a:t>, easily confused with nom. s. of 2</a:t>
            </a:r>
            <a:r>
              <a:rPr lang="en-US" baseline="30000" dirty="0"/>
              <a:t>nd</a:t>
            </a:r>
            <a:r>
              <a:rPr lang="en-US" dirty="0"/>
              <a:t>. decl.</a:t>
            </a:r>
          </a:p>
          <a:p>
            <a:r>
              <a:rPr lang="en-US" dirty="0"/>
              <a:t>watch out esp. for nom./acc. pl. of this type e.g. </a:t>
            </a:r>
            <a:r>
              <a:rPr lang="el-GR" dirty="0"/>
              <a:t>τείχη</a:t>
            </a:r>
            <a:r>
              <a:rPr lang="en-US" dirty="0"/>
              <a:t>, easily confused with nom. s. of 1</a:t>
            </a:r>
            <a:r>
              <a:rPr lang="en-US" baseline="30000" dirty="0"/>
              <a:t>st</a:t>
            </a:r>
            <a:r>
              <a:rPr lang="en-US" dirty="0"/>
              <a:t>. decl.</a:t>
            </a:r>
          </a:p>
          <a:p>
            <a:r>
              <a:rPr lang="en-US" dirty="0"/>
              <a:t>watch out esp. for gen. s. </a:t>
            </a:r>
            <a:r>
              <a:rPr lang="en-US"/>
              <a:t>of this </a:t>
            </a:r>
            <a:r>
              <a:rPr lang="en-US" dirty="0"/>
              <a:t>type e.g. </a:t>
            </a:r>
            <a:r>
              <a:rPr lang="el-GR" dirty="0"/>
              <a:t>τείχους</a:t>
            </a:r>
            <a:r>
              <a:rPr lang="en-US" dirty="0"/>
              <a:t>, easily confused with acc. pl. of 2</a:t>
            </a:r>
            <a:r>
              <a:rPr lang="en-US" baseline="30000" dirty="0"/>
              <a:t>nd</a:t>
            </a:r>
            <a:r>
              <a:rPr lang="en-US" dirty="0"/>
              <a:t> decl. m.</a:t>
            </a:r>
          </a:p>
        </p:txBody>
      </p:sp>
    </p:spTree>
    <p:extLst>
      <p:ext uri="{BB962C8B-B14F-4D97-AF65-F5344CB8AC3E}">
        <p14:creationId xmlns:p14="http://schemas.microsoft.com/office/powerpoint/2010/main" val="148936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6B22-7620-DB42-B878-BBC2B17D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79397-9ACD-4847-9C8E-F8F0253C9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nouns also consist of the noun stem + 3</a:t>
            </a:r>
            <a:r>
              <a:rPr lang="en-US" baseline="30000" dirty="0"/>
              <a:t>rd</a:t>
            </a:r>
            <a:r>
              <a:rPr lang="en-US" dirty="0"/>
              <a:t> declension endings. But the instability of sigma at the end of the stem when followed by a vowel means we as Attic speakers need to make some vowel contractions.</a:t>
            </a:r>
          </a:p>
          <a:p>
            <a:endParaRPr lang="en-US" dirty="0"/>
          </a:p>
          <a:p>
            <a:r>
              <a:rPr lang="en-US" b="1" dirty="0"/>
              <a:t>Loss of intervocalic sigma</a:t>
            </a:r>
            <a:r>
              <a:rPr lang="en-US" dirty="0"/>
              <a:t>: In many situations in Greek, if there is a sigma (-</a:t>
            </a:r>
            <a:r>
              <a:rPr lang="en-US" dirty="0" err="1"/>
              <a:t>σ</a:t>
            </a:r>
            <a:r>
              <a:rPr lang="en-US" dirty="0"/>
              <a:t>-) between two vowels ("intervocalic sigma"), the sigma drops out. In Attic the remaining adjacent vowels contract, following the rules for contraction that we have already learned about.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09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8595182-66D7-E047-A213-93D899F11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Lesson 17: 3rd Declension Nouns ending in a sigma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1304D-BDDD-104E-9A08-F59001B23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How do we find the stem of third declension noun in -</a:t>
            </a:r>
            <a:r>
              <a:rPr lang="en-US" dirty="0" err="1"/>
              <a:t>σ</a:t>
            </a:r>
            <a:r>
              <a:rPr lang="en-US" dirty="0"/>
              <a:t>? We have to see the traces of the lost intervocalic sigma that lie behind the genitive singular forms: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0C2BB66-9286-5D44-94A1-7662A22B1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730057"/>
              </p:ext>
            </p:extLst>
          </p:nvPr>
        </p:nvGraphicFramePr>
        <p:xfrm>
          <a:off x="686254" y="3127539"/>
          <a:ext cx="10995994" cy="36599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97427">
                  <a:extLst>
                    <a:ext uri="{9D8B030D-6E8A-4147-A177-3AD203B41FA5}">
                      <a16:colId xmlns:a16="http://schemas.microsoft.com/office/drawing/2014/main" val="544880193"/>
                    </a:ext>
                  </a:extLst>
                </a:gridCol>
                <a:gridCol w="3639655">
                  <a:extLst>
                    <a:ext uri="{9D8B030D-6E8A-4147-A177-3AD203B41FA5}">
                      <a16:colId xmlns:a16="http://schemas.microsoft.com/office/drawing/2014/main" val="3099970982"/>
                    </a:ext>
                  </a:extLst>
                </a:gridCol>
                <a:gridCol w="3658912">
                  <a:extLst>
                    <a:ext uri="{9D8B030D-6E8A-4147-A177-3AD203B41FA5}">
                      <a16:colId xmlns:a16="http://schemas.microsoft.com/office/drawing/2014/main" val="2021599855"/>
                    </a:ext>
                  </a:extLst>
                </a:gridCol>
              </a:tblGrid>
              <a:tr h="1262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</a:rPr>
                        <a:t>-</a:t>
                      </a:r>
                      <a:r>
                        <a:rPr lang="en-US" sz="2500" dirty="0" err="1">
                          <a:effectLst/>
                        </a:rPr>
                        <a:t>εσος</a:t>
                      </a:r>
                      <a:r>
                        <a:rPr lang="en-US" sz="2500" dirty="0">
                          <a:effectLst/>
                        </a:rPr>
                        <a:t> -&gt; -</a:t>
                      </a:r>
                      <a:r>
                        <a:rPr lang="en-US" sz="2500" dirty="0" err="1">
                          <a:effectLst/>
                        </a:rPr>
                        <a:t>ε</a:t>
                      </a:r>
                      <a:r>
                        <a:rPr lang="en-US" sz="2500" dirty="0">
                          <a:effectLst/>
                        </a:rPr>
                        <a:t> + </a:t>
                      </a:r>
                      <a:r>
                        <a:rPr lang="en-US" sz="2500" dirty="0" err="1">
                          <a:effectLst/>
                        </a:rPr>
                        <a:t>ος</a:t>
                      </a:r>
                      <a:r>
                        <a:rPr lang="en-US" sz="2500" dirty="0">
                          <a:effectLst/>
                        </a:rPr>
                        <a:t> -&gt; </a:t>
                      </a:r>
                      <a:r>
                        <a:rPr lang="en-US" sz="2500" dirty="0" err="1">
                          <a:effectLst/>
                        </a:rPr>
                        <a:t>ους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</a:rPr>
                        <a:t>-α</a:t>
                      </a:r>
                      <a:r>
                        <a:rPr lang="en-US" sz="2500" dirty="0" err="1">
                          <a:effectLst/>
                        </a:rPr>
                        <a:t>σος</a:t>
                      </a:r>
                      <a:r>
                        <a:rPr lang="en-US" sz="2500" dirty="0">
                          <a:effectLst/>
                        </a:rPr>
                        <a:t> -&gt; -α + </a:t>
                      </a:r>
                      <a:r>
                        <a:rPr lang="en-US" sz="2500" dirty="0" err="1">
                          <a:effectLst/>
                        </a:rPr>
                        <a:t>ος</a:t>
                      </a:r>
                      <a:r>
                        <a:rPr lang="en-US" sz="2500" dirty="0">
                          <a:effectLst/>
                        </a:rPr>
                        <a:t> -&gt;  -</a:t>
                      </a:r>
                      <a:r>
                        <a:rPr lang="en-US" sz="2500" dirty="0" err="1">
                          <a:effectLst/>
                        </a:rPr>
                        <a:t>ως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</a:rPr>
                        <a:t>-</a:t>
                      </a:r>
                      <a:r>
                        <a:rPr lang="en-US" sz="2500" dirty="0" err="1">
                          <a:effectLst/>
                        </a:rPr>
                        <a:t>οσος</a:t>
                      </a:r>
                      <a:r>
                        <a:rPr lang="en-US" sz="2500" dirty="0">
                          <a:effectLst/>
                        </a:rPr>
                        <a:t>  -&gt; -</a:t>
                      </a:r>
                      <a:r>
                        <a:rPr lang="en-US" sz="2500" dirty="0" err="1">
                          <a:effectLst/>
                        </a:rPr>
                        <a:t>ο</a:t>
                      </a:r>
                      <a:r>
                        <a:rPr lang="en-US" sz="2500" dirty="0">
                          <a:effectLst/>
                        </a:rPr>
                        <a:t> + </a:t>
                      </a:r>
                      <a:r>
                        <a:rPr lang="en-US" sz="2500" dirty="0" err="1">
                          <a:effectLst/>
                        </a:rPr>
                        <a:t>ος</a:t>
                      </a:r>
                      <a:r>
                        <a:rPr lang="en-US" sz="2500" dirty="0">
                          <a:effectLst/>
                        </a:rPr>
                        <a:t> -&gt; -</a:t>
                      </a:r>
                      <a:r>
                        <a:rPr lang="en-US" sz="2500" dirty="0" err="1">
                          <a:effectLst/>
                        </a:rPr>
                        <a:t>ους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123296"/>
                  </a:ext>
                </a:extLst>
              </a:tr>
              <a:tr h="21033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τριήρης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τριήρους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ἡ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τεῖχος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τείχους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τό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γέρ</a:t>
                      </a:r>
                      <a:r>
                        <a:rPr lang="en-US" sz="2500" dirty="0">
                          <a:effectLst/>
                        </a:rPr>
                        <a:t>α</a:t>
                      </a:r>
                      <a:r>
                        <a:rPr lang="en-US" sz="2500" dirty="0" err="1">
                          <a:effectLst/>
                        </a:rPr>
                        <a:t>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γέρως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τό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</a:rPr>
                        <a:t>α</a:t>
                      </a:r>
                      <a:r>
                        <a:rPr lang="en-US" sz="2500" dirty="0" err="1">
                          <a:effectLst/>
                        </a:rPr>
                        <a:t>ἰδώς</a:t>
                      </a:r>
                      <a:r>
                        <a:rPr lang="en-US" sz="2500" dirty="0">
                          <a:effectLst/>
                        </a:rPr>
                        <a:t>, α</a:t>
                      </a:r>
                      <a:r>
                        <a:rPr lang="en-US" sz="2500" dirty="0" err="1">
                          <a:effectLst/>
                        </a:rPr>
                        <a:t>ἰδοῦς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ἡ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7403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34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1304D-BDDD-104E-9A08-F59001B23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87" y="1825625"/>
            <a:ext cx="11669484" cy="1325563"/>
          </a:xfrm>
        </p:spPr>
        <p:txBody>
          <a:bodyPr>
            <a:normAutofit/>
          </a:bodyPr>
          <a:lstStyle/>
          <a:p>
            <a:r>
              <a:rPr lang="en-US" b="1" dirty="0"/>
              <a:t>Note: These are the same vowel changes that we saw with contract verbs!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595182-66D7-E047-A213-93D899F11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86" y="365125"/>
            <a:ext cx="11901714" cy="1325563"/>
          </a:xfrm>
        </p:spPr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Nouns ending in a sigma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0C2BB66-9286-5D44-94A1-7662A22B14B2}"/>
              </a:ext>
            </a:extLst>
          </p:cNvPr>
          <p:cNvGraphicFramePr>
            <a:graphicFrameLocks noGrp="1"/>
          </p:cNvGraphicFramePr>
          <p:nvPr/>
        </p:nvGraphicFramePr>
        <p:xfrm>
          <a:off x="686254" y="3127539"/>
          <a:ext cx="10995994" cy="36599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697427">
                  <a:extLst>
                    <a:ext uri="{9D8B030D-6E8A-4147-A177-3AD203B41FA5}">
                      <a16:colId xmlns:a16="http://schemas.microsoft.com/office/drawing/2014/main" val="544880193"/>
                    </a:ext>
                  </a:extLst>
                </a:gridCol>
                <a:gridCol w="3639655">
                  <a:extLst>
                    <a:ext uri="{9D8B030D-6E8A-4147-A177-3AD203B41FA5}">
                      <a16:colId xmlns:a16="http://schemas.microsoft.com/office/drawing/2014/main" val="3099970982"/>
                    </a:ext>
                  </a:extLst>
                </a:gridCol>
                <a:gridCol w="3658912">
                  <a:extLst>
                    <a:ext uri="{9D8B030D-6E8A-4147-A177-3AD203B41FA5}">
                      <a16:colId xmlns:a16="http://schemas.microsoft.com/office/drawing/2014/main" val="2021599855"/>
                    </a:ext>
                  </a:extLst>
                </a:gridCol>
              </a:tblGrid>
              <a:tr h="12620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</a:rPr>
                        <a:t>-</a:t>
                      </a:r>
                      <a:r>
                        <a:rPr lang="en-US" sz="2500" dirty="0" err="1">
                          <a:effectLst/>
                        </a:rPr>
                        <a:t>εσος</a:t>
                      </a:r>
                      <a:r>
                        <a:rPr lang="en-US" sz="2500" dirty="0">
                          <a:effectLst/>
                        </a:rPr>
                        <a:t> -&gt; -</a:t>
                      </a:r>
                      <a:r>
                        <a:rPr lang="en-US" sz="2500" dirty="0" err="1">
                          <a:effectLst/>
                        </a:rPr>
                        <a:t>ε</a:t>
                      </a:r>
                      <a:r>
                        <a:rPr lang="en-US" sz="2500" dirty="0">
                          <a:effectLst/>
                        </a:rPr>
                        <a:t> + </a:t>
                      </a:r>
                      <a:r>
                        <a:rPr lang="en-US" sz="2500" dirty="0" err="1">
                          <a:effectLst/>
                        </a:rPr>
                        <a:t>ος</a:t>
                      </a:r>
                      <a:r>
                        <a:rPr lang="en-US" sz="2500" dirty="0">
                          <a:effectLst/>
                        </a:rPr>
                        <a:t> -&gt; </a:t>
                      </a:r>
                      <a:r>
                        <a:rPr lang="en-US" sz="2500" dirty="0" err="1">
                          <a:effectLst/>
                        </a:rPr>
                        <a:t>ους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</a:rPr>
                        <a:t>-α</a:t>
                      </a:r>
                      <a:r>
                        <a:rPr lang="en-US" sz="2500" dirty="0" err="1">
                          <a:effectLst/>
                        </a:rPr>
                        <a:t>σος</a:t>
                      </a:r>
                      <a:r>
                        <a:rPr lang="en-US" sz="2500" dirty="0">
                          <a:effectLst/>
                        </a:rPr>
                        <a:t> -&gt; -α + </a:t>
                      </a:r>
                      <a:r>
                        <a:rPr lang="en-US" sz="2500" dirty="0" err="1">
                          <a:effectLst/>
                        </a:rPr>
                        <a:t>ος</a:t>
                      </a:r>
                      <a:r>
                        <a:rPr lang="en-US" sz="2500" dirty="0">
                          <a:effectLst/>
                        </a:rPr>
                        <a:t> -&gt;  -</a:t>
                      </a:r>
                      <a:r>
                        <a:rPr lang="en-US" sz="2500" dirty="0" err="1">
                          <a:effectLst/>
                        </a:rPr>
                        <a:t>ως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</a:rPr>
                        <a:t>-</a:t>
                      </a:r>
                      <a:r>
                        <a:rPr lang="en-US" sz="2500" dirty="0" err="1">
                          <a:effectLst/>
                        </a:rPr>
                        <a:t>οσος</a:t>
                      </a:r>
                      <a:r>
                        <a:rPr lang="en-US" sz="2500" dirty="0">
                          <a:effectLst/>
                        </a:rPr>
                        <a:t>  -&gt; -</a:t>
                      </a:r>
                      <a:r>
                        <a:rPr lang="en-US" sz="2500" dirty="0" err="1">
                          <a:effectLst/>
                        </a:rPr>
                        <a:t>ο</a:t>
                      </a:r>
                      <a:r>
                        <a:rPr lang="en-US" sz="2500" dirty="0">
                          <a:effectLst/>
                        </a:rPr>
                        <a:t> + </a:t>
                      </a:r>
                      <a:r>
                        <a:rPr lang="en-US" sz="2500" dirty="0" err="1">
                          <a:effectLst/>
                        </a:rPr>
                        <a:t>ος</a:t>
                      </a:r>
                      <a:r>
                        <a:rPr lang="en-US" sz="2500" dirty="0">
                          <a:effectLst/>
                        </a:rPr>
                        <a:t> -&gt; -</a:t>
                      </a:r>
                      <a:r>
                        <a:rPr lang="en-US" sz="2500" dirty="0" err="1">
                          <a:effectLst/>
                        </a:rPr>
                        <a:t>ους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1123296"/>
                  </a:ext>
                </a:extLst>
              </a:tr>
              <a:tr h="21033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τριήρης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τριήρους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ἡ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τεῖχος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τείχους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τό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γέρ</a:t>
                      </a:r>
                      <a:r>
                        <a:rPr lang="en-US" sz="2500" dirty="0">
                          <a:effectLst/>
                        </a:rPr>
                        <a:t>α</a:t>
                      </a:r>
                      <a:r>
                        <a:rPr lang="en-US" sz="2500" dirty="0" err="1">
                          <a:effectLst/>
                        </a:rPr>
                        <a:t>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γέρως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τό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5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</a:rPr>
                        <a:t>α</a:t>
                      </a:r>
                      <a:r>
                        <a:rPr lang="en-US" sz="2500" dirty="0" err="1">
                          <a:effectLst/>
                        </a:rPr>
                        <a:t>ἰδώς</a:t>
                      </a:r>
                      <a:r>
                        <a:rPr lang="en-US" sz="2500" dirty="0">
                          <a:effectLst/>
                        </a:rPr>
                        <a:t>, α</a:t>
                      </a:r>
                      <a:r>
                        <a:rPr lang="en-US" sz="2500" dirty="0" err="1">
                          <a:effectLst/>
                        </a:rPr>
                        <a:t>ἰδοῦς</a:t>
                      </a:r>
                      <a:r>
                        <a:rPr lang="en-US" sz="2500" dirty="0">
                          <a:effectLst/>
                        </a:rPr>
                        <a:t>, </a:t>
                      </a:r>
                      <a:r>
                        <a:rPr lang="en-US" sz="2500" dirty="0" err="1">
                          <a:effectLst/>
                        </a:rPr>
                        <a:t>ἡ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7403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648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1304D-BDDD-104E-9A08-F59001B23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30" y="869420"/>
            <a:ext cx="11669484" cy="1325563"/>
          </a:xfrm>
        </p:spPr>
        <p:txBody>
          <a:bodyPr>
            <a:normAutofit/>
          </a:bodyPr>
          <a:lstStyle/>
          <a:p>
            <a:r>
              <a:rPr lang="en-US" dirty="0"/>
              <a:t>Decline the noun </a:t>
            </a:r>
            <a:r>
              <a:rPr lang="en-US" dirty="0" err="1"/>
              <a:t>τριήρης</a:t>
            </a:r>
            <a:r>
              <a:rPr lang="en-US" dirty="0"/>
              <a:t>, </a:t>
            </a:r>
            <a:r>
              <a:rPr lang="en-US" dirty="0" err="1"/>
              <a:t>τριήρους</a:t>
            </a:r>
            <a:r>
              <a:rPr lang="en-US" dirty="0"/>
              <a:t>, </a:t>
            </a:r>
            <a:r>
              <a:rPr lang="en-US" dirty="0" err="1"/>
              <a:t>ἡ</a:t>
            </a:r>
            <a:r>
              <a:rPr lang="en-US" dirty="0"/>
              <a:t>  (“trireme”)</a:t>
            </a:r>
          </a:p>
          <a:p>
            <a:r>
              <a:rPr lang="en-US" dirty="0"/>
              <a:t>(From the gen. sing.  we deduce that the stem is </a:t>
            </a:r>
            <a:r>
              <a:rPr lang="en-US" dirty="0" err="1"/>
              <a:t>τριηρεσ</a:t>
            </a:r>
            <a:r>
              <a:rPr lang="en-US" dirty="0"/>
              <a:t> -)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595182-66D7-E047-A213-93D899F11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86" y="-111126"/>
            <a:ext cx="11901714" cy="1325563"/>
          </a:xfrm>
        </p:spPr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Nouns ending in a sigma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15A0A4-2F13-F04D-B8A0-E4802BF3F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77237"/>
              </p:ext>
            </p:extLst>
          </p:nvPr>
        </p:nvGraphicFramePr>
        <p:xfrm>
          <a:off x="391887" y="1961590"/>
          <a:ext cx="11625942" cy="47026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78833">
                  <a:extLst>
                    <a:ext uri="{9D8B030D-6E8A-4147-A177-3AD203B41FA5}">
                      <a16:colId xmlns:a16="http://schemas.microsoft.com/office/drawing/2014/main" val="3726478368"/>
                    </a:ext>
                  </a:extLst>
                </a:gridCol>
                <a:gridCol w="2378766">
                  <a:extLst>
                    <a:ext uri="{9D8B030D-6E8A-4147-A177-3AD203B41FA5}">
                      <a16:colId xmlns:a16="http://schemas.microsoft.com/office/drawing/2014/main" val="16689059"/>
                    </a:ext>
                  </a:extLst>
                </a:gridCol>
                <a:gridCol w="2714171">
                  <a:extLst>
                    <a:ext uri="{9D8B030D-6E8A-4147-A177-3AD203B41FA5}">
                      <a16:colId xmlns:a16="http://schemas.microsoft.com/office/drawing/2014/main" val="2752855992"/>
                    </a:ext>
                  </a:extLst>
                </a:gridCol>
                <a:gridCol w="2917372">
                  <a:extLst>
                    <a:ext uri="{9D8B030D-6E8A-4147-A177-3AD203B41FA5}">
                      <a16:colId xmlns:a16="http://schemas.microsoft.com/office/drawing/2014/main" val="3634458302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4233136899"/>
                    </a:ext>
                  </a:extLst>
                </a:gridCol>
              </a:tblGrid>
              <a:tr h="446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 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singular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plural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805879"/>
                  </a:ext>
                </a:extLst>
              </a:tr>
              <a:tr h="953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nom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τριηρες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m/f - </a:t>
                      </a:r>
                      <a:r>
                        <a:rPr lang="en-US" sz="2000" dirty="0" err="1">
                          <a:effectLst/>
                        </a:rPr>
                        <a:t>ες</a:t>
                      </a:r>
                      <a:r>
                        <a:rPr lang="en-US" sz="2000" dirty="0">
                          <a:effectLst/>
                        </a:rPr>
                        <a:t> stem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lengthens </a:t>
                      </a:r>
                      <a:r>
                        <a:rPr lang="en-US" sz="2000" dirty="0" err="1">
                          <a:effectLst/>
                        </a:rPr>
                        <a:t>ε</a:t>
                      </a:r>
                      <a:r>
                        <a:rPr lang="en-US" sz="2000" dirty="0">
                          <a:effectLst/>
                        </a:rPr>
                        <a:t>  </a:t>
                      </a:r>
                      <a:r>
                        <a:rPr lang="en-US" sz="2000" dirty="0" err="1">
                          <a:effectLst/>
                        </a:rPr>
                        <a:t>το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η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τριήρης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τριηρεσ</a:t>
                      </a:r>
                      <a:r>
                        <a:rPr lang="en-US" sz="2500" dirty="0">
                          <a:effectLst/>
                        </a:rPr>
                        <a:t> + </a:t>
                      </a:r>
                      <a:r>
                        <a:rPr lang="en-US" sz="2500" dirty="0" err="1">
                          <a:effectLst/>
                        </a:rPr>
                        <a:t>ες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150466885"/>
                  </a:ext>
                </a:extLst>
              </a:tr>
              <a:tr h="691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gen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τριηρεσ</a:t>
                      </a:r>
                      <a:r>
                        <a:rPr lang="en-US" sz="2500" dirty="0">
                          <a:effectLst/>
                        </a:rPr>
                        <a:t> +  </a:t>
                      </a:r>
                      <a:r>
                        <a:rPr lang="en-US" sz="2500" dirty="0" err="1">
                          <a:effectLst/>
                        </a:rPr>
                        <a:t>ος</a:t>
                      </a:r>
                      <a:r>
                        <a:rPr lang="en-US" sz="2500" dirty="0">
                          <a:effectLst/>
                        </a:rPr>
                        <a:t>  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τριηρεσ + ων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657120261"/>
                  </a:ext>
                </a:extLst>
              </a:tr>
              <a:tr h="6395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dat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τριηρεσ + ι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τριηρεσ + σι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24654572"/>
                  </a:ext>
                </a:extLst>
              </a:tr>
              <a:tr h="953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acc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τριηρεσ</a:t>
                      </a:r>
                      <a:r>
                        <a:rPr lang="en-US" sz="2500" dirty="0">
                          <a:effectLst/>
                        </a:rPr>
                        <a:t> + α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τριηρεσ</a:t>
                      </a:r>
                      <a:r>
                        <a:rPr lang="en-US" sz="2500" dirty="0">
                          <a:effectLst/>
                        </a:rPr>
                        <a:t> + </a:t>
                      </a:r>
                      <a:r>
                        <a:rPr lang="en-US" sz="2500" dirty="0" err="1">
                          <a:effectLst/>
                        </a:rPr>
                        <a:t>ες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copies nominative!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39685797"/>
                  </a:ext>
                </a:extLst>
              </a:tr>
              <a:tr h="446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voc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</a:t>
                      </a:r>
                      <a:r>
                        <a:rPr lang="el-GR" sz="2500" dirty="0">
                          <a:effectLst/>
                        </a:rPr>
                        <a:t>ς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</a:t>
                      </a:r>
                      <a:r>
                        <a:rPr lang="el-GR" sz="2500" dirty="0">
                          <a:effectLst/>
                        </a:rPr>
                        <a:t>σ </a:t>
                      </a:r>
                      <a:r>
                        <a:rPr lang="en-US" sz="2500" dirty="0">
                          <a:effectLst/>
                        </a:rPr>
                        <a:t>+ </a:t>
                      </a:r>
                      <a:r>
                        <a:rPr lang="el-GR" sz="2500" dirty="0" err="1">
                          <a:effectLst/>
                        </a:rPr>
                        <a:t>ες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17590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73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1304D-BDDD-104E-9A08-F59001B23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230" y="869420"/>
            <a:ext cx="11669484" cy="1325563"/>
          </a:xfrm>
        </p:spPr>
        <p:txBody>
          <a:bodyPr>
            <a:normAutofit/>
          </a:bodyPr>
          <a:lstStyle/>
          <a:p>
            <a:r>
              <a:rPr lang="en-US" dirty="0"/>
              <a:t>Decline the noun </a:t>
            </a:r>
            <a:r>
              <a:rPr lang="en-US" dirty="0" err="1"/>
              <a:t>τριήρης</a:t>
            </a:r>
            <a:r>
              <a:rPr lang="en-US" dirty="0"/>
              <a:t>, </a:t>
            </a:r>
            <a:r>
              <a:rPr lang="en-US" dirty="0" err="1"/>
              <a:t>τριήρους</a:t>
            </a:r>
            <a:r>
              <a:rPr lang="en-US" dirty="0"/>
              <a:t>, </a:t>
            </a:r>
            <a:r>
              <a:rPr lang="en-US" dirty="0" err="1"/>
              <a:t>ἡ</a:t>
            </a:r>
            <a:r>
              <a:rPr lang="en-US" dirty="0"/>
              <a:t>  (“trireme”)</a:t>
            </a:r>
          </a:p>
          <a:p>
            <a:r>
              <a:rPr lang="en-US" dirty="0"/>
              <a:t>(From the gen. sing.  we deduce that the stem is </a:t>
            </a:r>
            <a:r>
              <a:rPr lang="en-US" dirty="0" err="1"/>
              <a:t>τριηρεσ</a:t>
            </a:r>
            <a:r>
              <a:rPr lang="en-US" dirty="0"/>
              <a:t> -)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595182-66D7-E047-A213-93D899F11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86" y="-154669"/>
            <a:ext cx="11901714" cy="1325563"/>
          </a:xfrm>
        </p:spPr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Nouns ending in a sigma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15A0A4-2F13-F04D-B8A0-E4802BF3F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380278"/>
              </p:ext>
            </p:extLst>
          </p:nvPr>
        </p:nvGraphicFramePr>
        <p:xfrm>
          <a:off x="391887" y="1961590"/>
          <a:ext cx="11625942" cy="470265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78833">
                  <a:extLst>
                    <a:ext uri="{9D8B030D-6E8A-4147-A177-3AD203B41FA5}">
                      <a16:colId xmlns:a16="http://schemas.microsoft.com/office/drawing/2014/main" val="3726478368"/>
                    </a:ext>
                  </a:extLst>
                </a:gridCol>
                <a:gridCol w="2378766">
                  <a:extLst>
                    <a:ext uri="{9D8B030D-6E8A-4147-A177-3AD203B41FA5}">
                      <a16:colId xmlns:a16="http://schemas.microsoft.com/office/drawing/2014/main" val="16689059"/>
                    </a:ext>
                  </a:extLst>
                </a:gridCol>
                <a:gridCol w="2714171">
                  <a:extLst>
                    <a:ext uri="{9D8B030D-6E8A-4147-A177-3AD203B41FA5}">
                      <a16:colId xmlns:a16="http://schemas.microsoft.com/office/drawing/2014/main" val="2752855992"/>
                    </a:ext>
                  </a:extLst>
                </a:gridCol>
                <a:gridCol w="2917372">
                  <a:extLst>
                    <a:ext uri="{9D8B030D-6E8A-4147-A177-3AD203B41FA5}">
                      <a16:colId xmlns:a16="http://schemas.microsoft.com/office/drawing/2014/main" val="3634458302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4233136899"/>
                    </a:ext>
                  </a:extLst>
                </a:gridCol>
              </a:tblGrid>
              <a:tr h="446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 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singular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plural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805879"/>
                  </a:ext>
                </a:extLst>
              </a:tr>
              <a:tr h="953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nom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τριηρες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effectLst/>
                        </a:rPr>
                        <a:t> - </a:t>
                      </a:r>
                      <a:r>
                        <a:rPr lang="en-US" sz="2000" dirty="0" err="1">
                          <a:effectLst/>
                        </a:rPr>
                        <a:t>ες</a:t>
                      </a:r>
                      <a:r>
                        <a:rPr lang="en-US" sz="2000" dirty="0">
                          <a:effectLst/>
                        </a:rPr>
                        <a:t> stem </a:t>
                      </a:r>
                      <a:br>
                        <a:rPr lang="en-US" sz="2000" dirty="0">
                          <a:effectLst/>
                        </a:rPr>
                      </a:br>
                      <a:r>
                        <a:rPr lang="en-US" sz="2000" dirty="0">
                          <a:effectLst/>
                        </a:rPr>
                        <a:t>lengthens </a:t>
                      </a:r>
                      <a:r>
                        <a:rPr lang="en-US" sz="2000" dirty="0" err="1">
                          <a:effectLst/>
                        </a:rPr>
                        <a:t>ε</a:t>
                      </a:r>
                      <a:r>
                        <a:rPr lang="en-US" sz="2000" dirty="0">
                          <a:effectLst/>
                        </a:rPr>
                        <a:t>  </a:t>
                      </a:r>
                      <a:r>
                        <a:rPr lang="en-US" sz="2000" dirty="0" err="1">
                          <a:effectLst/>
                        </a:rPr>
                        <a:t>το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η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τριήρης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τριηρεσ</a:t>
                      </a:r>
                      <a:r>
                        <a:rPr lang="en-US" sz="2500" dirty="0">
                          <a:effectLst/>
                        </a:rPr>
                        <a:t> + </a:t>
                      </a:r>
                      <a:r>
                        <a:rPr lang="en-US" sz="2500" dirty="0" err="1">
                          <a:effectLst/>
                        </a:rPr>
                        <a:t>ες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l-GR" sz="2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τριήρ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εις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150466885"/>
                  </a:ext>
                </a:extLst>
              </a:tr>
              <a:tr h="6911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gen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τριηρεσ +  ος  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l-GR" sz="2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τριήρ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ους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τριηρεσ + ων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l-GR" sz="2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τριήρ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ων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657120261"/>
                  </a:ext>
                </a:extLst>
              </a:tr>
              <a:tr h="6395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dat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τριηρεσ + ι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l-GR" sz="2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τριήρ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ει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τριηρεσ + σι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l-GR" sz="2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τριήρ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εσι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(ν)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24654572"/>
                  </a:ext>
                </a:extLst>
              </a:tr>
              <a:tr h="953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acc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τριηρεσ</a:t>
                      </a:r>
                      <a:r>
                        <a:rPr lang="en-US" sz="2500" dirty="0">
                          <a:effectLst/>
                        </a:rPr>
                        <a:t> + α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l-GR" sz="2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τριήρ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η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τριηρεσ</a:t>
                      </a:r>
                      <a:r>
                        <a:rPr lang="en-US" sz="2500" dirty="0">
                          <a:effectLst/>
                        </a:rPr>
                        <a:t> + </a:t>
                      </a:r>
                      <a:r>
                        <a:rPr lang="en-US" sz="2500" dirty="0" err="1">
                          <a:effectLst/>
                        </a:rPr>
                        <a:t>ες</a:t>
                      </a:r>
                      <a:endParaRPr lang="en-US" sz="25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dirty="0">
                          <a:effectLst/>
                        </a:rPr>
                        <a:t>copies nominative!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l-GR" sz="2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τριήρ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εις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39685797"/>
                  </a:ext>
                </a:extLst>
              </a:tr>
              <a:tr h="4467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voc</a:t>
                      </a:r>
                      <a:endParaRPr lang="en-US" sz="25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</a:t>
                      </a:r>
                      <a:r>
                        <a:rPr lang="el-GR" sz="2500" dirty="0">
                          <a:effectLst/>
                        </a:rPr>
                        <a:t>ς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l-GR" sz="2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τριῆρ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ες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τριηρε</a:t>
                      </a:r>
                      <a:r>
                        <a:rPr lang="el-GR" sz="2500" dirty="0">
                          <a:effectLst/>
                        </a:rPr>
                        <a:t>σ</a:t>
                      </a:r>
                      <a:r>
                        <a:rPr lang="en-US" sz="2500" dirty="0">
                          <a:effectLst/>
                        </a:rPr>
                        <a:t> + </a:t>
                      </a:r>
                      <a:r>
                        <a:rPr lang="en-US" sz="2500" dirty="0" err="1">
                          <a:effectLst/>
                        </a:rPr>
                        <a:t>ες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l-GR" sz="2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τριήρ</a:t>
                      </a:r>
                      <a:r>
                        <a:rPr lang="el-GR" sz="25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εις</a:t>
                      </a:r>
                      <a:r>
                        <a:rPr lang="el-GR" sz="2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l-GR" sz="2500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175906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014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27870-742A-C241-AF09-1C2B553C2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2908"/>
          </a:xfrm>
        </p:spPr>
        <p:txBody>
          <a:bodyPr>
            <a:normAutofit/>
          </a:bodyPr>
          <a:lstStyle/>
          <a:p>
            <a:r>
              <a:rPr lang="en-US" sz="2000" dirty="0"/>
              <a:t>What is a trireme anyway?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EE826-2A82-1A49-B9BC-8DB993543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708" y="937782"/>
            <a:ext cx="10994205" cy="575069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F4EFD5-F17B-8347-B27B-2EAF14556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87" y="2656583"/>
            <a:ext cx="4152900" cy="1955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C391B99-DA27-6146-A902-62502C496A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450" y="1596526"/>
            <a:ext cx="63500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09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6F4F3-80FD-5345-AE87-7EBB566A0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textbook differentiates between </a:t>
            </a:r>
            <a:r>
              <a:rPr lang="el-GR" dirty="0" err="1"/>
              <a:t>εσ</a:t>
            </a:r>
            <a:r>
              <a:rPr lang="en-US" dirty="0"/>
              <a:t>-stem, </a:t>
            </a:r>
            <a:r>
              <a:rPr lang="el-GR" dirty="0" err="1"/>
              <a:t>ασ</a:t>
            </a:r>
            <a:r>
              <a:rPr lang="en-US" dirty="0"/>
              <a:t>-stem and </a:t>
            </a:r>
            <a:r>
              <a:rPr lang="el-GR" dirty="0" err="1"/>
              <a:t>οσ</a:t>
            </a:r>
            <a:r>
              <a:rPr lang="en-US" dirty="0"/>
              <a:t>-stem nouns because their endings look superficially different.</a:t>
            </a:r>
          </a:p>
          <a:p>
            <a:endParaRPr lang="en-US" dirty="0"/>
          </a:p>
          <a:p>
            <a:r>
              <a:rPr lang="en-US" dirty="0"/>
              <a:t>But they are all working with a similar set of vowel contractions!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AE3C559-A122-8941-A50C-0B0D5BC4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86" y="365125"/>
            <a:ext cx="11901714" cy="1325563"/>
          </a:xfrm>
        </p:spPr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Nouns ending in a sigma</a:t>
            </a:r>
          </a:p>
        </p:txBody>
      </p:sp>
    </p:spTree>
    <p:extLst>
      <p:ext uri="{BB962C8B-B14F-4D97-AF65-F5344CB8AC3E}">
        <p14:creationId xmlns:p14="http://schemas.microsoft.com/office/powerpoint/2010/main" val="1186217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86753-D10E-F04F-94CC-1DF39E51A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41804"/>
          </a:xfrm>
        </p:spPr>
        <p:txBody>
          <a:bodyPr/>
          <a:lstStyle/>
          <a:p>
            <a:r>
              <a:rPr lang="en-US" dirty="0"/>
              <a:t>Decline and translate </a:t>
            </a:r>
            <a:r>
              <a:rPr lang="el-GR" dirty="0"/>
              <a:t>Σωκράτης</a:t>
            </a:r>
            <a:r>
              <a:rPr lang="en-US" dirty="0"/>
              <a:t>, -</a:t>
            </a:r>
            <a:r>
              <a:rPr lang="el-GR" dirty="0" err="1"/>
              <a:t>ους</a:t>
            </a:r>
            <a:r>
              <a:rPr lang="en-US" dirty="0"/>
              <a:t>,</a:t>
            </a:r>
            <a:r>
              <a:rPr lang="el-GR" dirty="0"/>
              <a:t> </a:t>
            </a:r>
            <a:r>
              <a:rPr lang="el-GR" dirty="0" err="1"/>
              <a:t>ὁ</a:t>
            </a:r>
            <a:r>
              <a:rPr lang="en-US" dirty="0"/>
              <a:t> (“Socrates”)</a:t>
            </a:r>
            <a:endParaRPr lang="el-GR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D80504-3FA1-7A41-B7ED-49089552C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188028"/>
              </p:ext>
            </p:extLst>
          </p:nvPr>
        </p:nvGraphicFramePr>
        <p:xfrm>
          <a:off x="1338919" y="2467429"/>
          <a:ext cx="10014881" cy="40254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09904">
                  <a:extLst>
                    <a:ext uri="{9D8B030D-6E8A-4147-A177-3AD203B41FA5}">
                      <a16:colId xmlns:a16="http://schemas.microsoft.com/office/drawing/2014/main" val="230950963"/>
                    </a:ext>
                  </a:extLst>
                </a:gridCol>
                <a:gridCol w="4443577">
                  <a:extLst>
                    <a:ext uri="{9D8B030D-6E8A-4147-A177-3AD203B41FA5}">
                      <a16:colId xmlns:a16="http://schemas.microsoft.com/office/drawing/2014/main" val="1438472993"/>
                    </a:ext>
                  </a:extLst>
                </a:gridCol>
                <a:gridCol w="4561400">
                  <a:extLst>
                    <a:ext uri="{9D8B030D-6E8A-4147-A177-3AD203B41FA5}">
                      <a16:colId xmlns:a16="http://schemas.microsoft.com/office/drawing/2014/main" val="2579804569"/>
                    </a:ext>
                  </a:extLst>
                </a:gridCol>
              </a:tblGrid>
              <a:tr h="5840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 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singular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 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4486919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nom.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b="1" dirty="0" err="1">
                          <a:effectLst/>
                        </a:rPr>
                        <a:t>Σωκράτης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ἐστὶν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dirty="0" err="1">
                          <a:effectLst/>
                        </a:rPr>
                        <a:t>φιλόσοφος</a:t>
                      </a:r>
                      <a:r>
                        <a:rPr lang="en-US" sz="2500" dirty="0">
                          <a:effectLst/>
                        </a:rPr>
                        <a:t>.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 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5280785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gen.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ἀκούω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b="1" dirty="0" err="1">
                          <a:effectLst/>
                        </a:rPr>
                        <a:t>Σωκράτους</a:t>
                      </a:r>
                      <a:r>
                        <a:rPr lang="en-US" sz="2500" dirty="0">
                          <a:effectLst/>
                        </a:rPr>
                        <a:t>.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 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7374270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dat.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κελεύω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b="1" dirty="0" err="1">
                          <a:effectLst/>
                        </a:rPr>
                        <a:t>Σωκράτει</a:t>
                      </a:r>
                      <a:r>
                        <a:rPr lang="en-US" sz="2500" dirty="0">
                          <a:effectLst/>
                        </a:rPr>
                        <a:t>.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 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6245923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acc.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</a:rPr>
                        <a:t>β</a:t>
                      </a:r>
                      <a:r>
                        <a:rPr lang="en-US" sz="2500" dirty="0" err="1">
                          <a:effectLst/>
                        </a:rPr>
                        <a:t>λέ</a:t>
                      </a:r>
                      <a:r>
                        <a:rPr lang="en-US" sz="2500" dirty="0">
                          <a:effectLst/>
                        </a:rPr>
                        <a:t>π</a:t>
                      </a:r>
                      <a:r>
                        <a:rPr lang="en-US" sz="2500" dirty="0" err="1">
                          <a:effectLst/>
                        </a:rPr>
                        <a:t>ω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b="1" dirty="0" err="1">
                          <a:effectLst/>
                        </a:rPr>
                        <a:t>Σωκράτη</a:t>
                      </a:r>
                      <a:r>
                        <a:rPr lang="en-US" sz="2500" dirty="0">
                          <a:effectLst/>
                        </a:rPr>
                        <a:t>.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 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0003057"/>
                  </a:ext>
                </a:extLst>
              </a:tr>
              <a:tr h="6882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>
                          <a:effectLst/>
                        </a:rPr>
                        <a:t>voc.</a:t>
                      </a:r>
                      <a:endParaRPr lang="en-US" sz="25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 err="1">
                          <a:effectLst/>
                        </a:rPr>
                        <a:t>ὦ</a:t>
                      </a:r>
                      <a:r>
                        <a:rPr lang="en-US" sz="2500" dirty="0">
                          <a:effectLst/>
                        </a:rPr>
                        <a:t> </a:t>
                      </a:r>
                      <a:r>
                        <a:rPr lang="en-US" sz="2500" b="1" dirty="0" err="1">
                          <a:effectLst/>
                        </a:rPr>
                        <a:t>Σώκρ</a:t>
                      </a:r>
                      <a:r>
                        <a:rPr lang="el-GR" sz="2500" b="1" dirty="0">
                          <a:effectLst/>
                        </a:rPr>
                        <a:t>α</a:t>
                      </a:r>
                      <a:r>
                        <a:rPr lang="en-US" sz="2500" b="1" dirty="0" err="1">
                          <a:effectLst/>
                        </a:rPr>
                        <a:t>τες</a:t>
                      </a:r>
                      <a:endParaRPr lang="en-US" sz="25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500" dirty="0">
                          <a:effectLst/>
                        </a:rPr>
                        <a:t> </a:t>
                      </a:r>
                      <a:endParaRPr lang="en-US" sz="25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7855937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7618894C-A5BB-4F45-B01D-AC3C53358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86" y="365125"/>
            <a:ext cx="11901714" cy="1325563"/>
          </a:xfrm>
        </p:spPr>
        <p:txBody>
          <a:bodyPr/>
          <a:lstStyle/>
          <a:p>
            <a:r>
              <a:rPr lang="en-US" dirty="0"/>
              <a:t>Lesson 17: 3</a:t>
            </a:r>
            <a:r>
              <a:rPr lang="en-US" baseline="30000" dirty="0"/>
              <a:t>rd</a:t>
            </a:r>
            <a:r>
              <a:rPr lang="en-US" dirty="0"/>
              <a:t> Declension Nouns ending in a sigma</a:t>
            </a:r>
          </a:p>
        </p:txBody>
      </p:sp>
    </p:spTree>
    <p:extLst>
      <p:ext uri="{BB962C8B-B14F-4D97-AF65-F5344CB8AC3E}">
        <p14:creationId xmlns:p14="http://schemas.microsoft.com/office/powerpoint/2010/main" val="2300462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1309</Words>
  <Application>Microsoft Macintosh PowerPoint</Application>
  <PresentationFormat>Widescreen</PresentationFormat>
  <Paragraphs>270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Lesson 17: 3rd declension nouns with stem in sigma</vt:lpstr>
      <vt:lpstr>PowerPoint Presentation</vt:lpstr>
      <vt:lpstr>Lesson 17: 3rd Declension Nouns ending in a sigma</vt:lpstr>
      <vt:lpstr>Lesson 17: 3rd Declension Nouns ending in a sigma</vt:lpstr>
      <vt:lpstr>Lesson 17: 3rd Declension Nouns ending in a sigma</vt:lpstr>
      <vt:lpstr>Lesson 17: 3rd Declension Nouns ending in a sigma</vt:lpstr>
      <vt:lpstr>What is a trireme anyway?</vt:lpstr>
      <vt:lpstr>Lesson 17: 3rd Declension Nouns ending in a sigma</vt:lpstr>
      <vt:lpstr>Lesson 17: 3rd Declension Nouns ending in a sigma</vt:lpstr>
      <vt:lpstr>Lesson 17: 3rd Declension Nouns ending in a sigma</vt:lpstr>
      <vt:lpstr>Lesson 17: 3rd Declension Nouns ending in a sigma</vt:lpstr>
      <vt:lpstr>Lesson 17: 3rd Declension Adjectives</vt:lpstr>
      <vt:lpstr>Lesson 17: 3rd Declension Adjectives</vt:lpstr>
      <vt:lpstr>Lesson 17: 3rd Declension Adjectives</vt:lpstr>
      <vt:lpstr>Important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 Lesson 16 and 17</dc:title>
  <dc:creator>sbreiten</dc:creator>
  <cp:lastModifiedBy>Alexander J. Hollmann</cp:lastModifiedBy>
  <cp:revision>31</cp:revision>
  <dcterms:created xsi:type="dcterms:W3CDTF">2020-07-07T15:06:02Z</dcterms:created>
  <dcterms:modified xsi:type="dcterms:W3CDTF">2023-11-27T16:54:26Z</dcterms:modified>
</cp:coreProperties>
</file>