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62" r:id="rId12"/>
    <p:sldId id="263" r:id="rId13"/>
    <p:sldId id="272" r:id="rId14"/>
    <p:sldId id="27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0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F444-07A6-4845-9157-E34C71BE6899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1047-AD69-684C-8796-EEE7D1FE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1047-AD69-684C-8796-EEE7D1FEA5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9F1F-4342-57A4-FACB-8156B331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10442-2AC9-E008-E4C6-1C4D4DB7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A419-2EBF-A24F-52C0-5B3734FE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D1BD-135C-AED5-3C92-3805EE23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C2D2-8047-6C81-9816-C1C17EF3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058-AE31-9398-BDBC-9B31C4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B7FAA-4420-DA07-238F-5B74ADA0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9672-002F-E5B8-C77A-B94EA712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D849-57A8-A9C6-C3D3-22C7C75C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B673-83F0-CF48-DB46-55E2946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10343-BB1B-FCF6-BB33-5B4D2EB59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AFE2-01BD-6AE8-D06B-A5C4BA64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135E-4A4C-813D-2358-B5D85F8D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88FE-DC19-3AE1-9A74-C152320A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08CF-19BB-8110-1C88-C50C5D48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17B6-51E3-2714-5A2F-8365DE96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7109-BB92-7921-5179-D64C83AC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5165-2BD4-4295-7700-9EB721FB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0627-AF2C-96F0-634F-CD639DEE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251F-2519-1F4C-4FE6-C17D53D7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FBEF-2469-26B0-42CF-71F1D95D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F35E9-7352-18C6-3FEA-CAA73596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03A03-A269-33BD-D067-3D76CFF1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FBF9D-D224-D482-4C98-CD89BA28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9491-B2FF-BD6E-8FE6-DAD977BE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826A-3425-E58F-E8D7-8530E04E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51F4-4B43-564A-800F-A72BF0207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17F2-E222-D964-398E-1259676FD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1F369-08E7-8137-E745-500524E8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57804-CFCC-708F-760C-D38892A5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F0BC0-3C77-D4A8-278D-4C992630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D2B3-9321-D397-609B-75BD3EEB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4AC6-84DB-3D07-A112-AF004957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32EC7-A7B8-77C5-6CBA-A75C7E2C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3D0F4-25C5-F0AB-C322-C79C54EFA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2D2FB-AB85-59A8-F779-A064DC7F3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1C3B6-19B4-1B26-A4AF-71E63928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98902-55C2-EF1C-BB9C-2F36DC83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E2F04-CEE6-696B-B53B-1047B1BC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B52D-68D0-0D8A-19D3-09D98350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498F9-3756-3978-A795-A16704C6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02A2D-4A65-B254-761B-A524BAAC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FAB02-8B9D-D63F-78E1-53655EB4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29A7F-8F41-37D6-628D-AA56DA2B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5652F-2A0F-7971-5AB3-DF8D8AA0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58C96-1791-F989-D460-CB2DCAD7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DFE5-B410-7618-86AD-48A3045C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03B2-93EE-1236-725E-0B951AAC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D3BDC-A359-FCC4-A037-C5BA338C5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80B-5B08-734F-C4C4-51033EF6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EE9B0-2378-6A86-BDFE-D285DC89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CF36-A3C7-B727-CE59-C4C45AC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FE0F-33B0-0297-FB0D-3BC6543F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832D0-D6C0-8A3E-B065-971010F0B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BDAF-CA58-9017-28F2-27FA9BBFC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8610B-790F-86A0-1F51-064B0841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2A2D-1D3D-4BF5-0C63-8ABCB20B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BFE13-9F7F-1DE5-3E5F-17E01D3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09A26-B89C-67C4-743F-6169425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A8AD-740E-2EA2-35AA-80B693A6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53FB-209E-F9E0-D2EB-5D977D658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4C78-FB4C-8041-ABAC-05C35D9CDB3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2F9D-32D1-EAA2-9C19-5A2C09F9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57F7-D538-2751-C598-7FB9F944C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fi.stackexchange.com/questions/17733/is-c3po-able-to-learn-new-language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D96-2D23-6A66-8C7E-54CF18FC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93" y="1714500"/>
            <a:ext cx="10070813" cy="3429000"/>
          </a:xfrm>
          <a:solidFill>
            <a:schemeClr val="bg1">
              <a:alpha val="80000"/>
            </a:schemeClr>
          </a:solidFill>
          <a:ln w="444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Introduction to Classics</a:t>
            </a:r>
          </a:p>
        </p:txBody>
      </p:sp>
    </p:spTree>
    <p:extLst>
      <p:ext uri="{BB962C8B-B14F-4D97-AF65-F5344CB8AC3E}">
        <p14:creationId xmlns:p14="http://schemas.microsoft.com/office/powerpoint/2010/main" val="7698192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A Very Brief History of English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5th CE – Germanic tribes (Angles, Saxons, Jutes) migrate to Britain. These tribes had contact with the Romans, and old English contained some Latin words, e.g. street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strata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or cheese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caesus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Viking invasions bring Old Norse (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sk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-words, e.g. sky)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600 CE – Christian missionaries arrive in Britain, bringing even more words into old English (also including Greek)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1066 CE – Normans defeat the English. French becomes the language of government in England for several centuries, and is highly influential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Populus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(Latin) &gt;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people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(French) &gt; people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Beef vs cow: the distinction of the animal and the meat is a peculiarity in English</a:t>
            </a:r>
          </a:p>
        </p:txBody>
      </p:sp>
    </p:spTree>
    <p:extLst>
      <p:ext uri="{BB962C8B-B14F-4D97-AF65-F5344CB8AC3E}">
        <p14:creationId xmlns:p14="http://schemas.microsoft.com/office/powerpoint/2010/main" val="343804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Influence of Greek and Latin upon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Greek: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Words entered indirectly through Latin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55E6-D064-039E-ED7C-9BA280C2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Latin: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Directly and indirectly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Romance languages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(French, Italian, Spanish, Portuguese)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Science and Medicine</a:t>
            </a:r>
          </a:p>
        </p:txBody>
      </p:sp>
    </p:spTree>
    <p:extLst>
      <p:ext uri="{BB962C8B-B14F-4D97-AF65-F5344CB8AC3E}">
        <p14:creationId xmlns:p14="http://schemas.microsoft.com/office/powerpoint/2010/main" val="4985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Religion and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Religion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Christianity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deacon,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diaconus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diakonos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(English, Latin, Greek)</a:t>
            </a:r>
          </a:p>
          <a:p>
            <a:pPr marL="0" indent="0" algn="ctr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creed,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credere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(“to believe”)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55E6-D064-039E-ED7C-9BA280C2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Renaissance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Renewed interest in classics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Loan words</a:t>
            </a:r>
          </a:p>
          <a:p>
            <a:pPr marL="0" indent="0">
              <a:buNone/>
            </a:pPr>
            <a:endParaRPr lang="en-US" sz="16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</a:rPr>
              <a:t>Greek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</a:rPr>
              <a:t>Autograph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 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autos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(“self”) + </a:t>
            </a:r>
            <a:r>
              <a:rPr lang="en-US" sz="16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graph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ē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(“writing”)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Latin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Excursion  </a:t>
            </a:r>
            <a:r>
              <a:rPr lang="en-US" sz="16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excursio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(“attack,” “a running out”)</a:t>
            </a:r>
            <a:endParaRPr lang="en-US" sz="16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97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Loan Words and Hybrid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Loan Words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word adopted/used by a language/culture other than the one that it originated it fully adopted with limited change to sound/spelling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Examples: caf</a:t>
            </a:r>
            <a:r>
              <a:rPr lang="en-US" sz="3400" dirty="0">
                <a:latin typeface="Osaka" panose="020B0600000000000000" pitchFamily="34" charset="-128"/>
                <a:ea typeface="Osaka" panose="020B0600000000000000" pitchFamily="34" charset="-128"/>
              </a:rPr>
              <a:t>é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rendezvous, kindergarten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55E6-D064-039E-ED7C-9BA280C2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Hybrid Words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word made up of elements from multiple languages (for our purposes, Latin and Greek)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Example: sociology</a:t>
            </a:r>
          </a:p>
          <a:p>
            <a:pPr marL="0" indent="0">
              <a:buNone/>
            </a:pP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Soci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(from 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socius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)+o +logy (from Greek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logos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5519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Changes in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Most Greek and Latin words are used in English in ways that extend the range of their meanings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Examples: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Circus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circus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circle, racecourse), travelling show with horses, clowns; “circle” is derived from 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curriculum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Formula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formula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beauty, form, pipe, rule), fixed form of words, mathematical or chemical rule, recipe</a:t>
            </a:r>
          </a:p>
        </p:txBody>
      </p:sp>
    </p:spTree>
    <p:extLst>
      <p:ext uri="{BB962C8B-B14F-4D97-AF65-F5344CB8AC3E}">
        <p14:creationId xmlns:p14="http://schemas.microsoft.com/office/powerpoint/2010/main" val="584424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D96-2D23-6A66-8C7E-54CF18FC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93" y="1714500"/>
            <a:ext cx="10070813" cy="3429000"/>
          </a:xfrm>
          <a:solidFill>
            <a:schemeClr val="bg1">
              <a:alpha val="80000"/>
            </a:schemeClr>
          </a:solidFill>
          <a:ln w="444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Up Next: Word Building</a:t>
            </a:r>
          </a:p>
        </p:txBody>
      </p:sp>
    </p:spTree>
    <p:extLst>
      <p:ext uri="{BB962C8B-B14F-4D97-AF65-F5344CB8AC3E}">
        <p14:creationId xmlns:p14="http://schemas.microsoft.com/office/powerpoint/2010/main" val="4324390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dirty="0"/>
          </a:p>
          <a:p>
            <a:pPr marL="742950" indent="-742950" algn="ctr">
              <a:buAutoNum type="arabicPeriod"/>
            </a:pPr>
            <a:r>
              <a:rPr lang="en-US" sz="3800" b="1" dirty="0">
                <a:latin typeface="Osaka" panose="020B0600000000000000" pitchFamily="34" charset="-128"/>
                <a:ea typeface="Osaka" panose="020B0600000000000000" pitchFamily="34" charset="-128"/>
              </a:rPr>
              <a:t>What is Classics, anyway?</a:t>
            </a:r>
          </a:p>
          <a:p>
            <a:pPr marL="742950" indent="-742950" algn="ctr">
              <a:buAutoNum type="arabicPeriod"/>
            </a:pPr>
            <a:endParaRPr lang="en-US" sz="3800" b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742950" indent="-742950" algn="ctr">
              <a:buAutoNum type="arabicPeriod"/>
            </a:pPr>
            <a:r>
              <a:rPr lang="en-US" sz="3800" b="1" dirty="0">
                <a:latin typeface="Osaka" panose="020B0600000000000000" pitchFamily="34" charset="-128"/>
                <a:ea typeface="Osaka" panose="020B0600000000000000" pitchFamily="34" charset="-128"/>
              </a:rPr>
              <a:t>How Greek and Latin ended up in English.</a:t>
            </a:r>
          </a:p>
        </p:txBody>
      </p:sp>
    </p:spTree>
    <p:extLst>
      <p:ext uri="{BB962C8B-B14F-4D97-AF65-F5344CB8AC3E}">
        <p14:creationId xmlns:p14="http://schemas.microsoft.com/office/powerpoint/2010/main" val="125218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5DD1C-AC77-6180-D990-567C9708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6" y="486888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Classics is the study of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Antiquity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E407FD-C7F8-4579-17E7-2C60863D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436" y="2266122"/>
            <a:ext cx="3932237" cy="413467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Covers the ancient Mediterranean (the area around the Mediterranean Sea)</a:t>
            </a:r>
          </a:p>
          <a:p>
            <a:endParaRPr lang="en-US" sz="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Spans from the 8th century BCE* (earliest recorded epic poetry) to the 3rd century CE** (Late Antiquity)</a:t>
            </a:r>
          </a:p>
          <a:p>
            <a:endParaRPr lang="en-US" sz="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*before common era</a:t>
            </a:r>
          </a:p>
          <a:p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**common era</a:t>
            </a:r>
          </a:p>
        </p:txBody>
      </p:sp>
      <p:pic>
        <p:nvPicPr>
          <p:cNvPr id="1026" name="Picture 2" descr="Roman Empire Map At Its Height, Over Time - Istanbul Clues">
            <a:extLst>
              <a:ext uri="{FF2B5EF4-FFF2-40B4-BE49-F238E27FC236}">
                <a16:creationId xmlns:a16="http://schemas.microsoft.com/office/drawing/2014/main" id="{6011B99E-06F0-70E6-7F3A-85628FA54C5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>
            <a:fillRect/>
          </a:stretch>
        </p:blipFill>
        <p:spPr bwMode="auto">
          <a:xfrm>
            <a:off x="4498893" y="486888"/>
            <a:ext cx="7489671" cy="5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6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Sub-disciplines of Classics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Philology (study of words)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Archaeology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Art history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Ancient history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Philosophy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Reception studies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Other sub-fields have developed, for example, digital humanities</a:t>
            </a:r>
          </a:p>
        </p:txBody>
      </p:sp>
    </p:spTree>
    <p:extLst>
      <p:ext uri="{BB962C8B-B14F-4D97-AF65-F5344CB8AC3E}">
        <p14:creationId xmlns:p14="http://schemas.microsoft.com/office/powerpoint/2010/main" val="2598457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5DD1C-AC77-6180-D990-567C9708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6" y="486888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PIE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E407FD-C7F8-4579-17E7-2C60863D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436" y="2266122"/>
            <a:ext cx="3932237" cy="4134678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Proto-Indo-European was a common language ancestor to many modern languages spoken maybe around 3000 BCE </a:t>
            </a:r>
            <a:r>
              <a:rPr lang="en-US" sz="1700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No direct written evidence of PIE!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Our knowledge comes from comparative reconstruction (focused comparison of languages with similar features)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PIE roots will be given in a dictionary with an asterisk (*) to show that they are not attested in writing but rather are theoretical</a:t>
            </a:r>
          </a:p>
        </p:txBody>
      </p:sp>
      <p:pic>
        <p:nvPicPr>
          <p:cNvPr id="4" name="Picture Placeholder 3" descr="Apple pie on white background">
            <a:extLst>
              <a:ext uri="{FF2B5EF4-FFF2-40B4-BE49-F238E27FC236}">
                <a16:creationId xmlns:a16="http://schemas.microsoft.com/office/drawing/2014/main" id="{FAAC8CF2-E1A6-03CB-F634-3E5425645A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97" r="7497"/>
          <a:stretch>
            <a:fillRect/>
          </a:stretch>
        </p:blipFill>
        <p:spPr>
          <a:xfrm>
            <a:off x="4499623" y="486887"/>
            <a:ext cx="7492528" cy="591616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19E51-E0E0-47E9-C0F7-3CFFA9E8E34C}"/>
              </a:ext>
            </a:extLst>
          </p:cNvPr>
          <p:cNvSpPr txBox="1"/>
          <p:nvPr/>
        </p:nvSpPr>
        <p:spPr>
          <a:xfrm>
            <a:off x="10602656" y="2290809"/>
            <a:ext cx="3545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98BDC-7D98-CB1E-75EF-DAA873542FF4}"/>
              </a:ext>
            </a:extLst>
          </p:cNvPr>
          <p:cNvSpPr txBox="1"/>
          <p:nvPr/>
        </p:nvSpPr>
        <p:spPr>
          <a:xfrm>
            <a:off x="11065821" y="2290809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I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0FA3F-642F-61C3-46EC-B346416EBAAB}"/>
              </a:ext>
            </a:extLst>
          </p:cNvPr>
          <p:cNvSpPr txBox="1"/>
          <p:nvPr/>
        </p:nvSpPr>
        <p:spPr>
          <a:xfrm>
            <a:off x="11528986" y="2290809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E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U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E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</a:p>
        </p:txBody>
      </p:sp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673F8942-47B8-2C21-193A-D7EA3362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5635" y="1001362"/>
            <a:ext cx="4855275" cy="48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5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 animBg="1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, text, line&#10;&#10;Description automatically generated">
            <a:extLst>
              <a:ext uri="{FF2B5EF4-FFF2-40B4-BE49-F238E27FC236}">
                <a16:creationId xmlns:a16="http://schemas.microsoft.com/office/drawing/2014/main" id="{226B0F69-A893-62FB-3E8E-047947737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8082" y="1"/>
            <a:ext cx="91358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4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2DECDE-BB3F-4B9F-A03A-BFA1A86A2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16728"/>
              </p:ext>
            </p:extLst>
          </p:nvPr>
        </p:nvGraphicFramePr>
        <p:xfrm>
          <a:off x="838200" y="1690688"/>
          <a:ext cx="10515600" cy="5001940"/>
        </p:xfrm>
        <a:graphic>
          <a:graphicData uri="http://schemas.openxmlformats.org/drawingml/2006/table">
            <a:tbl>
              <a:tblPr firstRow="1" bandRow="1">
                <a:effectLst/>
                <a:tableStyleId>{22838BEF-8BB2-4498-84A7-C5851F593DF1}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119972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163116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18570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266496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49819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81955721"/>
                    </a:ext>
                  </a:extLst>
                </a:gridCol>
              </a:tblGrid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Spanish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Sanskrit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406692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vater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padre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pitar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634675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ein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unus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Ekam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80793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sonne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helios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Surya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81174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dios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theos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deus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devas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009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5F5E99A-2534-6214-3AD9-C028524F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2"/>
            <a:ext cx="10515600" cy="132556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Similarities in Vocabulary of </a:t>
            </a:r>
            <a:b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Indo-European Languages</a:t>
            </a:r>
          </a:p>
        </p:txBody>
      </p:sp>
    </p:spTree>
    <p:extLst>
      <p:ext uri="{BB962C8B-B14F-4D97-AF65-F5344CB8AC3E}">
        <p14:creationId xmlns:p14="http://schemas.microsoft.com/office/powerpoint/2010/main" val="30057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English: Many Influences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Anglo-Saxon/Germanic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Celtic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 French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 Norse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Other</a:t>
            </a:r>
          </a:p>
        </p:txBody>
      </p:sp>
      <p:pic>
        <p:nvPicPr>
          <p:cNvPr id="1026" name="Picture 2" descr="Foreign-language influences in English - Wikipedia">
            <a:extLst>
              <a:ext uri="{FF2B5EF4-FFF2-40B4-BE49-F238E27FC236}">
                <a16:creationId xmlns:a16="http://schemas.microsoft.com/office/drawing/2014/main" id="{C3C6D79D-85EE-5D57-F816-723271D0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5" y="1922786"/>
            <a:ext cx="4487422" cy="44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66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A Very Brief History of English: Ancient Times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Celtic speaking people live in Britain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55 BCE: Julius Caesar invades Britain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43 CE: Romans occupy most of Britain – both Celtic and Latin are used in Britain</a:t>
            </a:r>
          </a:p>
        </p:txBody>
      </p:sp>
    </p:spTree>
    <p:extLst>
      <p:ext uri="{BB962C8B-B14F-4D97-AF65-F5344CB8AC3E}">
        <p14:creationId xmlns:p14="http://schemas.microsoft.com/office/powerpoint/2010/main" val="1086209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649</Words>
  <Application>Microsoft Macintosh PowerPoint</Application>
  <PresentationFormat>Widescreen</PresentationFormat>
  <Paragraphs>143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Osaka</vt:lpstr>
      <vt:lpstr>Arial</vt:lpstr>
      <vt:lpstr>Calibri</vt:lpstr>
      <vt:lpstr>Calibri Light</vt:lpstr>
      <vt:lpstr>Office Theme</vt:lpstr>
      <vt:lpstr>Introduction to Classics</vt:lpstr>
      <vt:lpstr>Outline</vt:lpstr>
      <vt:lpstr>Classics is the study of Antiquity</vt:lpstr>
      <vt:lpstr>Sub-disciplines of Classics</vt:lpstr>
      <vt:lpstr>PIE</vt:lpstr>
      <vt:lpstr>PowerPoint Presentation</vt:lpstr>
      <vt:lpstr>Similarities in Vocabulary of  Indo-European Languages</vt:lpstr>
      <vt:lpstr>English: Many Influences</vt:lpstr>
      <vt:lpstr>A Very Brief History of English: Ancient Times</vt:lpstr>
      <vt:lpstr>A Very Brief History of English</vt:lpstr>
      <vt:lpstr>Influence of Greek and Latin upon English</vt:lpstr>
      <vt:lpstr>Religion and the Renaissance</vt:lpstr>
      <vt:lpstr>Loan Words and Hybrid Words</vt:lpstr>
      <vt:lpstr>Changes in Meanings</vt:lpstr>
      <vt:lpstr>Up Next: Word Building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Classics</dc:title>
  <dc:creator>A.M. Davis</dc:creator>
  <cp:lastModifiedBy>A.M. Davis</cp:lastModifiedBy>
  <cp:revision>12</cp:revision>
  <dcterms:created xsi:type="dcterms:W3CDTF">2023-06-11T20:33:53Z</dcterms:created>
  <dcterms:modified xsi:type="dcterms:W3CDTF">2023-10-03T17:17:27Z</dcterms:modified>
</cp:coreProperties>
</file>