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80" r:id="rId4"/>
    <p:sldId id="282" r:id="rId5"/>
    <p:sldId id="258" r:id="rId6"/>
    <p:sldId id="260" r:id="rId7"/>
    <p:sldId id="261" r:id="rId8"/>
    <p:sldId id="262" r:id="rId9"/>
    <p:sldId id="263" r:id="rId10"/>
    <p:sldId id="264" r:id="rId11"/>
    <p:sldId id="268" r:id="rId12"/>
    <p:sldId id="269" r:id="rId13"/>
    <p:sldId id="270" r:id="rId14"/>
    <p:sldId id="271" r:id="rId15"/>
    <p:sldId id="274" r:id="rId16"/>
    <p:sldId id="275" r:id="rId17"/>
    <p:sldId id="276" r:id="rId18"/>
    <p:sldId id="278" r:id="rId19"/>
    <p:sldId id="306" r:id="rId20"/>
    <p:sldId id="307" r:id="rId21"/>
    <p:sldId id="284" r:id="rId22"/>
    <p:sldId id="285" r:id="rId23"/>
    <p:sldId id="286" r:id="rId24"/>
    <p:sldId id="287" r:id="rId25"/>
    <p:sldId id="290" r:id="rId26"/>
    <p:sldId id="299" r:id="rId27"/>
    <p:sldId id="300" r:id="rId28"/>
    <p:sldId id="301" r:id="rId29"/>
    <p:sldId id="302" r:id="rId30"/>
    <p:sldId id="303" r:id="rId31"/>
    <p:sldId id="304" r:id="rId32"/>
    <p:sldId id="298" r:id="rId33"/>
    <p:sldId id="308" r:id="rId34"/>
    <p:sldId id="30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/>
    <p:restoredTop sz="94665"/>
  </p:normalViewPr>
  <p:slideViewPr>
    <p:cSldViewPr snapToGrid="0" showGuides="1">
      <p:cViewPr varScale="1">
        <p:scale>
          <a:sx n="120" d="100"/>
          <a:sy n="120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FE1831-44E7-43B2-AA9C-ADBD05EAFE58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D32DA032-3903-4BF8-A3BE-CE4DA2442123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i="1" dirty="0">
              <a:latin typeface="Osaka" panose="020B0600000000000000" pitchFamily="34" charset="-128"/>
              <a:ea typeface="Osaka" panose="020B0600000000000000" pitchFamily="34" charset="-128"/>
            </a:rPr>
            <a:t>Words &amp; Ideas</a:t>
          </a:r>
          <a:r>
            <a:rPr lang="en-US" sz="1800" dirty="0">
              <a:latin typeface="Osaka" panose="020B0600000000000000" pitchFamily="34" charset="-128"/>
              <a:ea typeface="Osaka" panose="020B0600000000000000" pitchFamily="34" charset="-128"/>
            </a:rPr>
            <a:t>, </a:t>
          </a:r>
        </a:p>
        <a:p>
          <a:pPr>
            <a:lnSpc>
              <a:spcPct val="100000"/>
            </a:lnSpc>
            <a:defRPr cap="all"/>
          </a:pPr>
          <a:r>
            <a:rPr lang="en-US" sz="1800" dirty="0">
              <a:latin typeface="Osaka" panose="020B0600000000000000" pitchFamily="34" charset="-128"/>
              <a:ea typeface="Osaka" panose="020B0600000000000000" pitchFamily="34" charset="-128"/>
            </a:rPr>
            <a:t>Chapters 2 and 3</a:t>
          </a:r>
        </a:p>
      </dgm:t>
    </dgm:pt>
    <dgm:pt modelId="{DDDC296E-6D0D-4BD5-A209-BC9EA6339E14}" type="parTrans" cxnId="{06CA60B6-5DE2-4AA8-AED4-2CC073ADD561}">
      <dgm:prSet/>
      <dgm:spPr/>
      <dgm:t>
        <a:bodyPr/>
        <a:lstStyle/>
        <a:p>
          <a:endParaRPr lang="en-US"/>
        </a:p>
      </dgm:t>
    </dgm:pt>
    <dgm:pt modelId="{4F076091-5AAC-479C-8288-7F928515C70F}" type="sibTrans" cxnId="{06CA60B6-5DE2-4AA8-AED4-2CC073ADD561}">
      <dgm:prSet/>
      <dgm:spPr/>
      <dgm:t>
        <a:bodyPr/>
        <a:lstStyle/>
        <a:p>
          <a:endParaRPr lang="en-US"/>
        </a:p>
      </dgm:t>
    </dgm:pt>
    <dgm:pt modelId="{B69F1261-F2F7-470A-9D00-12E849ADA883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dirty="0">
              <a:latin typeface="Osaka" panose="020B0600000000000000" pitchFamily="34" charset="-128"/>
              <a:ea typeface="Osaka" panose="020B0600000000000000" pitchFamily="34" charset="-128"/>
            </a:rPr>
            <a:t>Greek components</a:t>
          </a:r>
        </a:p>
      </dgm:t>
    </dgm:pt>
    <dgm:pt modelId="{B550642C-5DC1-4516-81DC-7CDCC971F397}" type="parTrans" cxnId="{9775398E-1B72-406B-92C0-A515C765921B}">
      <dgm:prSet/>
      <dgm:spPr/>
      <dgm:t>
        <a:bodyPr/>
        <a:lstStyle/>
        <a:p>
          <a:endParaRPr lang="en-US"/>
        </a:p>
      </dgm:t>
    </dgm:pt>
    <dgm:pt modelId="{C349A623-879B-41AC-8B44-073E73DE1D8D}" type="sibTrans" cxnId="{9775398E-1B72-406B-92C0-A515C765921B}">
      <dgm:prSet/>
      <dgm:spPr/>
      <dgm:t>
        <a:bodyPr/>
        <a:lstStyle/>
        <a:p>
          <a:endParaRPr lang="en-US"/>
        </a:p>
      </dgm:t>
    </dgm:pt>
    <dgm:pt modelId="{8FA266E7-54F6-42AF-92F9-859978616E40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dirty="0">
              <a:latin typeface="Osaka" panose="020B0600000000000000" pitchFamily="34" charset="-128"/>
              <a:ea typeface="Osaka" panose="020B0600000000000000" pitchFamily="34" charset="-128"/>
            </a:rPr>
            <a:t>Latin components</a:t>
          </a:r>
        </a:p>
      </dgm:t>
    </dgm:pt>
    <dgm:pt modelId="{9D6D49FD-F757-479A-963B-F999B7E6EC3D}" type="parTrans" cxnId="{5F96C417-9613-4D11-956A-EC7B2564C983}">
      <dgm:prSet/>
      <dgm:spPr/>
      <dgm:t>
        <a:bodyPr/>
        <a:lstStyle/>
        <a:p>
          <a:endParaRPr lang="en-US"/>
        </a:p>
      </dgm:t>
    </dgm:pt>
    <dgm:pt modelId="{A26BF6E4-6DDF-4464-A251-5A68769B9D82}" type="sibTrans" cxnId="{5F96C417-9613-4D11-956A-EC7B2564C983}">
      <dgm:prSet/>
      <dgm:spPr/>
      <dgm:t>
        <a:bodyPr/>
        <a:lstStyle/>
        <a:p>
          <a:endParaRPr lang="en-US"/>
        </a:p>
      </dgm:t>
    </dgm:pt>
    <dgm:pt modelId="{7B41375B-79E0-4567-9F8F-DEBFEE5A75E9}" type="pres">
      <dgm:prSet presAssocID="{40FE1831-44E7-43B2-AA9C-ADBD05EAFE58}" presName="root" presStyleCnt="0">
        <dgm:presLayoutVars>
          <dgm:dir/>
          <dgm:resizeHandles val="exact"/>
        </dgm:presLayoutVars>
      </dgm:prSet>
      <dgm:spPr/>
    </dgm:pt>
    <dgm:pt modelId="{75AC1744-635D-4F58-B894-7A835C4846D2}" type="pres">
      <dgm:prSet presAssocID="{D32DA032-3903-4BF8-A3BE-CE4DA2442123}" presName="compNode" presStyleCnt="0"/>
      <dgm:spPr/>
    </dgm:pt>
    <dgm:pt modelId="{77BDF58C-42BF-4708-8618-2CDD1AE0EE81}" type="pres">
      <dgm:prSet presAssocID="{D32DA032-3903-4BF8-A3BE-CE4DA2442123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4596D225-F8B4-4A07-A205-C34539A0B870}" type="pres">
      <dgm:prSet presAssocID="{D32DA032-3903-4BF8-A3BE-CE4DA244212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rytelling with solid fill"/>
        </a:ext>
      </dgm:extLst>
    </dgm:pt>
    <dgm:pt modelId="{35184C57-4091-4C98-AEC8-BE13BBEF16DF}" type="pres">
      <dgm:prSet presAssocID="{D32DA032-3903-4BF8-A3BE-CE4DA2442123}" presName="spaceRect" presStyleCnt="0"/>
      <dgm:spPr/>
    </dgm:pt>
    <dgm:pt modelId="{B73B0412-AD16-41A4-8EE3-40AB025C1755}" type="pres">
      <dgm:prSet presAssocID="{D32DA032-3903-4BF8-A3BE-CE4DA2442123}" presName="textRect" presStyleLbl="revTx" presStyleIdx="0" presStyleCnt="3">
        <dgm:presLayoutVars>
          <dgm:chMax val="1"/>
          <dgm:chPref val="1"/>
        </dgm:presLayoutVars>
      </dgm:prSet>
      <dgm:spPr/>
    </dgm:pt>
    <dgm:pt modelId="{A6855F9D-B7DA-4D9F-9514-268AE358CD7E}" type="pres">
      <dgm:prSet presAssocID="{4F076091-5AAC-479C-8288-7F928515C70F}" presName="sibTrans" presStyleCnt="0"/>
      <dgm:spPr/>
    </dgm:pt>
    <dgm:pt modelId="{BEDC09E9-9ABF-40AE-BD89-89FB51719627}" type="pres">
      <dgm:prSet presAssocID="{B69F1261-F2F7-470A-9D00-12E849ADA883}" presName="compNode" presStyleCnt="0"/>
      <dgm:spPr/>
    </dgm:pt>
    <dgm:pt modelId="{1F788CD1-E398-4439-B6D7-792DA3DEAADC}" type="pres">
      <dgm:prSet presAssocID="{B69F1261-F2F7-470A-9D00-12E849ADA883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2ADD846F-D5BE-4B64-813E-B0B034C0000D}" type="pres">
      <dgm:prSet presAssocID="{B69F1261-F2F7-470A-9D00-12E849ADA88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eek Temple with solid fill"/>
        </a:ext>
      </dgm:extLst>
    </dgm:pt>
    <dgm:pt modelId="{F3B1E787-7DCE-47B9-A497-13B33AE51F00}" type="pres">
      <dgm:prSet presAssocID="{B69F1261-F2F7-470A-9D00-12E849ADA883}" presName="spaceRect" presStyleCnt="0"/>
      <dgm:spPr/>
    </dgm:pt>
    <dgm:pt modelId="{1B19EC5D-E87C-4918-9F90-62687CB55926}" type="pres">
      <dgm:prSet presAssocID="{B69F1261-F2F7-470A-9D00-12E849ADA883}" presName="textRect" presStyleLbl="revTx" presStyleIdx="1" presStyleCnt="3">
        <dgm:presLayoutVars>
          <dgm:chMax val="1"/>
          <dgm:chPref val="1"/>
        </dgm:presLayoutVars>
      </dgm:prSet>
      <dgm:spPr/>
    </dgm:pt>
    <dgm:pt modelId="{8D44D45D-ECF1-4C6E-B0B3-D79B148C0E97}" type="pres">
      <dgm:prSet presAssocID="{C349A623-879B-41AC-8B44-073E73DE1D8D}" presName="sibTrans" presStyleCnt="0"/>
      <dgm:spPr/>
    </dgm:pt>
    <dgm:pt modelId="{6F96C221-29C0-4F53-9798-922741E1F2FC}" type="pres">
      <dgm:prSet presAssocID="{8FA266E7-54F6-42AF-92F9-859978616E40}" presName="compNode" presStyleCnt="0"/>
      <dgm:spPr/>
    </dgm:pt>
    <dgm:pt modelId="{C70A0B9A-DB47-4238-A252-6D2208A023EE}" type="pres">
      <dgm:prSet presAssocID="{8FA266E7-54F6-42AF-92F9-859978616E40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63A24F6-8706-4683-BBC4-4C72D5FF4A3C}" type="pres">
      <dgm:prSet presAssocID="{8FA266E7-54F6-42AF-92F9-859978616E40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eek Pillar with solid fill"/>
        </a:ext>
      </dgm:extLst>
    </dgm:pt>
    <dgm:pt modelId="{380BD585-D99F-4FA4-90C7-CA2DE3F603ED}" type="pres">
      <dgm:prSet presAssocID="{8FA266E7-54F6-42AF-92F9-859978616E40}" presName="spaceRect" presStyleCnt="0"/>
      <dgm:spPr/>
    </dgm:pt>
    <dgm:pt modelId="{C9C71698-97E0-4A3C-91C2-E33C2E175EA0}" type="pres">
      <dgm:prSet presAssocID="{8FA266E7-54F6-42AF-92F9-859978616E40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F96C417-9613-4D11-956A-EC7B2564C983}" srcId="{40FE1831-44E7-43B2-AA9C-ADBD05EAFE58}" destId="{8FA266E7-54F6-42AF-92F9-859978616E40}" srcOrd="2" destOrd="0" parTransId="{9D6D49FD-F757-479A-963B-F999B7E6EC3D}" sibTransId="{A26BF6E4-6DDF-4464-A251-5A68769B9D82}"/>
    <dgm:cxn modelId="{34C6C552-0F83-064E-88A6-36C589840257}" type="presOf" srcId="{D32DA032-3903-4BF8-A3BE-CE4DA2442123}" destId="{B73B0412-AD16-41A4-8EE3-40AB025C1755}" srcOrd="0" destOrd="0" presId="urn:microsoft.com/office/officeart/2018/5/layout/IconLeafLabelList"/>
    <dgm:cxn modelId="{E94AE777-7D8A-1143-BECF-9198B4F0E4E5}" type="presOf" srcId="{B69F1261-F2F7-470A-9D00-12E849ADA883}" destId="{1B19EC5D-E87C-4918-9F90-62687CB55926}" srcOrd="0" destOrd="0" presId="urn:microsoft.com/office/officeart/2018/5/layout/IconLeafLabelList"/>
    <dgm:cxn modelId="{9775398E-1B72-406B-92C0-A515C765921B}" srcId="{40FE1831-44E7-43B2-AA9C-ADBD05EAFE58}" destId="{B69F1261-F2F7-470A-9D00-12E849ADA883}" srcOrd="1" destOrd="0" parTransId="{B550642C-5DC1-4516-81DC-7CDCC971F397}" sibTransId="{C349A623-879B-41AC-8B44-073E73DE1D8D}"/>
    <dgm:cxn modelId="{8F1C5C92-0B25-5440-ABFB-FDAA6321C3E2}" type="presOf" srcId="{40FE1831-44E7-43B2-AA9C-ADBD05EAFE58}" destId="{7B41375B-79E0-4567-9F8F-DEBFEE5A75E9}" srcOrd="0" destOrd="0" presId="urn:microsoft.com/office/officeart/2018/5/layout/IconLeafLabelList"/>
    <dgm:cxn modelId="{06CA60B6-5DE2-4AA8-AED4-2CC073ADD561}" srcId="{40FE1831-44E7-43B2-AA9C-ADBD05EAFE58}" destId="{D32DA032-3903-4BF8-A3BE-CE4DA2442123}" srcOrd="0" destOrd="0" parTransId="{DDDC296E-6D0D-4BD5-A209-BC9EA6339E14}" sibTransId="{4F076091-5AAC-479C-8288-7F928515C70F}"/>
    <dgm:cxn modelId="{A1F529C2-A4EA-084A-9DE5-3C8BC57A4E2B}" type="presOf" srcId="{8FA266E7-54F6-42AF-92F9-859978616E40}" destId="{C9C71698-97E0-4A3C-91C2-E33C2E175EA0}" srcOrd="0" destOrd="0" presId="urn:microsoft.com/office/officeart/2018/5/layout/IconLeafLabelList"/>
    <dgm:cxn modelId="{8CDBFBAB-440E-FB4B-B96A-86B8E8DEDB4D}" type="presParOf" srcId="{7B41375B-79E0-4567-9F8F-DEBFEE5A75E9}" destId="{75AC1744-635D-4F58-B894-7A835C4846D2}" srcOrd="0" destOrd="0" presId="urn:microsoft.com/office/officeart/2018/5/layout/IconLeafLabelList"/>
    <dgm:cxn modelId="{8DB2A2C5-7710-C749-B75B-D1A9ADC16DC2}" type="presParOf" srcId="{75AC1744-635D-4F58-B894-7A835C4846D2}" destId="{77BDF58C-42BF-4708-8618-2CDD1AE0EE81}" srcOrd="0" destOrd="0" presId="urn:microsoft.com/office/officeart/2018/5/layout/IconLeafLabelList"/>
    <dgm:cxn modelId="{EE33092A-5A82-C945-B51A-E7817B27117C}" type="presParOf" srcId="{75AC1744-635D-4F58-B894-7A835C4846D2}" destId="{4596D225-F8B4-4A07-A205-C34539A0B870}" srcOrd="1" destOrd="0" presId="urn:microsoft.com/office/officeart/2018/5/layout/IconLeafLabelList"/>
    <dgm:cxn modelId="{09E19263-CA67-E048-8BA5-B87F5FC1ABEF}" type="presParOf" srcId="{75AC1744-635D-4F58-B894-7A835C4846D2}" destId="{35184C57-4091-4C98-AEC8-BE13BBEF16DF}" srcOrd="2" destOrd="0" presId="urn:microsoft.com/office/officeart/2018/5/layout/IconLeafLabelList"/>
    <dgm:cxn modelId="{1095554F-DAFF-DE42-9CAD-1625C93FB499}" type="presParOf" srcId="{75AC1744-635D-4F58-B894-7A835C4846D2}" destId="{B73B0412-AD16-41A4-8EE3-40AB025C1755}" srcOrd="3" destOrd="0" presId="urn:microsoft.com/office/officeart/2018/5/layout/IconLeafLabelList"/>
    <dgm:cxn modelId="{A91F54BE-72AF-244D-A0B6-69B381A245D3}" type="presParOf" srcId="{7B41375B-79E0-4567-9F8F-DEBFEE5A75E9}" destId="{A6855F9D-B7DA-4D9F-9514-268AE358CD7E}" srcOrd="1" destOrd="0" presId="urn:microsoft.com/office/officeart/2018/5/layout/IconLeafLabelList"/>
    <dgm:cxn modelId="{94F67010-6C22-094C-9BC6-25BD7C578EA2}" type="presParOf" srcId="{7B41375B-79E0-4567-9F8F-DEBFEE5A75E9}" destId="{BEDC09E9-9ABF-40AE-BD89-89FB51719627}" srcOrd="2" destOrd="0" presId="urn:microsoft.com/office/officeart/2018/5/layout/IconLeafLabelList"/>
    <dgm:cxn modelId="{C41313F6-D072-0F46-88E2-43AB49040CF4}" type="presParOf" srcId="{BEDC09E9-9ABF-40AE-BD89-89FB51719627}" destId="{1F788CD1-E398-4439-B6D7-792DA3DEAADC}" srcOrd="0" destOrd="0" presId="urn:microsoft.com/office/officeart/2018/5/layout/IconLeafLabelList"/>
    <dgm:cxn modelId="{158297B6-5156-934D-B860-173B56DF0076}" type="presParOf" srcId="{BEDC09E9-9ABF-40AE-BD89-89FB51719627}" destId="{2ADD846F-D5BE-4B64-813E-B0B034C0000D}" srcOrd="1" destOrd="0" presId="urn:microsoft.com/office/officeart/2018/5/layout/IconLeafLabelList"/>
    <dgm:cxn modelId="{65EB6A4A-C57A-B249-A6D1-A420855B2788}" type="presParOf" srcId="{BEDC09E9-9ABF-40AE-BD89-89FB51719627}" destId="{F3B1E787-7DCE-47B9-A497-13B33AE51F00}" srcOrd="2" destOrd="0" presId="urn:microsoft.com/office/officeart/2018/5/layout/IconLeafLabelList"/>
    <dgm:cxn modelId="{A6B5C933-F26A-154E-9480-71029E0EED6A}" type="presParOf" srcId="{BEDC09E9-9ABF-40AE-BD89-89FB51719627}" destId="{1B19EC5D-E87C-4918-9F90-62687CB55926}" srcOrd="3" destOrd="0" presId="urn:microsoft.com/office/officeart/2018/5/layout/IconLeafLabelList"/>
    <dgm:cxn modelId="{44E93288-09BC-3F49-80E2-D4D88F6975C9}" type="presParOf" srcId="{7B41375B-79E0-4567-9F8F-DEBFEE5A75E9}" destId="{8D44D45D-ECF1-4C6E-B0B3-D79B148C0E97}" srcOrd="3" destOrd="0" presId="urn:microsoft.com/office/officeart/2018/5/layout/IconLeafLabelList"/>
    <dgm:cxn modelId="{5811657E-4920-0344-831B-5F48A0658B25}" type="presParOf" srcId="{7B41375B-79E0-4567-9F8F-DEBFEE5A75E9}" destId="{6F96C221-29C0-4F53-9798-922741E1F2FC}" srcOrd="4" destOrd="0" presId="urn:microsoft.com/office/officeart/2018/5/layout/IconLeafLabelList"/>
    <dgm:cxn modelId="{E6E9607E-1A14-4446-B902-89A5F4E04D9B}" type="presParOf" srcId="{6F96C221-29C0-4F53-9798-922741E1F2FC}" destId="{C70A0B9A-DB47-4238-A252-6D2208A023EE}" srcOrd="0" destOrd="0" presId="urn:microsoft.com/office/officeart/2018/5/layout/IconLeafLabelList"/>
    <dgm:cxn modelId="{D044C0F1-ACC0-C143-9C7A-359897C47CB3}" type="presParOf" srcId="{6F96C221-29C0-4F53-9798-922741E1F2FC}" destId="{D63A24F6-8706-4683-BBC4-4C72D5FF4A3C}" srcOrd="1" destOrd="0" presId="urn:microsoft.com/office/officeart/2018/5/layout/IconLeafLabelList"/>
    <dgm:cxn modelId="{DECC66B6-BC68-A840-AC76-B2A1184A7F4E}" type="presParOf" srcId="{6F96C221-29C0-4F53-9798-922741E1F2FC}" destId="{380BD585-D99F-4FA4-90C7-CA2DE3F603ED}" srcOrd="2" destOrd="0" presId="urn:microsoft.com/office/officeart/2018/5/layout/IconLeafLabelList"/>
    <dgm:cxn modelId="{CB39A74E-2824-C24D-AE00-981F2AC901BA}" type="presParOf" srcId="{6F96C221-29C0-4F53-9798-922741E1F2FC}" destId="{C9C71698-97E0-4A3C-91C2-E33C2E175EA0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BDF58C-42BF-4708-8618-2CDD1AE0EE81}">
      <dsp:nvSpPr>
        <dsp:cNvPr id="0" name=""/>
        <dsp:cNvSpPr/>
      </dsp:nvSpPr>
      <dsp:spPr>
        <a:xfrm>
          <a:off x="679050" y="499419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96D225-F8B4-4A07-A205-C34539A0B870}">
      <dsp:nvSpPr>
        <dsp:cNvPr id="0" name=""/>
        <dsp:cNvSpPr/>
      </dsp:nvSpPr>
      <dsp:spPr>
        <a:xfrm>
          <a:off x="1081237" y="901606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3B0412-AD16-41A4-8EE3-40AB025C1755}">
      <dsp:nvSpPr>
        <dsp:cNvPr id="0" name=""/>
        <dsp:cNvSpPr/>
      </dsp:nvSpPr>
      <dsp:spPr>
        <a:xfrm>
          <a:off x="75768" y="2974419"/>
          <a:ext cx="3093750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i="1" kern="1200" dirty="0">
              <a:latin typeface="Osaka" panose="020B0600000000000000" pitchFamily="34" charset="-128"/>
              <a:ea typeface="Osaka" panose="020B0600000000000000" pitchFamily="34" charset="-128"/>
            </a:rPr>
            <a:t>Words &amp; Ideas</a:t>
          </a:r>
          <a:r>
            <a:rPr lang="en-US" sz="1800" kern="1200" dirty="0">
              <a:latin typeface="Osaka" panose="020B0600000000000000" pitchFamily="34" charset="-128"/>
              <a:ea typeface="Osaka" panose="020B0600000000000000" pitchFamily="34" charset="-128"/>
            </a:rPr>
            <a:t>, </a:t>
          </a:r>
        </a:p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>
              <a:latin typeface="Osaka" panose="020B0600000000000000" pitchFamily="34" charset="-128"/>
              <a:ea typeface="Osaka" panose="020B0600000000000000" pitchFamily="34" charset="-128"/>
            </a:rPr>
            <a:t>Chapters 2 and 3</a:t>
          </a:r>
        </a:p>
      </dsp:txBody>
      <dsp:txXfrm>
        <a:off x="75768" y="2974419"/>
        <a:ext cx="3093750" cy="877500"/>
      </dsp:txXfrm>
    </dsp:sp>
    <dsp:sp modelId="{1F788CD1-E398-4439-B6D7-792DA3DEAADC}">
      <dsp:nvSpPr>
        <dsp:cNvPr id="0" name=""/>
        <dsp:cNvSpPr/>
      </dsp:nvSpPr>
      <dsp:spPr>
        <a:xfrm>
          <a:off x="4314206" y="499419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DD846F-D5BE-4B64-813E-B0B034C0000D}">
      <dsp:nvSpPr>
        <dsp:cNvPr id="0" name=""/>
        <dsp:cNvSpPr/>
      </dsp:nvSpPr>
      <dsp:spPr>
        <a:xfrm>
          <a:off x="4716393" y="901606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19EC5D-E87C-4918-9F90-62687CB55926}">
      <dsp:nvSpPr>
        <dsp:cNvPr id="0" name=""/>
        <dsp:cNvSpPr/>
      </dsp:nvSpPr>
      <dsp:spPr>
        <a:xfrm>
          <a:off x="3710925" y="2974419"/>
          <a:ext cx="3093750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>
              <a:latin typeface="Osaka" panose="020B0600000000000000" pitchFamily="34" charset="-128"/>
              <a:ea typeface="Osaka" panose="020B0600000000000000" pitchFamily="34" charset="-128"/>
            </a:rPr>
            <a:t>Greek components</a:t>
          </a:r>
        </a:p>
      </dsp:txBody>
      <dsp:txXfrm>
        <a:off x="3710925" y="2974419"/>
        <a:ext cx="3093750" cy="877500"/>
      </dsp:txXfrm>
    </dsp:sp>
    <dsp:sp modelId="{C70A0B9A-DB47-4238-A252-6D2208A023EE}">
      <dsp:nvSpPr>
        <dsp:cNvPr id="0" name=""/>
        <dsp:cNvSpPr/>
      </dsp:nvSpPr>
      <dsp:spPr>
        <a:xfrm>
          <a:off x="7949362" y="499419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63A24F6-8706-4683-BBC4-4C72D5FF4A3C}">
      <dsp:nvSpPr>
        <dsp:cNvPr id="0" name=""/>
        <dsp:cNvSpPr/>
      </dsp:nvSpPr>
      <dsp:spPr>
        <a:xfrm>
          <a:off x="8351550" y="901606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C71698-97E0-4A3C-91C2-E33C2E175EA0}">
      <dsp:nvSpPr>
        <dsp:cNvPr id="0" name=""/>
        <dsp:cNvSpPr/>
      </dsp:nvSpPr>
      <dsp:spPr>
        <a:xfrm>
          <a:off x="7346081" y="2974419"/>
          <a:ext cx="3093750" cy="87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>
              <a:latin typeface="Osaka" panose="020B0600000000000000" pitchFamily="34" charset="-128"/>
              <a:ea typeface="Osaka" panose="020B0600000000000000" pitchFamily="34" charset="-128"/>
            </a:rPr>
            <a:t>Latin components</a:t>
          </a:r>
        </a:p>
      </dsp:txBody>
      <dsp:txXfrm>
        <a:off x="7346081" y="2974419"/>
        <a:ext cx="3093750" cy="877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2C9351-55FD-B845-97D2-81F3C499AD5E}" type="datetimeFigureOut">
              <a:rPr lang="en-US" smtClean="0"/>
              <a:t>10/5/23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2E62B-1A6A-234A-9CC0-8648DDE56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14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slide about the ostracism process in ancient Greece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2E62B-1A6A-234A-9CC0-8648DDE5603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99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slide about the ostracism process in ancient Greece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2E62B-1A6A-234A-9CC0-8648DDE5603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53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Put in a slide after about Dionysus and the gods, you can say that we will talk more about the gods and mythology on Thursday and for the next three lessons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2E62B-1A6A-234A-9CC0-8648DDE5603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104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slide about the ostracism process in ancient Greece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52E62B-1A6A-234A-9CC0-8648DDE5603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32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59B0D-17B9-12F1-C637-F139BE075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2A073C-B5DA-BFDD-3768-BCBABAE6A3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3A25D-C8AC-E295-DF61-340A1F2E3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FF6-2F48-A34C-8229-625DD1C8A14F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C2AEE-61F2-8AE4-05B5-F7A1EF203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41BD27-6BFF-4616-21F2-C3D4742CE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5383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BADF11-FF5E-B54C-9651-38545FF95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58BE11-171F-F6CF-A34A-3B78A49254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EAC777-B5DC-F5B9-0098-466B85905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FF6-2F48-A34C-8229-625DD1C8A14F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9A776-DA67-5F44-DE4E-DB6B846EB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1004C4-989C-7934-F52E-C4A25AFD2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886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13A679-69B0-983E-2580-94EF1A5CFA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4DCEA7-CCAA-A8F6-7338-7345E05F6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9FDD7F-0F73-5E4B-959C-49FB6ECA3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FF6-2F48-A34C-8229-625DD1C8A14F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3570E-19C2-39A1-30E8-DBDB80662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C40F1-0B14-CBF4-4007-274C6765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3860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9E124-A9C0-0A27-13F7-E66D4F314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3F4A4-0493-2230-029F-81C16226D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698B30-5870-C8A1-061F-C14F1D4E0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FF6-2F48-A34C-8229-625DD1C8A14F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24273-C26D-F51D-5C7D-F1939075F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C0CEA-7D0D-FC75-96DB-4ED6B7272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5048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4705D-2E7D-DE7A-50F0-FC35850B0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E13DB-23CB-3EA1-87BA-2D9157621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F2057-4701-285A-B2C9-C756AD823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FF6-2F48-A34C-8229-625DD1C8A14F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C0FBF-5927-F66E-C253-E194B5466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48621-98EB-8877-DDF1-48D74F53D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8918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83942-C917-F076-6066-3C465C49D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1D2AB-188F-7D59-CEC5-B78443B6B6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B4820-4751-A1C0-04AE-5AEF55303E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DB87F-E02C-BDD4-8369-AD5FD2722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FF6-2F48-A34C-8229-625DD1C8A14F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32068-C1F0-A3AE-6A70-5F63C0DCC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14F70-81EE-FA33-BE06-65AE5A592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85435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3E486-619B-0774-995A-9B95EE8CF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B0684-7AB7-80A2-A402-8FC1C2419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68482-6A71-06EC-1BAC-9C9EB8F0D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9EC326-A456-B78F-CC47-F07200531A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D9C7C2-92DD-212C-AE37-C4868F4347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BE9DD5-4C02-072C-7E97-4D2D5E9BD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FF6-2F48-A34C-8229-625DD1C8A14F}" type="datetimeFigureOut">
              <a:rPr lang="en-US" smtClean="0"/>
              <a:t>10/5/23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DBC208-9A49-37F6-FEBF-701B8170C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B38D56-6A7A-FA4B-6A40-76833C7C6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4760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AFFF7-C09B-B942-5067-E3E1A283E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A28668-6E56-257C-83D5-7BB690726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FF6-2F48-A34C-8229-625DD1C8A14F}" type="datetimeFigureOut">
              <a:rPr lang="en-US" smtClean="0"/>
              <a:t>10/5/23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94E8FF-9732-77FB-3496-A1C192091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FDC38A-022D-2F46-4438-CCB3DC470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80239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4589C1-9B14-2115-2D2D-A12F47A92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FF6-2F48-A34C-8229-625DD1C8A14F}" type="datetimeFigureOut">
              <a:rPr lang="en-US" smtClean="0"/>
              <a:t>10/5/23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4AD007-5763-70A1-1708-37B1E4E4E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630E32-FD7A-FD72-09F2-53DD210A9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6094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E7220-096E-D688-BDF2-4E66A37F7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35539-8545-9360-D6B2-C458C9AC8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083D70-88F8-3BBD-5807-2F5B859427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820B49-B022-CF86-D409-4226D94B3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FF6-2F48-A34C-8229-625DD1C8A14F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B00CBD-4E0E-A7F6-71AC-370965914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33641C-A092-11D1-0AED-9E72F2C31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228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C599B-14DF-CDD7-4422-CA9EB7033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98D357-ACCF-6037-C33A-604BBE1264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B6AC1E-46D8-8CF8-5102-CFF6F0B9E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CA9DDB-C554-9BD9-37FD-A9FDE2E1A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F5FF6-2F48-A34C-8229-625DD1C8A14F}" type="datetimeFigureOut">
              <a:rPr lang="en-US" smtClean="0"/>
              <a:t>10/5/23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C0C855-AD79-BCFF-2332-D06BC3710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3216A3-C18C-4E7A-FB94-25A230EF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9363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3A7597-D172-8EF9-0A75-5BC8110ED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265E39-4D99-F4D4-DDCF-988FB11CA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11EDE-D7C1-D73B-583A-0A07D79D27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F5FF6-2F48-A34C-8229-625DD1C8A14F}" type="datetimeFigureOut">
              <a:rPr lang="en-US" smtClean="0"/>
              <a:t>10/5/23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09D2A-EB4B-E31E-02E0-8C6A8E587B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59D19-B0C0-2C60-50AA-178BAE70E5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CA996-DFAD-8A42-A629-8D6CACA9B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676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svg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DE2E37-01C6-D189-DEF9-7754C31EC5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 b="1" dirty="0">
                <a:latin typeface="Osaka" panose="020B0600000000000000" pitchFamily="34" charset="-128"/>
                <a:ea typeface="Osaka" panose="020B0600000000000000" pitchFamily="34" charset="-128"/>
              </a:rPr>
              <a:t>Word Building Tools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25E510-F9FD-6C82-A0FC-4EB0A0CBB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>
            <a:normAutofit/>
          </a:bodyPr>
          <a:lstStyle/>
          <a:p>
            <a:r>
              <a:rPr lang="en-US" dirty="0">
                <a:latin typeface="Osaka" panose="020B0600000000000000" pitchFamily="34" charset="-128"/>
                <a:ea typeface="Osaka" panose="020B0600000000000000" pitchFamily="34" charset="-128"/>
              </a:rPr>
              <a:t>Greek and Latin Components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11913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Prefixes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05013"/>
              </p:ext>
            </p:extLst>
          </p:nvPr>
        </p:nvGraphicFramePr>
        <p:xfrm>
          <a:off x="838200" y="1811715"/>
          <a:ext cx="10515600" cy="2800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Prefix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a-</a:t>
                      </a:r>
                      <a:r>
                        <a:rPr lang="en-US" sz="1800" b="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, </a:t>
                      </a:r>
                      <a:r>
                        <a:rPr lang="en-US" sz="1800" b="1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an-</a:t>
                      </a:r>
                      <a:r>
                        <a:rPr lang="en-US" sz="1800" b="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, “not, without”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mnes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remember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mnesia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an-</a:t>
                      </a:r>
                    </a:p>
                    <a:p>
                      <a:pPr algn="ctr"/>
                      <a:r>
                        <a:rPr lang="en-US" sz="160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(before vowels and “h”)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osm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smell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osmia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48338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Prefixes cont’d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154687"/>
              </p:ext>
            </p:extLst>
          </p:nvPr>
        </p:nvGraphicFramePr>
        <p:xfrm>
          <a:off x="838200" y="1809656"/>
          <a:ext cx="10515600" cy="3238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Prefix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anti-</a:t>
                      </a:r>
                      <a:r>
                        <a:rPr lang="en-US" sz="1600" b="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, </a:t>
                      </a:r>
                      <a:r>
                        <a:rPr lang="en-US" sz="1600" b="1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ant-</a:t>
                      </a:r>
                      <a:r>
                        <a:rPr lang="en-US" sz="1600" b="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, “instead of, against, in opposition to, opposite”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anti-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path-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feeling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anti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pathy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ant-</a:t>
                      </a:r>
                    </a:p>
                    <a:p>
                      <a:pPr algn="ctr"/>
                      <a:r>
                        <a:rPr lang="en-US" sz="160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(before vowels and “h”)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agon-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struggle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ant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agonism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49561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Prefixes cont’d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8575851"/>
              </p:ext>
            </p:extLst>
          </p:nvPr>
        </p:nvGraphicFramePr>
        <p:xfrm>
          <a:off x="838200" y="1811715"/>
          <a:ext cx="10515600" cy="2994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Prefix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ec</a:t>
                      </a:r>
                      <a:r>
                        <a:rPr lang="en-US" sz="1600" b="1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600" b="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, </a:t>
                      </a:r>
                      <a:r>
                        <a:rPr lang="en-US" sz="1600" b="1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ex-</a:t>
                      </a:r>
                      <a:r>
                        <a:rPr lang="en-US" sz="1600" b="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, “ out, from, off”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ec</a:t>
                      </a:r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stas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cause to stand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ec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stasy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ex-</a:t>
                      </a:r>
                    </a:p>
                    <a:p>
                      <a:pPr algn="ctr"/>
                      <a:r>
                        <a:rPr lang="en-US" sz="160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(before vowels and “h”)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od-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road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ex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odus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88894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Noun-forming Suffixes, General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201163"/>
              </p:ext>
            </p:extLst>
          </p:nvPr>
        </p:nvGraphicFramePr>
        <p:xfrm>
          <a:off x="838200" y="1811715"/>
          <a:ext cx="10515600" cy="2800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ot</a:t>
                      </a:r>
                      <a:endParaRPr lang="en-US" sz="1800" b="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idi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own, personal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idi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 vMerge="1">
                  <a:txBody>
                    <a:bodyPr/>
                    <a:lstStyle/>
                    <a:p>
                      <a:pPr algn="ctr"/>
                      <a:endParaRPr lang="en-US" sz="1600" i="0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patri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father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patri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9540212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2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Noun-forming Suffixes, Abstract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296656"/>
              </p:ext>
            </p:extLst>
          </p:nvPr>
        </p:nvGraphicFramePr>
        <p:xfrm>
          <a:off x="838200" y="1811715"/>
          <a:ext cx="10515600" cy="3744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62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623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-ism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ostrac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potsherd (pottery fragment)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ostrac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ism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6232">
                <a:tc vMerge="1">
                  <a:txBody>
                    <a:bodyPr/>
                    <a:lstStyle/>
                    <a:p>
                      <a:pPr algn="ctr"/>
                      <a:endParaRPr lang="en-US" sz="1600" i="0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barbar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foreign, barbarian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barbar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ism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6232">
                <a:tc vMerge="1">
                  <a:txBody>
                    <a:bodyPr/>
                    <a:lstStyle/>
                    <a:p>
                      <a:pPr algn="ctr"/>
                      <a:endParaRPr lang="en-US" sz="1600" i="0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social-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companion, ally, associate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social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ism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194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986734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Noun-forming Suffixes, Agent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987466"/>
              </p:ext>
            </p:extLst>
          </p:nvPr>
        </p:nvGraphicFramePr>
        <p:xfrm>
          <a:off x="838200" y="1811715"/>
          <a:ext cx="10515600" cy="3744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62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6232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ist</a:t>
                      </a:r>
                      <a:endParaRPr lang="en-US" sz="1800" b="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cycl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circle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cycl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ist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6232">
                <a:tc vMerge="1">
                  <a:txBody>
                    <a:bodyPr/>
                    <a:lstStyle/>
                    <a:p>
                      <a:pPr algn="ctr"/>
                      <a:endParaRPr lang="en-US" sz="1600" i="0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dogmat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opinion, decree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dogmat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ist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6232">
                <a:tc vMerge="1">
                  <a:txBody>
                    <a:bodyPr/>
                    <a:lstStyle/>
                    <a:p>
                      <a:pPr algn="ctr"/>
                      <a:endParaRPr lang="en-US" sz="1600" i="0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hedon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pleasure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hedon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ist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194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14940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Adjective-forming Suffixes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233747"/>
              </p:ext>
            </p:extLst>
          </p:nvPr>
        </p:nvGraphicFramePr>
        <p:xfrm>
          <a:off x="838200" y="1811715"/>
          <a:ext cx="10515600" cy="2800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 rowSpan="2"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-ac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cardi-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heart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cardi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ac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 vMerge="1">
                  <a:txBody>
                    <a:bodyPr/>
                    <a:lstStyle/>
                    <a:p>
                      <a:pPr algn="ctr"/>
                      <a:endParaRPr lang="en-US" sz="1600" i="0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Dionysi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Dionysus/Dionysia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Dionysi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ac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416249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Verb-forming Suffixes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253766"/>
              </p:ext>
            </p:extLst>
          </p:nvPr>
        </p:nvGraphicFramePr>
        <p:xfrm>
          <a:off x="838200" y="1811715"/>
          <a:ext cx="10515600" cy="3671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1781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17817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ize</a:t>
                      </a:r>
                      <a:endParaRPr lang="en-US" sz="1800" b="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synchron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“together” (prefix) + “time”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synchron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ize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17817">
                <a:tc vMerge="1">
                  <a:txBody>
                    <a:bodyPr/>
                    <a:lstStyle/>
                    <a:p>
                      <a:pPr algn="ctr"/>
                      <a:endParaRPr lang="en-US" sz="1600" i="0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ostrac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“potsherd” (pottery fragment)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ostrac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ize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17817">
                <a:tc vMerge="1">
                  <a:txBody>
                    <a:bodyPr/>
                    <a:lstStyle/>
                    <a:p>
                      <a:pPr algn="ctr"/>
                      <a:endParaRPr lang="en-US" sz="1600" i="0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agon-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struggle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agon</a:t>
                      </a:r>
                      <a:r>
                        <a:rPr lang="en-US" sz="1800" b="1" i="0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ize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2194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061699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BC354F-105A-811B-43AA-71D644963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Exercises and Review of Chapter 2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6" name="Graphic 5" descr="Greek Temple with solid fill">
            <a:extLst>
              <a:ext uri="{FF2B5EF4-FFF2-40B4-BE49-F238E27FC236}">
                <a16:creationId xmlns:a16="http://schemas.microsoft.com/office/drawing/2014/main" id="{C8C9349B-38FF-8058-6EE8-CCD1C6CE8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691210" y="-1"/>
            <a:ext cx="3412149" cy="3412149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  <p:pic>
        <p:nvPicPr>
          <p:cNvPr id="7" name="Graphic 6" descr="Greek Temple outline">
            <a:extLst>
              <a:ext uri="{FF2B5EF4-FFF2-40B4-BE49-F238E27FC236}">
                <a16:creationId xmlns:a16="http://schemas.microsoft.com/office/drawing/2014/main" id="{6E631B99-4826-0249-B5DC-2EE00B1D6F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193835" y="3445851"/>
            <a:ext cx="3412149" cy="3412149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69047244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BC354F-105A-811B-43AA-71D644963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738" y="647593"/>
            <a:ext cx="4467792" cy="30605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kern="1200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Components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FF27029-FE82-20E8-EAD7-AE77B04F5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0738" y="3800209"/>
            <a:ext cx="4467792" cy="2410198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i="1" kern="1200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Words &amp; Ideas</a:t>
            </a:r>
            <a:r>
              <a:rPr lang="en-US" kern="1200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, Chapter 3</a:t>
            </a:r>
            <a:endParaRPr lang="en-US" i="1" kern="1200" dirty="0">
              <a:solidFill>
                <a:srgbClr val="FFFFFF"/>
              </a:solidFill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368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 descr="Greek Temple with solid fill">
            <a:extLst>
              <a:ext uri="{FF2B5EF4-FFF2-40B4-BE49-F238E27FC236}">
                <a16:creationId xmlns:a16="http://schemas.microsoft.com/office/drawing/2014/main" id="{88782229-5658-AE15-2C8E-4008171DA6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378572" y="1374798"/>
            <a:ext cx="4108404" cy="4108404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1693477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E2B703B-46F9-481A-A605-82E2A828C4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BC354F-105A-811B-43AA-71D644963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9863"/>
            <a:ext cx="10515600" cy="100459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Outline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F13BE4D7-0C3D-4906-B230-A1C5B4665C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9496" y="1587970"/>
            <a:ext cx="11033008" cy="4768380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F612FAC-3A18-5CCD-BBF7-CEFBD7CA8C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532357"/>
              </p:ext>
            </p:extLst>
          </p:nvPr>
        </p:nvGraphicFramePr>
        <p:xfrm>
          <a:off x="838200" y="180091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5899063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20BBAB-F27A-702A-2FA2-C02E2F9023E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18371" y="1971745"/>
            <a:ext cx="8089094" cy="3584006"/>
          </a:xfrm>
          <a:custGeom>
            <a:avLst/>
            <a:gdLst/>
            <a:ahLst/>
            <a:cxnLst/>
            <a:rect l="l" t="t" r="r" b="b"/>
            <a:pathLst>
              <a:path w="5227983" h="3454842">
                <a:moveTo>
                  <a:pt x="102712" y="0"/>
                </a:moveTo>
                <a:lnTo>
                  <a:pt x="5125271" y="0"/>
                </a:lnTo>
                <a:cubicBezTo>
                  <a:pt x="5181997" y="0"/>
                  <a:pt x="5227983" y="45986"/>
                  <a:pt x="5227983" y="102712"/>
                </a:cubicBezTo>
                <a:lnTo>
                  <a:pt x="5227983" y="3352130"/>
                </a:lnTo>
                <a:cubicBezTo>
                  <a:pt x="5227983" y="3408856"/>
                  <a:pt x="5181997" y="3454842"/>
                  <a:pt x="5125271" y="3454842"/>
                </a:cubicBezTo>
                <a:lnTo>
                  <a:pt x="102712" y="3454842"/>
                </a:lnTo>
                <a:cubicBezTo>
                  <a:pt x="45986" y="3454842"/>
                  <a:pt x="0" y="3408856"/>
                  <a:pt x="0" y="3352130"/>
                </a:cubicBezTo>
                <a:lnTo>
                  <a:pt x="0" y="102712"/>
                </a:lnTo>
                <a:cubicBezTo>
                  <a:pt x="0" y="45986"/>
                  <a:pt x="45986" y="0"/>
                  <a:pt x="102712" y="0"/>
                </a:cubicBezTo>
                <a:close/>
              </a:path>
            </a:pathLst>
          </a:custGeom>
        </p:spPr>
      </p:pic>
      <p:sp>
        <p:nvSpPr>
          <p:cNvPr id="17" name="Arc 11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BC354F-105A-811B-43AA-71D644963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5835" y="122583"/>
            <a:ext cx="3447793" cy="66128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b="1" kern="1200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The </a:t>
            </a:r>
            <a:br>
              <a:rPr lang="en-US" sz="5400" b="1" kern="1200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</a:br>
            <a:r>
              <a:rPr lang="en-US" sz="5400" b="1" kern="1200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Alphabet</a:t>
            </a:r>
          </a:p>
        </p:txBody>
      </p:sp>
    </p:spTree>
    <p:extLst>
      <p:ext uri="{BB962C8B-B14F-4D97-AF65-F5344CB8AC3E}">
        <p14:creationId xmlns:p14="http://schemas.microsoft.com/office/powerpoint/2010/main" val="4006557810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Bases, Nouns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757755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Latin Noun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aqua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aqu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water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aqu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arium, 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aqu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educt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ius</a:t>
                      </a:r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, 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iuris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jur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right, law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jur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ist, 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jur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isprudent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tempus, 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temporis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tempor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time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tempor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ary, 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tempor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ization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891343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vir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vir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man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vir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ile, 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vir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ilization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0640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308094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Bases, Verbs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087005"/>
              </p:ext>
            </p:extLst>
          </p:nvPr>
        </p:nvGraphicFramePr>
        <p:xfrm>
          <a:off x="838200" y="1825626"/>
          <a:ext cx="10515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Latin Verb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450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cedere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ced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go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inter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ced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450"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ius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, </a:t>
                      </a:r>
                      <a:r>
                        <a:rPr lang="en-US" sz="1800" i="1" dirty="0" err="1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iuris</a:t>
                      </a:r>
                      <a:endParaRPr lang="en-US" sz="1800" i="1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ceed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right, law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pro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ceed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3450"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tempus, </a:t>
                      </a:r>
                      <a:r>
                        <a:rPr lang="en-US" sz="1800" i="1" dirty="0" err="1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temporis</a:t>
                      </a:r>
                      <a:endParaRPr lang="en-US" sz="1800" i="1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cess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re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cess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891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690687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Bases, Verbs cont’d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880125"/>
              </p:ext>
            </p:extLst>
          </p:nvPr>
        </p:nvGraphicFramePr>
        <p:xfrm>
          <a:off x="838200" y="1825625"/>
          <a:ext cx="10515600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Latin Verb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450"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mittere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mit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send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re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mit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450"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ius</a:t>
                      </a:r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, </a:t>
                      </a:r>
                      <a:r>
                        <a:rPr lang="en-US" sz="1800" i="1" dirty="0" err="1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iuris</a:t>
                      </a:r>
                      <a:endParaRPr lang="en-US" sz="1800" i="1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mitt-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right, law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inter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mitt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ent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3450"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tempus, </a:t>
                      </a:r>
                      <a:r>
                        <a:rPr lang="en-US" sz="1800" i="1" dirty="0" err="1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temporis</a:t>
                      </a:r>
                      <a:endParaRPr lang="en-US" sz="1800" i="1" dirty="0">
                        <a:solidFill>
                          <a:schemeClr val="tx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miss-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tx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time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miss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8913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1478559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Prefixes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563484"/>
              </p:ext>
            </p:extLst>
          </p:nvPr>
        </p:nvGraphicFramePr>
        <p:xfrm>
          <a:off x="838200" y="1811715"/>
          <a:ext cx="10515600" cy="468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6232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Prefix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6232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ante-</a:t>
                      </a:r>
                    </a:p>
                    <a:p>
                      <a:pPr algn="ctr"/>
                      <a:r>
                        <a:rPr lang="en-US" sz="1800" b="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“before”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ced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go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ante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cedent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6232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circum-</a:t>
                      </a:r>
                    </a:p>
                    <a:p>
                      <a:pPr algn="ctr"/>
                      <a:r>
                        <a:rPr lang="en-US" sz="180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“around, about”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navig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sail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circum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navigate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6232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contra-</a:t>
                      </a:r>
                    </a:p>
                    <a:p>
                      <a:pPr algn="ctr"/>
                      <a:r>
                        <a:rPr lang="en-US" sz="180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“against”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dict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contra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dict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5787184"/>
                  </a:ext>
                </a:extLst>
              </a:tr>
              <a:tr h="936232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de-</a:t>
                      </a:r>
                    </a:p>
                    <a:p>
                      <a:pPr algn="ctr"/>
                      <a:r>
                        <a:rPr lang="en-US" sz="1800" i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“down, away from”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ject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throw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de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jected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1508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4524213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Suffixes, General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500660"/>
              </p:ext>
            </p:extLst>
          </p:nvPr>
        </p:nvGraphicFramePr>
        <p:xfrm>
          <a:off x="838200" y="1811715"/>
          <a:ext cx="10515600" cy="373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ane</a:t>
                      </a:r>
                      <a:endParaRPr lang="en-US" sz="1800" b="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meth-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wine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meth</a:t>
                      </a:r>
                      <a:r>
                        <a:rPr lang="en-US" sz="1800" b="1" i="0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ane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ine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can-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dog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can</a:t>
                      </a:r>
                      <a:r>
                        <a:rPr lang="en-US" sz="1800" b="0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ine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ment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  <a:p>
                      <a:pPr algn="ctr"/>
                      <a:r>
                        <a:rPr lang="en-US" sz="16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*forms nouns from verbs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frag-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break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frag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ment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2433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9166523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Suffixes, Abstract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1171364"/>
              </p:ext>
            </p:extLst>
          </p:nvPr>
        </p:nvGraphicFramePr>
        <p:xfrm>
          <a:off x="838200" y="1811715"/>
          <a:ext cx="10515600" cy="373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ation</a:t>
                      </a:r>
                      <a:endParaRPr lang="en-US" sz="1800" b="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declar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explain, reveal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declar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ation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-ion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un-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one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un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ion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tion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erup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burst forth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erup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tion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74787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640163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Suffixes, Agent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072058"/>
              </p:ext>
            </p:extLst>
          </p:nvPr>
        </p:nvGraphicFramePr>
        <p:xfrm>
          <a:off x="838200" y="1811715"/>
          <a:ext cx="10515600" cy="466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-and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gradu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step, degree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gradu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and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-end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rever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respect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rever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end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arian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veget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grow, be fresh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veget</a:t>
                      </a:r>
                      <a:r>
                        <a:rPr lang="en-US" sz="1800" b="0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arian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101151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ian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phonetic-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sound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phonetic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ian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8774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6382687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Suffixes, Locative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923110"/>
              </p:ext>
            </p:extLst>
          </p:nvPr>
        </p:nvGraphicFramePr>
        <p:xfrm>
          <a:off x="838200" y="1811715"/>
          <a:ext cx="10515600" cy="2800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orium</a:t>
                      </a:r>
                      <a:endParaRPr lang="en-US" sz="1800" b="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audit-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hear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audit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orium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ory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dormit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sleep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dormit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ory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3240083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Suffixes, Diminutive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214035"/>
              </p:ext>
            </p:extLst>
          </p:nvPr>
        </p:nvGraphicFramePr>
        <p:xfrm>
          <a:off x="838200" y="1811715"/>
          <a:ext cx="10515600" cy="373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el</a:t>
                      </a:r>
                      <a:endParaRPr lang="en-US" sz="1800" b="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mors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bite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mors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el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-il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penc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brush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penc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il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-ule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caps-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box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caps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ule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27499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24767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BC354F-105A-811B-43AA-71D644963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738" y="647593"/>
            <a:ext cx="4467792" cy="306054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kern="1200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Components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FF27029-FE82-20E8-EAD7-AE77B04F5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0738" y="3800209"/>
            <a:ext cx="4467792" cy="2410198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i="1" kern="1200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Words &amp; Ideas</a:t>
            </a:r>
            <a:r>
              <a:rPr lang="en-US" kern="1200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, Chapter 2</a:t>
            </a:r>
            <a:endParaRPr lang="en-US" i="1" kern="1200" dirty="0">
              <a:solidFill>
                <a:srgbClr val="FFFFFF"/>
              </a:solidFill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EE6F773-742A-491A-9A00-A2A150DF50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4368" y="366810"/>
            <a:ext cx="6124381" cy="612438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 descr="Greek Temple with solid fill">
            <a:extLst>
              <a:ext uri="{FF2B5EF4-FFF2-40B4-BE49-F238E27FC236}">
                <a16:creationId xmlns:a16="http://schemas.microsoft.com/office/drawing/2014/main" id="{88782229-5658-AE15-2C8E-4008171DA6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378572" y="1374798"/>
            <a:ext cx="4108404" cy="4108404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97715292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Adjective-forming Suffixes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281303"/>
              </p:ext>
            </p:extLst>
          </p:nvPr>
        </p:nvGraphicFramePr>
        <p:xfrm>
          <a:off x="838200" y="1811715"/>
          <a:ext cx="10515600" cy="373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ible</a:t>
                      </a:r>
                      <a:endParaRPr lang="en-US" sz="1800" b="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leg-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read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leg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ible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-ant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radi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beaming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radi</a:t>
                      </a:r>
                      <a:r>
                        <a:rPr lang="en-US" sz="1800" b="0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ant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ic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civ-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citizen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civ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ic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35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2057474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Verb-forming Suffixes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789205"/>
              </p:ext>
            </p:extLst>
          </p:nvPr>
        </p:nvGraphicFramePr>
        <p:xfrm>
          <a:off x="838200" y="1811715"/>
          <a:ext cx="10515600" cy="373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Suffix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 of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-ate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navig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sail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navig</a:t>
                      </a:r>
                      <a:r>
                        <a:rPr lang="en-US" sz="1800" b="0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ate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ify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pac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peace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pac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ify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esce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conval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thoroughly be well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conval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esce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2875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8746527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BC354F-105A-811B-43AA-71D644963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5031" y="1696821"/>
            <a:ext cx="5561938" cy="25135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b="1" kern="1200" dirty="0">
                <a:solidFill>
                  <a:schemeClr val="tx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Latin Expressions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768591-D4D3-6AFF-3625-317375067148}"/>
              </a:ext>
            </a:extLst>
          </p:cNvPr>
          <p:cNvSpPr txBox="1"/>
          <p:nvPr/>
        </p:nvSpPr>
        <p:spPr>
          <a:xfrm>
            <a:off x="4809430" y="4025671"/>
            <a:ext cx="2573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Osaka" panose="020B0600000000000000" pitchFamily="34" charset="-128"/>
                <a:ea typeface="Osaka" panose="020B0600000000000000" pitchFamily="34" charset="-128"/>
              </a:rPr>
              <a:t>Chapter 3, pp. 63–65</a:t>
            </a:r>
          </a:p>
        </p:txBody>
      </p:sp>
    </p:spTree>
    <p:extLst>
      <p:ext uri="{BB962C8B-B14F-4D97-AF65-F5344CB8AC3E}">
        <p14:creationId xmlns:p14="http://schemas.microsoft.com/office/powerpoint/2010/main" val="3039618761"/>
      </p:ext>
    </p:extLst>
  </p:cSld>
  <p:clrMapOvr>
    <a:masterClrMapping/>
  </p:clrMapOvr>
  <p:transition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BC354F-105A-811B-43AA-71D644963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Exercises and Review of Chapter 3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6" name="Graphic 5" descr="Greek Pillar with solid fill">
            <a:extLst>
              <a:ext uri="{FF2B5EF4-FFF2-40B4-BE49-F238E27FC236}">
                <a16:creationId xmlns:a16="http://schemas.microsoft.com/office/drawing/2014/main" id="{C8C9349B-38FF-8058-6EE8-CCD1C6CE8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691210" y="-1"/>
            <a:ext cx="3412149" cy="3412149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  <p:pic>
        <p:nvPicPr>
          <p:cNvPr id="7" name="Graphic 6" descr="Greek Pillar outline">
            <a:extLst>
              <a:ext uri="{FF2B5EF4-FFF2-40B4-BE49-F238E27FC236}">
                <a16:creationId xmlns:a16="http://schemas.microsoft.com/office/drawing/2014/main" id="{6E631B99-4826-0249-B5DC-2EE00B1D6F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8193835" y="3445851"/>
            <a:ext cx="3412149" cy="3412149"/>
          </a:xfrm>
          <a:custGeom>
            <a:avLst/>
            <a:gdLst/>
            <a:ahLst/>
            <a:cxnLst/>
            <a:rect l="l" t="t" r="r" b="b"/>
            <a:pathLst>
              <a:path w="4273177" h="4470400">
                <a:moveTo>
                  <a:pt x="75080" y="0"/>
                </a:moveTo>
                <a:lnTo>
                  <a:pt x="4198097" y="0"/>
                </a:lnTo>
                <a:cubicBezTo>
                  <a:pt x="4239563" y="0"/>
                  <a:pt x="4273177" y="33614"/>
                  <a:pt x="4273177" y="75080"/>
                </a:cubicBezTo>
                <a:lnTo>
                  <a:pt x="4273177" y="4395320"/>
                </a:lnTo>
                <a:cubicBezTo>
                  <a:pt x="4273177" y="4436786"/>
                  <a:pt x="4239563" y="4470400"/>
                  <a:pt x="4198097" y="4470400"/>
                </a:cubicBezTo>
                <a:lnTo>
                  <a:pt x="75080" y="4470400"/>
                </a:lnTo>
                <a:cubicBezTo>
                  <a:pt x="33614" y="4470400"/>
                  <a:pt x="0" y="4436786"/>
                  <a:pt x="0" y="4395320"/>
                </a:cubicBezTo>
                <a:lnTo>
                  <a:pt x="0" y="75080"/>
                </a:lnTo>
                <a:cubicBezTo>
                  <a:pt x="0" y="33614"/>
                  <a:pt x="33614" y="0"/>
                  <a:pt x="75080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257186832"/>
      </p:ext>
    </p:extLst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3EB320-E1C5-F5A9-E8D5-D5A66BC95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4962" y="479493"/>
            <a:ext cx="5458838" cy="1325563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Osaka" panose="020B0600000000000000" pitchFamily="34" charset="-128"/>
                <a:ea typeface="Osaka" panose="020B0600000000000000" pitchFamily="34" charset="-128"/>
              </a:rPr>
              <a:t>What’s Next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Clipboard outline">
            <a:extLst>
              <a:ext uri="{FF2B5EF4-FFF2-40B4-BE49-F238E27FC236}">
                <a16:creationId xmlns:a16="http://schemas.microsoft.com/office/drawing/2014/main" id="{DF257C06-8F1A-BC3E-64A0-96E50BE6C2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703182" y="955437"/>
            <a:ext cx="4777381" cy="4777381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D0360-1CC8-8791-A6B9-6D32F2E99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r>
              <a:rPr lang="en-US" dirty="0">
                <a:latin typeface="Osaka" panose="020B0600000000000000" pitchFamily="34" charset="-128"/>
                <a:ea typeface="Osaka" panose="020B0600000000000000" pitchFamily="34" charset="-128"/>
              </a:rPr>
              <a:t>Mythology</a:t>
            </a:r>
          </a:p>
          <a:p>
            <a:pPr marL="0" indent="0">
              <a:buNone/>
            </a:pPr>
            <a:endParaRPr lang="en-US" dirty="0">
              <a:latin typeface="Osaka" panose="020B0600000000000000" pitchFamily="34" charset="-128"/>
              <a:ea typeface="Osaka" panose="020B0600000000000000" pitchFamily="34" charset="-128"/>
            </a:endParaRPr>
          </a:p>
          <a:p>
            <a:r>
              <a:rPr lang="en-US" dirty="0">
                <a:latin typeface="Osaka" panose="020B0600000000000000" pitchFamily="34" charset="-128"/>
                <a:ea typeface="Osaka" panose="020B0600000000000000" pitchFamily="34" charset="-128"/>
              </a:rPr>
              <a:t>Read </a:t>
            </a:r>
            <a:r>
              <a:rPr lang="en-US" i="1" dirty="0">
                <a:latin typeface="Osaka" panose="020B0600000000000000" pitchFamily="34" charset="-128"/>
                <a:ea typeface="Osaka" panose="020B0600000000000000" pitchFamily="34" charset="-128"/>
              </a:rPr>
              <a:t>Words &amp; Ideas</a:t>
            </a:r>
            <a:r>
              <a:rPr lang="en-US" dirty="0">
                <a:latin typeface="Osaka" panose="020B0600000000000000" pitchFamily="34" charset="-128"/>
                <a:ea typeface="Osaka" panose="020B0600000000000000" pitchFamily="34" charset="-128"/>
              </a:rPr>
              <a:t>, Chapter 4, pp. </a:t>
            </a:r>
            <a:r>
              <a:rPr lang="en-US">
                <a:latin typeface="Osaka" panose="020B0600000000000000" pitchFamily="34" charset="-128"/>
                <a:ea typeface="Osaka" panose="020B0600000000000000" pitchFamily="34" charset="-128"/>
              </a:rPr>
              <a:t>75-84</a:t>
            </a:r>
            <a:endParaRPr lang="en-US" dirty="0">
              <a:latin typeface="Osaka" panose="020B0600000000000000" pitchFamily="34" charset="-128"/>
              <a:ea typeface="Osaka" panose="020B0600000000000000" pitchFamily="34" charset="-128"/>
            </a:endParaRPr>
          </a:p>
        </p:txBody>
      </p:sp>
      <p:pic>
        <p:nvPicPr>
          <p:cNvPr id="8" name="Graphic 7" descr="Signature outline">
            <a:extLst>
              <a:ext uri="{FF2B5EF4-FFF2-40B4-BE49-F238E27FC236}">
                <a16:creationId xmlns:a16="http://schemas.microsoft.com/office/drawing/2014/main" id="{95B842F0-B79F-9785-610D-070D067832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273962" y="1984443"/>
            <a:ext cx="2219661" cy="2219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70800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3301E07F-4F79-4B58-8698-EF24DC1EC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 descr="A picture containing text, screenshot, font, number&#10;&#10;Description automatically generated">
            <a:extLst>
              <a:ext uri="{FF2B5EF4-FFF2-40B4-BE49-F238E27FC236}">
                <a16:creationId xmlns:a16="http://schemas.microsoft.com/office/drawing/2014/main" id="{F720BBAB-F27A-702A-2FA2-C02E2F9023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371" y="122583"/>
            <a:ext cx="8089094" cy="6612834"/>
          </a:xfrm>
          <a:custGeom>
            <a:avLst/>
            <a:gdLst/>
            <a:ahLst/>
            <a:cxnLst/>
            <a:rect l="l" t="t" r="r" b="b"/>
            <a:pathLst>
              <a:path w="5227983" h="3454842">
                <a:moveTo>
                  <a:pt x="102712" y="0"/>
                </a:moveTo>
                <a:lnTo>
                  <a:pt x="5125271" y="0"/>
                </a:lnTo>
                <a:cubicBezTo>
                  <a:pt x="5181997" y="0"/>
                  <a:pt x="5227983" y="45986"/>
                  <a:pt x="5227983" y="102712"/>
                </a:cubicBezTo>
                <a:lnTo>
                  <a:pt x="5227983" y="3352130"/>
                </a:lnTo>
                <a:cubicBezTo>
                  <a:pt x="5227983" y="3408856"/>
                  <a:pt x="5181997" y="3454842"/>
                  <a:pt x="5125271" y="3454842"/>
                </a:cubicBezTo>
                <a:lnTo>
                  <a:pt x="102712" y="3454842"/>
                </a:lnTo>
                <a:cubicBezTo>
                  <a:pt x="45986" y="3454842"/>
                  <a:pt x="0" y="3408856"/>
                  <a:pt x="0" y="3352130"/>
                </a:cubicBezTo>
                <a:lnTo>
                  <a:pt x="0" y="102712"/>
                </a:lnTo>
                <a:cubicBezTo>
                  <a:pt x="0" y="45986"/>
                  <a:pt x="45986" y="0"/>
                  <a:pt x="102712" y="0"/>
                </a:cubicBezTo>
                <a:close/>
              </a:path>
            </a:pathLst>
          </a:custGeom>
        </p:spPr>
      </p:pic>
      <p:sp>
        <p:nvSpPr>
          <p:cNvPr id="17" name="Arc 11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BC354F-105A-811B-43AA-71D644963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5835" y="122583"/>
            <a:ext cx="3447793" cy="66128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b="1" kern="1200" dirty="0">
                <a:solidFill>
                  <a:srgbClr val="FFFFFF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The Greek Alphabet</a:t>
            </a:r>
          </a:p>
        </p:txBody>
      </p:sp>
    </p:spTree>
    <p:extLst>
      <p:ext uri="{BB962C8B-B14F-4D97-AF65-F5344CB8AC3E}">
        <p14:creationId xmlns:p14="http://schemas.microsoft.com/office/powerpoint/2010/main" val="378755805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Bases, Nouns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578161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Greek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Combining Form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archia</a:t>
                      </a:r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archy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rule by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gyn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archy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archos</a:t>
                      </a:r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-arch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ruler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mon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arch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kratia</a:t>
                      </a:r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cracy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rule by, ruling body of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demo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cracy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6891343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krat</a:t>
                      </a:r>
                      <a:r>
                        <a:rPr lang="en-US" sz="21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ē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</a:t>
                      </a:r>
                      <a:endParaRPr lang="en-US" sz="21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-crat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supporter of rule by, member of a ruling body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demo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crat</a:t>
                      </a:r>
                      <a:endParaRPr lang="en-US" sz="1800" b="0" u="none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0640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3620181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Bases, Nouns cont’d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3135216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Greek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Combining Form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patheia</a:t>
                      </a:r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pathy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feeling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tele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pathy</a:t>
                      </a:r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76547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philia</a:t>
                      </a:r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-philia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love of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neo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philia</a:t>
                      </a:r>
                      <a:endParaRPr lang="en-US" sz="1800" b="0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philos</a:t>
                      </a:r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phile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lover of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cine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phile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9334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phobos</a:t>
                      </a:r>
                      <a:endParaRPr lang="en-US" sz="180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phobe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one who fears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arachno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phobe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55213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83939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Bases, Adjectives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834819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Greek Adjective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heteros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heter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other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heter</a:t>
                      </a:r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osexual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hieros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hier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holy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hier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oglyphics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holos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hol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whole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hol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ism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4247382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homos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hom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hom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osexual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6670779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homoios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home-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similar, same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home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opath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0169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61894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Bases, Adverb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598208"/>
              </p:ext>
            </p:extLst>
          </p:nvPr>
        </p:nvGraphicFramePr>
        <p:xfrm>
          <a:off x="838200" y="1825625"/>
          <a:ext cx="10515600" cy="1867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Greek Adverb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Combining Form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93354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eu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eu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well, favorable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eu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logy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9222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2F08E-43B7-26BF-9C97-DA160BE80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Osaka" panose="020B0600000000000000" pitchFamily="34" charset="-128"/>
                <a:ea typeface="Osaka" panose="020B0600000000000000" pitchFamily="34" charset="-128"/>
              </a:rPr>
              <a:t>Greek Bases, Verbs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54340A-6660-F602-B0C2-63DB434948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942839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55674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8184234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93701156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77648102"/>
                    </a:ext>
                  </a:extLst>
                </a:gridCol>
              </a:tblGrid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Greek Verb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Base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Meaning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English Derivative(s)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269428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akouein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acou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hear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acou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stic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4114605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legein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log-</a:t>
                      </a:r>
                    </a:p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lect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say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epi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log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ue</a:t>
                      </a:r>
                    </a:p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dia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lect</a:t>
                      </a:r>
                      <a:endParaRPr lang="en-US" sz="1800" b="0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1619460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opsesthai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opt-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see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opt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ic, syn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opt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ic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4746236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skeptesthai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skept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look at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skept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ical</a:t>
                      </a:r>
                      <a:endParaRPr lang="en-US" sz="1800" b="1" u="sng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8901883"/>
                  </a:ext>
                </a:extLst>
              </a:tr>
              <a:tr h="777875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err="1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skopein</a:t>
                      </a:r>
                      <a:endParaRPr lang="en-US" sz="1800" i="1" dirty="0">
                        <a:solidFill>
                          <a:schemeClr val="bg1"/>
                        </a:solidFill>
                        <a:latin typeface="Osaka" panose="020B0600000000000000" pitchFamily="34" charset="-128"/>
                        <a:ea typeface="Osaka" panose="020B0600000000000000" pitchFamily="34" charset="-128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scop-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look at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peri</a:t>
                      </a:r>
                      <a:r>
                        <a:rPr lang="en-US" sz="1800" b="1" u="sng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scop</a:t>
                      </a:r>
                      <a:r>
                        <a:rPr lang="en-US" sz="1800" b="0" u="none" dirty="0">
                          <a:solidFill>
                            <a:schemeClr val="bg1"/>
                          </a:solidFill>
                          <a:latin typeface="Osaka" panose="020B0600000000000000" pitchFamily="34" charset="-128"/>
                          <a:ea typeface="Osaka" panose="020B0600000000000000" pitchFamily="34" charset="-128"/>
                        </a:rPr>
                        <a:t>e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8341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57660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3364</TotalTime>
  <Words>907</Words>
  <Application>Microsoft Macintosh PowerPoint</Application>
  <PresentationFormat>Widescreen</PresentationFormat>
  <Paragraphs>441</Paragraphs>
  <Slides>34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Osaka</vt:lpstr>
      <vt:lpstr>Arial</vt:lpstr>
      <vt:lpstr>Calibri</vt:lpstr>
      <vt:lpstr>Calibri Light</vt:lpstr>
      <vt:lpstr>Office Theme</vt:lpstr>
      <vt:lpstr>Word Building Tools</vt:lpstr>
      <vt:lpstr>Outline</vt:lpstr>
      <vt:lpstr>Greek Components</vt:lpstr>
      <vt:lpstr>The Greek Alphabet</vt:lpstr>
      <vt:lpstr>Greek Bases, Nouns</vt:lpstr>
      <vt:lpstr>Greek Bases, Nouns cont’d</vt:lpstr>
      <vt:lpstr>Greek Bases, Adjectives</vt:lpstr>
      <vt:lpstr>Greek Bases, Adverb</vt:lpstr>
      <vt:lpstr>Greek Bases, Verbs</vt:lpstr>
      <vt:lpstr>Greek Prefixes</vt:lpstr>
      <vt:lpstr>Greek Prefixes cont’d</vt:lpstr>
      <vt:lpstr>Greek Prefixes cont’d</vt:lpstr>
      <vt:lpstr>Noun-forming Suffixes, General</vt:lpstr>
      <vt:lpstr>Greek Noun-forming Suffixes, Abstract</vt:lpstr>
      <vt:lpstr>Greek Noun-forming Suffixes, Agent</vt:lpstr>
      <vt:lpstr>Greek Adjective-forming Suffixes</vt:lpstr>
      <vt:lpstr>Greek Verb-forming Suffixes</vt:lpstr>
      <vt:lpstr>Exercises and Review of Chapter 2</vt:lpstr>
      <vt:lpstr>Latin Components</vt:lpstr>
      <vt:lpstr>The  Latin Alphabet</vt:lpstr>
      <vt:lpstr>Latin Bases, Nouns</vt:lpstr>
      <vt:lpstr>Latin Bases, Verbs</vt:lpstr>
      <vt:lpstr>Latin Bases, Verbs cont’d</vt:lpstr>
      <vt:lpstr>Latin Prefixes</vt:lpstr>
      <vt:lpstr>Latin Suffixes, General</vt:lpstr>
      <vt:lpstr>Latin Suffixes, Abstract</vt:lpstr>
      <vt:lpstr>Latin Suffixes, Agent</vt:lpstr>
      <vt:lpstr>Latin Suffixes, Locative</vt:lpstr>
      <vt:lpstr>Latin Suffixes, Diminutive</vt:lpstr>
      <vt:lpstr>Latin Adjective-forming Suffixes</vt:lpstr>
      <vt:lpstr>Latin Verb-forming Suffixes</vt:lpstr>
      <vt:lpstr>Latin Expressions</vt:lpstr>
      <vt:lpstr>Exercises and Review of Chapter 3</vt:lpstr>
      <vt:lpstr>What’s Next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Building Tools</dc:title>
  <dc:creator>A.M. Davis</dc:creator>
  <cp:lastModifiedBy>A.M. Davis</cp:lastModifiedBy>
  <cp:revision>13</cp:revision>
  <dcterms:created xsi:type="dcterms:W3CDTF">2023-06-22T18:24:19Z</dcterms:created>
  <dcterms:modified xsi:type="dcterms:W3CDTF">2023-10-05T15:18:04Z</dcterms:modified>
</cp:coreProperties>
</file>