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7" r:id="rId7"/>
    <p:sldId id="273" r:id="rId8"/>
    <p:sldId id="277" r:id="rId9"/>
    <p:sldId id="278" r:id="rId10"/>
    <p:sldId id="282" r:id="rId11"/>
    <p:sldId id="279" r:id="rId12"/>
    <p:sldId id="283" r:id="rId13"/>
    <p:sldId id="280" r:id="rId14"/>
    <p:sldId id="284" r:id="rId15"/>
    <p:sldId id="281" r:id="rId16"/>
    <p:sldId id="285" r:id="rId17"/>
    <p:sldId id="286" r:id="rId18"/>
    <p:sldId id="287" r:id="rId19"/>
    <p:sldId id="268" r:id="rId20"/>
    <p:sldId id="271" r:id="rId21"/>
    <p:sldId id="272" r:id="rId22"/>
    <p:sldId id="274" r:id="rId23"/>
    <p:sldId id="27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/>
    <p:restoredTop sz="94665"/>
  </p:normalViewPr>
  <p:slideViewPr>
    <p:cSldViewPr snapToGrid="0" showGuides="1">
      <p:cViewPr varScale="1">
        <p:scale>
          <a:sx n="120" d="100"/>
          <a:sy n="120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23D7-49E9-C9BB-9AE7-AF913E862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51633-D85C-7AE3-3206-47717035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6DB9-D4EA-84D0-8B23-2FE23E9B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B24A-85B5-638F-F2F3-57A45D29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E13BA-6D7C-C918-66E3-22FE0569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1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79CD-C7DE-5FD5-CC3B-95C47235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C04B4-1F23-7B29-8EB4-76C9DF6F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DD07F-F0CD-EBFC-0D8A-DFD275A5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7D1E-870A-429B-51EB-D14B3D8E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0B16-4439-6F7A-9685-37F2B82C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87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2F7A6F-7E22-E94A-9C49-09470CE23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17CE5-0241-D88A-51E3-89905493C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347B-1433-7EAF-86EF-FB17E67B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5B40-E879-91A8-B97E-2DC1D60B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EF80-F106-429B-1079-134FC542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94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1500-E5FB-83F5-10FF-1C3188A8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EB85-DC74-A65B-6ED8-0F292863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96BD-316F-9174-59A8-E350B2CB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E78F2-1E14-3C33-565B-471B2BE0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C232-6CC2-D58E-F0AC-00F953BA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41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3255-C101-7275-F09E-354793B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6882B-D2C7-5335-C1A3-51F6460F4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4BE45-A69E-87E8-D0F7-6CDA190E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4A0FA-6247-0464-4A68-1746737B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F559-B178-20FD-DB03-BF0D44C0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98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B38F-1BF4-41E9-09D9-E8D645CF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4237-D441-9042-DA3A-A85A6F9CF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38B85-0709-5543-63F9-680C29CFD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98E97-FB1E-E6CD-0DFF-555C928A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B307-A263-BEEC-B53A-D577BF1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02CE5-D0F4-49D9-6011-FEF368BB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78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5686-F193-FFE2-28CF-118716CC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56BC0-BE90-3994-A7B3-6C819626F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FE4A9-2BCF-CE7D-2AA0-76E484536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3A8AE-D433-CCCF-9A8F-815E7055D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8677D-3D75-FEBF-8D51-4BBF1FE6F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15A9A-214E-A335-E519-C5CC7E81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984CD-ED36-5714-93C9-DB6A62A2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E619D-0D30-678A-499C-FFD81DA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44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0297-7511-14F2-BF48-3A010650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C31D2-3592-D6D9-290F-28361597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665B2-3C79-B22F-974B-270FE05B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FA1E8-A527-A577-51A5-568D1B00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90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B55-2C5C-09C4-001F-D0C68B2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724FE-0FA8-CFAE-0C39-565EAB22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8AB2-5B60-8EE1-C06A-1E248363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84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34C0-B1BA-E9D3-5B5F-ED4E8800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0FB9-95DF-5E57-1BDC-74D6C84B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A6F83-E477-517F-3E59-43B205BBF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ABA5F-48FA-0C90-9919-65CCE5C5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32E0-F9D7-F67A-372D-6862AE74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ECAD0-D156-1EF3-CE85-0CC25A40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15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505D-0DCA-98C6-1C45-28F76E53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3DD91-F8D7-B4AE-4B83-CB11901FC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F2C26-8FB3-83B2-FC40-2FA87C9B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90575-BFC1-D927-0354-266D58AC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6E4F8-9CF5-0241-678E-777CEB7D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B7BE5-AC01-D074-7F04-4B594C87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1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6E69F-03DB-2A15-B939-82F0F239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F6EB0-6FB7-9E31-8914-F70B2A82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48941-5FDA-109E-7573-54FFC3307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1C9C-3B9F-2240-8881-1AFB33C6DE84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1BC5-CA18-0AA1-F06F-5F5AFF6E9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F65D-6A00-4611-2506-AD9A5028C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bosrandomthoughts.blogspot.com/2020/09/cartoon-saturday_12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755E6-31E5-2206-B312-320299294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9600" b="1" dirty="0">
                <a:latin typeface="Osaka" panose="020B0600000000000000" pitchFamily="34" charset="-128"/>
                <a:ea typeface="Osaka" panose="020B0600000000000000" pitchFamily="34" charset="-128"/>
              </a:rPr>
              <a:t>Mythology Pt.1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3F5D9-5D3D-9C9A-ADC8-7B250FC6C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4, pp. 75–84</a:t>
            </a:r>
          </a:p>
        </p:txBody>
      </p:sp>
    </p:spTree>
    <p:extLst>
      <p:ext uri="{BB962C8B-B14F-4D97-AF65-F5344CB8AC3E}">
        <p14:creationId xmlns:p14="http://schemas.microsoft.com/office/powerpoint/2010/main" val="402708424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Zeus - Ancient Greek Vase Painting">
            <a:extLst>
              <a:ext uri="{FF2B5EF4-FFF2-40B4-BE49-F238E27FC236}">
                <a16:creationId xmlns:a16="http://schemas.microsoft.com/office/drawing/2014/main" id="{BE4309F0-83E5-108A-FF96-3FBA519739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8" y="1828051"/>
            <a:ext cx="2349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E512A110-AA5E-D8B6-85C7-A666DEC1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8" y="1830479"/>
            <a:ext cx="2430631" cy="4351339"/>
          </a:xfrm>
          <a:prstGeom prst="rect">
            <a:avLst/>
          </a:prstGeom>
        </p:spPr>
      </p:pic>
      <p:pic>
        <p:nvPicPr>
          <p:cNvPr id="6" name="Picture 2" descr="Poseidon &amp; Polybotes - Ancient Greek Vase Painting">
            <a:extLst>
              <a:ext uri="{FF2B5EF4-FFF2-40B4-BE49-F238E27FC236}">
                <a16:creationId xmlns:a16="http://schemas.microsoft.com/office/drawing/2014/main" id="{0ABB1873-2BC2-20A3-CD3E-67E73B66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19" y="1829265"/>
            <a:ext cx="3065925" cy="43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rth of Aphrodite - Ancient Greek Vase Painting">
            <a:extLst>
              <a:ext uri="{FF2B5EF4-FFF2-40B4-BE49-F238E27FC236}">
                <a16:creationId xmlns:a16="http://schemas.microsoft.com/office/drawing/2014/main" id="{6EBF23D7-5818-4627-06F5-1D8FFCE4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63" y="1828051"/>
            <a:ext cx="3642517" cy="32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1C42D2-BED0-C98E-05D1-BA1ADD5805EC}"/>
              </a:ext>
            </a:extLst>
          </p:cNvPr>
          <p:cNvSpPr txBox="1"/>
          <p:nvPr/>
        </p:nvSpPr>
        <p:spPr>
          <a:xfrm>
            <a:off x="454758" y="4736218"/>
            <a:ext cx="177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Zeus/Jupiter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50359-9C64-55AF-DBD3-33DA9ED2EF1C}"/>
              </a:ext>
            </a:extLst>
          </p:cNvPr>
          <p:cNvSpPr txBox="1"/>
          <p:nvPr/>
        </p:nvSpPr>
        <p:spPr>
          <a:xfrm>
            <a:off x="2978543" y="6197172"/>
            <a:ext cx="177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Hera/Juno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1B0BB9-879B-E9FA-5434-E4D57F40CAB1}"/>
              </a:ext>
            </a:extLst>
          </p:cNvPr>
          <p:cNvSpPr txBox="1"/>
          <p:nvPr/>
        </p:nvSpPr>
        <p:spPr>
          <a:xfrm>
            <a:off x="5471470" y="6197172"/>
            <a:ext cx="255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Poseidon/Neptune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E2CBC-C1D6-45A6-974D-8D82D3CC17E8}"/>
              </a:ext>
            </a:extLst>
          </p:cNvPr>
          <p:cNvSpPr txBox="1"/>
          <p:nvPr/>
        </p:nvSpPr>
        <p:spPr>
          <a:xfrm>
            <a:off x="9042642" y="5059719"/>
            <a:ext cx="238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Aphrodite/Venus</a:t>
            </a:r>
          </a:p>
        </p:txBody>
      </p:sp>
    </p:spTree>
    <p:extLst>
      <p:ext uri="{BB962C8B-B14F-4D97-AF65-F5344CB8AC3E}">
        <p14:creationId xmlns:p14="http://schemas.microsoft.com/office/powerpoint/2010/main" val="1191992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Eros/Cupid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bow and arrow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beautiful, limb-loosening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Ares/Mars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armor, weapons, often with Aphrodite/Venus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man-slaughtering, brazen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Athena/Athene/Minerva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aegis (goat skin shield/cloak used to protect people), owl, woman in armor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Pallas, Parthenos, daughter of Zeus, patron goddess of Athens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Hephaestus/Hephaistos/Vulcan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hammer and anvil, tongs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smith, the lame god</a:t>
            </a:r>
          </a:p>
        </p:txBody>
      </p:sp>
    </p:spTree>
    <p:extLst>
      <p:ext uri="{BB962C8B-B14F-4D97-AF65-F5344CB8AC3E}">
        <p14:creationId xmlns:p14="http://schemas.microsoft.com/office/powerpoint/2010/main" val="3737548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picture containing vase, museum, artifact, earthenware&#10;&#10;Description automatically generated">
            <a:extLst>
              <a:ext uri="{FF2B5EF4-FFF2-40B4-BE49-F238E27FC236}">
                <a16:creationId xmlns:a16="http://schemas.microsoft.com/office/drawing/2014/main" id="{BAAD0385-8AEB-B59D-22A0-CDFF7B88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38" y="2055812"/>
            <a:ext cx="2637322" cy="3976914"/>
          </a:xfrm>
          <a:prstGeom prst="rect">
            <a:avLst/>
          </a:prstGeom>
        </p:spPr>
      </p:pic>
      <p:pic>
        <p:nvPicPr>
          <p:cNvPr id="5" name="Picture 2" descr="Ares &amp; Cycnus - Ancient Greek Vase Painting">
            <a:extLst>
              <a:ext uri="{FF2B5EF4-FFF2-40B4-BE49-F238E27FC236}">
                <a16:creationId xmlns:a16="http://schemas.microsoft.com/office/drawing/2014/main" id="{11EDC265-95E7-750F-224D-7204A24C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4" y="2060026"/>
            <a:ext cx="3083549" cy="3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hena - Ancient Greek Vase Painting">
            <a:extLst>
              <a:ext uri="{FF2B5EF4-FFF2-40B4-BE49-F238E27FC236}">
                <a16:creationId xmlns:a16="http://schemas.microsoft.com/office/drawing/2014/main" id="{1FF19DE4-2EFE-1418-241B-88A83CA2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7" y="2051598"/>
            <a:ext cx="2192826" cy="3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B52583D6-9B2C-0686-648B-387CDA371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868" y="2051598"/>
            <a:ext cx="2853142" cy="3985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0C11D-B802-5710-3F51-9D019B783AAC}"/>
              </a:ext>
            </a:extLst>
          </p:cNvPr>
          <p:cNvSpPr txBox="1"/>
          <p:nvPr/>
        </p:nvSpPr>
        <p:spPr>
          <a:xfrm>
            <a:off x="935360" y="6028512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Eros/Cupid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9BE8F-F118-F2C0-18E0-3F7F10675E0B}"/>
              </a:ext>
            </a:extLst>
          </p:cNvPr>
          <p:cNvSpPr txBox="1"/>
          <p:nvPr/>
        </p:nvSpPr>
        <p:spPr>
          <a:xfrm>
            <a:off x="4105611" y="6028512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Ares/Mars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DB8A7-A61F-521E-8549-E8C2F6240491}"/>
              </a:ext>
            </a:extLst>
          </p:cNvPr>
          <p:cNvSpPr txBox="1"/>
          <p:nvPr/>
        </p:nvSpPr>
        <p:spPr>
          <a:xfrm>
            <a:off x="6455442" y="6042438"/>
            <a:ext cx="241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Athena/Athene/Minerva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EB15C-3FCF-0176-9329-42D7F8D4C7B8}"/>
              </a:ext>
            </a:extLst>
          </p:cNvPr>
          <p:cNvSpPr txBox="1"/>
          <p:nvPr/>
        </p:nvSpPr>
        <p:spPr>
          <a:xfrm>
            <a:off x="8758303" y="6028512"/>
            <a:ext cx="328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Hephaestus/Hephaistos/Vulcan</a:t>
            </a:r>
          </a:p>
        </p:txBody>
      </p:sp>
    </p:spTree>
    <p:extLst>
      <p:ext uri="{BB962C8B-B14F-4D97-AF65-F5344CB8AC3E}">
        <p14:creationId xmlns:p14="http://schemas.microsoft.com/office/powerpoint/2010/main" val="281939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Artemis/Diana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short dress, bow and arrow, wildlife (often deer)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far-shooter, shooter of deer, virgin goddess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Apollo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laurel tree, lyre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far-shooter, Phoebus (“bright”), Paean (“healer”)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Muses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alluring, songs, singing, music, dance, associated with Apollo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inspiring to poets, artistic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Hermes/Mercury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winged sandals (talaria), traveler’s cap (petasos), herald’s staff often with twin serpents (caduceus)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messenger of the gods</a:t>
            </a:r>
          </a:p>
        </p:txBody>
      </p:sp>
    </p:spTree>
    <p:extLst>
      <p:ext uri="{BB962C8B-B14F-4D97-AF65-F5344CB8AC3E}">
        <p14:creationId xmlns:p14="http://schemas.microsoft.com/office/powerpoint/2010/main" val="71008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Artemis - Ancient Greek Vase Painting">
            <a:extLst>
              <a:ext uri="{FF2B5EF4-FFF2-40B4-BE49-F238E27FC236}">
                <a16:creationId xmlns:a16="http://schemas.microsoft.com/office/drawing/2014/main" id="{38272B1A-F7D7-12BD-A5A1-C3C09FD6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8" y="2055812"/>
            <a:ext cx="2685382" cy="38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pollo - Ancient Greek Vase Painting">
            <a:extLst>
              <a:ext uri="{FF2B5EF4-FFF2-40B4-BE49-F238E27FC236}">
                <a16:creationId xmlns:a16="http://schemas.microsoft.com/office/drawing/2014/main" id="{26EB44DD-A708-9BF1-7744-44A9FDBF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24" y="2055811"/>
            <a:ext cx="1835320" cy="38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ollo &amp; Muse - Ancient Greek Vase Painting">
            <a:extLst>
              <a:ext uri="{FF2B5EF4-FFF2-40B4-BE49-F238E27FC236}">
                <a16:creationId xmlns:a16="http://schemas.microsoft.com/office/drawing/2014/main" id="{4CDA01D0-9E3A-4F10-EE3D-C9D92291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59" y="2055810"/>
            <a:ext cx="4004679" cy="3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rmes - Ancient Greek Vase Painting">
            <a:extLst>
              <a:ext uri="{FF2B5EF4-FFF2-40B4-BE49-F238E27FC236}">
                <a16:creationId xmlns:a16="http://schemas.microsoft.com/office/drawing/2014/main" id="{E5C5C002-BF86-0A47-D93C-A846939E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91" y="2055812"/>
            <a:ext cx="2345181" cy="3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D4D1A0-1E44-9264-9C51-A3596E921576}"/>
              </a:ext>
            </a:extLst>
          </p:cNvPr>
          <p:cNvSpPr txBox="1"/>
          <p:nvPr/>
        </p:nvSpPr>
        <p:spPr>
          <a:xfrm>
            <a:off x="594319" y="5869841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Artemis/Diana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55A7D-1118-FC11-348A-FB654E736F55}"/>
              </a:ext>
            </a:extLst>
          </p:cNvPr>
          <p:cNvSpPr txBox="1"/>
          <p:nvPr/>
        </p:nvSpPr>
        <p:spPr>
          <a:xfrm>
            <a:off x="3649128" y="5869841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Apollo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32066-8624-39F2-77E4-2479F400427D}"/>
              </a:ext>
            </a:extLst>
          </p:cNvPr>
          <p:cNvSpPr txBox="1"/>
          <p:nvPr/>
        </p:nvSpPr>
        <p:spPr>
          <a:xfrm>
            <a:off x="6138889" y="5869841"/>
            <a:ext cx="240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Muse (and Apollo)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B5527-CA10-0EE3-BB73-FD997A884622}"/>
              </a:ext>
            </a:extLst>
          </p:cNvPr>
          <p:cNvSpPr txBox="1"/>
          <p:nvPr/>
        </p:nvSpPr>
        <p:spPr>
          <a:xfrm>
            <a:off x="9667525" y="5866546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Hermes/Mercury</a:t>
            </a:r>
          </a:p>
        </p:txBody>
      </p:sp>
    </p:spTree>
    <p:extLst>
      <p:ext uri="{BB962C8B-B14F-4D97-AF65-F5344CB8AC3E}">
        <p14:creationId xmlns:p14="http://schemas.microsoft.com/office/powerpoint/2010/main" val="3841027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Iris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messenger, communication, rainbow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of the swift feet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Demeter/Ceres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wheat, torches, cornucopia, often shown with her daughter Persephone/Proserpina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goddess of harvest, mother of fields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Dionysus/</a:t>
            </a:r>
            <a:r>
              <a:rPr lang="en-US" b="1" dirty="0" err="1">
                <a:latin typeface="Osaka" panose="020B0600000000000000" pitchFamily="34" charset="-128"/>
                <a:ea typeface="Osaka" panose="020B0600000000000000" pitchFamily="34" charset="-128"/>
              </a:rPr>
              <a:t>Dionysos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/Bacchus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vines, leopard skins, pinecone staff (thyrsus), often accompanied by satyrs and maenads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Roarer, the freer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Hades/Pluto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rooster, with Persephone (although not often depicted in art)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receiver of many,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ploutos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(“wealthy”)</a:t>
            </a:r>
          </a:p>
        </p:txBody>
      </p:sp>
    </p:spTree>
    <p:extLst>
      <p:ext uri="{BB962C8B-B14F-4D97-AF65-F5344CB8AC3E}">
        <p14:creationId xmlns:p14="http://schemas.microsoft.com/office/powerpoint/2010/main" val="4135956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era &amp; Iris - Ancient Greek Vase Painting">
            <a:extLst>
              <a:ext uri="{FF2B5EF4-FFF2-40B4-BE49-F238E27FC236}">
                <a16:creationId xmlns:a16="http://schemas.microsoft.com/office/drawing/2014/main" id="{ADB2E2F6-E34F-C55E-CFFA-D11FE374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8" y="2187001"/>
            <a:ext cx="2625635" cy="35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utus &amp; Demeter - Ancient Greek Vase Painting">
            <a:extLst>
              <a:ext uri="{FF2B5EF4-FFF2-40B4-BE49-F238E27FC236}">
                <a16:creationId xmlns:a16="http://schemas.microsoft.com/office/drawing/2014/main" id="{1E701F8E-463F-4FF1-1BDF-C0CE6CF5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88" y="2194137"/>
            <a:ext cx="3276509" cy="35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94023930-8D8A-677C-6870-0E697D74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08" y="2179505"/>
            <a:ext cx="2279759" cy="3567824"/>
          </a:xfrm>
          <a:prstGeom prst="rect">
            <a:avLst/>
          </a:prstGeom>
        </p:spPr>
      </p:pic>
      <p:pic>
        <p:nvPicPr>
          <p:cNvPr id="7" name="Picture 2" descr="Persephone &amp; Hades - Ancient Greek Vase Painting">
            <a:extLst>
              <a:ext uri="{FF2B5EF4-FFF2-40B4-BE49-F238E27FC236}">
                <a16:creationId xmlns:a16="http://schemas.microsoft.com/office/drawing/2014/main" id="{6100B33A-9439-3334-9D97-50EB703B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64" y="2179505"/>
            <a:ext cx="3127248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63AB1-D642-C249-3921-EE19D4314FCA}"/>
              </a:ext>
            </a:extLst>
          </p:cNvPr>
          <p:cNvSpPr txBox="1"/>
          <p:nvPr/>
        </p:nvSpPr>
        <p:spPr>
          <a:xfrm>
            <a:off x="1299941" y="5747329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Iris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26EBD-8253-19CC-B749-C389E36C2E8E}"/>
              </a:ext>
            </a:extLst>
          </p:cNvPr>
          <p:cNvSpPr txBox="1"/>
          <p:nvPr/>
        </p:nvSpPr>
        <p:spPr>
          <a:xfrm>
            <a:off x="3599781" y="574732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Demeter/Ceres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BB21F-8338-0990-13FC-78333648FD4A}"/>
              </a:ext>
            </a:extLst>
          </p:cNvPr>
          <p:cNvSpPr txBox="1"/>
          <p:nvPr/>
        </p:nvSpPr>
        <p:spPr>
          <a:xfrm>
            <a:off x="6821989" y="5758824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Dionysus/</a:t>
            </a:r>
          </a:p>
          <a:p>
            <a:pPr algn="ctr"/>
            <a:r>
              <a:rPr lang="en-US" sz="2000" dirty="0" err="1">
                <a:latin typeface="Osaka" panose="020B0600000000000000" pitchFamily="34" charset="-128"/>
                <a:ea typeface="Osaka" panose="020B0600000000000000" pitchFamily="34" charset="-128"/>
              </a:rPr>
              <a:t>Dionysos</a:t>
            </a: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/</a:t>
            </a:r>
          </a:p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Bacchus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E7DFD-42EE-4F10-911F-E2BC7CE65467}"/>
              </a:ext>
            </a:extLst>
          </p:cNvPr>
          <p:cNvSpPr txBox="1"/>
          <p:nvPr/>
        </p:nvSpPr>
        <p:spPr>
          <a:xfrm>
            <a:off x="9522034" y="530675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Hades/Pluto</a:t>
            </a:r>
          </a:p>
        </p:txBody>
      </p:sp>
    </p:spTree>
    <p:extLst>
      <p:ext uri="{BB962C8B-B14F-4D97-AF65-F5344CB8AC3E}">
        <p14:creationId xmlns:p14="http://schemas.microsoft.com/office/powerpoint/2010/main" val="376729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Underworld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When a mortal died, their soul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psyc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sz="3200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went down to Hades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Hades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Name of the underworld as well as the god in charge of it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cold, dark, cheerless place under the earth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River Styx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Lethe river</a:t>
            </a:r>
          </a:p>
          <a:p>
            <a:pPr lvl="1"/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l</a:t>
            </a:r>
            <a:r>
              <a:rPr lang="en-US" sz="2800" i="1" spc="-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sz="2800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“forgetfulness”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lethargy and lethargic</a:t>
            </a:r>
          </a:p>
        </p:txBody>
      </p:sp>
    </p:spTree>
    <p:extLst>
      <p:ext uri="{BB962C8B-B14F-4D97-AF65-F5344CB8AC3E}">
        <p14:creationId xmlns:p14="http://schemas.microsoft.com/office/powerpoint/2010/main" val="376845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Divine Punishments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318"/>
            <a:ext cx="5126665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Sisyphus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1D86C0-05D9-DE67-63EF-1CBD3E016AAF}"/>
              </a:ext>
            </a:extLst>
          </p:cNvPr>
          <p:cNvSpPr txBox="1">
            <a:spLocks/>
          </p:cNvSpPr>
          <p:nvPr/>
        </p:nvSpPr>
        <p:spPr>
          <a:xfrm>
            <a:off x="6192485" y="1915318"/>
            <a:ext cx="5151276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Tantalus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7" name="Picture Placeholder 11" descr="A picture containing text, cartoon, screenshot, illustration&#10;&#10;Description automatically generated">
            <a:extLst>
              <a:ext uri="{FF2B5EF4-FFF2-40B4-BE49-F238E27FC236}">
                <a16:creationId xmlns:a16="http://schemas.microsoft.com/office/drawing/2014/main" id="{1A096C76-5B74-14EB-4D1C-DD3F8CBE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100" b="17100"/>
          <a:stretch>
            <a:fillRect/>
          </a:stretch>
        </p:blipFill>
        <p:spPr>
          <a:xfrm>
            <a:off x="1075693" y="2526232"/>
            <a:ext cx="4651677" cy="3673006"/>
          </a:xfrm>
          <a:prstGeom prst="rect">
            <a:avLst/>
          </a:prstGeom>
        </p:spPr>
      </p:pic>
      <p:pic>
        <p:nvPicPr>
          <p:cNvPr id="9" name="Picture Placeholder 5" descr="A picture containing art, drawing, cartoon, poster&#10;&#10;Description automatically generated">
            <a:extLst>
              <a:ext uri="{FF2B5EF4-FFF2-40B4-BE49-F238E27FC236}">
                <a16:creationId xmlns:a16="http://schemas.microsoft.com/office/drawing/2014/main" id="{C8E65521-88F3-06B7-A85F-E87180D5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165" b="12165"/>
          <a:stretch>
            <a:fillRect/>
          </a:stretch>
        </p:blipFill>
        <p:spPr>
          <a:xfrm>
            <a:off x="6442285" y="2526232"/>
            <a:ext cx="4651676" cy="36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8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 err="1">
                <a:latin typeface="Osaka" panose="020B0600000000000000" pitchFamily="34" charset="-128"/>
                <a:ea typeface="Osaka" panose="020B0600000000000000" pitchFamily="34" charset="-128"/>
              </a:rPr>
              <a:t>kosmos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cosmogony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the theory of the “origin of the universe”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kosmos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“universe”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go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  <a:r>
              <a:rPr lang="en-US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“offspring,” “family”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cosmography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“study of the universe”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grap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“writing”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cosmonaut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 person who travels the universe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nau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  <a:r>
              <a:rPr lang="en-US" i="1" spc="-25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i="1" spc="-250" dirty="0" err="1">
                <a:latin typeface="Osaka" panose="020B0600000000000000" pitchFamily="34" charset="-128"/>
                <a:ea typeface="Osaka" panose="020B0600000000000000" pitchFamily="34" charset="-128"/>
              </a:rPr>
              <a:t>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“sailor”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799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mythology? Why is it important to study?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Creation of the World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Gods and Goddesses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Underworld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70830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g</a:t>
            </a:r>
            <a:r>
              <a:rPr lang="en-US" sz="5000" b="1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endParaRPr lang="en-US" sz="5000" b="1" spc="3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geography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“written description of the earth”</a:t>
            </a:r>
          </a:p>
          <a:p>
            <a:r>
              <a:rPr lang="en-US" sz="2400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g</a:t>
            </a:r>
            <a:r>
              <a:rPr lang="en-US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endParaRPr lang="en-US" i="1" spc="25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grap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“writing”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George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georgos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“farmer”)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ergein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“to work”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geothermal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having to do with the earth’s internal heat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ther</a:t>
            </a:r>
            <a:r>
              <a:rPr lang="en-US" sz="2400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m</a:t>
            </a:r>
            <a:r>
              <a:rPr lang="en-US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“heat”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364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terra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terrain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terrestrial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terrier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and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territory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terra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(“land,” “earth”)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terrenus</a:t>
            </a:r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terrestris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(“belonging to the earth”)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territorium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(“land around a town”)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BUT!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terrify, terrorize, terrorist, terrific, and terrible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terrere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(“to frighten”)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E06DA-C374-8698-461B-696717AE5A0E}"/>
              </a:ext>
            </a:extLst>
          </p:cNvPr>
          <p:cNvSpPr txBox="1"/>
          <p:nvPr/>
        </p:nvSpPr>
        <p:spPr>
          <a:xfrm>
            <a:off x="-2417379" y="332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4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Olympians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aphrodisiac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 substance that arouses sexual desire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Aphrodite</a:t>
            </a: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cereal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“grain”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Ceres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martial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“warlike”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Mart-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extended form of Mars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085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Olympians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 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vulcanology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“the study of volcanoes”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volcano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derived from Italian, derived from Vulcan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logos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“word”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muse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“to ponder, think”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Muses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museum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 place for storing and displaying precious or interesting things; it is where people go to a muse and to seek inspiration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Muses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10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More mythology!!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4, pp. 85–95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 over Word Study lists</a:t>
            </a:r>
          </a:p>
        </p:txBody>
      </p:sp>
    </p:spTree>
    <p:extLst>
      <p:ext uri="{BB962C8B-B14F-4D97-AF65-F5344CB8AC3E}">
        <p14:creationId xmlns:p14="http://schemas.microsoft.com/office/powerpoint/2010/main" val="4193563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latin typeface="Osaka" panose="020B0600000000000000" pitchFamily="34" charset="-128"/>
                <a:ea typeface="Osaka" panose="020B0600000000000000" pitchFamily="34" charset="-128"/>
              </a:rPr>
              <a:t>What is mythology?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3E6ADE-2052-69D3-AE2A-93D1075D2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08036"/>
              </p:ext>
            </p:extLst>
          </p:nvPr>
        </p:nvGraphicFramePr>
        <p:xfrm>
          <a:off x="2032000" y="2843054"/>
          <a:ext cx="81279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876477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94947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289146"/>
                    </a:ext>
                  </a:extLst>
                </a:gridCol>
              </a:tblGrid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mythos</a:t>
                      </a:r>
                    </a:p>
                    <a:p>
                      <a:pPr algn="ctr"/>
                      <a:endParaRPr lang="en-US" sz="2800" i="1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logos</a:t>
                      </a:r>
                    </a:p>
                    <a:p>
                      <a:pPr algn="ctr"/>
                      <a:endParaRPr lang="en-US" sz="2800" i="1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mythology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662158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“story” or “tale”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“word,” “explanation,” or “study”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study of stories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0316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E258D1-9A34-7529-F6AF-6552A18904A7}"/>
              </a:ext>
            </a:extLst>
          </p:cNvPr>
          <p:cNvSpPr txBox="1"/>
          <p:nvPr/>
        </p:nvSpPr>
        <p:spPr>
          <a:xfrm>
            <a:off x="4579070" y="2843053"/>
            <a:ext cx="42672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B7804-7C34-CF0B-A900-DE68BBFBBBEB}"/>
              </a:ext>
            </a:extLst>
          </p:cNvPr>
          <p:cNvSpPr txBox="1"/>
          <p:nvPr/>
        </p:nvSpPr>
        <p:spPr>
          <a:xfrm>
            <a:off x="7186211" y="2843053"/>
            <a:ext cx="42672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023106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Creation of the World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3E6ADE-2052-69D3-AE2A-93D1075D2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25176"/>
              </p:ext>
            </p:extLst>
          </p:nvPr>
        </p:nvGraphicFramePr>
        <p:xfrm>
          <a:off x="1958578" y="2149924"/>
          <a:ext cx="3618471" cy="370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471">
                  <a:extLst>
                    <a:ext uri="{9D8B030D-6E8A-4147-A177-3AD203B41FA5}">
                      <a16:colId xmlns:a16="http://schemas.microsoft.com/office/drawing/2014/main" val="3287647758"/>
                    </a:ext>
                  </a:extLst>
                </a:gridCol>
              </a:tblGrid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Chaos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662158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Ge/Gaia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031621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Uranus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435225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Fertilized Earth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52505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AC02C79-9D36-7591-418A-2BCB58A7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22870"/>
              </p:ext>
            </p:extLst>
          </p:nvPr>
        </p:nvGraphicFramePr>
        <p:xfrm>
          <a:off x="6614953" y="2202974"/>
          <a:ext cx="361847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471">
                  <a:extLst>
                    <a:ext uri="{9D8B030D-6E8A-4147-A177-3AD203B41FA5}">
                      <a16:colId xmlns:a16="http://schemas.microsoft.com/office/drawing/2014/main" val="3287647758"/>
                    </a:ext>
                  </a:extLst>
                </a:gridCol>
              </a:tblGrid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err="1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kosmos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pPr algn="ctr"/>
                      <a:endParaRPr lang="en-US" sz="2800" b="0" i="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“order,” “world,” or “universe”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662158"/>
                  </a:ext>
                </a:extLst>
              </a:tr>
            </a:tbl>
          </a:graphicData>
        </a:graphic>
      </p:graphicFrame>
      <p:pic>
        <p:nvPicPr>
          <p:cNvPr id="9" name="Graphic 8" descr="Arrow Down with solid fill">
            <a:extLst>
              <a:ext uri="{FF2B5EF4-FFF2-40B4-BE49-F238E27FC236}">
                <a16:creationId xmlns:a16="http://schemas.microsoft.com/office/drawing/2014/main" id="{C0A65631-15BF-FCB8-F63B-AE66EF6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590" y="2911681"/>
            <a:ext cx="360909" cy="360909"/>
          </a:xfrm>
          <a:prstGeom prst="rect">
            <a:avLst/>
          </a:prstGeom>
        </p:spPr>
      </p:pic>
      <p:pic>
        <p:nvPicPr>
          <p:cNvPr id="15" name="Graphic 14" descr="Arrow Up with solid fill">
            <a:extLst>
              <a:ext uri="{FF2B5EF4-FFF2-40B4-BE49-F238E27FC236}">
                <a16:creationId xmlns:a16="http://schemas.microsoft.com/office/drawing/2014/main" id="{3184756F-5476-5213-9C72-E96B6396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813" y="3880013"/>
            <a:ext cx="360909" cy="360909"/>
          </a:xfrm>
          <a:prstGeom prst="rect">
            <a:avLst/>
          </a:prstGeom>
        </p:spPr>
      </p:pic>
      <p:pic>
        <p:nvPicPr>
          <p:cNvPr id="16" name="Graphic 15" descr="Arrow Down with solid fill">
            <a:extLst>
              <a:ext uri="{FF2B5EF4-FFF2-40B4-BE49-F238E27FC236}">
                <a16:creationId xmlns:a16="http://schemas.microsoft.com/office/drawing/2014/main" id="{0C2D8299-FA38-2084-9831-61C4DF76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5136" y="3873910"/>
            <a:ext cx="360909" cy="360909"/>
          </a:xfrm>
          <a:prstGeom prst="rect">
            <a:avLst/>
          </a:prstGeom>
        </p:spPr>
      </p:pic>
      <p:pic>
        <p:nvPicPr>
          <p:cNvPr id="17" name="Graphic 16" descr="Arrow Down with solid fill">
            <a:extLst>
              <a:ext uri="{FF2B5EF4-FFF2-40B4-BE49-F238E27FC236}">
                <a16:creationId xmlns:a16="http://schemas.microsoft.com/office/drawing/2014/main" id="{F5696D7E-7D25-96EA-EBB8-1C368726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590" y="4765068"/>
            <a:ext cx="360909" cy="3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Theogony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theos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(“gods”)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gony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(“birth”) = theogony (“birth of the gods”)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Hesiod,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Theogony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(c. 700 BCE)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Gaia and Uranus give birth to the Titans, including Kronos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castrates Uranus and rules in his place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then marries Rhea (his sister) and she gives birth to Zeus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eats/swallows the children he has with Rhea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escapes to Crete (later deposes Kronos)</a:t>
            </a:r>
          </a:p>
        </p:txBody>
      </p:sp>
    </p:spTree>
    <p:extLst>
      <p:ext uri="{BB962C8B-B14F-4D97-AF65-F5344CB8AC3E}">
        <p14:creationId xmlns:p14="http://schemas.microsoft.com/office/powerpoint/2010/main" val="21952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Theogony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Demeter, Hades, Hera, Hestia, Poseidon, and Zeus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eats/swallows every child </a:t>
            </a:r>
            <a:r>
              <a:rPr lang="en-US" i="1" u="sng" dirty="0">
                <a:latin typeface="Osaka" panose="020B0600000000000000" pitchFamily="34" charset="-128"/>
                <a:ea typeface="Osaka" panose="020B0600000000000000" pitchFamily="34" charset="-128"/>
              </a:rPr>
              <a:t>but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Zeus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escapes to Crete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deposes Kronos and tricks him to throw up his siblings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marries Hera (his sister) and becomes the new ruler of the cosmos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11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Olympians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p. 79, list of the </a:t>
            </a:r>
            <a:r>
              <a:rPr lang="en-US" spc="-300" dirty="0">
                <a:latin typeface="Osaka" panose="020B0600000000000000" pitchFamily="34" charset="-128"/>
                <a:ea typeface="Osaka" panose="020B0600000000000000" pitchFamily="34" charset="-128"/>
              </a:rPr>
              <a:t>16</a:t>
            </a:r>
            <a:r>
              <a:rPr lang="en-US" spc="300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Olympians (</a:t>
            </a:r>
            <a:r>
              <a:rPr lang="en-US" spc="-300" dirty="0">
                <a:latin typeface="Osaka" panose="020B0600000000000000" pitchFamily="34" charset="-128"/>
                <a:ea typeface="Osaka" panose="020B0600000000000000" pitchFamily="34" charset="-128"/>
              </a:rPr>
              <a:t>12</a:t>
            </a:r>
            <a:r>
              <a:rPr lang="en-US" spc="300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main ones)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Greek/Roman names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Significance</a:t>
            </a:r>
          </a:p>
        </p:txBody>
      </p:sp>
    </p:spTree>
    <p:extLst>
      <p:ext uri="{BB962C8B-B14F-4D97-AF65-F5344CB8AC3E}">
        <p14:creationId xmlns:p14="http://schemas.microsoft.com/office/powerpoint/2010/main" val="1336820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Osaka" panose="020B0600000000000000" pitchFamily="34" charset="-128"/>
                <a:ea typeface="Osaka" panose="020B0600000000000000" pitchFamily="34" charset="-128"/>
              </a:rPr>
              <a:t>Terms for talking about the Greek gods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Attribute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Associated tokens often used to identify a god in 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701EB-E484-D606-011E-EF79703D4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alpha val="2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Epithets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Descriptive phrases that describe the god; used often in literature sometimes by themselves, without the god’s name</a:t>
            </a:r>
          </a:p>
        </p:txBody>
      </p:sp>
    </p:spTree>
    <p:extLst>
      <p:ext uri="{BB962C8B-B14F-4D97-AF65-F5344CB8AC3E}">
        <p14:creationId xmlns:p14="http://schemas.microsoft.com/office/powerpoint/2010/main" val="1963658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Zeus/Jupiter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thunderbolt, throne, eagle, oak tree, scepter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father of gods and men, son of Kronos, cloud-gatherer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Hera/Juno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peacock, scepter, throne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cow-eyed, Argive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Poseidon/Neptune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trident, marine life, older with beard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earth-shaker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Aphrodite/Venus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nude, doves, often showed with son (Eros/Cupid)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laughter-loving</a:t>
            </a:r>
          </a:p>
        </p:txBody>
      </p:sp>
    </p:spTree>
    <p:extLst>
      <p:ext uri="{BB962C8B-B14F-4D97-AF65-F5344CB8AC3E}">
        <p14:creationId xmlns:p14="http://schemas.microsoft.com/office/powerpoint/2010/main" val="1707190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1065</Words>
  <Application>Microsoft Macintosh PowerPoint</Application>
  <PresentationFormat>Widescreen</PresentationFormat>
  <Paragraphs>193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Osaka</vt:lpstr>
      <vt:lpstr>Arial</vt:lpstr>
      <vt:lpstr>Calibri</vt:lpstr>
      <vt:lpstr>Calibri Light</vt:lpstr>
      <vt:lpstr>Office Theme</vt:lpstr>
      <vt:lpstr>Mythology Pt.1</vt:lpstr>
      <vt:lpstr>Outline</vt:lpstr>
      <vt:lpstr>What is mythology?</vt:lpstr>
      <vt:lpstr>The Creation of the World</vt:lpstr>
      <vt:lpstr>Theogony</vt:lpstr>
      <vt:lpstr>Theogony cont’d</vt:lpstr>
      <vt:lpstr>The Olympians</vt:lpstr>
      <vt:lpstr>Terms for talking about the Greek gods</vt:lpstr>
      <vt:lpstr>Attributes and Epithets</vt:lpstr>
      <vt:lpstr>Attributes and Epithets</vt:lpstr>
      <vt:lpstr>Attributes and Epithets cont’d</vt:lpstr>
      <vt:lpstr>Attributes and Epithets cont’d</vt:lpstr>
      <vt:lpstr>Attributes and Epithets cont’d</vt:lpstr>
      <vt:lpstr>Attributes and Epithets cont’d</vt:lpstr>
      <vt:lpstr>Attributes and Epithets cont’d</vt:lpstr>
      <vt:lpstr>Attributes and Epithets cont’d</vt:lpstr>
      <vt:lpstr>The Underworld</vt:lpstr>
      <vt:lpstr>Divine Punishments</vt:lpstr>
      <vt:lpstr>Word Study — kosmos</vt:lpstr>
      <vt:lpstr>Word Study — gē</vt:lpstr>
      <vt:lpstr>Word Study — terra</vt:lpstr>
      <vt:lpstr>Word Study — Olympians</vt:lpstr>
      <vt:lpstr>Word Study — Olympians  cont’d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Mythology</dc:title>
  <dc:creator>A.M. Davis</dc:creator>
  <cp:lastModifiedBy>A.M. Davis</cp:lastModifiedBy>
  <cp:revision>30</cp:revision>
  <dcterms:created xsi:type="dcterms:W3CDTF">2023-06-29T03:33:24Z</dcterms:created>
  <dcterms:modified xsi:type="dcterms:W3CDTF">2023-10-09T23:32:29Z</dcterms:modified>
</cp:coreProperties>
</file>