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78" r:id="rId5"/>
    <p:sldId id="279" r:id="rId6"/>
    <p:sldId id="259" r:id="rId7"/>
    <p:sldId id="282" r:id="rId8"/>
    <p:sldId id="281" r:id="rId9"/>
    <p:sldId id="260" r:id="rId10"/>
    <p:sldId id="268" r:id="rId11"/>
    <p:sldId id="269" r:id="rId12"/>
    <p:sldId id="272" r:id="rId13"/>
    <p:sldId id="270" r:id="rId14"/>
    <p:sldId id="277" r:id="rId15"/>
    <p:sldId id="266" r:id="rId16"/>
    <p:sldId id="273" r:id="rId17"/>
    <p:sldId id="274" r:id="rId18"/>
    <p:sldId id="275" r:id="rId19"/>
    <p:sldId id="261" r:id="rId20"/>
    <p:sldId id="265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733"/>
  </p:normalViewPr>
  <p:slideViewPr>
    <p:cSldViewPr snapToGrid="0" showGuides="1">
      <p:cViewPr varScale="1">
        <p:scale>
          <a:sx n="120" d="100"/>
          <a:sy n="120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8A6E-4E00-4056-6DA6-D2F6B8A58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A9141-502B-7761-202B-B0BCD6D1D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78C9F-9DB8-94C0-C97B-7B4AE437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C8356-A5CE-14F7-D110-591D1985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78587-09EC-6BCC-6F53-53C79404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893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F191-B0EE-DAE8-298B-EDC0D9E4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8F8A7-B7C4-385E-D127-F98B0942B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6EE75-AA2E-09F8-5635-907F7289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83BF-ACA3-3BFE-00EA-6C94383D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C3EF-D116-76CD-0E92-D65335B1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67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1268A-094B-B3E5-2513-10A92890E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99F1E-B6D7-7B5C-8669-7FBB9D424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965E-81A4-4D28-08D0-FC3926B3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77BA0-642A-50D4-377A-6B513E62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74A6A-552F-3926-4ED7-8803FF9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995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F355-C0C9-C85F-2436-1A4F8B09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7FF28-86EF-867E-A107-B55A2291E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2F402-98EC-0BB5-5246-5F6FFCB9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A977-75B2-66C2-83F3-E2AB6A6F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CE8ED-957E-A75D-99A9-D8B639C9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05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0D7E-6B3B-2299-1A20-4DB66186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65331-207B-2E5D-AA0B-55490337A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D6F3B-8C15-FCC0-3C19-1B6D9080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C5945-779D-9F52-6737-0AF51F42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6FB7-2443-DFDE-2445-C3EBED5E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66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0AA4-AC06-98F7-9AE9-3535D1C8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0C98D-F0DD-1AE6-4916-98E11E9BF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A1701-B279-CB48-A9B4-DF634B20E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54ED7-5544-F760-26EA-6BF3AFCF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44C18-F0A2-461D-4CD9-79B3D243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1E52B-EBB8-6ECE-AD88-BC8697BE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687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A0D0-15DD-0043-C50D-31FE0ADD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C7E64-EA75-2CA6-E07D-594224253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D1C90-C96A-FCBF-E114-94864375A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7AECD-C17D-4B80-CB48-54AA998C7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EFCE4-9B67-325D-398D-ABFB46EF6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8830E-A0C4-E0C5-0555-A78896DC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90BF9-A08F-CD53-AB69-E6D7666A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3948BE-415F-F708-2887-3F120DE2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627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A988-6788-BE3F-7EA0-425B81FB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1BD88-59FD-C3E8-0C4E-0309704E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267A1-0C74-20E8-F63D-B65DD9D2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9B81C-97D9-643E-9C7B-FD1F4AB7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066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281F4-0818-97F1-3E19-B3FC1D65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8791A-307D-C890-0C5B-D18441C5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6425E-89CA-E03C-3F4F-2DC94218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13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A9B0-321E-A9F7-B93C-D099F687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52431-C97E-4EA1-685D-8DB6F810E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668CF-5CEC-213B-02F7-A71B429EB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0B22E-6B02-AF10-6A6A-3B472770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97241-FD7A-D398-76A5-51383E6C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35E7A-8999-FF1B-3AE4-07CD0BD8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354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C3-5959-43DF-EACD-190F74BC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3DB55-CD7A-7F40-C605-50F232B52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23557-41F6-C18D-9E28-CE2975802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577AE-EE37-E75D-0E5A-6D004239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79B5C-F78F-7390-1DE7-DA22B42D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13AB5-33D3-EFE7-8874-32AB07F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80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E0F4F-C877-A30B-3F3F-32A2C843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90ED0-FBAF-6FF8-C5D8-C9908532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37C27-8456-9C14-2914-AC684CCEA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3EE04-AF5D-A349-8CE7-9C44F00B64E1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8407D-517B-5F82-19E9-7C1DBA6C4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582F8-4060-E55A-16F7-C842C4204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A7F36-1A8D-3045-A5F9-1800D3C1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8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eoetdisco.blogspot.com/2006/11/el-nuevo-caballo-de-troy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C2C49-D4F8-32FB-A70D-E11C5B390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 b="1" dirty="0">
                <a:latin typeface="Osaka" panose="020B0600000000000000" pitchFamily="34" charset="-128"/>
                <a:ea typeface="Osaka" panose="020B0600000000000000" pitchFamily="34" charset="-128"/>
              </a:rPr>
              <a:t>Mythology Pt.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25D9D-8E16-83CF-308D-C14E818C9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4, pp. 85–95</a:t>
            </a: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19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Greek Heroes of the War cont’d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400E7-A953-7D98-FB73-4204DA73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Ajax</a:t>
            </a:r>
          </a:p>
          <a:p>
            <a:pPr marL="0" indent="0" algn="ctr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Best fighter after Achilles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Competed for Achilles’ armor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Very muscular and strong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B608DE-AFA5-32EC-DCF2-210368F7A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Odysseus</a:t>
            </a:r>
          </a:p>
          <a:p>
            <a:pPr marL="0" indent="0" algn="ctr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Awarded Achilles’ armor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Not very strong physically, but had a strong mind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Trojan horse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Odyssey</a:t>
            </a:r>
          </a:p>
        </p:txBody>
      </p:sp>
    </p:spTree>
    <p:extLst>
      <p:ext uri="{BB962C8B-B14F-4D97-AF65-F5344CB8AC3E}">
        <p14:creationId xmlns:p14="http://schemas.microsoft.com/office/powerpoint/2010/main" val="813824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Greek Heroes of the War cont’d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400E7-A953-7D98-FB73-4204DA73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Nestor</a:t>
            </a:r>
          </a:p>
          <a:p>
            <a:pPr marL="0" indent="0" algn="ctr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Oldest of the Greek heroes at Troy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King of Pylos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Always a source of wise advice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B608DE-AFA5-32EC-DCF2-210368F7A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Stentor</a:t>
            </a:r>
          </a:p>
          <a:p>
            <a:pPr marL="0" indent="0" algn="ctr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Herald at the Trojan war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Voice said to be as loud as 50 men</a:t>
            </a:r>
          </a:p>
        </p:txBody>
      </p:sp>
    </p:spTree>
    <p:extLst>
      <p:ext uri="{BB962C8B-B14F-4D97-AF65-F5344CB8AC3E}">
        <p14:creationId xmlns:p14="http://schemas.microsoft.com/office/powerpoint/2010/main" val="3161296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Trojan Heroes of the War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CEF4C-4F05-982B-51CB-56510C65D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Hector</a:t>
            </a:r>
          </a:p>
          <a:p>
            <a:pPr marL="0" indent="0" algn="ctr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Son of King Priam, brother to Paris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Great fighter, great man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Killed by Achilles shortly before the sack of Troy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CA7F8-4283-88BF-6F90-417E46723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Aeneas</a:t>
            </a:r>
          </a:p>
          <a:p>
            <a:pPr marL="0" indent="0" algn="ctr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Hero of Troy and of Rome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 DID NOT found Rome</a:t>
            </a: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120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Trojan Heroes of the War cont’d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CEF4C-4F05-982B-51CB-56510C65D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Anchises</a:t>
            </a:r>
          </a:p>
          <a:p>
            <a:pPr marL="0" indent="0" algn="ctr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Father of Aeneas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Survived because Aeneas carried him on his back after the siege of Troy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CA7F8-4283-88BF-6F90-417E46723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Cassandra</a:t>
            </a:r>
          </a:p>
          <a:p>
            <a:pPr marL="0" indent="0" algn="ctr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Daughter of King Priam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Prophet of Apollo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No one would believe her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Taken back with Agamemnon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Killed by Clytemnestra</a:t>
            </a: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458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Study: The Trojan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Judgment of Paris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Helen of Troy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Trojan horse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Achilles’ heel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Stentor, Nestor, Odysseus, Hector, Cassandra, Aeneas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Work like a Trojan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“epic”,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epos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ancient word for heroic poetry</a:t>
            </a:r>
          </a:p>
        </p:txBody>
      </p:sp>
    </p:spTree>
    <p:extLst>
      <p:ext uri="{BB962C8B-B14F-4D97-AF65-F5344CB8AC3E}">
        <p14:creationId xmlns:p14="http://schemas.microsoft.com/office/powerpoint/2010/main" val="3873101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Hero in Epic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Heroes strove to win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kleos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(glory, fame) so that their names would be remembered in songs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Wealth, power, etc. are incidental: glory is the big prize to be gained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They value this glory so much that they considered a glorious death in battle to be beautiful and well worth the sacrifice of their life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Human life is short but epic (poetry) is forever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central theme of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Iliad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illustrates this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Achilles is given the unique choice of two fates: either dying young with immortal glory or living to old age in ignominy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Achilles prefers dying young if it guarantees that a captive audience of undergrads will have to learn about him 3,000 years later!</a:t>
            </a:r>
          </a:p>
        </p:txBody>
      </p:sp>
    </p:spTree>
    <p:extLst>
      <p:ext uri="{BB962C8B-B14F-4D97-AF65-F5344CB8AC3E}">
        <p14:creationId xmlns:p14="http://schemas.microsoft.com/office/powerpoint/2010/main" val="4104498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Physical Strength vs. Mental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Raw physical might was typical of heroes (e.g., Heracles, Achilles)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 were notable for their cunning intelligence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Odysseus: he devised the Trojan horse which allowed the Greeks to sack the city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 frequently crafted lies to outwit his enemies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While his mendacious cunning earned him glory and success, it was not without criticism from other heroes</a:t>
            </a:r>
          </a:p>
          <a:p>
            <a:pPr>
              <a:lnSpc>
                <a:spcPct val="100000"/>
              </a:lnSpc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Iliad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9.312–13, Achilles tells Odysseus: “For hateful in my eyes as the gates of Hades is that man who hides one thing in his mind and says another.” —trans. Loeb</a:t>
            </a: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7614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Shame Culture in Homeric Greece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Homeric Greece was a shame-culture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Appearances and what others thought of one was a chief motivator for a hero’s actions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As honor was so highly valued, to be dishonored was terrible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Achilles’ wrath when Agamemnon disrespects him by unilaterally seizing the honor-prize the Greeks had awarded him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death of Ajax the Greater is also a good example</a:t>
            </a:r>
          </a:p>
        </p:txBody>
      </p:sp>
    </p:spTree>
    <p:extLst>
      <p:ext uri="{BB962C8B-B14F-4D97-AF65-F5344CB8AC3E}">
        <p14:creationId xmlns:p14="http://schemas.microsoft.com/office/powerpoint/2010/main" val="3112427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 is important to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 heroes lived long ago in the mythical past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They generally were involved with supernatural phenomena and/or were descended from the gods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They principally struggled in life to gain glory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One’s heroic status was not dependent on moral behavior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Later generations worshipped them and believed that dead heroes could provide assistance to their worshippers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Homeric ideal of the Hero remained in Greek consciousness but later generations also redefined what it meant to be a hero</a:t>
            </a:r>
          </a:p>
        </p:txBody>
      </p:sp>
    </p:spTree>
    <p:extLst>
      <p:ext uri="{BB962C8B-B14F-4D97-AF65-F5344CB8AC3E}">
        <p14:creationId xmlns:p14="http://schemas.microsoft.com/office/powerpoint/2010/main" val="1517311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Wanderings of Odysseus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Odyssey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another epic poem, Odysseus’ journey home after the Trojan war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It took him 10 years to get back to his wife Penelope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Cyclops, Polyphemus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Circe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Sirens, half woman, half bird, sang so sweetly that any sailor who heard them was compelled to stay and listen entranced forever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Lotus-eaters (but not the plant)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Scylla and Charybdis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Returning home and killing all the suitors</a:t>
            </a:r>
          </a:p>
        </p:txBody>
      </p:sp>
    </p:spTree>
    <p:extLst>
      <p:ext uri="{BB962C8B-B14F-4D97-AF65-F5344CB8AC3E}">
        <p14:creationId xmlns:p14="http://schemas.microsoft.com/office/powerpoint/2010/main" val="2621597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Heroes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Trojan War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does it mean to be a “hero”?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Wanderings of Odysseus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 Study</a:t>
            </a:r>
          </a:p>
        </p:txBody>
      </p:sp>
    </p:spTree>
    <p:extLst>
      <p:ext uri="{BB962C8B-B14F-4D97-AF65-F5344CB8AC3E}">
        <p14:creationId xmlns:p14="http://schemas.microsoft.com/office/powerpoint/2010/main" val="250720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Study: Odysseus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Circe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Cyclopean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Lotus-eaters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Mentor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Penelope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Siren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Scylla and Charybdis</a:t>
            </a:r>
          </a:p>
        </p:txBody>
      </p:sp>
    </p:spTree>
    <p:extLst>
      <p:ext uri="{BB962C8B-B14F-4D97-AF65-F5344CB8AC3E}">
        <p14:creationId xmlns:p14="http://schemas.microsoft.com/office/powerpoint/2010/main" val="1420394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Final mythology lesson :(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Read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4, pp. 95–103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Homework 2 assigned on Tuesday (7/11)</a:t>
            </a:r>
          </a:p>
        </p:txBody>
      </p:sp>
    </p:spTree>
    <p:extLst>
      <p:ext uri="{BB962C8B-B14F-4D97-AF65-F5344CB8AC3E}">
        <p14:creationId xmlns:p14="http://schemas.microsoft.com/office/powerpoint/2010/main" val="3850113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Heroes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Ancient Greek v. Modern concepts of what makes someone a “hero”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is the significance of ancient Greek heroes? Why are these people important to study?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Heracles/Hercules and Theseus</a:t>
            </a:r>
          </a:p>
        </p:txBody>
      </p:sp>
    </p:spTree>
    <p:extLst>
      <p:ext uri="{BB962C8B-B14F-4D97-AF65-F5344CB8AC3E}">
        <p14:creationId xmlns:p14="http://schemas.microsoft.com/office/powerpoint/2010/main" val="738858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Heracles/Hercules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 anchor="ctr">
            <a:normAutofit fontScale="92500"/>
          </a:bodyPr>
          <a:lstStyle/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Zeus slept with the woman Alcmene and fathered Heracles</a:t>
            </a:r>
          </a:p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Hera (Zeus’s wife) was jealous and wanted to destroy the child</a:t>
            </a:r>
          </a:p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Hera sent serpents to kill Hercules, but he kills the serpents</a:t>
            </a:r>
          </a:p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He has superhuman strength (that of a demigod)</a:t>
            </a:r>
          </a:p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Hera drives Heracles to madness and he murders his wife and children</a:t>
            </a:r>
          </a:p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When he regains his sanity, he is mortified about what he had done</a:t>
            </a:r>
          </a:p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To be purified from his bloodguilt, he must serve his cousin Eurystheus for 12 years (12 labors of Heracles)</a:t>
            </a:r>
          </a:p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Died after completing these (and many others)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Apotheosis, he became a god</a:t>
            </a:r>
          </a:p>
        </p:txBody>
      </p:sp>
    </p:spTree>
    <p:extLst>
      <p:ext uri="{BB962C8B-B14F-4D97-AF65-F5344CB8AC3E}">
        <p14:creationId xmlns:p14="http://schemas.microsoft.com/office/powerpoint/2010/main" val="384823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12 Labors of Heracles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DB89A52-BCF2-CA1B-BE45-EF864227E6A9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81600" cy="435133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The Nemean Lion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The Hydra of Lerna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The Deer of Keryneia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The Erymanthian Boar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The Augean Stables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The Stymphalian Birds</a:t>
            </a: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796A229-F468-D063-A853-D968EA8FE87D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7. The Cretan Bull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8. The Horses of Diomedes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9. The Belt of the Amazons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10. Geryon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11. The Apples of the Hesperides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12. Cerberus (Greek </a:t>
            </a:r>
            <a:r>
              <a:rPr lang="en-US" sz="2400" i="1">
                <a:latin typeface="Osaka" panose="020B0600000000000000" pitchFamily="34" charset="-128"/>
                <a:ea typeface="Osaka" panose="020B0600000000000000" pitchFamily="34" charset="-128"/>
              </a:rPr>
              <a:t>Kerberos</a:t>
            </a:r>
            <a:r>
              <a:rPr lang="en-US" sz="240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200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ancient art&#10;&#10;Description automatically generated">
            <a:extLst>
              <a:ext uri="{FF2B5EF4-FFF2-40B4-BE49-F238E27FC236}">
                <a16:creationId xmlns:a16="http://schemas.microsoft.com/office/drawing/2014/main" id="{EFEA66E3-81A4-0131-1CDA-10B93B0E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55" y="235370"/>
            <a:ext cx="11397689" cy="63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774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Theseus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Athenian by birth, son of the King of Athens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Defeated the Minotaur (man-eating monster that was half-man and half-bull)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Ariadne and her ball of string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Encounters with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Sinis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and Procrustes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Re-caught the Cretan Bull and sacrificed it to Apollo</a:t>
            </a:r>
          </a:p>
        </p:txBody>
      </p:sp>
    </p:spTree>
    <p:extLst>
      <p:ext uri="{BB962C8B-B14F-4D97-AF65-F5344CB8AC3E}">
        <p14:creationId xmlns:p14="http://schemas.microsoft.com/office/powerpoint/2010/main" val="4185533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Trojan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180E-66E3-C21A-73E9-5AFD9A02C0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10 year war between the Greeks and the Trojans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Zeus, Athena, Hera, and Aphrodite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Paris, Menelaus, and Priam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Achilles and Odysseus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Trojan Horse</a:t>
            </a:r>
          </a:p>
          <a:p>
            <a:pPr>
              <a:lnSpc>
                <a:spcPct val="100000"/>
              </a:lnSpc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pic>
        <p:nvPicPr>
          <p:cNvPr id="8" name="Picture 7" descr="A wooden horse structure with a building on the front&#10;&#10;Description automatically generated">
            <a:extLst>
              <a:ext uri="{FF2B5EF4-FFF2-40B4-BE49-F238E27FC236}">
                <a16:creationId xmlns:a16="http://schemas.microsoft.com/office/drawing/2014/main" id="{5451327D-8A79-5350-B750-CC6CF09FD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3045" y="2555355"/>
            <a:ext cx="2308363" cy="34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11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3C0-8FBC-77D1-73C5-FC8E661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Greek Heroes of the War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400E7-A953-7D98-FB73-4204DA73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Agamemnon</a:t>
            </a:r>
          </a:p>
          <a:p>
            <a:pPr marL="0" indent="0" algn="ctr">
              <a:buNone/>
            </a:pPr>
            <a:endParaRPr lang="en-US" sz="13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Older brother of Menelaus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Fought and survived the war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Killed by his wife Clytemnestra (and her paramour Aegisthus)</a:t>
            </a: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B608DE-AFA5-32EC-DCF2-210368F7A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Achilles</a:t>
            </a:r>
          </a:p>
          <a:p>
            <a:pPr marL="0" indent="0" algn="ctr">
              <a:buNone/>
            </a:pPr>
            <a:endParaRPr lang="en-US" sz="13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Swift of feet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Most famous hero of the war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Son of Peleus (a mortal) and Thetis (a sea-nymph)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Only vulnerable at a small place on his heel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Killed in the last year of the war</a:t>
            </a:r>
          </a:p>
        </p:txBody>
      </p:sp>
    </p:spTree>
    <p:extLst>
      <p:ext uri="{BB962C8B-B14F-4D97-AF65-F5344CB8AC3E}">
        <p14:creationId xmlns:p14="http://schemas.microsoft.com/office/powerpoint/2010/main" val="769614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1083</Words>
  <Application>Microsoft Macintosh PowerPoint</Application>
  <PresentationFormat>Widescreen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Osaka</vt:lpstr>
      <vt:lpstr>Arial</vt:lpstr>
      <vt:lpstr>Calibri</vt:lpstr>
      <vt:lpstr>Calibri Light</vt:lpstr>
      <vt:lpstr>Office Theme</vt:lpstr>
      <vt:lpstr>Mythology Pt. 2</vt:lpstr>
      <vt:lpstr>Outline</vt:lpstr>
      <vt:lpstr>Heroes</vt:lpstr>
      <vt:lpstr>Heracles/Hercules</vt:lpstr>
      <vt:lpstr>12 Labors of Heracles</vt:lpstr>
      <vt:lpstr>PowerPoint Presentation</vt:lpstr>
      <vt:lpstr>Theseus</vt:lpstr>
      <vt:lpstr>The Trojan War</vt:lpstr>
      <vt:lpstr>Greek Heroes of the War</vt:lpstr>
      <vt:lpstr>Greek Heroes of the War cont’d</vt:lpstr>
      <vt:lpstr>Greek Heroes of the War cont’d</vt:lpstr>
      <vt:lpstr>Trojan Heroes of the War</vt:lpstr>
      <vt:lpstr>Trojan Heroes of the War cont’d</vt:lpstr>
      <vt:lpstr>Word Study: The Trojan War</vt:lpstr>
      <vt:lpstr>The Hero in Epic</vt:lpstr>
      <vt:lpstr>Physical Strength vs. Mental Skill</vt:lpstr>
      <vt:lpstr>Shame Culture in Homeric Greece</vt:lpstr>
      <vt:lpstr>What is important to remember?</vt:lpstr>
      <vt:lpstr>The Wanderings of Odysseus</vt:lpstr>
      <vt:lpstr>Word Study: Odysseus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Mythology Pt. 3</dc:title>
  <dc:creator>A.M. Davis</dc:creator>
  <cp:lastModifiedBy>A.M. Davis</cp:lastModifiedBy>
  <cp:revision>14</cp:revision>
  <dcterms:created xsi:type="dcterms:W3CDTF">2023-07-06T15:52:28Z</dcterms:created>
  <dcterms:modified xsi:type="dcterms:W3CDTF">2023-10-12T15:13:47Z</dcterms:modified>
</cp:coreProperties>
</file>