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71" r:id="rId6"/>
    <p:sldId id="261" r:id="rId7"/>
    <p:sldId id="262" r:id="rId8"/>
    <p:sldId id="270" r:id="rId9"/>
    <p:sldId id="263" r:id="rId10"/>
    <p:sldId id="269" r:id="rId11"/>
    <p:sldId id="265" r:id="rId12"/>
    <p:sldId id="266" r:id="rId13"/>
    <p:sldId id="267" r:id="rId14"/>
    <p:sldId id="264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73"/>
    <p:restoredTop sz="94733"/>
  </p:normalViewPr>
  <p:slideViewPr>
    <p:cSldViewPr snapToGrid="0" showGuides="1">
      <p:cViewPr varScale="1">
        <p:scale>
          <a:sx n="42" d="100"/>
          <a:sy n="42" d="100"/>
        </p:scale>
        <p:origin x="192" y="1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22AE1-857D-69B4-1E1C-F32926D84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E5AABF-042F-C9A8-B31B-60B0C540C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6CB4B-1B26-27AE-8ED5-3690BBE9B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2434-0D28-D84E-9374-48CCD4192119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B7CBC-20B4-0493-CB85-BD274D06D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05C46-8BC4-E3BC-4042-7A16406CE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84D8-F295-7448-BB01-BCD9725FF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30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5A345-D80C-5DA2-F6B9-AAA47E250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32344-57BB-DAD5-76D9-0CC7F7EFA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77044-05CC-A7B8-EB91-691B0765D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2434-0D28-D84E-9374-48CCD4192119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E9078-772D-6A2B-A272-7593D54E4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7BEA0-0567-2FF8-BB7F-50761445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84D8-F295-7448-BB01-BCD9725FF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38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DF86AE-5B45-4360-C4D7-F92E41A926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C6975-8EF2-3A99-AE20-D48891AAA0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48485-D4E1-9C0D-4AA1-25DB1FD25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2434-0D28-D84E-9374-48CCD4192119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62682-5831-1D44-3D9A-A3FB4A6D5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1EDFE-948C-1366-08A6-40DAC8DA5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84D8-F295-7448-BB01-BCD9725FF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6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FB9B9-0D71-F0F2-B8A7-EC187774A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B2A8F-2611-A474-B9EE-D8854F1FB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55A5F-5738-4369-0ED6-17F03CAE7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2434-0D28-D84E-9374-48CCD4192119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ED687-C68D-474B-7BB3-EE78670E3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DBD3A-BBE6-48DA-67D2-80914FEFE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84D8-F295-7448-BB01-BCD9725FF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17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4BDDE-493D-1FDC-2F00-8248D3F4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0B7C83-E797-4E29-96BC-722901E11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27D43-5B76-0E9D-8D6A-F62CEB397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2434-0D28-D84E-9374-48CCD4192119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46C88-4EBC-5842-11C0-3E6DD2AB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D1501-AD79-5463-13F6-F00B00963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84D8-F295-7448-BB01-BCD9725FF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77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0A41B-A5D3-2FFF-77AC-4F8943313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5BC19-955C-9B88-0E55-52D0948BA0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131E75-1B3D-F1AF-794B-3370CEC6B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D2434C-FC1D-D9EC-8209-5D18A1F96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2434-0D28-D84E-9374-48CCD4192119}" type="datetimeFigureOut">
              <a:rPr lang="en-US" smtClean="0"/>
              <a:t>9/21/23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9C957-0B6A-5C84-7AFC-474FD914A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63C55E-E762-AEC8-28F0-B7D2F3BC6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84D8-F295-7448-BB01-BCD9725FF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12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B968F-AFEE-E479-E539-C25C11E2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3DEA6-BB08-962D-0F52-F271961C8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ACCB9C-99E7-CD8C-9AA7-5044162186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94CCDA-63CC-527A-48B1-92A33A33B3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6579FA-07F3-3B68-2300-3FDABCA9BC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828362-DE14-1720-1606-C6D148963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2434-0D28-D84E-9374-48CCD4192119}" type="datetimeFigureOut">
              <a:rPr lang="en-US" smtClean="0"/>
              <a:t>9/21/23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5B79B3-4116-4361-73A2-E1A8BF9E5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3EDABC-11AE-C70A-5502-09229E4F2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84D8-F295-7448-BB01-BCD9725FF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61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08B93-FC76-0FEE-C7B8-0CE876F4C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D599D3-82D3-6FA7-5F69-37ED9537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2434-0D28-D84E-9374-48CCD4192119}" type="datetimeFigureOut">
              <a:rPr lang="en-US" smtClean="0"/>
              <a:t>9/21/23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C0B844-2F47-D04D-A4BF-A3074A91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1D18FD-2804-EB4D-6CFD-AFB0AC37B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84D8-F295-7448-BB01-BCD9725FF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04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3C479E-6BA2-6B8B-427C-7B06AB289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2434-0D28-D84E-9374-48CCD4192119}" type="datetimeFigureOut">
              <a:rPr lang="en-US" smtClean="0"/>
              <a:t>9/21/23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567DE9-9268-882F-A90B-681A6D7AD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6E967-22A8-251F-0BFB-92BC726FC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84D8-F295-7448-BB01-BCD9725FF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82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806FD-0FEF-7516-DDE7-88ED6D0B5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BE18C-1D3B-4B2B-3597-A0B54EACF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F7244-9B28-4809-F0BB-9069F072B6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41B1B6-8C83-0716-C48D-E334C74CF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2434-0D28-D84E-9374-48CCD4192119}" type="datetimeFigureOut">
              <a:rPr lang="en-US" smtClean="0"/>
              <a:t>9/21/23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BF9B0C-6A21-0F42-1DFB-CB30DB6AB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D650C-1C80-E480-586C-E717E5FFB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84D8-F295-7448-BB01-BCD9725FF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01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4D76A-AD40-1973-895C-171E1E2AE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935B6C-1ACD-6D43-022D-57448EB01C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7345E-3887-4C4B-D79C-E1F0F042A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3A8517-5D99-3264-64C2-987E25FAC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2434-0D28-D84E-9374-48CCD4192119}" type="datetimeFigureOut">
              <a:rPr lang="en-US" smtClean="0"/>
              <a:t>9/21/23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7B7859-268F-7A9E-D48F-FA95A0338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56E29-0C13-6784-E323-4E51EA9F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84D8-F295-7448-BB01-BCD9725FF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39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6CBDBE-2210-41B0-4602-71418F071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65AB7-C6EA-39BD-09F7-E054721C4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25468-C051-2FFF-0E34-6D647C9660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42434-0D28-D84E-9374-48CCD4192119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5FF9E-3507-F5CE-5746-4AA7A6A2B9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46A2D-E0F8-9A40-D601-410C0A547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C84D8-F295-7448-BB01-BCD9725FF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3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69716881@N02/30396164693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4F8E35-E9C6-EC24-C865-EDF56F96D7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lang="en-US" sz="11500" dirty="0">
                <a:latin typeface="Osaka" panose="020B0600000000000000" pitchFamily="34" charset="-128"/>
                <a:ea typeface="Osaka" panose="020B0600000000000000" pitchFamily="34" charset="-128"/>
              </a:rPr>
              <a:t>Mythology Pt.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85EB3B-20B5-7883-A678-FF68B87D28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241" y="4582814"/>
            <a:ext cx="7132335" cy="1312657"/>
          </a:xfrm>
        </p:spPr>
        <p:txBody>
          <a:bodyPr anchor="t">
            <a:normAutofit/>
          </a:bodyPr>
          <a:lstStyle/>
          <a:p>
            <a:pPr algn="l"/>
            <a:r>
              <a:rPr lang="en-US" i="1" dirty="0">
                <a:latin typeface="Osaka" panose="020B0600000000000000" pitchFamily="34" charset="-128"/>
                <a:ea typeface="Osaka" panose="020B0600000000000000" pitchFamily="34" charset="-128"/>
              </a:rPr>
              <a:t>Words &amp; Ideas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, Chapter 4, pp. 95–103</a:t>
            </a:r>
            <a:endParaRPr lang="en-US" i="1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4242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59C5-09C9-D40E-2CD2-1F015C50844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Antigone and Ismene</a:t>
            </a:r>
          </a:p>
        </p:txBody>
      </p:sp>
      <p:pic>
        <p:nvPicPr>
          <p:cNvPr id="2054" name="Picture 6" descr="Antigone Kneeling Next To The Body Of Her Brother Polynices, Painted By  Joseph Abel (c. 1764—1818) - The Historian's Hut">
            <a:extLst>
              <a:ext uri="{FF2B5EF4-FFF2-40B4-BE49-F238E27FC236}">
                <a16:creationId xmlns:a16="http://schemas.microsoft.com/office/drawing/2014/main" id="{8D4B795D-438C-1832-CD8C-D2D04FD43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868789"/>
            <a:ext cx="5257800" cy="462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ntigone - World History Encyclopedia">
            <a:extLst>
              <a:ext uri="{FF2B5EF4-FFF2-40B4-BE49-F238E27FC236}">
                <a16:creationId xmlns:a16="http://schemas.microsoft.com/office/drawing/2014/main" id="{AEBAE700-2A6F-E94F-1972-98CD54C16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39" y="1868789"/>
            <a:ext cx="5157160" cy="462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56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59C5-09C9-D40E-2CD2-1F015C50844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Women in Mythology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FC25F-F0D4-75D8-134D-C7AB77F1AF6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Stories of women in Greco-Roman mythology enforced patriarchal gender norms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Women were frequently depicted as dangerous because of their beauty: Helen, Aphrodite, Circe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They were also depicted as wanton, lustful women who want men too much: Clytemnestra, Circe, Medea, Pandora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Sometimes these categories overlap!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#</a:t>
            </a:r>
            <a:r>
              <a:rPr lang="en-US" dirty="0" err="1">
                <a:latin typeface="Osaka" panose="020B0600000000000000" pitchFamily="34" charset="-128"/>
                <a:ea typeface="Osaka" panose="020B0600000000000000" pitchFamily="34" charset="-128"/>
              </a:rPr>
              <a:t>NotAllWomen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– some women were prized as virtuous and good: Athena, Penelope, Daphne, Persephone, Eurydice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Sometimes tragedy still befalls these women, but sometimes not!</a:t>
            </a:r>
          </a:p>
        </p:txBody>
      </p:sp>
    </p:spTree>
    <p:extLst>
      <p:ext uri="{BB962C8B-B14F-4D97-AF65-F5344CB8AC3E}">
        <p14:creationId xmlns:p14="http://schemas.microsoft.com/office/powerpoint/2010/main" val="341890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59C5-09C9-D40E-2CD2-1F015C50844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Women and Abduction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FC25F-F0D4-75D8-134D-C7AB77F1AF6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Excerpt from the </a:t>
            </a:r>
            <a:r>
              <a:rPr lang="en-US" i="1" dirty="0">
                <a:latin typeface="Osaka" panose="020B0600000000000000" pitchFamily="34" charset="-128"/>
                <a:ea typeface="Osaka" panose="020B0600000000000000" pitchFamily="34" charset="-128"/>
              </a:rPr>
              <a:t>Homeric Hymn to Demeter</a:t>
            </a:r>
            <a:endParaRPr 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latin typeface="Osaka" panose="020B0600000000000000" pitchFamily="34" charset="-128"/>
                <a:ea typeface="Osaka" panose="020B0600000000000000" pitchFamily="34" charset="-128"/>
              </a:rPr>
              <a:t>“She [Persephone] was filled with a sense of wonder and she reached out with both hands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latin typeface="Osaka" panose="020B0600000000000000" pitchFamily="34" charset="-128"/>
                <a:ea typeface="Osaka" panose="020B0600000000000000" pitchFamily="34" charset="-128"/>
              </a:rPr>
              <a:t>	To take hold of the pretty plaything. And the earth, full of roads leading ever which way, opened up under her.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latin typeface="Osaka" panose="020B0600000000000000" pitchFamily="34" charset="-128"/>
                <a:ea typeface="Osaka" panose="020B0600000000000000" pitchFamily="34" charset="-128"/>
              </a:rPr>
              <a:t>	It happened on the Plain of Nysa. There it was that the Lord who receives many guests made his lunge.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latin typeface="Osaka" panose="020B0600000000000000" pitchFamily="34" charset="-128"/>
                <a:ea typeface="Osaka" panose="020B0600000000000000" pitchFamily="34" charset="-128"/>
              </a:rPr>
              <a:t>	He was riding on a chariot drawn by immortal horses. The son of Kronos. The one known by many names.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latin typeface="Osaka" panose="020B0600000000000000" pitchFamily="34" charset="-128"/>
                <a:ea typeface="Osaka" panose="020B0600000000000000" pitchFamily="34" charset="-128"/>
              </a:rPr>
              <a:t>	He seized her against her will, put her on his golden chariot,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latin typeface="Osaka" panose="020B0600000000000000" pitchFamily="34" charset="-128"/>
                <a:ea typeface="Osaka" panose="020B0600000000000000" pitchFamily="34" charset="-128"/>
              </a:rPr>
              <a:t>20	And drove away as she wept. She cried with a piercing voice,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latin typeface="Osaka" panose="020B0600000000000000" pitchFamily="34" charset="-128"/>
                <a:ea typeface="Osaka" panose="020B0600000000000000" pitchFamily="34" charset="-128"/>
              </a:rPr>
              <a:t>	calling upon her father [Zeus], the son of Kronos, the highest and the best.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latin typeface="Osaka" panose="020B0600000000000000" pitchFamily="34" charset="-128"/>
                <a:ea typeface="Osaka" panose="020B0600000000000000" pitchFamily="34" charset="-128"/>
              </a:rPr>
              <a:t>	But not one of the immortal ones, or human mortals,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latin typeface="Osaka" panose="020B0600000000000000" pitchFamily="34" charset="-128"/>
                <a:ea typeface="Osaka" panose="020B0600000000000000" pitchFamily="34" charset="-128"/>
              </a:rPr>
              <a:t>	heard her voice. Not even the olive trees which bear their splendid harvest.”</a:t>
            </a:r>
          </a:p>
        </p:txBody>
      </p:sp>
    </p:spTree>
    <p:extLst>
      <p:ext uri="{BB962C8B-B14F-4D97-AF65-F5344CB8AC3E}">
        <p14:creationId xmlns:p14="http://schemas.microsoft.com/office/powerpoint/2010/main" val="352701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59C5-09C9-D40E-2CD2-1F015C50844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Scorned Women in Mythology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FC25F-F0D4-75D8-134D-C7AB77F1AF6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Ariadne, Dido, Medea, Scylla, etc.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The general theme of the story is usually the same: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 young woman falls in love with a man; she betrays her family for him, only for him to leave her stranded. She transforms into a vengeful “monster” and/or “woman scorned”</a:t>
            </a:r>
          </a:p>
        </p:txBody>
      </p:sp>
    </p:spTree>
    <p:extLst>
      <p:ext uri="{BB962C8B-B14F-4D97-AF65-F5344CB8AC3E}">
        <p14:creationId xmlns:p14="http://schemas.microsoft.com/office/powerpoint/2010/main" val="302400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59C5-09C9-D40E-2CD2-1F015C50844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Gods and Mortals, Relationships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9F32BC-FBA2-A4B3-76BE-DD7BC9D9F123}"/>
              </a:ext>
            </a:extLst>
          </p:cNvPr>
          <p:cNvSpPr txBox="1"/>
          <p:nvPr/>
        </p:nvSpPr>
        <p:spPr>
          <a:xfrm>
            <a:off x="838200" y="1822228"/>
            <a:ext cx="3356657" cy="4672584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Arachne and Athena</a:t>
            </a:r>
          </a:p>
          <a:p>
            <a:endParaRPr 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Arachne was a mortal women who was famous for her weaving</a:t>
            </a:r>
          </a:p>
          <a:p>
            <a:endParaRPr lang="en-US" sz="10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She challenged Athena to a competition</a:t>
            </a:r>
          </a:p>
          <a:p>
            <a:endParaRPr lang="en-US" sz="10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Arachne was indeed a great weaver, but was unable to bear Athena’s anger and she hanged herself</a:t>
            </a:r>
          </a:p>
          <a:p>
            <a:endParaRPr lang="en-US" sz="10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Athena turned Arachne into a spider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40B833-370E-CA64-EC40-8C01F29A4465}"/>
              </a:ext>
            </a:extLst>
          </p:cNvPr>
          <p:cNvSpPr txBox="1"/>
          <p:nvPr/>
        </p:nvSpPr>
        <p:spPr>
          <a:xfrm>
            <a:off x="4417671" y="1817225"/>
            <a:ext cx="3356657" cy="467565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Midas and Dionysus</a:t>
            </a:r>
          </a:p>
          <a:p>
            <a:endParaRPr 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Osaka" panose="020B0600000000000000" pitchFamily="34" charset="-128"/>
                <a:ea typeface="Osaka" panose="020B0600000000000000" pitchFamily="34" charset="-128"/>
              </a:rPr>
              <a:t>Midas was king in Phrygia (modern day Turkey)</a:t>
            </a:r>
          </a:p>
          <a:p>
            <a:endParaRPr lang="en-US" sz="10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Osaka" panose="020B0600000000000000" pitchFamily="34" charset="-128"/>
                <a:ea typeface="Osaka" panose="020B0600000000000000" pitchFamily="34" charset="-128"/>
              </a:rPr>
              <a:t>Dionysus was travelling to India, one of his companions got lost</a:t>
            </a:r>
          </a:p>
          <a:p>
            <a:endParaRPr lang="en-US" sz="10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Osaka" panose="020B0600000000000000" pitchFamily="34" charset="-128"/>
                <a:ea typeface="Osaka" panose="020B0600000000000000" pitchFamily="34" charset="-128"/>
              </a:rPr>
              <a:t>Midas treated the companion well and brought him back to Dionysus</a:t>
            </a:r>
          </a:p>
          <a:p>
            <a:endParaRPr lang="en-US" sz="10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Osaka" panose="020B0600000000000000" pitchFamily="34" charset="-128"/>
                <a:ea typeface="Osaka" panose="020B0600000000000000" pitchFamily="34" charset="-128"/>
              </a:rPr>
              <a:t>In return, Midas asked to have the “golden touch”</a:t>
            </a:r>
          </a:p>
          <a:p>
            <a:endParaRPr lang="en-US" sz="10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Osaka" panose="020B0600000000000000" pitchFamily="34" charset="-128"/>
                <a:ea typeface="Osaka" panose="020B0600000000000000" pitchFamily="34" charset="-128"/>
              </a:rPr>
              <a:t>He soon regretted it, Dionysus advised to wash his hand in a river (Pactolus)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9743C4-BBB9-735E-A570-CC8EC22D378A}"/>
              </a:ext>
            </a:extLst>
          </p:cNvPr>
          <p:cNvSpPr txBox="1"/>
          <p:nvPr/>
        </p:nvSpPr>
        <p:spPr>
          <a:xfrm>
            <a:off x="7997143" y="1817225"/>
            <a:ext cx="3356657" cy="467565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Daphne and Apollo</a:t>
            </a:r>
          </a:p>
          <a:p>
            <a:endParaRPr 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Osaka" panose="020B0600000000000000" pitchFamily="34" charset="-128"/>
                <a:ea typeface="Osaka" panose="020B0600000000000000" pitchFamily="34" charset="-128"/>
              </a:rPr>
              <a:t>Eros was angry with Apollo and made him fall in love with Daphne</a:t>
            </a:r>
          </a:p>
          <a:p>
            <a:endParaRPr lang="en-US" sz="10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Osaka" panose="020B0600000000000000" pitchFamily="34" charset="-128"/>
                <a:ea typeface="Osaka" panose="020B0600000000000000" pitchFamily="34" charset="-128"/>
              </a:rPr>
              <a:t>She was already set on staying a virgin and hunting, but Eros shot her with an arrow</a:t>
            </a:r>
          </a:p>
          <a:p>
            <a:endParaRPr lang="en-US" sz="10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Osaka" panose="020B0600000000000000" pitchFamily="34" charset="-128"/>
                <a:ea typeface="Osaka" panose="020B0600000000000000" pitchFamily="34" charset="-128"/>
              </a:rPr>
              <a:t>Apollo pursues Daphne</a:t>
            </a:r>
          </a:p>
          <a:p>
            <a:endParaRPr lang="en-US" sz="10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Osaka" panose="020B0600000000000000" pitchFamily="34" charset="-128"/>
                <a:ea typeface="Osaka" panose="020B0600000000000000" pitchFamily="34" charset="-128"/>
              </a:rPr>
              <a:t>Daphne prays to Gaia, Gaia turns her into a laurel tree</a:t>
            </a:r>
          </a:p>
          <a:p>
            <a:endParaRPr lang="en-US" sz="10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Osaka" panose="020B0600000000000000" pitchFamily="34" charset="-128"/>
                <a:ea typeface="Osaka" panose="020B0600000000000000" pitchFamily="34" charset="-128"/>
              </a:rPr>
              <a:t>Apollo makes laurel his sacred tree</a:t>
            </a:r>
          </a:p>
        </p:txBody>
      </p:sp>
    </p:spTree>
    <p:extLst>
      <p:ext uri="{BB962C8B-B14F-4D97-AF65-F5344CB8AC3E}">
        <p14:creationId xmlns:p14="http://schemas.microsoft.com/office/powerpoint/2010/main" val="92588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59C5-09C9-D40E-2CD2-1F015C50844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Next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FC25F-F0D4-75D8-134D-C7AB77F1AF6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This was our last mythology lesson 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  <a:sym typeface="Wingdings" pitchFamily="2" charset="2"/>
              </a:rPr>
              <a:t>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000" dirty="0">
              <a:latin typeface="Osaka" panose="020B0600000000000000" pitchFamily="34" charset="-128"/>
              <a:ea typeface="Osaka" panose="020B0600000000000000" pitchFamily="34" charset="-128"/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  <a:sym typeface="Wingdings" pitchFamily="2" charset="2"/>
              </a:rPr>
              <a:t>On to History!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000" dirty="0">
              <a:latin typeface="Osaka" panose="020B0600000000000000" pitchFamily="34" charset="-128"/>
              <a:ea typeface="Osaka" panose="020B0600000000000000" pitchFamily="34" charset="-128"/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Read </a:t>
            </a:r>
            <a:r>
              <a:rPr lang="en-US" i="1" dirty="0">
                <a:latin typeface="Osaka" panose="020B0600000000000000" pitchFamily="34" charset="-128"/>
                <a:ea typeface="Osaka" panose="020B0600000000000000" pitchFamily="34" charset="-128"/>
              </a:rPr>
              <a:t>Words &amp; Ideas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, Chapter 9 (pp. 227–238), stop reading at "Source Passages”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000" dirty="0">
              <a:latin typeface="Osaka" panose="020B0600000000000000" pitchFamily="34" charset="-128"/>
              <a:ea typeface="Osaka" panose="020B0600000000000000" pitchFamily="34" charset="-128"/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  <a:sym typeface="Wingdings" pitchFamily="2" charset="2"/>
              </a:rPr>
              <a:t>Homework 2 assigned, due Thursday by 11:59pm PST</a:t>
            </a:r>
          </a:p>
        </p:txBody>
      </p:sp>
    </p:spTree>
    <p:extLst>
      <p:ext uri="{BB962C8B-B14F-4D97-AF65-F5344CB8AC3E}">
        <p14:creationId xmlns:p14="http://schemas.microsoft.com/office/powerpoint/2010/main" val="239531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59C5-09C9-D40E-2CD2-1F015C50844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FC25F-F0D4-75D8-134D-C7AB77F1AF6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Oedipus and His Family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Lineage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Gods and Mortals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Women in Mythology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Word Study (Review of Chapters 1–3)</a:t>
            </a:r>
          </a:p>
        </p:txBody>
      </p:sp>
    </p:spTree>
    <p:extLst>
      <p:ext uri="{BB962C8B-B14F-4D97-AF65-F5344CB8AC3E}">
        <p14:creationId xmlns:p14="http://schemas.microsoft.com/office/powerpoint/2010/main" val="106308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59C5-09C9-D40E-2CD2-1F015C50844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Where are we?</a:t>
            </a:r>
          </a:p>
        </p:txBody>
      </p:sp>
      <p:pic>
        <p:nvPicPr>
          <p:cNvPr id="1026" name="Picture 2" descr="ancient Greece - Kids | Britannica Kids | Homework Help">
            <a:extLst>
              <a:ext uri="{FF2B5EF4-FFF2-40B4-BE49-F238E27FC236}">
                <a16:creationId xmlns:a16="http://schemas.microsoft.com/office/drawing/2014/main" id="{7A83232B-B4F1-0D75-EC35-0887B32260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805" y="1874000"/>
            <a:ext cx="8660390" cy="461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p Arrow 4">
            <a:extLst>
              <a:ext uri="{FF2B5EF4-FFF2-40B4-BE49-F238E27FC236}">
                <a16:creationId xmlns:a16="http://schemas.microsoft.com/office/drawing/2014/main" id="{C51EC675-228F-57BD-83C1-0844530D40DC}"/>
              </a:ext>
            </a:extLst>
          </p:cNvPr>
          <p:cNvSpPr/>
          <p:nvPr/>
        </p:nvSpPr>
        <p:spPr>
          <a:xfrm>
            <a:off x="7020909" y="4382814"/>
            <a:ext cx="231228" cy="642077"/>
          </a:xfrm>
          <a:prstGeom prst="upArrow">
            <a:avLst>
              <a:gd name="adj1" fmla="val 41325"/>
              <a:gd name="adj2" fmla="val 673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0F55E21C-51D1-D8CB-BF25-4550659E778E}"/>
              </a:ext>
            </a:extLst>
          </p:cNvPr>
          <p:cNvSpPr/>
          <p:nvPr/>
        </p:nvSpPr>
        <p:spPr>
          <a:xfrm rot="10800000">
            <a:off x="8445062" y="2590799"/>
            <a:ext cx="231228" cy="642077"/>
          </a:xfrm>
          <a:prstGeom prst="upArrow">
            <a:avLst>
              <a:gd name="adj1" fmla="val 41325"/>
              <a:gd name="adj2" fmla="val 673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8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59C5-09C9-D40E-2CD2-1F015C50844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Oedipus and His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FC25F-F0D4-75D8-134D-C7AB77F1AF6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“the extreme example of an undeserving victim of Fate”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Delphi, Apollo, the Pythia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Laius, King of Thebes 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Oedipus and the prophecy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Sphinx’s riddle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Sphinx: woman’s head, eagle’s wings, and the body of a lion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“What is it that goes on four legs in the morning, on two legs in the middle of the day, and on three legs in the evening?”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Oedipus marrying Jocasta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Plague on Thebes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Prophecies being fulfilled</a:t>
            </a:r>
          </a:p>
          <a:p>
            <a:pPr>
              <a:lnSpc>
                <a:spcPct val="100000"/>
              </a:lnSpc>
            </a:pPr>
            <a:endParaRPr 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652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59C5-09C9-D40E-2CD2-1F015C50844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Oedipus and His Family</a:t>
            </a:r>
          </a:p>
        </p:txBody>
      </p:sp>
      <p:pic>
        <p:nvPicPr>
          <p:cNvPr id="4098" name="Picture 2" descr="Oedipus | Story, Summary, &amp; Facts | Britannica">
            <a:extLst>
              <a:ext uri="{FF2B5EF4-FFF2-40B4-BE49-F238E27FC236}">
                <a16:creationId xmlns:a16="http://schemas.microsoft.com/office/drawing/2014/main" id="{60D184F4-D755-FDA0-A959-C21E3B8E3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42368"/>
            <a:ext cx="5388980" cy="455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black and gold vase with two handles&#10;&#10;Description automatically generated">
            <a:extLst>
              <a:ext uri="{FF2B5EF4-FFF2-40B4-BE49-F238E27FC236}">
                <a16:creationId xmlns:a16="http://schemas.microsoft.com/office/drawing/2014/main" id="{BE383C38-62E8-B8B8-C6EC-2ABF15182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389563" y="1942368"/>
            <a:ext cx="4964237" cy="455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59C5-09C9-D40E-2CD2-1F015C50844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Mythology and Fate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FC25F-F0D4-75D8-134D-C7AB77F1AF6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“one of the main points of the myth is that you cannot escape your destiny no matter how hard you try.”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>
              <a:lnSpc>
                <a:spcPct val="100000"/>
              </a:lnSpc>
            </a:pPr>
            <a:r>
              <a:rPr lang="en-US">
                <a:latin typeface="Osaka" panose="020B0600000000000000" pitchFamily="34" charset="-128"/>
                <a:ea typeface="Osaka" panose="020B0600000000000000" pitchFamily="34" charset="-128"/>
              </a:rPr>
              <a:t>Was Oedipus 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blameless? Does his punishment seem fair?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Freud, the Oedipus complex</a:t>
            </a:r>
          </a:p>
          <a:p>
            <a:pPr>
              <a:lnSpc>
                <a:spcPct val="100000"/>
              </a:lnSpc>
            </a:pPr>
            <a:endParaRPr 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>
              <a:lnSpc>
                <a:spcPct val="100000"/>
              </a:lnSpc>
            </a:pPr>
            <a:endParaRPr 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473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59C5-09C9-D40E-2CD2-1F015C50844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Eteocles and Polynices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FC25F-F0D4-75D8-134D-C7AB77F1AF6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Oedipus had two sons, Eteocles and Polynices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Who was to rule after Oedipus exiled himself?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Creon (Jocasta’s brother), rule in alternation starting with Eteocles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The Seven Against Thebes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Civil war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Brother fights against brother</a:t>
            </a:r>
          </a:p>
        </p:txBody>
      </p:sp>
    </p:spTree>
    <p:extLst>
      <p:ext uri="{BB962C8B-B14F-4D97-AF65-F5344CB8AC3E}">
        <p14:creationId xmlns:p14="http://schemas.microsoft.com/office/powerpoint/2010/main" val="395977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59C5-09C9-D40E-2CD2-1F015C50844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Eteocles and Polynices</a:t>
            </a:r>
          </a:p>
        </p:txBody>
      </p:sp>
      <p:pic>
        <p:nvPicPr>
          <p:cNvPr id="3074" name="Picture 2" descr="Eteocles vs Polyneices – Western Canon Review">
            <a:extLst>
              <a:ext uri="{FF2B5EF4-FFF2-40B4-BE49-F238E27FC236}">
                <a16:creationId xmlns:a16="http://schemas.microsoft.com/office/drawing/2014/main" id="{785AE800-E57B-84B7-A58A-F1414A805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51950"/>
            <a:ext cx="7443132" cy="464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Seven Against Thebes on a Greek Vase, 4th century B.C.">
            <a:extLst>
              <a:ext uri="{FF2B5EF4-FFF2-40B4-BE49-F238E27FC236}">
                <a16:creationId xmlns:a16="http://schemas.microsoft.com/office/drawing/2014/main" id="{6B63E2A8-D4F8-4B77-42B0-045B19DD7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866" y="1851950"/>
            <a:ext cx="2813934" cy="464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12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59C5-09C9-D40E-2CD2-1F015C50844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Antigone and Ismene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FC25F-F0D4-75D8-134D-C7AB77F1AF6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Two daughters of Oedipus, Antigone and Ismene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Creon now being the ruler of Thebes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Eteocles being buried, Polynices being left to rot on the battlefield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Antigone trying to honor her brother with a proper burial and sentenced to death by Creon (walled up in a cave)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Perhaps comparable to a martyr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Haemon, Antigone’s fianc</a:t>
            </a:r>
            <a:r>
              <a:rPr lang="en-US" sz="3200" dirty="0">
                <a:latin typeface="Osaka" panose="020B0600000000000000" pitchFamily="34" charset="-128"/>
                <a:ea typeface="Osaka" panose="020B0600000000000000" pitchFamily="34" charset="-128"/>
              </a:rPr>
              <a:t>é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, finding Antigone committed suicide and then did so out of grief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Eurydice, Haemon’s mother, committed suicide too because she was distraught by the death of her son</a:t>
            </a:r>
          </a:p>
          <a:p>
            <a:pPr>
              <a:lnSpc>
                <a:spcPct val="100000"/>
              </a:lnSpc>
            </a:pPr>
            <a:endParaRPr 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211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bg1">
            <a:alpha val="90000"/>
          </a:schemeClr>
        </a:solidFill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1481</TotalTime>
  <Words>853</Words>
  <Application>Microsoft Macintosh PowerPoint</Application>
  <PresentationFormat>Widescreen</PresentationFormat>
  <Paragraphs>108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Osaka</vt:lpstr>
      <vt:lpstr>Arial</vt:lpstr>
      <vt:lpstr>Calibri</vt:lpstr>
      <vt:lpstr>Calibri Light</vt:lpstr>
      <vt:lpstr>Office Theme</vt:lpstr>
      <vt:lpstr>Mythology Pt. 3</vt:lpstr>
      <vt:lpstr>Outline</vt:lpstr>
      <vt:lpstr>Where are we?</vt:lpstr>
      <vt:lpstr>Oedipus and His Family</vt:lpstr>
      <vt:lpstr>Oedipus and His Family</vt:lpstr>
      <vt:lpstr>Mythology and Fate</vt:lpstr>
      <vt:lpstr>Eteocles and Polynices</vt:lpstr>
      <vt:lpstr>Eteocles and Polynices</vt:lpstr>
      <vt:lpstr>Antigone and Ismene</vt:lpstr>
      <vt:lpstr>Antigone and Ismene</vt:lpstr>
      <vt:lpstr>Women in Mythology</vt:lpstr>
      <vt:lpstr>Women and Abduction</vt:lpstr>
      <vt:lpstr>Scorned Women in Mythology</vt:lpstr>
      <vt:lpstr>Gods and Mortals, Relationships</vt:lpstr>
      <vt:lpstr>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Mythology Pt. 4</dc:title>
  <dc:creator>A.M. Davis</dc:creator>
  <cp:lastModifiedBy>A.M. Davis</cp:lastModifiedBy>
  <cp:revision>12</cp:revision>
  <dcterms:created xsi:type="dcterms:W3CDTF">2023-07-10T21:03:20Z</dcterms:created>
  <dcterms:modified xsi:type="dcterms:W3CDTF">2023-09-21T19:00:51Z</dcterms:modified>
</cp:coreProperties>
</file>