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62" r:id="rId4"/>
    <p:sldId id="263" r:id="rId5"/>
    <p:sldId id="264" r:id="rId6"/>
    <p:sldId id="265" r:id="rId7"/>
    <p:sldId id="279" r:id="rId8"/>
    <p:sldId id="280" r:id="rId9"/>
    <p:sldId id="281" r:id="rId10"/>
    <p:sldId id="285" r:id="rId11"/>
    <p:sldId id="282" r:id="rId12"/>
    <p:sldId id="283" r:id="rId13"/>
    <p:sldId id="284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7" r:id="rId24"/>
    <p:sldId id="275" r:id="rId25"/>
    <p:sldId id="276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2"/>
    <p:restoredTop sz="94733"/>
  </p:normalViewPr>
  <p:slideViewPr>
    <p:cSldViewPr snapToGrid="0" showGuides="1">
      <p:cViewPr varScale="1">
        <p:scale>
          <a:sx n="120" d="100"/>
          <a:sy n="120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6DA3-4335-A44A-BE8B-E81D9EC7EBAF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3D833-80B0-494A-98A2-5E7530310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D132-CD54-07E5-4914-92C15DDBF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59F93-1B4D-6CD1-6D55-4A96A73A8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61C1-4ABD-2040-508B-BDAC165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57B9-1712-286C-AE61-1EB5E11E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0EF1B-B608-5E49-CD24-87D22BBE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22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050B-DC04-4506-0974-CB777755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2277A-C0DE-4035-A235-CF1E76BCB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C22F-2EC6-A8DB-E7DB-D46A2F21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A8AA-FEDB-9BC8-EAC9-D64F0778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67CD3-BAEC-5B59-4792-3B52C3E5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7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B93D6-586E-4034-51F2-E795E1736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71433-437E-BBF5-107C-02BE16DEE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E341-E816-DC7C-0644-6BFE1A5B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18BCA-FFF3-095F-8BBE-32702B93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C549A-DB0A-DE40-AB99-912D7CD0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10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E99C-E308-361D-0C76-18461FF0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DE31-7C41-45F7-3492-BD3D50A37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18B0A-52B1-4681-7A4A-FB4295B2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CF6AD-8BF9-41FE-8995-7BED4127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07EE-9721-BEBB-0F8E-E1F2F976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77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0CA5-A161-DE38-1A75-7CCA2C93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26DA3-2D7F-A1AF-B16C-FA339CE46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9AD3D-39E5-08E2-557B-EA4273C6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39189-A7BE-CCBF-B0E7-E9B53D1A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DEB66-E169-961E-8D72-C3A592BE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25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08E5-87C5-D3C1-734B-FA1ED120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4DBB3-B541-D88F-3415-7DB454D8B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257CE-C39C-FECF-1B6F-D7B3B33D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D34EF-2F71-E1BC-DAAD-F079D8BF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6EB62-EB40-8B78-C886-6A6E8FDB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B96D4-88DC-2D3E-C05A-8440AD2B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45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D358-3AC0-2D04-BD43-3EBED4EC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E2EC4-7980-396A-093C-882F8E5B9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FB95-B13F-B2B5-2E8B-0E31DDED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69DC7-1FE1-6BF8-8ECE-DF567170F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BF6EB-DE40-9E5C-66C4-B1257872B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7EEE4-CFCD-6C85-3854-F05A838B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22596-420A-5332-8BB8-C5EF7C34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F4C98-7C99-D898-66AB-6B2F2AF3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54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54BB-4D54-5C71-2B54-6674BC75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15CF5-3C94-919D-B9D1-E62A5E06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EEC63-DCE9-1D47-B9A0-51B96108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E3788-8B5C-E6ED-6D60-7D8248D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03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9DB55-56E2-EA3D-91C5-79641D00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EDEEB-187E-3755-0B3B-77B7BDB7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F0F61-41E0-0172-4A1A-3EF216D5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61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5F39-C5FA-3765-C2AD-62579216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4C10-1A09-38CC-C46C-2D4D00B1A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BB5B4-6707-E181-C490-3D9370CE8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1624D-19B2-DB88-4B87-EAC4FA7F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8D8F-BD15-D560-E2FF-F5763ECB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4368F-6932-71E4-CCE6-71B11C4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40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E5EB-4A08-1A9D-FD51-75CC110B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031D6-FD27-AEBC-60C7-36BE63F9C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43F67-0C4C-083F-6E8E-2D7E54D9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F8318-00C2-2640-8D6A-B4427E2F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D9145-AAF5-BD3D-3F0E-51BBA384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BB152-D403-5063-5A7F-1A1F6010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031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9B6D1-53DC-041E-A100-06911BD0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7F47-6FB9-1E78-5238-87256C141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57CC-A969-D562-1545-AC2C63AB9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B203-5B96-DE4D-AB9D-18C52773337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888B-4F2F-A740-AFD9-B7C16ABAC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6EE35-5B21-560B-8E65-679080E19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5359-4233-364E-9DBD-17BC4899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ncientworldonline.blogspot.com/2021/0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chive.org/details/history_of_herodotus_translated_from_the_greek_with_notes_vol2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udaism.stackexchange.com/questions/13938/the-size-shape-of-biblical-israe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F76552-F15E-DC47-16F2-82492C84053E}"/>
              </a:ext>
            </a:extLst>
          </p:cNvPr>
          <p:cNvSpPr/>
          <p:nvPr/>
        </p:nvSpPr>
        <p:spPr>
          <a:xfrm>
            <a:off x="3979744" y="685798"/>
            <a:ext cx="4232511" cy="548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st of a person with a beard&#10;&#10;Description automatically generated">
            <a:extLst>
              <a:ext uri="{FF2B5EF4-FFF2-40B4-BE49-F238E27FC236}">
                <a16:creationId xmlns:a16="http://schemas.microsoft.com/office/drawing/2014/main" id="{A7D11EB3-1B32-0529-75F2-EB9F54245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573" r="4573"/>
          <a:stretch/>
        </p:blipFill>
        <p:spPr>
          <a:xfrm>
            <a:off x="-27448" y="10"/>
            <a:ext cx="3469871" cy="6857990"/>
          </a:xfrm>
          <a:prstGeom prst="rect">
            <a:avLst/>
          </a:prstGeom>
        </p:spPr>
      </p:pic>
      <p:pic>
        <p:nvPicPr>
          <p:cNvPr id="6" name="Picture 5" descr="A book with text on it&#10;&#10;Description automatically generated">
            <a:extLst>
              <a:ext uri="{FF2B5EF4-FFF2-40B4-BE49-F238E27FC236}">
                <a16:creationId xmlns:a16="http://schemas.microsoft.com/office/drawing/2014/main" id="{A0B0F286-5466-76AE-5F84-A847E9F09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30" r="9350"/>
          <a:stretch/>
        </p:blipFill>
        <p:spPr>
          <a:xfrm>
            <a:off x="8722109" y="-2"/>
            <a:ext cx="3469891" cy="6858001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4858C89-DE32-0EBB-359E-20C519BC401E}"/>
              </a:ext>
            </a:extLst>
          </p:cNvPr>
          <p:cNvSpPr txBox="1">
            <a:spLocks/>
          </p:cNvSpPr>
          <p:nvPr/>
        </p:nvSpPr>
        <p:spPr>
          <a:xfrm>
            <a:off x="3979743" y="2233562"/>
            <a:ext cx="4232513" cy="119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Osaka" panose="020B0600000000000000" pitchFamily="34" charset="-128"/>
                <a:ea typeface="Osaka" panose="020B0600000000000000" pitchFamily="34" charset="-128"/>
              </a:rPr>
              <a:t>History Pt. 1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8FC717A-FDCB-04CB-08D8-42129B06D63D}"/>
              </a:ext>
            </a:extLst>
          </p:cNvPr>
          <p:cNvSpPr txBox="1">
            <a:spLocks/>
          </p:cNvSpPr>
          <p:nvPr/>
        </p:nvSpPr>
        <p:spPr>
          <a:xfrm>
            <a:off x="4517065" y="3428998"/>
            <a:ext cx="3157870" cy="999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sz="1800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9, </a:t>
            </a:r>
          </a:p>
          <a:p>
            <a:pPr marL="0" indent="0" algn="ctr">
              <a:buNone/>
            </a:pPr>
            <a:r>
              <a:rPr lang="en-US" sz="1800" b="1" dirty="0">
                <a:latin typeface="Osaka" panose="020B0600000000000000" pitchFamily="34" charset="-128"/>
                <a:ea typeface="Osaka" panose="020B0600000000000000" pitchFamily="34" charset="-128"/>
              </a:rPr>
              <a:t>pp. 227–238</a:t>
            </a:r>
            <a:endParaRPr lang="en-US" sz="1800" b="1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2882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Material Evidence from Pompeii</a:t>
            </a:r>
          </a:p>
        </p:txBody>
      </p:sp>
      <p:pic>
        <p:nvPicPr>
          <p:cNvPr id="14338" name="Picture 2" descr="At Legion of Honor, Life in Pompeii—And Bread—Preserved For Millennia | KQED">
            <a:extLst>
              <a:ext uri="{FF2B5EF4-FFF2-40B4-BE49-F238E27FC236}">
                <a16:creationId xmlns:a16="http://schemas.microsoft.com/office/drawing/2014/main" id="{FB52B0A5-F72B-2674-12D1-702485A0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9" y="2023966"/>
            <a:ext cx="390595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ncient Pompeii: Archaeologists Discover Fast-food Business Preserved in  Ruins of Roman City Destroyed by Volcano">
            <a:extLst>
              <a:ext uri="{FF2B5EF4-FFF2-40B4-BE49-F238E27FC236}">
                <a16:creationId xmlns:a16="http://schemas.microsoft.com/office/drawing/2014/main" id="{679D6163-2F24-2B5C-0767-16ECB6E1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18" y="2023966"/>
            <a:ext cx="390595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ompeii - Archaeology, Roman, Ruins | Britannica">
            <a:extLst>
              <a:ext uri="{FF2B5EF4-FFF2-40B4-BE49-F238E27FC236}">
                <a16:creationId xmlns:a16="http://schemas.microsoft.com/office/drawing/2014/main" id="{78111B23-573A-4445-D2D5-BD995C8C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44" y="3122516"/>
            <a:ext cx="3231474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B988E-9042-D8C2-E520-BB6AFD269D0E}"/>
              </a:ext>
            </a:extLst>
          </p:cNvPr>
          <p:cNvSpPr txBox="1"/>
          <p:nvPr/>
        </p:nvSpPr>
        <p:spPr>
          <a:xfrm>
            <a:off x="1894781" y="442426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bread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81E8F-65F8-32F4-323A-F5507A8BD183}"/>
              </a:ext>
            </a:extLst>
          </p:cNvPr>
          <p:cNvSpPr txBox="1"/>
          <p:nvPr/>
        </p:nvSpPr>
        <p:spPr>
          <a:xfrm>
            <a:off x="5628564" y="588476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bakery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65A28-FE4B-6C71-070C-A17FE9584D08}"/>
              </a:ext>
            </a:extLst>
          </p:cNvPr>
          <p:cNvSpPr txBox="1"/>
          <p:nvPr/>
        </p:nvSpPr>
        <p:spPr>
          <a:xfrm>
            <a:off x="9480970" y="44242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pots</a:t>
            </a:r>
          </a:p>
        </p:txBody>
      </p:sp>
    </p:spTree>
    <p:extLst>
      <p:ext uri="{BB962C8B-B14F-4D97-AF65-F5344CB8AC3E}">
        <p14:creationId xmlns:p14="http://schemas.microsoft.com/office/powerpoint/2010/main" val="1339837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Recording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Ancient calendars and timekeeping were usually based on natural cycles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Egyptians were the first to use a solar calendar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Babylonians,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Greeks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and Chinese used a lunar calendar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Based on a lunar month of 29 or 30 days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Lunar calendars cannot keep pace accurately with the seasons, must be corrected with intercalary days or months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year began in March and consisted of 10 months</a:t>
            </a:r>
          </a:p>
        </p:txBody>
      </p:sp>
    </p:spTree>
    <p:extLst>
      <p:ext uri="{BB962C8B-B14F-4D97-AF65-F5344CB8AC3E}">
        <p14:creationId xmlns:p14="http://schemas.microsoft.com/office/powerpoint/2010/main" val="1233322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Calendar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6D51F-8157-D127-9DB9-D1D263E73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1. March (the month of Mars, when campaigning season began)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2. April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3. May (Maia)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4. June (Juno)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5. </a:t>
            </a:r>
            <a:r>
              <a:rPr lang="en-US" sz="2400" dirty="0" err="1">
                <a:latin typeface="Osaka" panose="020B0600000000000000" pitchFamily="34" charset="-128"/>
                <a:ea typeface="Osaka" panose="020B0600000000000000" pitchFamily="34" charset="-128"/>
              </a:rPr>
              <a:t>Quintilis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(“five”)</a:t>
            </a:r>
            <a:endParaRPr lang="en-US" sz="18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50CE1-0FC0-A733-B19B-F3A63892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6. </a:t>
            </a:r>
            <a:r>
              <a:rPr lang="en-US" sz="2400" dirty="0" err="1">
                <a:latin typeface="Osaka" panose="020B0600000000000000" pitchFamily="34" charset="-128"/>
                <a:ea typeface="Osaka" panose="020B0600000000000000" pitchFamily="34" charset="-128"/>
              </a:rPr>
              <a:t>Sextilis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(“six”)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7. September (</a:t>
            </a:r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septem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“seven”)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8. October (</a:t>
            </a:r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octo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“eight”)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9. November (</a:t>
            </a:r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novem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“nine”)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10. December (</a:t>
            </a:r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decem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“ten”)</a:t>
            </a:r>
          </a:p>
        </p:txBody>
      </p:sp>
    </p:spTree>
    <p:extLst>
      <p:ext uri="{BB962C8B-B14F-4D97-AF65-F5344CB8AC3E}">
        <p14:creationId xmlns:p14="http://schemas.microsoft.com/office/powerpoint/2010/main" val="1550664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Calendar as we know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6D51F-8157-D127-9DB9-D1D263E73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  <a:latin typeface="Osaka" panose="020B0600000000000000" pitchFamily="34" charset="-128"/>
                <a:ea typeface="Osaka" panose="020B0600000000000000" pitchFamily="34" charset="-128"/>
              </a:rPr>
              <a:t>1. January (Janus)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  <a:latin typeface="Osaka" panose="020B0600000000000000" pitchFamily="34" charset="-128"/>
                <a:ea typeface="Osaka" panose="020B0600000000000000" pitchFamily="34" charset="-128"/>
              </a:rPr>
              <a:t>2. February (Februa, purification)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3. March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4. April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5. May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6. June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50CE1-0FC0-A733-B19B-F3A63892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  <a:latin typeface="Osaka" panose="020B0600000000000000" pitchFamily="34" charset="-128"/>
                <a:ea typeface="Osaka" panose="020B0600000000000000" pitchFamily="34" charset="-128"/>
              </a:rPr>
              <a:t>7. July (Julius Caesar)</a:t>
            </a: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  <a:latin typeface="Osaka" panose="020B0600000000000000" pitchFamily="34" charset="-128"/>
                <a:ea typeface="Osaka" panose="020B0600000000000000" pitchFamily="34" charset="-128"/>
              </a:rPr>
              <a:t>8. August (Augustus)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9. September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10. October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11. November</a:t>
            </a:r>
          </a:p>
          <a:p>
            <a:pPr marL="0" indent="0">
              <a:buNone/>
            </a:pP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12. December</a:t>
            </a:r>
          </a:p>
        </p:txBody>
      </p:sp>
    </p:spTree>
    <p:extLst>
      <p:ext uri="{BB962C8B-B14F-4D97-AF65-F5344CB8AC3E}">
        <p14:creationId xmlns:p14="http://schemas.microsoft.com/office/powerpoint/2010/main" val="3670388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Greek Historians</a:t>
            </a:r>
          </a:p>
        </p:txBody>
      </p:sp>
    </p:spTree>
    <p:extLst>
      <p:ext uri="{BB962C8B-B14F-4D97-AF65-F5344CB8AC3E}">
        <p14:creationId xmlns:p14="http://schemas.microsoft.com/office/powerpoint/2010/main" val="249352515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29061" cy="1600200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Herodotus</a:t>
            </a:r>
          </a:p>
        </p:txBody>
      </p:sp>
      <p:pic>
        <p:nvPicPr>
          <p:cNvPr id="9" name="Content Placeholder 8" descr="A map of the world&#10;&#10;Description automatically generated">
            <a:extLst>
              <a:ext uri="{FF2B5EF4-FFF2-40B4-BE49-F238E27FC236}">
                <a16:creationId xmlns:a16="http://schemas.microsoft.com/office/drawing/2014/main" id="{C6B815F8-8A81-FA46-5C51-F54CA8D19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2658" y="1353312"/>
            <a:ext cx="6359554" cy="4151376"/>
          </a:xfrm>
          <a:solidFill>
            <a:schemeClr val="bg1"/>
          </a:solidFill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Born c. 484 BCE in Halicarnassus (one of many Greek cities in Asia Minor)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“Father of History”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Mostly covered the Persian Wars (490-470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Genealogy and 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Wide scope and immense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Is he accurate?</a:t>
            </a:r>
          </a:p>
        </p:txBody>
      </p:sp>
    </p:spTree>
    <p:extLst>
      <p:ext uri="{BB962C8B-B14F-4D97-AF65-F5344CB8AC3E}">
        <p14:creationId xmlns:p14="http://schemas.microsoft.com/office/powerpoint/2010/main" val="64150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Thucydides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Born c. 464 BCE, Athenian citizen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Peloponnesian War, Athens v. Sparta (431-401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Firsthand knowledge and military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War and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His work is unfinished, breaks off in the middle of his account in 411 BCE</a:t>
            </a:r>
          </a:p>
        </p:txBody>
      </p:sp>
      <p:pic>
        <p:nvPicPr>
          <p:cNvPr id="1026" name="Picture 2" descr="The History of the Peloponnesian War - Wythepedia: The George Wythe  Encyclopedia">
            <a:extLst>
              <a:ext uri="{FF2B5EF4-FFF2-40B4-BE49-F238E27FC236}">
                <a16:creationId xmlns:a16="http://schemas.microsoft.com/office/drawing/2014/main" id="{D1E0E2EB-F373-AE79-130F-A030D000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4478438" cy="59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53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Xenophon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c. 430-356 BCE, Athens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Student of Socrates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Military and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Hellenika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history of Greece from 411-362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Picks up where Thucydides’ 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History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breaks off and covers the end of the Peloponnesian War and its aftermath</a:t>
            </a:r>
          </a:p>
        </p:txBody>
      </p:sp>
      <p:pic>
        <p:nvPicPr>
          <p:cNvPr id="2050" name="Picture 2" descr="Xenophon | Ancient Greek Historian &amp; Military Strategist | Britannica">
            <a:extLst>
              <a:ext uri="{FF2B5EF4-FFF2-40B4-BE49-F238E27FC236}">
                <a16:creationId xmlns:a16="http://schemas.microsoft.com/office/drawing/2014/main" id="{F39A30A5-8877-5F8F-80D0-1A5FAC71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00" y="1070658"/>
            <a:ext cx="6288912" cy="47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21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Polybius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c. 200-118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Aristocrat and politician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Banished from Greece and lived in 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Travelled to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Writing for a Greek audience but included Roman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Histories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cover rise of Rome’s power from 264-146 BCE</a:t>
            </a:r>
          </a:p>
        </p:txBody>
      </p:sp>
      <p:pic>
        <p:nvPicPr>
          <p:cNvPr id="3074" name="Picture 2" descr="Polybius - Livius">
            <a:extLst>
              <a:ext uri="{FF2B5EF4-FFF2-40B4-BE49-F238E27FC236}">
                <a16:creationId xmlns:a16="http://schemas.microsoft.com/office/drawing/2014/main" id="{B2678F19-0622-83B0-E173-4B1CD1C6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9848"/>
            <a:ext cx="3102497" cy="59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10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Flavius Josephus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Born c. 37 CE, sent to Rome as an ambassador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Educated in the Rabbinical tradition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Became a leader in the revolt against the Roman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Captured, but pardoned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History of the Jewish War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and 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Jewish Antiquities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(a history of the Jewish people from Adam up to his own days)</a:t>
            </a:r>
            <a:endParaRPr lang="en-US" sz="1800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4098" name="Picture 2" descr="The Jewish War by Flavius Josephus, Betty Radice: 9780140444209 |  PenguinRandomHouse.com: Books">
            <a:extLst>
              <a:ext uri="{FF2B5EF4-FFF2-40B4-BE49-F238E27FC236}">
                <a16:creationId xmlns:a16="http://schemas.microsoft.com/office/drawing/2014/main" id="{8F34BF15-7A7A-0D6E-D092-FFB9A6EE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384352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83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History?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Methodology and Tools of History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Recording Time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 and Roman Historians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 and Exercises</a:t>
            </a:r>
          </a:p>
        </p:txBody>
      </p:sp>
    </p:spTree>
    <p:extLst>
      <p:ext uri="{BB962C8B-B14F-4D97-AF65-F5344CB8AC3E}">
        <p14:creationId xmlns:p14="http://schemas.microsoft.com/office/powerpoint/2010/main" val="2079827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Historians</a:t>
            </a:r>
          </a:p>
        </p:txBody>
      </p:sp>
    </p:spTree>
    <p:extLst>
      <p:ext uri="{BB962C8B-B14F-4D97-AF65-F5344CB8AC3E}">
        <p14:creationId xmlns:p14="http://schemas.microsoft.com/office/powerpoint/2010/main" val="6556359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Caesar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Gaius Julius Caesar, c.100-44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Conquest of Gaul and powerful politician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Civil war, defeated the forces led by Pompey, made perpetual dictator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Assassinated by Brutus and Cassius (Republican party)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Wrote a record of the civil war, third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Meant to glorify his accomplishments to the Roman people</a:t>
            </a:r>
          </a:p>
        </p:txBody>
      </p:sp>
      <p:pic>
        <p:nvPicPr>
          <p:cNvPr id="5122" name="Picture 2" descr="Julius Caesar | Biography, Conquests, Facts, &amp; Death | Britannica">
            <a:extLst>
              <a:ext uri="{FF2B5EF4-FFF2-40B4-BE49-F238E27FC236}">
                <a16:creationId xmlns:a16="http://schemas.microsoft.com/office/drawing/2014/main" id="{7CF8E6BE-9A49-F0EB-DDA2-47FDB12B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08" y="1114063"/>
            <a:ext cx="6315704" cy="46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57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Sallust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Gaius </a:t>
            </a:r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Sallustius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Crispus, c. 86-34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Roman senator and supporter of Caesar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Conspiracy of Catiline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(an attempted revolution that took place in 63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Jugarthine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 War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(111-105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Dramatic, effective, skillful depiction of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Histories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(78-67 BCE), fragmented</a:t>
            </a:r>
            <a:endParaRPr lang="en-US" sz="1800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6146" name="Picture 2" descr="Sallust">
            <a:extLst>
              <a:ext uri="{FF2B5EF4-FFF2-40B4-BE49-F238E27FC236}">
                <a16:creationId xmlns:a16="http://schemas.microsoft.com/office/drawing/2014/main" id="{2F01E8F1-89E3-FFD0-1FDE-992E22FE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38633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43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Livy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Titus </a:t>
            </a:r>
            <a:r>
              <a:rPr lang="en-US" sz="1800" dirty="0" err="1">
                <a:latin typeface="Osaka" panose="020B0600000000000000" pitchFamily="34" charset="-128"/>
                <a:ea typeface="Osaka" panose="020B0600000000000000" pitchFamily="34" charset="-128"/>
              </a:rPr>
              <a:t>Livius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c. 59 BCE - 17 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Not involved in political or military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Lived through the civil wars that followed Julius Caesar’s assassination and battles between Augustus and Mark Antony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From the Foundation of the City (Ab Urbe Condita)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142 books, late Republic and Civil Wars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Rome’s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Summarizing multiple accounts</a:t>
            </a:r>
          </a:p>
        </p:txBody>
      </p:sp>
      <p:pic>
        <p:nvPicPr>
          <p:cNvPr id="7170" name="Picture 2" descr="Livy - Wikipedia">
            <a:extLst>
              <a:ext uri="{FF2B5EF4-FFF2-40B4-BE49-F238E27FC236}">
                <a16:creationId xmlns:a16="http://schemas.microsoft.com/office/drawing/2014/main" id="{A111F20F-9991-C750-72C2-98F868E6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82" y="456016"/>
            <a:ext cx="4198504" cy="59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05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Tacitus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2D905-C668-9D03-3A66-A04DD57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49424"/>
            <a:ext cx="3932237" cy="415137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Cornelius Tacitus, c. 56-120 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Senator and celebrated lawyer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Dialogue on Orators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  and </a:t>
            </a: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Agricola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biographies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Germania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monograph of customs of people in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Histories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civil wars after the death of Nero and the reign of the Flavian emperors (68-96 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Osaka" panose="020B0600000000000000" pitchFamily="34" charset="-128"/>
                <a:ea typeface="Osaka" panose="020B0600000000000000" pitchFamily="34" charset="-128"/>
              </a:rPr>
              <a:t>Annals</a:t>
            </a: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, cover the period of the early Empire, from the death of Augustus to 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saka" panose="020B0600000000000000" pitchFamily="34" charset="-128"/>
                <a:ea typeface="Osaka" panose="020B0600000000000000" pitchFamily="34" charset="-128"/>
              </a:rPr>
              <a:t>Concerned with accuracy, consulted the works of previous writers</a:t>
            </a:r>
          </a:p>
        </p:txBody>
      </p:sp>
      <p:pic>
        <p:nvPicPr>
          <p:cNvPr id="8196" name="Picture 4" descr="Tacitus | Roman Historian &amp; Political Analyst | Britannica">
            <a:extLst>
              <a:ext uri="{FF2B5EF4-FFF2-40B4-BE49-F238E27FC236}">
                <a16:creationId xmlns:a16="http://schemas.microsoft.com/office/drawing/2014/main" id="{30E16972-59EA-D185-00AB-1A6D1446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4264871" cy="59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15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4563"/>
            <a:ext cx="10515600" cy="2852737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and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13250"/>
            <a:ext cx="10515600" cy="150018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solidFill>
                  <a:schemeClr val="tx1"/>
                </a:solidFill>
                <a:latin typeface="Osaka" panose="020B0600000000000000" pitchFamily="34" charset="-128"/>
                <a:ea typeface="Osaka" panose="020B0600000000000000" pitchFamily="34" charset="-128"/>
              </a:rPr>
              <a:t>, Chapter 9, pp. 230, 232, 234</a:t>
            </a:r>
            <a:endParaRPr lang="en-US" i="1" dirty="0">
              <a:solidFill>
                <a:schemeClr val="tx1"/>
              </a:solidFill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86382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History Pt. 2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Read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9, pp. 238–249</a:t>
            </a:r>
          </a:p>
        </p:txBody>
      </p:sp>
    </p:spTree>
    <p:extLst>
      <p:ext uri="{BB962C8B-B14F-4D97-AF65-F5344CB8AC3E}">
        <p14:creationId xmlns:p14="http://schemas.microsoft.com/office/powerpoint/2010/main" val="1411884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 is History?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b="0" i="1" dirty="0" err="1">
                <a:effectLst/>
                <a:latin typeface="Helvetica" pitchFamily="2" charset="0"/>
                <a:ea typeface="Osaka" panose="020B0600000000000000" pitchFamily="34" charset="-128"/>
              </a:rPr>
              <a:t>ἱστορία</a:t>
            </a:r>
            <a:r>
              <a:rPr lang="en-US" dirty="0">
                <a:latin typeface="Helvetica" pitchFamily="2" charset="0"/>
                <a:ea typeface="Osaka" panose="020B0600000000000000" pitchFamily="34" charset="-128"/>
              </a:rPr>
              <a:t>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(Greek) meaning “a learning by inquiry, inquiry”</a:t>
            </a:r>
          </a:p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historia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(Latin) meaning “a narrative of past events, story, history”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5" name="Picture 4" descr="A cartoon of two people&#10;&#10;Description automatically generated">
            <a:extLst>
              <a:ext uri="{FF2B5EF4-FFF2-40B4-BE49-F238E27FC236}">
                <a16:creationId xmlns:a16="http://schemas.microsoft.com/office/drawing/2014/main" id="{502B0E7D-BB7E-3C95-5D33-FB21AB66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772400" cy="26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9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Dictionary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quaerere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, quaesitum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in- +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quaerere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, quaesitum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</a:p>
          <a:p>
            <a:pPr marL="0" indent="0">
              <a:buNone/>
            </a:pPr>
            <a:endParaRPr lang="en-US" sz="12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vestigium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(noun)</a:t>
            </a:r>
          </a:p>
          <a:p>
            <a:pPr marL="0" indent="0">
              <a:buNone/>
            </a:pPr>
            <a:endParaRPr lang="en-US" sz="11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agere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actum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</a:p>
          <a:p>
            <a:pPr marL="0" indent="0">
              <a:buNone/>
            </a:pPr>
            <a:endParaRPr lang="en-US" sz="11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curare,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curatum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</a:p>
          <a:p>
            <a:pPr marL="0" indent="0">
              <a:buNone/>
            </a:pPr>
            <a:endParaRPr lang="en-US" sz="11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dare, datum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(verb)</a:t>
            </a: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790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Methodology and Tools of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kinds of evidence do we have?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E4050D-1393-CBD6-B5ED-2BA264132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91148"/>
              </p:ext>
            </p:extLst>
          </p:nvPr>
        </p:nvGraphicFramePr>
        <p:xfrm>
          <a:off x="2032000" y="2507488"/>
          <a:ext cx="8128000" cy="366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770925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9906115"/>
                    </a:ext>
                  </a:extLst>
                </a:gridCol>
              </a:tblGrid>
              <a:tr h="590995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Primary sources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Secondary sources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503402"/>
                  </a:ext>
                </a:extLst>
              </a:tr>
              <a:tr h="302450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Evidence that is from the actual place/location and time period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Ex. Wall paintings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Evidence that researches and interprets primary sources</a:t>
                      </a: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Ex. Article about wall paintings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455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236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Primary Sources,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ancient copies are found on papyrus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Usually passed down through manuscripts, what survives depends on later generations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Fiction: epic poetry, lyric poetry, tragedy, comedy, novels, etc.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Non-Fiction: history, biography, oratory, philosophy, manuals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Only wealthy people were educated</a:t>
            </a:r>
          </a:p>
        </p:txBody>
      </p:sp>
    </p:spTree>
    <p:extLst>
      <p:ext uri="{BB962C8B-B14F-4D97-AF65-F5344CB8AC3E}">
        <p14:creationId xmlns:p14="http://schemas.microsoft.com/office/powerpoint/2010/main" val="764701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Primary Sources, Literature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Contracts, wills, and private letters are other sources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Epigraphy, the study of inscriptions made on durable materials (for example, marble)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Laws, edicts, decrees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Temple records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State records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Graffiti 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Epitaphs (inscriptions on gravestones)</a:t>
            </a:r>
          </a:p>
        </p:txBody>
      </p:sp>
    </p:spTree>
    <p:extLst>
      <p:ext uri="{BB962C8B-B14F-4D97-AF65-F5344CB8AC3E}">
        <p14:creationId xmlns:p14="http://schemas.microsoft.com/office/powerpoint/2010/main" val="3902987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11D7C0-71FF-E4FE-493D-BAAFC5F6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82587"/>
            <a:ext cx="5157787" cy="82391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latin typeface="Osaka" panose="020B0600000000000000" pitchFamily="34" charset="-128"/>
                <a:ea typeface="Osaka" panose="020B0600000000000000" pitchFamily="34" charset="-128"/>
              </a:rPr>
              <a:t>Inscription of Augustus’ </a:t>
            </a:r>
            <a:r>
              <a:rPr lang="en-US" sz="2200" i="1" dirty="0">
                <a:latin typeface="Osaka" panose="020B0600000000000000" pitchFamily="34" charset="-128"/>
                <a:ea typeface="Osaka" panose="020B0600000000000000" pitchFamily="34" charset="-128"/>
              </a:rPr>
              <a:t>Res Gestae</a:t>
            </a:r>
            <a:endParaRPr lang="en-US" sz="22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424310-5EB3-2BCF-7F2B-14A98140C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382587"/>
            <a:ext cx="5183188" cy="82391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latin typeface="Osaka" panose="020B0600000000000000" pitchFamily="34" charset="-128"/>
                <a:ea typeface="Osaka" panose="020B0600000000000000" pitchFamily="34" charset="-128"/>
              </a:rPr>
              <a:t>Graffiti in Pompeii</a:t>
            </a:r>
          </a:p>
        </p:txBody>
      </p:sp>
      <p:pic>
        <p:nvPicPr>
          <p:cNvPr id="6" name="Picture 4" descr="Undergraduate Ancient History Blog: Res Gestae Divi Augusti, 19-21">
            <a:extLst>
              <a:ext uri="{FF2B5EF4-FFF2-40B4-BE49-F238E27FC236}">
                <a16:creationId xmlns:a16="http://schemas.microsoft.com/office/drawing/2014/main" id="{D7576C33-7222-34EF-9902-F7507D29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7" y="1633917"/>
            <a:ext cx="5163178" cy="4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raffiti in Pompeii | History and Archaeology Online">
            <a:extLst>
              <a:ext uri="{FF2B5EF4-FFF2-40B4-BE49-F238E27FC236}">
                <a16:creationId xmlns:a16="http://schemas.microsoft.com/office/drawing/2014/main" id="{A99171BE-9F12-F501-17F0-56A1EE87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34" y="1633917"/>
            <a:ext cx="5163178" cy="4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935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826-7E04-38A4-2423-60FAD1739E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Primary Sources, Material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A0EE-D776-59E5-7A6B-A91A5FCA76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Pompeii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Mount Vesuvius erupted in 79 CE and buried Pompeii under ash and pumice, things are well preserved where they were (for the most part)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Materials that usually decay were preserved such as papyri and wall paintings</a:t>
            </a:r>
          </a:p>
        </p:txBody>
      </p:sp>
      <p:pic>
        <p:nvPicPr>
          <p:cNvPr id="12290" name="Picture 2" descr="Ancient scrolls charred by Vesuvius could be read once again | Archaeology  | The Guardian">
            <a:extLst>
              <a:ext uri="{FF2B5EF4-FFF2-40B4-BE49-F238E27FC236}">
                <a16:creationId xmlns:a16="http://schemas.microsoft.com/office/drawing/2014/main" id="{4FE3316D-6CB7-5B60-5C9F-EB40A4EA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9" y="4091115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reserved plaster casts of bodies of Pompeii inhabitants « IMPERIUM ROMANUM">
            <a:extLst>
              <a:ext uri="{FF2B5EF4-FFF2-40B4-BE49-F238E27FC236}">
                <a16:creationId xmlns:a16="http://schemas.microsoft.com/office/drawing/2014/main" id="{39542A76-E0AA-34EA-0219-671CC250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4091115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1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1024</Words>
  <Application>Microsoft Macintosh PowerPoint</Application>
  <PresentationFormat>Widescreen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Osaka</vt:lpstr>
      <vt:lpstr>Arial</vt:lpstr>
      <vt:lpstr>Calibri</vt:lpstr>
      <vt:lpstr>Calibri Light</vt:lpstr>
      <vt:lpstr>Helvetica</vt:lpstr>
      <vt:lpstr>Office Theme</vt:lpstr>
      <vt:lpstr>PowerPoint Presentation</vt:lpstr>
      <vt:lpstr>Outline</vt:lpstr>
      <vt:lpstr>What is History?</vt:lpstr>
      <vt:lpstr>Dictionary Time!</vt:lpstr>
      <vt:lpstr>Methodology and Tools of History</vt:lpstr>
      <vt:lpstr>Primary Sources, Literature</vt:lpstr>
      <vt:lpstr>Primary Sources, Literature cont’d</vt:lpstr>
      <vt:lpstr>PowerPoint Presentation</vt:lpstr>
      <vt:lpstr>Primary Sources, Material Evidence</vt:lpstr>
      <vt:lpstr>Material Evidence from Pompeii</vt:lpstr>
      <vt:lpstr>Recording Time</vt:lpstr>
      <vt:lpstr>The Roman Calendar</vt:lpstr>
      <vt:lpstr>The Roman Calendar as we know it</vt:lpstr>
      <vt:lpstr>Greek Historians</vt:lpstr>
      <vt:lpstr>Herodotus</vt:lpstr>
      <vt:lpstr>Thucydides</vt:lpstr>
      <vt:lpstr>Xenophon</vt:lpstr>
      <vt:lpstr>Polybius</vt:lpstr>
      <vt:lpstr>Flavius Josephus</vt:lpstr>
      <vt:lpstr>Roman Historians</vt:lpstr>
      <vt:lpstr>Caesar</vt:lpstr>
      <vt:lpstr>Sallust</vt:lpstr>
      <vt:lpstr>Livy</vt:lpstr>
      <vt:lpstr>Tacitus</vt:lpstr>
      <vt:lpstr>Word Study and Exercises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Pt. 1</dc:title>
  <dc:creator>A.M. Davis</dc:creator>
  <cp:lastModifiedBy>A.M. Davis</cp:lastModifiedBy>
  <cp:revision>16</cp:revision>
  <dcterms:created xsi:type="dcterms:W3CDTF">2023-07-11T23:06:40Z</dcterms:created>
  <dcterms:modified xsi:type="dcterms:W3CDTF">2023-10-24T15:07:47Z</dcterms:modified>
</cp:coreProperties>
</file>