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89" r:id="rId4"/>
    <p:sldId id="274" r:id="rId5"/>
    <p:sldId id="275" r:id="rId6"/>
    <p:sldId id="276" r:id="rId7"/>
    <p:sldId id="277" r:id="rId8"/>
    <p:sldId id="278" r:id="rId9"/>
    <p:sldId id="280" r:id="rId10"/>
    <p:sldId id="282" r:id="rId11"/>
    <p:sldId id="284" r:id="rId12"/>
    <p:sldId id="287" r:id="rId13"/>
    <p:sldId id="291" r:id="rId14"/>
    <p:sldId id="290" r:id="rId15"/>
    <p:sldId id="295" r:id="rId16"/>
    <p:sldId id="296" r:id="rId17"/>
    <p:sldId id="2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65"/>
  </p:normalViewPr>
  <p:slideViewPr>
    <p:cSldViewPr snapToGrid="0" showGuides="1">
      <p:cViewPr varScale="1">
        <p:scale>
          <a:sx n="120" d="100"/>
          <a:sy n="120" d="100"/>
        </p:scale>
        <p:origin x="4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9D064-04F9-A037-BB1E-5274CB023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391DC-B8F6-23C2-61F1-772BCD0C3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45765-54C1-0BEB-745E-09AC86BD4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3C0B-9DB1-3C4C-AC2D-FB991AD2C9E6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35255-D520-A2DF-FA02-9290906C1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1B13B-ADDE-53C0-226A-1E8AAACEC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DC1D-9897-2246-9BCF-109352D11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31180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FF776-30BE-2901-7EC3-F1E32787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D5CA29-30CD-6B29-8CB9-B8FFD5E5D8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82B38-6C93-6B21-F108-9617B5B6D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3C0B-9DB1-3C4C-AC2D-FB991AD2C9E6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2DA7F-EA4B-DF13-6379-F7A5E9545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CBFE2-4997-B9BF-88AB-C4221A628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DC1D-9897-2246-9BCF-109352D11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6797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EF88F1-6B1B-3841-FEB4-4D45D74A51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AB947C-3D52-D8A6-900E-B8B5F68CE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87BF5-EF8F-DD01-2904-FBB83206D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3C0B-9DB1-3C4C-AC2D-FB991AD2C9E6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8DA88-AF8C-554E-8D59-D181038B8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ED75C-ABEF-5703-7262-1E2446108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DC1D-9897-2246-9BCF-109352D11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7698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283C7-C26C-B71E-838D-6D0B6BCCC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59E6A-15CD-B947-7123-E7161C372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E1446-9DDE-28A1-06A3-BC91C7759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3C0B-9DB1-3C4C-AC2D-FB991AD2C9E6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0C22D-487D-D894-52AD-ECCF27690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B012A-0144-50C4-07B9-121F4F67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DC1D-9897-2246-9BCF-109352D11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2051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B4AC3-C666-0C95-F764-3DED032E8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9DEA2-BC85-226D-D26B-F175A5A9F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05ECE-FBC1-D257-AF95-008451F38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3C0B-9DB1-3C4C-AC2D-FB991AD2C9E6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00462-E35C-9A07-4BC9-78FFB9240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C2D4D-5BDD-56DD-B992-BBEBBEA8A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DC1D-9897-2246-9BCF-109352D11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7345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FB04E-A4A3-0746-95BB-68496B5EF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BE20C-B229-04A0-D961-F12403BD7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EE2655-F479-CC9B-4E02-794BAFACF3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EFD31E-5F12-1202-D394-80F9A8EB9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3C0B-9DB1-3C4C-AC2D-FB991AD2C9E6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CEA272-15EC-5C3C-A7F9-846DC9D0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793B3-7A65-122A-5AAE-3F860432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DC1D-9897-2246-9BCF-109352D11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2351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6CEED-F4A8-48BA-F08C-91899D77F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4EF07-5489-0925-7879-FF43FA6A4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DA20C-2B16-DD64-7E68-96384293D4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EAF427-2EE2-7E79-5358-5C2F610617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55023-6AE5-26CA-6E5E-8ABCDBD9C9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314284-7C78-9B03-2D52-476E24843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3C0B-9DB1-3C4C-AC2D-FB991AD2C9E6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EF5571-7AB5-5756-A652-70A537D22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550285-7C11-FF5A-FD17-F4DD2EE68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DC1D-9897-2246-9BCF-109352D11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3832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6210C-F0E2-6F3F-C138-1EFF7A73E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725AAC-E61C-38B7-B586-295E0D6F8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3C0B-9DB1-3C4C-AC2D-FB991AD2C9E6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1B84FF-735A-B066-F766-A0D55877B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8C9DF-B87E-AE14-0080-67BBCBD71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DC1D-9897-2246-9BCF-109352D11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87413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03439E-DD01-D831-475A-D2999261F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3C0B-9DB1-3C4C-AC2D-FB991AD2C9E6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1A39A1-C831-5CAF-3629-DE84F99D6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91F24-5D7D-CB77-B642-236F7CEA6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DC1D-9897-2246-9BCF-109352D11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1127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8E7DB-6188-2BA7-5437-EE2EDA1F5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B0C4F-7FBB-5F0B-D9BE-EA04324B5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37BACE-A4D1-90C8-6BE5-CBE879C55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12431-2240-9E94-A63F-06BB41652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3C0B-9DB1-3C4C-AC2D-FB991AD2C9E6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CD86A9-E3D7-ED3A-9A28-707268181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58E03-B28F-6C8D-B6FF-B63A05064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DC1D-9897-2246-9BCF-109352D11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2745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9EAFE-9BD6-D5EC-C18E-151244AED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D0CD8F-DE86-21ED-9ED6-9AAF1105F4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E87658-B076-71E9-015D-4F4E749498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E0DFF8-956C-F775-74A2-3F5B3B826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3C0B-9DB1-3C4C-AC2D-FB991AD2C9E6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181A0-B929-7F74-AE7B-0D3D91740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145335-66E1-9F8B-FD5E-8D6795E9F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DC1D-9897-2246-9BCF-109352D11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9951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7EDB90-932E-01B6-E946-8F5EC558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38E32-C7B2-505A-32E4-218673D54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10E7F-599A-4DB2-B492-1467D9E0E0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73C0B-9DB1-3C4C-AC2D-FB991AD2C9E6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07094-F491-16BA-9F7B-89E33B228B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0A870-04E9-E520-6E39-5F8C33106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BDC1D-9897-2246-9BCF-109352D11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6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ooks-in-black-wooden-book-shelf-159711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ooks-in-black-wooden-book-shelf-159711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ooks-in-black-wooden-book-shelf-159711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ooks-in-black-wooden-book-shelf-159711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oeonline.american.edu/blog/bias-in-history-textbooks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ooks-in-black-wooden-book-shelf-159711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ooks-in-black-wooden-book-shelf-159711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ooks-in-black-wooden-book-shelf-159711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ooks-in-black-wooden-book-shelf-159711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ooks-in-black-wooden-book-shelf-159711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ooks-in-black-wooden-book-shelf-159711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s://www.pexels.com/photo/books-in-black-wooden-book-shelf-159711/" TargetMode="External"/><Relationship Id="rId7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hyperlink" Target="https://ancientworldonline.blogspot.com/2021/02/" TargetMode="External"/><Relationship Id="rId4" Type="http://schemas.openxmlformats.org/officeDocument/2006/relationships/image" Target="../media/image2.jpg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s://www.pexels.com/photo/books-in-black-wooden-book-shelf-159711/" TargetMode="External"/><Relationship Id="rId7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hyperlink" Target="https://ancientworldonline.blogspot.com/2021/02/" TargetMode="External"/><Relationship Id="rId4" Type="http://schemas.openxmlformats.org/officeDocument/2006/relationships/image" Target="../media/image2.jpg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ooks-in-black-wooden-book-shelf-159711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ooks-in-black-wooden-book-shelf-159711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ooks-in-black-wooden-book-shelf-159711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ooks-in-black-wooden-book-shelf-159711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ooks-in-black-wooden-book-shelf-159711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helf full of books&#10;&#10;Description automatically generated">
            <a:extLst>
              <a:ext uri="{FF2B5EF4-FFF2-40B4-BE49-F238E27FC236}">
                <a16:creationId xmlns:a16="http://schemas.microsoft.com/office/drawing/2014/main" id="{18081821-B05F-9FBC-B68F-E634608F3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57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15DE2A4-3DA3-5072-5E92-37D145AE4B76}"/>
              </a:ext>
            </a:extLst>
          </p:cNvPr>
          <p:cNvSpPr/>
          <p:nvPr/>
        </p:nvSpPr>
        <p:spPr>
          <a:xfrm>
            <a:off x="0" y="0"/>
            <a:ext cx="12192000" cy="6855724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81977F-3342-D168-C78A-8651F6DAFF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75641"/>
            <a:ext cx="9144000" cy="1334322"/>
          </a:xfrm>
          <a:solidFill>
            <a:schemeClr val="bg1">
              <a:alpha val="90000"/>
            </a:schemeClr>
          </a:solidFill>
        </p:spPr>
        <p:txBody>
          <a:bodyPr anchor="ctr"/>
          <a:lstStyle/>
          <a:p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History Pt.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0C8DB-A45E-B703-BEB8-9263B84D04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9963"/>
            <a:ext cx="9144000" cy="665162"/>
          </a:xfrm>
          <a:solidFill>
            <a:schemeClr val="bg1">
              <a:alpha val="90000"/>
            </a:schemeClr>
          </a:solidFill>
        </p:spPr>
        <p:txBody>
          <a:bodyPr anchor="ctr"/>
          <a:lstStyle/>
          <a:p>
            <a:r>
              <a:rPr lang="en-US" b="1" i="1" dirty="0">
                <a:latin typeface="Osaka" panose="020B0600000000000000" pitchFamily="34" charset="-128"/>
                <a:ea typeface="Osaka" panose="020B0600000000000000" pitchFamily="34" charset="-128"/>
              </a:rPr>
              <a:t>Words &amp; Ideas</a:t>
            </a:r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, Chapter 9, pp. 238–249</a:t>
            </a:r>
            <a:endParaRPr lang="en-US" b="1" i="1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923468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helf full of books&#10;&#10;Description automatically generated">
            <a:extLst>
              <a:ext uri="{FF2B5EF4-FFF2-40B4-BE49-F238E27FC236}">
                <a16:creationId xmlns:a16="http://schemas.microsoft.com/office/drawing/2014/main" id="{D7565CD5-224F-BC1C-5856-8BB67DBDF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276"/>
            <a:ext cx="12192000" cy="6855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9541BE-13C0-EB01-25D8-CE8F39F886DF}"/>
              </a:ext>
            </a:extLst>
          </p:cNvPr>
          <p:cNvSpPr/>
          <p:nvPr/>
        </p:nvSpPr>
        <p:spPr>
          <a:xfrm>
            <a:off x="0" y="2276"/>
            <a:ext cx="12192000" cy="6855724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7B20-AF31-8E28-7EE4-EF683176249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2900" b="1" dirty="0">
                <a:latin typeface="Osaka" panose="020B0600000000000000" pitchFamily="34" charset="-128"/>
                <a:ea typeface="Osaka" panose="020B0600000000000000" pitchFamily="34" charset="-128"/>
              </a:rPr>
              <a:t>Livy, </a:t>
            </a:r>
            <a:r>
              <a:rPr lang="en-US" sz="2900" b="1" i="1" dirty="0">
                <a:latin typeface="Osaka" panose="020B0600000000000000" pitchFamily="34" charset="-128"/>
                <a:ea typeface="Osaka" panose="020B0600000000000000" pitchFamily="34" charset="-128"/>
              </a:rPr>
              <a:t>From the Foundation of the City preface 6–7, 9–10</a:t>
            </a:r>
            <a:endParaRPr lang="en-US" sz="2900" b="1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302B7-74EC-02AE-D33E-F42851F3AC28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Collection of accounts on the events before the city of Rome was founded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Clearly states his opinion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What should people consider?</a:t>
            </a:r>
          </a:p>
          <a:p>
            <a:pPr lvl="1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How people lived, values, which individuals and what skills established and increased Rome’s power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Explaining why it is beneficial to study history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Learning from your past to have a successful future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 guide to how to be a successful country, leader, etc.</a:t>
            </a:r>
          </a:p>
        </p:txBody>
      </p:sp>
    </p:spTree>
    <p:extLst>
      <p:ext uri="{BB962C8B-B14F-4D97-AF65-F5344CB8AC3E}">
        <p14:creationId xmlns:p14="http://schemas.microsoft.com/office/powerpoint/2010/main" val="2704248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helf full of books&#10;&#10;Description automatically generated">
            <a:extLst>
              <a:ext uri="{FF2B5EF4-FFF2-40B4-BE49-F238E27FC236}">
                <a16:creationId xmlns:a16="http://schemas.microsoft.com/office/drawing/2014/main" id="{D7565CD5-224F-BC1C-5856-8BB67DBDF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276"/>
            <a:ext cx="12192000" cy="6855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9541BE-13C0-EB01-25D8-CE8F39F886DF}"/>
              </a:ext>
            </a:extLst>
          </p:cNvPr>
          <p:cNvSpPr/>
          <p:nvPr/>
        </p:nvSpPr>
        <p:spPr>
          <a:xfrm>
            <a:off x="0" y="2276"/>
            <a:ext cx="12192000" cy="6855724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7B20-AF31-8E28-7EE4-EF683176249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Tacitus, </a:t>
            </a:r>
            <a:r>
              <a:rPr lang="en-US" b="1" i="1" dirty="0">
                <a:latin typeface="Osaka" panose="020B0600000000000000" pitchFamily="34" charset="-128"/>
                <a:ea typeface="Osaka" panose="020B0600000000000000" pitchFamily="34" charset="-128"/>
              </a:rPr>
              <a:t>Annals</a:t>
            </a:r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 1.1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302B7-74EC-02AE-D33E-F42851F3AC28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Acknowledgment from past writers, positive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False accounts because of fear under the period of Tiberius, Gaius, Claudius, and Nero</a:t>
            </a:r>
          </a:p>
          <a:p>
            <a:pPr lvl="1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Future accounts were further influenced by the hatred of the previous times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Describing things as neutral and unbiased (to his best abilities) as there is no place for anger or partiality in history</a:t>
            </a:r>
          </a:p>
        </p:txBody>
      </p:sp>
    </p:spTree>
    <p:extLst>
      <p:ext uri="{BB962C8B-B14F-4D97-AF65-F5344CB8AC3E}">
        <p14:creationId xmlns:p14="http://schemas.microsoft.com/office/powerpoint/2010/main" val="1783139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helf full of books&#10;&#10;Description automatically generated">
            <a:extLst>
              <a:ext uri="{FF2B5EF4-FFF2-40B4-BE49-F238E27FC236}">
                <a16:creationId xmlns:a16="http://schemas.microsoft.com/office/drawing/2014/main" id="{D7565CD5-224F-BC1C-5856-8BB67DBDF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276"/>
            <a:ext cx="12192000" cy="6855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9541BE-13C0-EB01-25D8-CE8F39F886DF}"/>
              </a:ext>
            </a:extLst>
          </p:cNvPr>
          <p:cNvSpPr/>
          <p:nvPr/>
        </p:nvSpPr>
        <p:spPr>
          <a:xfrm>
            <a:off x="0" y="2276"/>
            <a:ext cx="12192000" cy="6855724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7B20-AF31-8E28-7EE4-EF683176249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Modern Day History 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302B7-74EC-02AE-D33E-F42851F3AC28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Are there any connections between how history is written and taught today to how it was recorded during antiquity?</a:t>
            </a:r>
          </a:p>
          <a:p>
            <a:pPr lvl="1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Bias, personal opinion, judgment, which groups of people, events, places, etc.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  <a:hlinkClick r:id="rId4"/>
              </a:rPr>
              <a:t>“The Problem of Bias in US History Textbooks and Curriculum” 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– School of Education, American University</a:t>
            </a:r>
          </a:p>
          <a:p>
            <a:endParaRPr 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18185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helf full of books&#10;&#10;Description automatically generated">
            <a:extLst>
              <a:ext uri="{FF2B5EF4-FFF2-40B4-BE49-F238E27FC236}">
                <a16:creationId xmlns:a16="http://schemas.microsoft.com/office/drawing/2014/main" id="{D7565CD5-224F-BC1C-5856-8BB67DBDF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276"/>
            <a:ext cx="12192000" cy="6855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9541BE-13C0-EB01-25D8-CE8F39F886DF}"/>
              </a:ext>
            </a:extLst>
          </p:cNvPr>
          <p:cNvSpPr/>
          <p:nvPr/>
        </p:nvSpPr>
        <p:spPr>
          <a:xfrm>
            <a:off x="0" y="2276"/>
            <a:ext cx="12192000" cy="6855724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7B20-AF31-8E28-7EE4-EF683176249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There’s always room for improvement!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302B7-74EC-02AE-D33E-F42851F3AC28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Practice your critical thinking and analysis skills!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Know your author and their </a:t>
            </a:r>
            <a:r>
              <a:rPr lang="en-US" b="1" u="sng" dirty="0">
                <a:latin typeface="Osaka" panose="020B0600000000000000" pitchFamily="34" charset="-128"/>
                <a:ea typeface="Osaka" panose="020B0600000000000000" pitchFamily="34" charset="-128"/>
              </a:rPr>
              <a:t>sources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Be aware of the language (note specific terms and phrases)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What is being said? What is being left out?</a:t>
            </a:r>
          </a:p>
          <a:p>
            <a:pPr lvl="1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Ambiguity </a:t>
            </a:r>
            <a:r>
              <a:rPr lang="en-US" b="1" u="sng" dirty="0">
                <a:latin typeface="Osaka" panose="020B0600000000000000" pitchFamily="34" charset="-128"/>
                <a:ea typeface="Osaka" panose="020B0600000000000000" pitchFamily="34" charset="-128"/>
              </a:rPr>
              <a:t>can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 be a choice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Read and re-read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Research the topic for yourself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Ask others or see what other people have to say or have said</a:t>
            </a:r>
          </a:p>
        </p:txBody>
      </p:sp>
    </p:spTree>
    <p:extLst>
      <p:ext uri="{BB962C8B-B14F-4D97-AF65-F5344CB8AC3E}">
        <p14:creationId xmlns:p14="http://schemas.microsoft.com/office/powerpoint/2010/main" val="2708828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helf full of books&#10;&#10;Description automatically generated">
            <a:extLst>
              <a:ext uri="{FF2B5EF4-FFF2-40B4-BE49-F238E27FC236}">
                <a16:creationId xmlns:a16="http://schemas.microsoft.com/office/drawing/2014/main" id="{D7565CD5-224F-BC1C-5856-8BB67DBDF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276"/>
            <a:ext cx="12192000" cy="6855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9541BE-13C0-EB01-25D8-CE8F39F886DF}"/>
              </a:ext>
            </a:extLst>
          </p:cNvPr>
          <p:cNvSpPr/>
          <p:nvPr/>
        </p:nvSpPr>
        <p:spPr>
          <a:xfrm>
            <a:off x="0" y="2276"/>
            <a:ext cx="12192000" cy="6855724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7B20-AF31-8E28-7EE4-EF683176249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Word Breakdown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302B7-74EC-02AE-D33E-F42851F3AC28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Autobiography</a:t>
            </a:r>
          </a:p>
          <a:p>
            <a:pPr lvl="1">
              <a:lnSpc>
                <a:spcPct val="2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auto- “self” (</a:t>
            </a:r>
            <a:r>
              <a:rPr lang="en-US" i="1" dirty="0">
                <a:latin typeface="Osaka" panose="020B0600000000000000" pitchFamily="34" charset="-128"/>
                <a:ea typeface="Osaka" panose="020B0600000000000000" pitchFamily="34" charset="-128"/>
              </a:rPr>
              <a:t>autos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, from Greek)</a:t>
            </a:r>
          </a:p>
          <a:p>
            <a:pPr lvl="1">
              <a:lnSpc>
                <a:spcPct val="2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bio- “life” (</a:t>
            </a:r>
            <a:r>
              <a:rPr lang="en-US" i="1" dirty="0">
                <a:latin typeface="Osaka" panose="020B0600000000000000" pitchFamily="34" charset="-128"/>
                <a:ea typeface="Osaka" panose="020B0600000000000000" pitchFamily="34" charset="-128"/>
              </a:rPr>
              <a:t>bios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, from Greek)</a:t>
            </a:r>
          </a:p>
          <a:p>
            <a:pPr lvl="1">
              <a:lnSpc>
                <a:spcPct val="2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-</a:t>
            </a:r>
            <a:r>
              <a:rPr lang="en-US" dirty="0" err="1">
                <a:latin typeface="Osaka" panose="020B0600000000000000" pitchFamily="34" charset="-128"/>
                <a:ea typeface="Osaka" panose="020B0600000000000000" pitchFamily="34" charset="-128"/>
              </a:rPr>
              <a:t>graphy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 “art or method of writing” (combining form)</a:t>
            </a:r>
          </a:p>
        </p:txBody>
      </p:sp>
    </p:spTree>
    <p:extLst>
      <p:ext uri="{BB962C8B-B14F-4D97-AF65-F5344CB8AC3E}">
        <p14:creationId xmlns:p14="http://schemas.microsoft.com/office/powerpoint/2010/main" val="24198899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helf full of books&#10;&#10;Description automatically generated">
            <a:extLst>
              <a:ext uri="{FF2B5EF4-FFF2-40B4-BE49-F238E27FC236}">
                <a16:creationId xmlns:a16="http://schemas.microsoft.com/office/drawing/2014/main" id="{D7565CD5-224F-BC1C-5856-8BB67DBDF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276"/>
            <a:ext cx="12192000" cy="6855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9541BE-13C0-EB01-25D8-CE8F39F886DF}"/>
              </a:ext>
            </a:extLst>
          </p:cNvPr>
          <p:cNvSpPr/>
          <p:nvPr/>
        </p:nvSpPr>
        <p:spPr>
          <a:xfrm>
            <a:off x="0" y="2276"/>
            <a:ext cx="12192000" cy="6855724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7B20-AF31-8E28-7EE4-EF683176249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Word Breakdown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302B7-74EC-02AE-D33E-F42851F3AC28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Historian</a:t>
            </a:r>
          </a:p>
          <a:p>
            <a:pPr lvl="1">
              <a:lnSpc>
                <a:spcPct val="200000"/>
              </a:lnSpc>
            </a:pPr>
            <a:r>
              <a:rPr lang="en-US" dirty="0" err="1">
                <a:latin typeface="Osaka" panose="020B0600000000000000" pitchFamily="34" charset="-128"/>
                <a:ea typeface="Osaka" panose="020B0600000000000000" pitchFamily="34" charset="-128"/>
              </a:rPr>
              <a:t>histor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- “expert” (</a:t>
            </a:r>
            <a:r>
              <a:rPr lang="en-US" i="1" dirty="0" err="1">
                <a:latin typeface="Osaka" panose="020B0600000000000000" pitchFamily="34" charset="-128"/>
                <a:ea typeface="Osaka" panose="020B0600000000000000" pitchFamily="34" charset="-128"/>
              </a:rPr>
              <a:t>histor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, from Greek)</a:t>
            </a:r>
          </a:p>
          <a:p>
            <a:pPr lvl="1">
              <a:lnSpc>
                <a:spcPct val="2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-</a:t>
            </a:r>
            <a:r>
              <a:rPr lang="en-US" dirty="0" err="1">
                <a:latin typeface="Osaka" panose="020B0600000000000000" pitchFamily="34" charset="-128"/>
                <a:ea typeface="Osaka" panose="020B0600000000000000" pitchFamily="34" charset="-128"/>
              </a:rPr>
              <a:t>ian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 (noun-forming suffix, agent function)</a:t>
            </a:r>
          </a:p>
        </p:txBody>
      </p:sp>
    </p:spTree>
    <p:extLst>
      <p:ext uri="{BB962C8B-B14F-4D97-AF65-F5344CB8AC3E}">
        <p14:creationId xmlns:p14="http://schemas.microsoft.com/office/powerpoint/2010/main" val="3012351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helf full of books&#10;&#10;Description automatically generated">
            <a:extLst>
              <a:ext uri="{FF2B5EF4-FFF2-40B4-BE49-F238E27FC236}">
                <a16:creationId xmlns:a16="http://schemas.microsoft.com/office/drawing/2014/main" id="{D7565CD5-224F-BC1C-5856-8BB67DBDF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276"/>
            <a:ext cx="12192000" cy="6855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9541BE-13C0-EB01-25D8-CE8F39F886DF}"/>
              </a:ext>
            </a:extLst>
          </p:cNvPr>
          <p:cNvSpPr/>
          <p:nvPr/>
        </p:nvSpPr>
        <p:spPr>
          <a:xfrm>
            <a:off x="0" y="2276"/>
            <a:ext cx="12192000" cy="6855724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7B20-AF31-8E28-7EE4-EF683176249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Word Breakdown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302B7-74EC-02AE-D33E-F42851F3AC28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Memory</a:t>
            </a:r>
          </a:p>
          <a:p>
            <a:pPr lvl="1">
              <a:lnSpc>
                <a:spcPct val="200000"/>
              </a:lnSpc>
            </a:pPr>
            <a:r>
              <a:rPr lang="en-US" dirty="0" err="1">
                <a:latin typeface="Osaka" panose="020B0600000000000000" pitchFamily="34" charset="-128"/>
                <a:ea typeface="Osaka" panose="020B0600000000000000" pitchFamily="34" charset="-128"/>
              </a:rPr>
              <a:t>memor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- “mindful of” (</a:t>
            </a:r>
            <a:r>
              <a:rPr lang="en-US" i="1" dirty="0" err="1">
                <a:latin typeface="Osaka" panose="020B0600000000000000" pitchFamily="34" charset="-128"/>
                <a:ea typeface="Osaka" panose="020B0600000000000000" pitchFamily="34" charset="-128"/>
              </a:rPr>
              <a:t>memor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, from Latin)</a:t>
            </a:r>
          </a:p>
          <a:p>
            <a:pPr lvl="1">
              <a:lnSpc>
                <a:spcPct val="2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-y (noun-forming suffix, abstract function)</a:t>
            </a:r>
          </a:p>
        </p:txBody>
      </p:sp>
    </p:spTree>
    <p:extLst>
      <p:ext uri="{BB962C8B-B14F-4D97-AF65-F5344CB8AC3E}">
        <p14:creationId xmlns:p14="http://schemas.microsoft.com/office/powerpoint/2010/main" val="1512263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helf full of books&#10;&#10;Description automatically generated">
            <a:extLst>
              <a:ext uri="{FF2B5EF4-FFF2-40B4-BE49-F238E27FC236}">
                <a16:creationId xmlns:a16="http://schemas.microsoft.com/office/drawing/2014/main" id="{D7565CD5-224F-BC1C-5856-8BB67DBDF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276"/>
            <a:ext cx="12192000" cy="6855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9541BE-13C0-EB01-25D8-CE8F39F886DF}"/>
              </a:ext>
            </a:extLst>
          </p:cNvPr>
          <p:cNvSpPr/>
          <p:nvPr/>
        </p:nvSpPr>
        <p:spPr>
          <a:xfrm>
            <a:off x="0" y="2276"/>
            <a:ext cx="12192000" cy="6855724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7B20-AF31-8E28-7EE4-EF683176249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What’s Next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302B7-74EC-02AE-D33E-F42851F3AC28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Greek law and politics</a:t>
            </a:r>
          </a:p>
          <a:p>
            <a:pPr marL="0" indent="0">
              <a:buNone/>
            </a:pPr>
            <a:endParaRPr lang="en-US" sz="10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Read </a:t>
            </a:r>
            <a:r>
              <a:rPr lang="en-US" i="1" dirty="0">
                <a:latin typeface="Osaka" panose="020B0600000000000000" pitchFamily="34" charset="-128"/>
                <a:ea typeface="Osaka" panose="020B0600000000000000" pitchFamily="34" charset="-128"/>
              </a:rPr>
              <a:t>Words &amp; Ideas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, Ch. 6, pp. 145–151</a:t>
            </a:r>
          </a:p>
        </p:txBody>
      </p:sp>
    </p:spTree>
    <p:extLst>
      <p:ext uri="{BB962C8B-B14F-4D97-AF65-F5344CB8AC3E}">
        <p14:creationId xmlns:p14="http://schemas.microsoft.com/office/powerpoint/2010/main" val="11096045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helf full of books&#10;&#10;Description automatically generated">
            <a:extLst>
              <a:ext uri="{FF2B5EF4-FFF2-40B4-BE49-F238E27FC236}">
                <a16:creationId xmlns:a16="http://schemas.microsoft.com/office/drawing/2014/main" id="{D7565CD5-224F-BC1C-5856-8BB67DBDF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276"/>
            <a:ext cx="12192000" cy="6855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9541BE-13C0-EB01-25D8-CE8F39F886DF}"/>
              </a:ext>
            </a:extLst>
          </p:cNvPr>
          <p:cNvSpPr/>
          <p:nvPr/>
        </p:nvSpPr>
        <p:spPr>
          <a:xfrm>
            <a:off x="0" y="2276"/>
            <a:ext cx="12192000" cy="6855724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7B20-AF31-8E28-7EE4-EF683176249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302B7-74EC-02AE-D33E-F42851F3AC28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Review of authors/historians</a:t>
            </a:r>
          </a:p>
          <a:p>
            <a:pPr marL="0" indent="0">
              <a:buNone/>
            </a:pPr>
            <a:endParaRPr lang="en-US" sz="10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Timeline</a:t>
            </a:r>
          </a:p>
          <a:p>
            <a:pPr marL="0" indent="0">
              <a:buNone/>
            </a:pPr>
            <a:endParaRPr lang="en-US" sz="10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Source passages</a:t>
            </a:r>
          </a:p>
          <a:p>
            <a:pPr marL="0" indent="0">
              <a:buNone/>
            </a:pPr>
            <a:endParaRPr lang="en-US" sz="10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How to read the text using critical analysis</a:t>
            </a:r>
          </a:p>
          <a:p>
            <a:pPr marL="0" indent="0">
              <a:buNone/>
            </a:pPr>
            <a:endParaRPr lang="en-US" sz="10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Modern day history lessons </a:t>
            </a:r>
          </a:p>
          <a:p>
            <a:pPr marL="0" indent="0">
              <a:buNone/>
            </a:pPr>
            <a:endParaRPr lang="en-US" sz="10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Word study</a:t>
            </a:r>
          </a:p>
        </p:txBody>
      </p:sp>
    </p:spTree>
    <p:extLst>
      <p:ext uri="{BB962C8B-B14F-4D97-AF65-F5344CB8AC3E}">
        <p14:creationId xmlns:p14="http://schemas.microsoft.com/office/powerpoint/2010/main" val="4047409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helf full of books&#10;&#10;Description automatically generated">
            <a:extLst>
              <a:ext uri="{FF2B5EF4-FFF2-40B4-BE49-F238E27FC236}">
                <a16:creationId xmlns:a16="http://schemas.microsoft.com/office/drawing/2014/main" id="{D7565CD5-224F-BC1C-5856-8BB67DBDF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276"/>
            <a:ext cx="12192000" cy="6855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9541BE-13C0-EB01-25D8-CE8F39F886DF}"/>
              </a:ext>
            </a:extLst>
          </p:cNvPr>
          <p:cNvSpPr/>
          <p:nvPr/>
        </p:nvSpPr>
        <p:spPr>
          <a:xfrm>
            <a:off x="0" y="2276"/>
            <a:ext cx="12192000" cy="6855724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7B20-AF31-8E28-7EE4-EF683176249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Review of Authors/Historians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302B7-74EC-02AE-D33E-F42851F3AC28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Herodotus, Thucydides, Polybius, Livy, Tacitus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Source passages are all from the preface of their works</a:t>
            </a:r>
          </a:p>
        </p:txBody>
      </p:sp>
      <p:pic>
        <p:nvPicPr>
          <p:cNvPr id="7" name="Picture 6" descr="A bust of a person with a beard&#10;&#10;Description automatically generated">
            <a:extLst>
              <a:ext uri="{FF2B5EF4-FFF2-40B4-BE49-F238E27FC236}">
                <a16:creationId xmlns:a16="http://schemas.microsoft.com/office/drawing/2014/main" id="{415E4829-E111-F3B3-4617-778F8AC974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8573" r="4573"/>
          <a:stretch/>
        </p:blipFill>
        <p:spPr>
          <a:xfrm>
            <a:off x="1149709" y="3005957"/>
            <a:ext cx="1449105" cy="2864069"/>
          </a:xfrm>
          <a:prstGeom prst="rect">
            <a:avLst/>
          </a:prstGeom>
        </p:spPr>
      </p:pic>
      <p:pic>
        <p:nvPicPr>
          <p:cNvPr id="8" name="Picture 2" descr="Thucydides - Wikipedia">
            <a:extLst>
              <a:ext uri="{FF2B5EF4-FFF2-40B4-BE49-F238E27FC236}">
                <a16:creationId xmlns:a16="http://schemas.microsoft.com/office/drawing/2014/main" id="{F64B1726-D34C-0AC2-52B4-A7BB5725A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64" y="3005957"/>
            <a:ext cx="1647058" cy="286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olybius - Wikipedia">
            <a:extLst>
              <a:ext uri="{FF2B5EF4-FFF2-40B4-BE49-F238E27FC236}">
                <a16:creationId xmlns:a16="http://schemas.microsoft.com/office/drawing/2014/main" id="{CCFD9BE8-AD7A-2BF6-5583-C90B530F4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172" y="3006936"/>
            <a:ext cx="1425953" cy="286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ivy - Wikipedia">
            <a:extLst>
              <a:ext uri="{FF2B5EF4-FFF2-40B4-BE49-F238E27FC236}">
                <a16:creationId xmlns:a16="http://schemas.microsoft.com/office/drawing/2014/main" id="{9CE8F7AB-5736-78FC-0F58-81C306CA4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634" y="3006936"/>
            <a:ext cx="2022720" cy="286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Tacitus - Wikipedia">
            <a:extLst>
              <a:ext uri="{FF2B5EF4-FFF2-40B4-BE49-F238E27FC236}">
                <a16:creationId xmlns:a16="http://schemas.microsoft.com/office/drawing/2014/main" id="{6E071F3B-4A7F-A09C-0449-01B885C03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863" y="2997481"/>
            <a:ext cx="2163428" cy="285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922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helf full of books&#10;&#10;Description automatically generated">
            <a:extLst>
              <a:ext uri="{FF2B5EF4-FFF2-40B4-BE49-F238E27FC236}">
                <a16:creationId xmlns:a16="http://schemas.microsoft.com/office/drawing/2014/main" id="{D7565CD5-224F-BC1C-5856-8BB67DBDF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276"/>
            <a:ext cx="12192000" cy="6855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9541BE-13C0-EB01-25D8-CE8F39F886DF}"/>
              </a:ext>
            </a:extLst>
          </p:cNvPr>
          <p:cNvSpPr/>
          <p:nvPr/>
        </p:nvSpPr>
        <p:spPr>
          <a:xfrm>
            <a:off x="0" y="2276"/>
            <a:ext cx="12192000" cy="6855724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7B20-AF31-8E28-7EE4-EF683176249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302B7-74EC-02AE-D33E-F42851F3AC28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pic>
        <p:nvPicPr>
          <p:cNvPr id="7" name="Picture 6" descr="A bust of a person with a beard&#10;&#10;Description automatically generated">
            <a:extLst>
              <a:ext uri="{FF2B5EF4-FFF2-40B4-BE49-F238E27FC236}">
                <a16:creationId xmlns:a16="http://schemas.microsoft.com/office/drawing/2014/main" id="{8CD4AA80-ED24-0BD0-3513-624B11C295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8573" r="4573"/>
          <a:stretch/>
        </p:blipFill>
        <p:spPr>
          <a:xfrm>
            <a:off x="1149709" y="3005957"/>
            <a:ext cx="1449105" cy="2864069"/>
          </a:xfrm>
          <a:prstGeom prst="rect">
            <a:avLst/>
          </a:prstGeom>
        </p:spPr>
      </p:pic>
      <p:pic>
        <p:nvPicPr>
          <p:cNvPr id="8" name="Picture 2" descr="Thucydides - Wikipedia">
            <a:extLst>
              <a:ext uri="{FF2B5EF4-FFF2-40B4-BE49-F238E27FC236}">
                <a16:creationId xmlns:a16="http://schemas.microsoft.com/office/drawing/2014/main" id="{97B97220-F005-AB7F-CE15-49C81A82C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64" y="3005957"/>
            <a:ext cx="1647058" cy="286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olybius - Wikipedia">
            <a:extLst>
              <a:ext uri="{FF2B5EF4-FFF2-40B4-BE49-F238E27FC236}">
                <a16:creationId xmlns:a16="http://schemas.microsoft.com/office/drawing/2014/main" id="{980662C2-2278-0E0F-B6D1-04C496F8D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172" y="3006936"/>
            <a:ext cx="1425953" cy="286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ivy - Wikipedia">
            <a:extLst>
              <a:ext uri="{FF2B5EF4-FFF2-40B4-BE49-F238E27FC236}">
                <a16:creationId xmlns:a16="http://schemas.microsoft.com/office/drawing/2014/main" id="{D8D1E1AF-82B0-42C4-BC44-BA8FB4F7E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634" y="3006936"/>
            <a:ext cx="2022720" cy="286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Tacitus - Wikipedia">
            <a:extLst>
              <a:ext uri="{FF2B5EF4-FFF2-40B4-BE49-F238E27FC236}">
                <a16:creationId xmlns:a16="http://schemas.microsoft.com/office/drawing/2014/main" id="{95506B6A-C088-1A72-D437-BFF6E9769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863" y="2997481"/>
            <a:ext cx="2163428" cy="285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A746F1-EFFA-83C0-3BF3-6DF64130C5BF}"/>
              </a:ext>
            </a:extLst>
          </p:cNvPr>
          <p:cNvSpPr txBox="1"/>
          <p:nvPr/>
        </p:nvSpPr>
        <p:spPr>
          <a:xfrm>
            <a:off x="1149708" y="2501688"/>
            <a:ext cx="1449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c. 484 BCE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6AF2C2-E8D6-A943-666E-DDEC7FE300C3}"/>
              </a:ext>
            </a:extLst>
          </p:cNvPr>
          <p:cNvSpPr txBox="1"/>
          <p:nvPr/>
        </p:nvSpPr>
        <p:spPr>
          <a:xfrm>
            <a:off x="2879464" y="2501688"/>
            <a:ext cx="1647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c. 464 BCE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B99CE3-B073-9206-CEAD-9336B9C18B2B}"/>
              </a:ext>
            </a:extLst>
          </p:cNvPr>
          <p:cNvSpPr txBox="1"/>
          <p:nvPr/>
        </p:nvSpPr>
        <p:spPr>
          <a:xfrm>
            <a:off x="4807172" y="2501688"/>
            <a:ext cx="1425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c. 200 BCE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4A8B3C-F6A9-E254-660E-4A8235CAF64E}"/>
              </a:ext>
            </a:extLst>
          </p:cNvPr>
          <p:cNvSpPr txBox="1"/>
          <p:nvPr/>
        </p:nvSpPr>
        <p:spPr>
          <a:xfrm>
            <a:off x="6544634" y="2496659"/>
            <a:ext cx="2022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c. 59 BCE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60A8A7-D9CD-8FC1-34F9-FD950BB5BEFB}"/>
              </a:ext>
            </a:extLst>
          </p:cNvPr>
          <p:cNvSpPr txBox="1"/>
          <p:nvPr/>
        </p:nvSpPr>
        <p:spPr>
          <a:xfrm>
            <a:off x="8878863" y="2507395"/>
            <a:ext cx="2163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c. 56 CE</a:t>
            </a:r>
          </a:p>
        </p:txBody>
      </p:sp>
    </p:spTree>
    <p:extLst>
      <p:ext uri="{BB962C8B-B14F-4D97-AF65-F5344CB8AC3E}">
        <p14:creationId xmlns:p14="http://schemas.microsoft.com/office/powerpoint/2010/main" val="233873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helf full of books&#10;&#10;Description automatically generated">
            <a:extLst>
              <a:ext uri="{FF2B5EF4-FFF2-40B4-BE49-F238E27FC236}">
                <a16:creationId xmlns:a16="http://schemas.microsoft.com/office/drawing/2014/main" id="{D7565CD5-224F-BC1C-5856-8BB67DBDF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276"/>
            <a:ext cx="12192000" cy="6855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9541BE-13C0-EB01-25D8-CE8F39F886DF}"/>
              </a:ext>
            </a:extLst>
          </p:cNvPr>
          <p:cNvSpPr/>
          <p:nvPr/>
        </p:nvSpPr>
        <p:spPr>
          <a:xfrm>
            <a:off x="0" y="2276"/>
            <a:ext cx="12192000" cy="6855724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7B20-AF31-8E28-7EE4-EF683176249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What should we be looking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302B7-74EC-02AE-D33E-F42851F3AC28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Who, what, where, when, why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Are they writing contemporaneously? Past? Distant Past?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What is the motivation/reason for their writings?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Are they using sources? What are they? Do they cite them?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Do they display bias? Personal opinions?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Personal connection to their text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Do they connect their work to others? And if so, what is the relationship between the works?</a:t>
            </a:r>
          </a:p>
        </p:txBody>
      </p:sp>
    </p:spTree>
    <p:extLst>
      <p:ext uri="{BB962C8B-B14F-4D97-AF65-F5344CB8AC3E}">
        <p14:creationId xmlns:p14="http://schemas.microsoft.com/office/powerpoint/2010/main" val="17908584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helf full of books&#10;&#10;Description automatically generated">
            <a:extLst>
              <a:ext uri="{FF2B5EF4-FFF2-40B4-BE49-F238E27FC236}">
                <a16:creationId xmlns:a16="http://schemas.microsoft.com/office/drawing/2014/main" id="{D7565CD5-224F-BC1C-5856-8BB67DBDF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276"/>
            <a:ext cx="12192000" cy="6855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9541BE-13C0-EB01-25D8-CE8F39F886DF}"/>
              </a:ext>
            </a:extLst>
          </p:cNvPr>
          <p:cNvSpPr/>
          <p:nvPr/>
        </p:nvSpPr>
        <p:spPr>
          <a:xfrm>
            <a:off x="0" y="2276"/>
            <a:ext cx="12192000" cy="6855724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7B20-AF31-8E28-7EE4-EF683176249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Herodotus, </a:t>
            </a:r>
            <a:r>
              <a:rPr lang="en-US" b="1" i="1" dirty="0">
                <a:latin typeface="Osaka" panose="020B0600000000000000" pitchFamily="34" charset="-128"/>
                <a:ea typeface="Osaka" panose="020B0600000000000000" pitchFamily="34" charset="-128"/>
              </a:rPr>
              <a:t>Histories preface</a:t>
            </a:r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 1.5.3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302B7-74EC-02AE-D33E-F42851F3AC28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Record of the research of Herodotus of Halicarnassus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Great and marvelous achievements of Greeks and non-Greeks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Persians and Phoenicians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State things as they are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Speak about the man who was the first to commit wrongs against the Greeks</a:t>
            </a:r>
          </a:p>
          <a:p>
            <a:pPr marL="0" indent="0">
              <a:buNone/>
            </a:pPr>
            <a:endParaRPr 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1095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helf full of books&#10;&#10;Description automatically generated">
            <a:extLst>
              <a:ext uri="{FF2B5EF4-FFF2-40B4-BE49-F238E27FC236}">
                <a16:creationId xmlns:a16="http://schemas.microsoft.com/office/drawing/2014/main" id="{D7565CD5-224F-BC1C-5856-8BB67DBDF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276"/>
            <a:ext cx="12192000" cy="6855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9541BE-13C0-EB01-25D8-CE8F39F886DF}"/>
              </a:ext>
            </a:extLst>
          </p:cNvPr>
          <p:cNvSpPr/>
          <p:nvPr/>
        </p:nvSpPr>
        <p:spPr>
          <a:xfrm>
            <a:off x="0" y="2276"/>
            <a:ext cx="12192000" cy="6855724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7B20-AF31-8E28-7EE4-EF683176249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Herodotus cont’d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D62723-AA85-9B64-A7C4-56281C99C4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From Halicarnassus</a:t>
            </a:r>
          </a:p>
          <a:p>
            <a:pPr marL="0" indent="0">
              <a:buNone/>
            </a:pPr>
            <a:endParaRPr lang="en-US" sz="10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Interested in a non-Greek point of view</a:t>
            </a:r>
          </a:p>
          <a:p>
            <a:pPr marL="0" indent="0">
              <a:buNone/>
            </a:pPr>
            <a:endParaRPr lang="en-US" sz="10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Trying to be unbiased and state the “facts”</a:t>
            </a:r>
          </a:p>
          <a:p>
            <a:pPr marL="0" indent="0">
              <a:buNone/>
            </a:pPr>
            <a:endParaRPr lang="en-US" sz="10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Personal opinion and judgement</a:t>
            </a:r>
          </a:p>
          <a:p>
            <a:pPr marL="0" indent="0">
              <a:buNone/>
            </a:pPr>
            <a:endParaRPr 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pic>
        <p:nvPicPr>
          <p:cNvPr id="4100" name="Picture 4" descr="13. Mycale and Miletus-Halicarnassus | The Second Achilles">
            <a:extLst>
              <a:ext uri="{FF2B5EF4-FFF2-40B4-BE49-F238E27FC236}">
                <a16:creationId xmlns:a16="http://schemas.microsoft.com/office/drawing/2014/main" id="{BB727EB2-BD6E-CF42-AA93-68B254094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549" y="2218531"/>
            <a:ext cx="5145251" cy="356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5-Point Star 7">
            <a:extLst>
              <a:ext uri="{FF2B5EF4-FFF2-40B4-BE49-F238E27FC236}">
                <a16:creationId xmlns:a16="http://schemas.microsoft.com/office/drawing/2014/main" id="{97A05222-72EA-CF24-2E84-32B5F95F65B8}"/>
              </a:ext>
            </a:extLst>
          </p:cNvPr>
          <p:cNvSpPr/>
          <p:nvPr/>
        </p:nvSpPr>
        <p:spPr>
          <a:xfrm>
            <a:off x="6747641" y="4698125"/>
            <a:ext cx="220718" cy="21020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4957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helf full of books&#10;&#10;Description automatically generated">
            <a:extLst>
              <a:ext uri="{FF2B5EF4-FFF2-40B4-BE49-F238E27FC236}">
                <a16:creationId xmlns:a16="http://schemas.microsoft.com/office/drawing/2014/main" id="{D7565CD5-224F-BC1C-5856-8BB67DBDF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276"/>
            <a:ext cx="12192000" cy="6855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9541BE-13C0-EB01-25D8-CE8F39F886DF}"/>
              </a:ext>
            </a:extLst>
          </p:cNvPr>
          <p:cNvSpPr/>
          <p:nvPr/>
        </p:nvSpPr>
        <p:spPr>
          <a:xfrm>
            <a:off x="0" y="2276"/>
            <a:ext cx="12192000" cy="6855724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7B20-AF31-8E28-7EE4-EF683176249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Osaka" panose="020B0600000000000000" pitchFamily="34" charset="-128"/>
                <a:ea typeface="Osaka" panose="020B0600000000000000" pitchFamily="34" charset="-128"/>
              </a:rPr>
              <a:t>Thucydides, </a:t>
            </a:r>
            <a:r>
              <a:rPr lang="en-US" sz="3600" b="1" i="1" dirty="0">
                <a:latin typeface="Osaka" panose="020B0600000000000000" pitchFamily="34" charset="-128"/>
                <a:ea typeface="Osaka" panose="020B0600000000000000" pitchFamily="34" charset="-128"/>
              </a:rPr>
              <a:t>The Peloponnesian War</a:t>
            </a:r>
            <a:r>
              <a:rPr lang="en-US" sz="3600" b="1" dirty="0">
                <a:latin typeface="Osaka" panose="020B0600000000000000" pitchFamily="34" charset="-128"/>
                <a:ea typeface="Osaka" panose="020B0600000000000000" pitchFamily="34" charset="-128"/>
              </a:rPr>
              <a:t>  1.21–22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302B7-74EC-02AE-D33E-F42851F3AC28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Very personal, but affirms his account is more accurate and authentic than others</a:t>
            </a:r>
          </a:p>
          <a:p>
            <a:pPr lvl="1"/>
            <a:r>
              <a:rPr lang="en-US" sz="2800" dirty="0">
                <a:latin typeface="Osaka" panose="020B0600000000000000" pitchFamily="34" charset="-128"/>
                <a:ea typeface="Osaka" panose="020B0600000000000000" pitchFamily="34" charset="-128"/>
              </a:rPr>
              <a:t>Critical of past works on the subject, but does not call them out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His account should be trusted because he did a vast amount of research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Discredits other methods of historiography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Separates mythology from history (entertainment aspect)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Knowing his audience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Stating the value of his work now and in the future</a:t>
            </a:r>
          </a:p>
        </p:txBody>
      </p:sp>
    </p:spTree>
    <p:extLst>
      <p:ext uri="{BB962C8B-B14F-4D97-AF65-F5344CB8AC3E}">
        <p14:creationId xmlns:p14="http://schemas.microsoft.com/office/powerpoint/2010/main" val="2942131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helf full of books&#10;&#10;Description automatically generated">
            <a:extLst>
              <a:ext uri="{FF2B5EF4-FFF2-40B4-BE49-F238E27FC236}">
                <a16:creationId xmlns:a16="http://schemas.microsoft.com/office/drawing/2014/main" id="{D7565CD5-224F-BC1C-5856-8BB67DBDF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276"/>
            <a:ext cx="12192000" cy="6855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9541BE-13C0-EB01-25D8-CE8F39F886DF}"/>
              </a:ext>
            </a:extLst>
          </p:cNvPr>
          <p:cNvSpPr/>
          <p:nvPr/>
        </p:nvSpPr>
        <p:spPr>
          <a:xfrm>
            <a:off x="0" y="2276"/>
            <a:ext cx="12192000" cy="6855724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7B20-AF31-8E28-7EE4-EF683176249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Osaka" panose="020B0600000000000000" pitchFamily="34" charset="-128"/>
                <a:ea typeface="Osaka" panose="020B0600000000000000" pitchFamily="34" charset="-128"/>
              </a:rPr>
              <a:t>Polybius, </a:t>
            </a:r>
            <a:r>
              <a:rPr lang="en-US" sz="4000" b="1" i="1" dirty="0">
                <a:latin typeface="Osaka" panose="020B0600000000000000" pitchFamily="34" charset="-128"/>
                <a:ea typeface="Osaka" panose="020B0600000000000000" pitchFamily="34" charset="-128"/>
              </a:rPr>
              <a:t>Histories</a:t>
            </a:r>
            <a:r>
              <a:rPr lang="en-US" sz="4000" b="1" dirty="0">
                <a:latin typeface="Osaka" panose="020B0600000000000000" pitchFamily="34" charset="-128"/>
                <a:ea typeface="Osaka" panose="020B0600000000000000" pitchFamily="34" charset="-128"/>
              </a:rPr>
              <a:t> 3.31.2–4, 7–8, 11–13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302B7-74EC-02AE-D33E-F42851F3AC28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“... Knowledge of the past [is] good but not essential” but then it is essential because no one knows the future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Difficult to determine each person’s policy and truth is often obscure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According to Polybius, what should writers and readers of history pay attention to?</a:t>
            </a:r>
          </a:p>
          <a:p>
            <a:pPr lvl="1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Narrative, questions asked, who was there, what followed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Educational value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What use is history in the future?</a:t>
            </a:r>
          </a:p>
        </p:txBody>
      </p:sp>
    </p:spTree>
    <p:extLst>
      <p:ext uri="{BB962C8B-B14F-4D97-AF65-F5344CB8AC3E}">
        <p14:creationId xmlns:p14="http://schemas.microsoft.com/office/powerpoint/2010/main" val="41313574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1679</TotalTime>
  <Words>758</Words>
  <Application>Microsoft Macintosh PowerPoint</Application>
  <PresentationFormat>Widescreen</PresentationFormat>
  <Paragraphs>103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Osaka</vt:lpstr>
      <vt:lpstr>Arial</vt:lpstr>
      <vt:lpstr>Calibri</vt:lpstr>
      <vt:lpstr>Calibri Light</vt:lpstr>
      <vt:lpstr>Office Theme</vt:lpstr>
      <vt:lpstr>History Pt. 2</vt:lpstr>
      <vt:lpstr>Outline</vt:lpstr>
      <vt:lpstr>Review of Authors/Historians</vt:lpstr>
      <vt:lpstr>Timeline</vt:lpstr>
      <vt:lpstr>What should we be looking for?</vt:lpstr>
      <vt:lpstr>Herodotus, Histories preface 1.5.3</vt:lpstr>
      <vt:lpstr>Herodotus cont’d</vt:lpstr>
      <vt:lpstr>Thucydides, The Peloponnesian War  1.21–22</vt:lpstr>
      <vt:lpstr>Polybius, Histories 3.31.2–4, 7–8, 11–13</vt:lpstr>
      <vt:lpstr>Livy, From the Foundation of the City preface 6–7, 9–10</vt:lpstr>
      <vt:lpstr>Tacitus, Annals 1.1</vt:lpstr>
      <vt:lpstr>Modern Day History Lessons</vt:lpstr>
      <vt:lpstr>There’s always room for improvement!</vt:lpstr>
      <vt:lpstr>Word Breakdown</vt:lpstr>
      <vt:lpstr>Word Breakdown</vt:lpstr>
      <vt:lpstr>Word Breakdown</vt:lpstr>
      <vt:lpstr>What’s Next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 Pt. 2</dc:title>
  <dc:creator>A.M. Davis</dc:creator>
  <cp:lastModifiedBy>A.M. Davis</cp:lastModifiedBy>
  <cp:revision>25</cp:revision>
  <dcterms:created xsi:type="dcterms:W3CDTF">2023-07-17T16:11:18Z</dcterms:created>
  <dcterms:modified xsi:type="dcterms:W3CDTF">2023-10-22T23:13:29Z</dcterms:modified>
</cp:coreProperties>
</file>