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1" r:id="rId5"/>
    <p:sldId id="265" r:id="rId6"/>
    <p:sldId id="273" r:id="rId7"/>
    <p:sldId id="272" r:id="rId8"/>
    <p:sldId id="266" r:id="rId9"/>
    <p:sldId id="274" r:id="rId10"/>
    <p:sldId id="275" r:id="rId11"/>
    <p:sldId id="276" r:id="rId12"/>
    <p:sldId id="267" r:id="rId13"/>
    <p:sldId id="277" r:id="rId14"/>
    <p:sldId id="278" r:id="rId15"/>
    <p:sldId id="279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8D1-98A5-BE09-045A-B0016C850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2B33E-A0C3-81A6-8E8A-E230DC787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DCB2-5069-7547-8A93-6E908E81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31FC-B4FF-8F77-E6D9-BFD70435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B3CE0-80F7-97D0-0281-A5AC47AF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56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BBC-F877-D4C7-F267-949D3DD0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67B-AC2A-5E83-05F7-41E4511E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BD436-8597-9370-C4A2-9C1C1EDD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CF81-5F07-9ADB-30BB-08973667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EA29-66E1-4E97-A4EB-26A01BF6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66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1DF4C-1D28-7817-0195-DD278D67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B592F-072F-7DC2-885A-247BC419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CD9D-6CBD-C7E4-A4D5-E31801E4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7A97-4753-9647-D74F-5B46EE04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2FF7-FE7A-2647-6AE5-A40C8ED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EDB5-9C50-6CA5-870F-B2C20266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3C13-8631-1F95-AB6E-09F23257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40E6-C2D9-4B2B-212C-B0EB10E8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F4C0-BF53-66D6-A984-EE1D31B3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4A5E4-F090-AABE-AD28-40013C74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87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B36B-9F4E-E4AD-6ECD-11AD13DD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C46B-454A-1668-DF01-EC143A6B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B150-C274-D6FE-97AC-2D7ECE21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3D64-E763-F4F6-9801-988B97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9783-6494-3B75-DCC3-444142A8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3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7188-6973-4783-629D-E125F535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66D5-6055-53BC-4B8F-BFED39D1C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F0B1-00ED-BBAE-6813-789FA7397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FBA5-6BFE-2BFC-99AB-2848AEA7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D7591-554F-ECB6-BF87-EA9229DD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4DB1-0A8C-28D3-5591-0F50C6F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B01F-A1D6-5E83-585A-5B2537CB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DCF73-09F4-609D-3F15-E2870042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996A-5C3A-49AF-A2DA-7257372B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993E1-A75D-A3FA-0E9E-186C9D420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C685A-1BD4-5F26-F2A4-E440E414F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790C0-DC67-B96A-EA0D-C8B6E514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67AAB-71E8-8E3F-937F-2CE33858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4A279-AD46-2DDF-8786-8B33B9A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53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451A-A741-6DB7-7291-A6E74851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9426E-9D38-7474-58C4-549A5FF6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9BA1E-7213-C895-54E9-8F5FBB68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E7373-3819-5459-383B-3E4F5B26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71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EF2E-EF84-66A1-82E6-D5343B0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A23B-1008-C738-AEEA-D0A58B00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7B4DE-90F9-5139-72F3-8E96619C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41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1D5B-8402-64E8-73FE-0D6D3A18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36A3-CF99-6028-B5EA-A8089430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A1F37-495C-CBD7-6885-9CDBD169B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26C5A-8732-D848-6B7C-A8DA3007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D9930-6782-0E9D-241B-42416A06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45E2-BF12-55DF-7DC6-D49ED3D6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233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F1C5-B604-D661-2936-7927CB4C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FAB5C-B11C-636E-671D-07AAD5480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0B84D-D8FD-AF5C-36C9-31A155CA4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299EC-0D2D-5D31-B5E5-1B5FED94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98672-F4D6-F1FA-6A07-7E490788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8BC8F-03DD-CC33-B09F-8F472061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26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9930C-8C78-D5F5-5910-4960F3A7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07B8B-E555-7EC2-B1CC-0FB3FE400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198F-E870-9EFE-EE72-AA3C08C84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45E9-C8C9-9F45-A1FD-2ED0925B46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716B-262E-0603-0507-0B037E0C5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F46A-9E63-6E44-4420-0CCFB973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333B8-456D-629C-D38D-7D1F87BB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765"/>
            <a:ext cx="9144000" cy="120819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Law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62298-6E3A-8FAE-B12C-86AF3F9C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631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145–151</a:t>
            </a:r>
            <a:endParaRPr lang="en-US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1842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Archaic and Classical periods, the monarchy was not strong in Greece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Invasion of the Macedonians, Alexander the Great defeated the Persian Empire, a stronger monarchy arose and used many of the characteristics of the Persian type -&gt; Hellenistic monarchy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Hellenistic monarchy influenced the Roman imperial system of government and later European monarchies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Crown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corona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and diadem (Greek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diadema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Prince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princeps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“leader”) and Duke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dux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“leader”)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Count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“companion”)</a:t>
            </a:r>
          </a:p>
        </p:txBody>
      </p:sp>
    </p:spTree>
    <p:extLst>
      <p:ext uri="{BB962C8B-B14F-4D97-AF65-F5344CB8AC3E}">
        <p14:creationId xmlns:p14="http://schemas.microsoft.com/office/powerpoint/2010/main" val="311793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kings often claimed to rule by virtue of the fact that they were descended from kings or elected to the position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these monarchies were overthrown by revolutionary leaders, tyrants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Wealthy through trade, change in military tactics, socio-economic changes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Tyranny was usually revolutionary and unconstitutional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Tyrants in ancient Greece were not necessarily all tyrannical in the English sense of the word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 were quite moderate and even popular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rule of Peisistratus in Athens</a:t>
            </a:r>
          </a:p>
        </p:txBody>
      </p:sp>
    </p:spTree>
    <p:extLst>
      <p:ext uri="{BB962C8B-B14F-4D97-AF65-F5344CB8AC3E}">
        <p14:creationId xmlns:p14="http://schemas.microsoft.com/office/powerpoint/2010/main" val="165778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democracy, democratic, democrat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demos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(“the people”)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kratos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(“power, dominion”)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demokratia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(“popular government, power in the hands of the people”)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*In English, democracy means “state practicing government by the people, direct or representative”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C3FA50FD-2830-CD2B-8545-2F396827223D}"/>
              </a:ext>
            </a:extLst>
          </p:cNvPr>
          <p:cNvSpPr/>
          <p:nvPr/>
        </p:nvSpPr>
        <p:spPr>
          <a:xfrm>
            <a:off x="6035564" y="2346134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08BDCA5-FA47-BBC8-DCB2-26F73F859624}"/>
              </a:ext>
            </a:extLst>
          </p:cNvPr>
          <p:cNvSpPr/>
          <p:nvPr/>
        </p:nvSpPr>
        <p:spPr>
          <a:xfrm>
            <a:off x="6035565" y="3429000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Athenian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Arose when Hippias, the last tyrant, was expelled from Athens in 510 BCE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Athenian aristocrat, Cleisthenes, introduced a new system of government in a bid to obtain popular support for himself</a:t>
            </a:r>
          </a:p>
        </p:txBody>
      </p:sp>
      <p:pic>
        <p:nvPicPr>
          <p:cNvPr id="3074" name="Picture 2" descr="Cleisthenes - Wikipedia">
            <a:extLst>
              <a:ext uri="{FF2B5EF4-FFF2-40B4-BE49-F238E27FC236}">
                <a16:creationId xmlns:a16="http://schemas.microsoft.com/office/drawing/2014/main" id="{0529A306-3575-192D-631E-F230431D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1825625"/>
            <a:ext cx="33400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Main Features of Athenian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redistribution of the citizens of Athens into artificial rather than ethnic tribes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election of councilors by lot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short term of office for political leaders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sovereignty of the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ekklesia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(“popular assembly”)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payment of political officers</a:t>
            </a:r>
          </a:p>
          <a:p>
            <a:pPr marL="514350" indent="-514350">
              <a:buAutoNum type="arabicParenR"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Cleisthenes is also said to have introduced the practice into Athenian politics whereby the assembly could ostracize unpopular citizens from Athens for a period of ten years (ostracism)</a:t>
            </a:r>
          </a:p>
        </p:txBody>
      </p:sp>
    </p:spTree>
    <p:extLst>
      <p:ext uri="{BB962C8B-B14F-4D97-AF65-F5344CB8AC3E}">
        <p14:creationId xmlns:p14="http://schemas.microsoft.com/office/powerpoint/2010/main" val="2499126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Some Notes on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Despite the fact that democracy is now widely considered to be one of the most desirable constitutions, it was very unusual in Greek and Roman times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wealthy, educated class was preferable to a radical democracy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Art of public speaking,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rhetorica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tech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  <a:r>
              <a:rPr lang="en-US" sz="32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sz="32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sz="2800" dirty="0">
                <a:latin typeface="Osaka" panose="020B0600000000000000" pitchFamily="34" charset="-128"/>
                <a:ea typeface="Osaka" panose="020B0600000000000000" pitchFamily="34" charset="-128"/>
              </a:rPr>
              <a:t>Critics of democracy believed people could be easily influenced by this art</a:t>
            </a:r>
          </a:p>
          <a:p>
            <a:pPr lvl="1"/>
            <a:r>
              <a:rPr lang="en-US" sz="2800" dirty="0">
                <a:latin typeface="Osaka" panose="020B0600000000000000" pitchFamily="34" charset="-128"/>
                <a:ea typeface="Osaka" panose="020B0600000000000000" pitchFamily="34" charset="-128"/>
              </a:rPr>
              <a:t>Most ambitious politicians diligently studied this art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Thucydides,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History of the Peloponnesian War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88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regent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reg-, Latin base from verb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regere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 rule”)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ent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noun-forming suffix, agent function</a:t>
            </a:r>
          </a:p>
          <a:p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acrophobe</a:t>
            </a:r>
            <a:endParaRPr lang="en-US" b="1" u="sng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acr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Greek base, “high”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akros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phobe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English combining form, “one who fears” -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phobos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senile</a:t>
            </a:r>
          </a:p>
          <a:p>
            <a:pPr lvl="1"/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sen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Latin base, “old”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senex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ile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adjective-forming suffix</a:t>
            </a: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demography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demo-, Greek base, “people”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demos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English combining form (-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graphia</a:t>
            </a:r>
            <a:r>
              <a:rPr lang="en-US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08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 and politics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151-168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Homework 2 due by 8:30 (A), 9:30 (B) on Canvas</a:t>
            </a:r>
          </a:p>
        </p:txBody>
      </p:sp>
    </p:spTree>
    <p:extLst>
      <p:ext uri="{BB962C8B-B14F-4D97-AF65-F5344CB8AC3E}">
        <p14:creationId xmlns:p14="http://schemas.microsoft.com/office/powerpoint/2010/main" val="2562954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Greek Polis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Words for “City”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Monarchy and Related Forms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Democracy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3227206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politic, politico, politics, political, politician, politicize, polity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polit–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(base)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poli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sz="3200" i="1" spc="-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“citizen”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108AA-43D5-C5D7-C231-9329AAA4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police, policy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(“city”), “citadel”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C161486-5A3C-690D-0DBC-C584A74E165C}"/>
              </a:ext>
            </a:extLst>
          </p:cNvPr>
          <p:cNvSpPr/>
          <p:nvPr/>
        </p:nvSpPr>
        <p:spPr>
          <a:xfrm>
            <a:off x="3368565" y="4156841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486EBF8-8501-127A-E336-DEBD4A4A8C7B}"/>
              </a:ext>
            </a:extLst>
          </p:cNvPr>
          <p:cNvSpPr/>
          <p:nvPr/>
        </p:nvSpPr>
        <p:spPr>
          <a:xfrm>
            <a:off x="3368565" y="3119608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502D4F9-F339-2F89-3C0B-C840343F2899}"/>
              </a:ext>
            </a:extLst>
          </p:cNvPr>
          <p:cNvSpPr/>
          <p:nvPr/>
        </p:nvSpPr>
        <p:spPr>
          <a:xfrm>
            <a:off x="8702565" y="2336587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6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uiExpand="1" build="p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astu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(“town”)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distinct area from the rest of the city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108AA-43D5-C5D7-C231-9329AAA4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acro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(“high”) + </a:t>
            </a: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(“city”)</a:t>
            </a:r>
          </a:p>
          <a:p>
            <a:pPr marL="0" indent="0" algn="ctr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acropolis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(“high city”)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citadel is a fortified hill-top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C161486-5A3C-690D-0DBC-C584A74E165C}"/>
              </a:ext>
            </a:extLst>
          </p:cNvPr>
          <p:cNvSpPr/>
          <p:nvPr/>
        </p:nvSpPr>
        <p:spPr>
          <a:xfrm>
            <a:off x="3368565" y="2336586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502D4F9-F339-2F89-3C0B-C840343F2899}"/>
              </a:ext>
            </a:extLst>
          </p:cNvPr>
          <p:cNvSpPr/>
          <p:nvPr/>
        </p:nvSpPr>
        <p:spPr>
          <a:xfrm>
            <a:off x="8702565" y="2851594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823095B-B0DB-3050-13C3-52ADFC7ED9BB}"/>
              </a:ext>
            </a:extLst>
          </p:cNvPr>
          <p:cNvSpPr/>
          <p:nvPr/>
        </p:nvSpPr>
        <p:spPr>
          <a:xfrm>
            <a:off x="8694681" y="3877563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uiExpand="1" build="p"/>
      <p:bldP spid="6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Greeks also used the word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to mean “the body of citizens”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This meaning is demonstrated by Homer’s description of two cities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poleis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one at peace and the other at war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18.490-540)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Cities are described in terms of their social structures: the family, the legal system, and the army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Athens and Athenians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was not necessarily dependent its fortified citadel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times of danger the people in the area around a fortified hill-top would congregate there and co-operate in the defense of their position</a:t>
            </a:r>
          </a:p>
        </p:txBody>
      </p:sp>
    </p:spTree>
    <p:extLst>
      <p:ext uri="{BB962C8B-B14F-4D97-AF65-F5344CB8AC3E}">
        <p14:creationId xmlns:p14="http://schemas.microsoft.com/office/powerpoint/2010/main" val="683302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Polis, Aristotle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Man is a “political animal” and society came into being for a natural purpose: human beings need to form communities in order to survive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Human beings by nature tend to live in cities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basic unit of society is the family, which fulfills basic needs, making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a matter of necessity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War among Greek city-states and larger forces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Autonomy and political freedom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Political diversity</a:t>
            </a:r>
          </a:p>
        </p:txBody>
      </p:sp>
    </p:spTree>
    <p:extLst>
      <p:ext uri="{BB962C8B-B14F-4D97-AF65-F5344CB8AC3E}">
        <p14:creationId xmlns:p14="http://schemas.microsoft.com/office/powerpoint/2010/main" val="14222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Words for “City”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F493D-A357-9043-2323-0257319E5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urban, urbane, urbanity, urbanize, urbanization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urbs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“stronghold, a walled town, city”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*consider Romulus and Remus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12C6-B0D6-27E2-1881-B8E282706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civic, civics, civil, civilian, civility, civilization, civilize, citadel, citizen, city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civis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“citizen”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civitas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referred to the state as constituted by its citizens (more abstract than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civis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5973B85-6439-8FDD-7E44-B7899ADF8661}"/>
              </a:ext>
            </a:extLst>
          </p:cNvPr>
          <p:cNvSpPr/>
          <p:nvPr/>
        </p:nvSpPr>
        <p:spPr>
          <a:xfrm>
            <a:off x="3368565" y="2585793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333B518-C196-F996-AF1B-393A5E9A5CD5}"/>
              </a:ext>
            </a:extLst>
          </p:cNvPr>
          <p:cNvSpPr/>
          <p:nvPr/>
        </p:nvSpPr>
        <p:spPr>
          <a:xfrm>
            <a:off x="8702565" y="2907576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6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and Related Forms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monarchy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“single” + “rule by”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olig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oligarchy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“few” + “beginning,” “rule”</a:t>
            </a:r>
          </a:p>
          <a:p>
            <a:pPr marL="457200" lvl="1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English, a monarch is a general, constitutional term referring to a state traditionally ruled by one person (king, queen, or emperor)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Greek, monarchy refers to a variety of different types of rulers (kings, tyrants, and other despots)</a:t>
            </a:r>
          </a:p>
        </p:txBody>
      </p:sp>
    </p:spTree>
    <p:extLst>
      <p:ext uri="{BB962C8B-B14F-4D97-AF65-F5344CB8AC3E}">
        <p14:creationId xmlns:p14="http://schemas.microsoft.com/office/powerpoint/2010/main" val="38806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early times the king was probably advised by a council of elders (Greek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bou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l</a:t>
            </a:r>
            <a:r>
              <a:rPr lang="en-US" sz="32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Latin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senatus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Aristocrats, nobles (derived from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noscere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know”; old Latin form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gnoscere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from the base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gno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of 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gignoskein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begin to know)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Assembly of the people in the early monarchies,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ekklesia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But unlikely that they had any power</a:t>
            </a:r>
          </a:p>
          <a:p>
            <a:pPr marL="457200" lvl="1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Homer example,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2.84-392</a:t>
            </a:r>
          </a:p>
        </p:txBody>
      </p:sp>
    </p:spTree>
    <p:extLst>
      <p:ext uri="{BB962C8B-B14F-4D97-AF65-F5344CB8AC3E}">
        <p14:creationId xmlns:p14="http://schemas.microsoft.com/office/powerpoint/2010/main" val="3824138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1047</Words>
  <Application>Microsoft Macintosh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Osaka</vt:lpstr>
      <vt:lpstr>Arial</vt:lpstr>
      <vt:lpstr>Calibri</vt:lpstr>
      <vt:lpstr>Calibri Light</vt:lpstr>
      <vt:lpstr>Office Theme</vt:lpstr>
      <vt:lpstr>Greek Law and Politics</vt:lpstr>
      <vt:lpstr>Outline</vt:lpstr>
      <vt:lpstr>The Greek Polis</vt:lpstr>
      <vt:lpstr>The Greek Polis cont’d</vt:lpstr>
      <vt:lpstr>The Greek Polis cont’d</vt:lpstr>
      <vt:lpstr>The Greek Polis, Aristotle</vt:lpstr>
      <vt:lpstr>Latin Words for “City”</vt:lpstr>
      <vt:lpstr>Monarchy and Related Forms</vt:lpstr>
      <vt:lpstr>Monarchy in Ancient Greece</vt:lpstr>
      <vt:lpstr>Monarchy in Ancient Greece cont’d</vt:lpstr>
      <vt:lpstr>Monarchy in Ancient Greece cont’d</vt:lpstr>
      <vt:lpstr>Democracy</vt:lpstr>
      <vt:lpstr>Athenian Democracy</vt:lpstr>
      <vt:lpstr>Main Features of Athenian Democracy</vt:lpstr>
      <vt:lpstr>Some Notes on Democracy</vt:lpstr>
      <vt:lpstr>Word Study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Law and Politics</dc:title>
  <dc:creator>A.M. Davis</dc:creator>
  <cp:lastModifiedBy>A.M. Davis</cp:lastModifiedBy>
  <cp:revision>27</cp:revision>
  <dcterms:created xsi:type="dcterms:W3CDTF">2023-07-19T17:54:32Z</dcterms:created>
  <dcterms:modified xsi:type="dcterms:W3CDTF">2023-10-31T15:20:13Z</dcterms:modified>
</cp:coreProperties>
</file>