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4" r:id="rId17"/>
    <p:sldId id="275" r:id="rId18"/>
    <p:sldId id="273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5"/>
  </p:normalViewPr>
  <p:slideViewPr>
    <p:cSldViewPr snapToGrid="0" showGuides="1">
      <p:cViewPr varScale="1">
        <p:scale>
          <a:sx n="120" d="100"/>
          <a:sy n="120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0BE0D-5D1E-ED47-A49A-B490267818E5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86291-56CC-0A47-AA6B-A20DF26F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18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86291-56CC-0A47-AA6B-A20DF26FE8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FF24-3E3F-86E7-3751-92C97B475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D4D4B-7903-EFD1-D0CA-21108450D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8B2E9-AE93-5E3A-47B0-1C00FC639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6161A-C208-70FB-99EB-3AA5CA65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E1ED7-242D-90B1-E645-104B84AF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3459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F1A31-1AB7-DBA2-65FD-85C4F6AB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21226-EB46-9BB7-564E-BFEABDC14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D6FFB-E109-2688-843D-15C3FF59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EB95A-D4C9-7DC1-0A69-FEC828B1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CFA2-14A5-8538-B87E-C58F6A33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675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59619-2B99-51C1-7A65-68E5EBAEB5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5EC34-8F94-8D6B-F3A5-5A11FE948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D610-925D-E9D8-5999-355954D8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E4084-E411-0278-0A3F-C2BBBB32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504CC-3DEA-CA11-FC3C-C280765B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5321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5EA88-99A5-261A-1D02-BF9B04F8A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8CB56-F079-0F54-C3BE-54D34AF2D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5C453-8584-347C-9BBD-B891ED99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1D74F-5218-1EE9-5865-EAE549C8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1F493-4AC9-FCFA-0826-43B1B436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30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8A9B-3573-D2E2-A0AB-A9DB5716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99BF7-FA49-0D06-3AE0-51A99E22D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CF233-8F2E-F68A-426E-1B926527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DCDA8-6867-FF8D-6AD0-55908BAA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F7B41-D241-83D5-5282-1E792A9F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678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83DA-9859-4945-D134-5D00A3120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3F4A-1E39-4EDC-3D41-F5F857B61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925A6-4351-CDCF-C520-241F796FB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36D53-36B9-89E7-D499-CBC9C67B1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AD733-E0AE-2987-BAF0-4CFBD103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EB66A-5CAB-F923-E4DC-1FF3AF94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6687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578D-68F6-6E10-63E8-9372825B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7E46A-3E88-6628-E878-82292C42B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0E06B-A312-80B9-2BC8-AA78BE18A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BB5C9A-653E-8093-F752-1E820E643D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0ACFB-6364-53F7-3D63-14BBBB67F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401624-7E0E-491A-2379-CF4791B41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F778E-CA11-0DC6-5A23-323CD775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0B12A-990C-E430-1458-7845B905A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5684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26ABA-379E-A843-B7F9-DFCC83A9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D3E5DD-BF06-1CDD-2E47-B9AB0124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EC9E8-142C-103B-2EFB-24CA01A4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4F6E7-935C-1F5F-6FA4-13DAEA65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5876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5AEA01-04A1-2593-6CD9-240AA80A4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65FB9-DB28-0C0F-EDDC-5CD4E47D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9116E-A40D-EDC3-80A8-F4DA208DD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0590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770A-C7AA-CB6D-D0DE-7D17E879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C05D3-4A6B-BC24-E8AF-8DFB19F8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CBFF1-A8E3-3A78-3B79-D7172438A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D1FD1-64ED-DF3E-3CF8-5D93F1A6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C9603-9310-8964-ED09-A5456B7A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56ADE-259E-32AB-7793-D77CB068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449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BCD2-AE9A-1350-D016-EE3F71C2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CCC07C-26AA-C3A2-03C8-307086707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C42CB-E4D8-130D-2FB3-9E3981892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30AD-E633-023C-3ECE-934E2639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FB225-D5E0-88BE-5530-B702D85A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B75FA-B487-0F33-746E-8DD43DCB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9703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49A9F5-86AE-6E0A-B6FB-C2C9EAFD0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AC7B8-E0B0-0411-AFEA-A8B63C666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A9601-7A25-E173-4F3A-2063E4EC7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6C636-2F06-7D4C-B200-0DE7A9E275F7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3DC9B-00C8-3DEC-02E2-A4688E74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3847E-0164-3A84-0EC7-4EB3D6C4C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A3763-42DD-F443-AA92-E728C669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4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arolemage/30079358246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museum.org/art/collection/search/239942" TargetMode="External"/><Relationship Id="rId7" Type="http://schemas.openxmlformats.org/officeDocument/2006/relationships/hyperlink" Target="https://www.flickr.com/photos/robwallace/260015883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flickr.com/photos/dandiffendale/3324328824/" TargetMode="Externa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96E6-55C2-020E-6833-97B5D2D7A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872" y="2171700"/>
            <a:ext cx="9144000" cy="1430338"/>
          </a:xfrm>
          <a:solidFill>
            <a:schemeClr val="bg1">
              <a:alpha val="90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en-US" sz="5500" b="1" dirty="0">
                <a:latin typeface="Osaka" panose="020B0600000000000000" pitchFamily="34" charset="-128"/>
                <a:ea typeface="Osaka" panose="020B0600000000000000" pitchFamily="34" charset="-128"/>
              </a:rPr>
              <a:t>Commerce and Economics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7D717-0C81-7470-7992-B84B368E0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872" y="3800820"/>
            <a:ext cx="9144000" cy="893618"/>
          </a:xfrm>
          <a:solidFill>
            <a:schemeClr val="bg1">
              <a:alpha val="90000"/>
            </a:schemeClr>
          </a:solidFill>
        </p:spPr>
        <p:txBody>
          <a:bodyPr anchor="ctr"/>
          <a:lstStyle/>
          <a:p>
            <a:r>
              <a:rPr lang="en-US" b="1" i="1" dirty="0">
                <a:latin typeface="Osaka" panose="020B0600000000000000" pitchFamily="34" charset="-128"/>
                <a:ea typeface="Osaka" panose="020B0600000000000000" pitchFamily="34" charset="-128"/>
              </a:rPr>
              <a:t>Words &amp; Ideas</a:t>
            </a:r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, Chapter 7, pp. 169–189</a:t>
            </a:r>
            <a:endParaRPr lang="en-US" b="1" i="1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615925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rk Antony &amp; Cleopatra. 34 BC. AR Denarius. Alexandria mint. CLEOPATRAE •  REGINAE • REGVM • FILIORVM • REGVM, draped &amp; diademed bust of Cleopatra  right; prow before / ANTONI • ARMENIA •">
            <a:extLst>
              <a:ext uri="{FF2B5EF4-FFF2-40B4-BE49-F238E27FC236}">
                <a16:creationId xmlns:a16="http://schemas.microsoft.com/office/drawing/2014/main" id="{05B34506-C812-3F38-A743-B273C2FF4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9" y="605664"/>
            <a:ext cx="10232737" cy="472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1063A6-E41E-970F-870A-5B897D507EEF}"/>
              </a:ext>
            </a:extLst>
          </p:cNvPr>
          <p:cNvSpPr txBox="1"/>
          <p:nvPr/>
        </p:nvSpPr>
        <p:spPr>
          <a:xfrm>
            <a:off x="2382482" y="5606005"/>
            <a:ext cx="7427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Cleopatra VII of Egypt (obverse) and Antony (reverse)</a:t>
            </a:r>
          </a:p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“Queen Cleopatra, new goddess” and “Antony, ruler and triumvir”</a:t>
            </a:r>
          </a:p>
        </p:txBody>
      </p:sp>
    </p:spTree>
    <p:extLst>
      <p:ext uri="{BB962C8B-B14F-4D97-AF65-F5344CB8AC3E}">
        <p14:creationId xmlns:p14="http://schemas.microsoft.com/office/powerpoint/2010/main" val="239385844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Roman Treasury and the Imperial </a:t>
            </a:r>
            <a:r>
              <a:rPr lang="en-US" b="1" dirty="0" err="1">
                <a:latin typeface="Osaka" panose="020B0600000000000000" pitchFamily="34" charset="-128"/>
                <a:ea typeface="Osaka" panose="020B0600000000000000" pitchFamily="34" charset="-128"/>
              </a:rPr>
              <a:t>Fisc</a:t>
            </a:r>
            <a:endParaRPr lang="en-US" b="1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Subject nations paid tribute (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tributum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) to the Roman empire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Paid into the treasury (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aerarium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“a place for bronze”)</a:t>
            </a:r>
          </a:p>
          <a:p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Orginally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administers by the 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quaestors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with assistance of the scribes (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scribae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)</a:t>
            </a:r>
          </a:p>
          <a:p>
            <a:pPr lvl="1"/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Praestors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were later replaced by the prefects (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praefecti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)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Later, tribute was kept in the imperial 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fisc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in each province that was managed by the procurators (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procuratores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) and fiscal advocates (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advocati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8609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Roman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Public works of Rome were undertaken by the 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publicani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(“contractors”)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Public contracts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Awarded by the censor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For provisions for the army, religious ceremonies, public buildings, etc.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Clubs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Originally religious in character, but later became political</a:t>
            </a:r>
          </a:p>
          <a:p>
            <a:pPr lvl="1"/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collegia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(college), 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scholae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(schools)</a:t>
            </a:r>
          </a:p>
          <a:p>
            <a:pPr lvl="1"/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patroni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(patrons)</a:t>
            </a:r>
          </a:p>
        </p:txBody>
      </p:sp>
    </p:spTree>
    <p:extLst>
      <p:ext uri="{BB962C8B-B14F-4D97-AF65-F5344CB8AC3E}">
        <p14:creationId xmlns:p14="http://schemas.microsoft.com/office/powerpoint/2010/main" val="3283088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Greek Trade and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Strength of the Athenian fleet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Trade was necessary due to the poor land conditions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Athens controlled the sea and certain imports such as timber and grain were essential and had to be protected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Africa, Carthage, Egypt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Controlled (or attempted to control) other marketplaces</a:t>
            </a:r>
          </a:p>
        </p:txBody>
      </p:sp>
    </p:spTree>
    <p:extLst>
      <p:ext uri="{BB962C8B-B14F-4D97-AF65-F5344CB8AC3E}">
        <p14:creationId xmlns:p14="http://schemas.microsoft.com/office/powerpoint/2010/main" val="4078593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Roman Trade and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Trade was more limited in the Roman empire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Most trade consisted of the movement of raw materials and foodstuffs and this was often undertaken by the imperial government</a:t>
            </a:r>
          </a:p>
          <a:p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pax Romana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Via 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Appia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(“Appian Way”) 312 BCE, Via 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Flamina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(“Flaminian Way”) 268 BCE, Via 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Aemilia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Aemilian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Way”) 187 BCE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Sea transport by freight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Major trade commodities, p. 181</a:t>
            </a:r>
          </a:p>
        </p:txBody>
      </p:sp>
    </p:spTree>
    <p:extLst>
      <p:ext uri="{BB962C8B-B14F-4D97-AF65-F5344CB8AC3E}">
        <p14:creationId xmlns:p14="http://schemas.microsoft.com/office/powerpoint/2010/main" val="1214006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Enslavement in Greece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Sources of enslavement: warfare, debt, inheriting parent(s)’ status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Athens: early on outlawed to enslave other citizens for debt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In Attica, enslaved to free ratio is estimated to be 1:4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In Athens, mining silver was done exclusively by enslaved people, and it was hard, brutal work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Sparta: helots, whole indigenous groups of people enslaved</a:t>
            </a:r>
          </a:p>
        </p:txBody>
      </p:sp>
    </p:spTree>
    <p:extLst>
      <p:ext uri="{BB962C8B-B14F-4D97-AF65-F5344CB8AC3E}">
        <p14:creationId xmlns:p14="http://schemas.microsoft.com/office/powerpoint/2010/main" val="127110174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Enslavement in 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Sources same as in Greece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At the end of the Republic 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enslaved:free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was estimated to be 1:3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High presence of enslaved people in the country at villas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Manumission (“freeing” of enslaved people) was more prominent in Rome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Freed people became citizens with limited rights, their children were full citizens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Freed people became clients, former enslavers became patrons</a:t>
            </a:r>
          </a:p>
        </p:txBody>
      </p:sp>
    </p:spTree>
    <p:extLst>
      <p:ext uri="{BB962C8B-B14F-4D97-AF65-F5344CB8AC3E}">
        <p14:creationId xmlns:p14="http://schemas.microsoft.com/office/powerpoint/2010/main" val="237073567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 err="1">
                <a:latin typeface="Osaka" panose="020B0600000000000000" pitchFamily="34" charset="-128"/>
                <a:ea typeface="Osaka" panose="020B0600000000000000" pitchFamily="34" charset="-128"/>
              </a:rPr>
              <a:t>Zoninus</a:t>
            </a:r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 Collar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Zoninus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Collar was an iron neck ring with an inscribed bronze tag (date: 4</a:t>
            </a:r>
            <a:r>
              <a:rPr lang="en-US" baseline="30000" dirty="0">
                <a:latin typeface="Osaka" panose="020B0600000000000000" pitchFamily="34" charset="-128"/>
                <a:ea typeface="Osaka" panose="020B0600000000000000" pitchFamily="34" charset="-128"/>
              </a:rPr>
              <a:t>th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or 5</a:t>
            </a:r>
            <a:r>
              <a:rPr lang="en-US" baseline="30000" dirty="0">
                <a:latin typeface="Osaka" panose="020B0600000000000000" pitchFamily="34" charset="-128"/>
                <a:ea typeface="Osaka" panose="020B0600000000000000" pitchFamily="34" charset="-128"/>
              </a:rPr>
              <a:t>th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c. CE)</a:t>
            </a:r>
          </a:p>
          <a:p>
            <a:pPr marL="0" indent="0">
              <a:buNone/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0" indent="0">
              <a:buNone/>
            </a:pP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Fugi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tene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me.</a:t>
            </a:r>
          </a:p>
          <a:p>
            <a:pPr marL="0" indent="0"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Cum 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revoc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(a)v-</a:t>
            </a:r>
          </a:p>
          <a:p>
            <a:pPr marL="0" indent="0">
              <a:buNone/>
            </a:pP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eris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me d(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omino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) m(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eo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)</a:t>
            </a:r>
          </a:p>
          <a:p>
            <a:pPr marL="0" indent="0">
              <a:buNone/>
            </a:pP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Zonino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accipis</a:t>
            </a: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solidum.</a:t>
            </a:r>
          </a:p>
          <a:p>
            <a:pPr marL="0" indent="0">
              <a:buNone/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I have run away; hold me. When you have</a:t>
            </a:r>
          </a:p>
          <a:p>
            <a:pPr marL="0" indent="0"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brought me back to my master 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Zoninus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you will</a:t>
            </a:r>
          </a:p>
          <a:p>
            <a:pPr marL="0" indent="0"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receive a gold coin.</a:t>
            </a:r>
          </a:p>
        </p:txBody>
      </p:sp>
      <p:pic>
        <p:nvPicPr>
          <p:cNvPr id="5" name="Picture 4" descr="A close-up of a metal ring&#10;&#10;Description automatically generated">
            <a:extLst>
              <a:ext uri="{FF2B5EF4-FFF2-40B4-BE49-F238E27FC236}">
                <a16:creationId xmlns:a16="http://schemas.microsoft.com/office/drawing/2014/main" id="{79376D28-85E5-2D66-D684-A7FDCF5C5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92944" y="2225813"/>
            <a:ext cx="3340100" cy="439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29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Word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Review word study lists found in this chapter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Reference chapters 2 and 3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Practice, practice, practice!</a:t>
            </a:r>
          </a:p>
        </p:txBody>
      </p:sp>
    </p:spTree>
    <p:extLst>
      <p:ext uri="{BB962C8B-B14F-4D97-AF65-F5344CB8AC3E}">
        <p14:creationId xmlns:p14="http://schemas.microsoft.com/office/powerpoint/2010/main" val="152733427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Medicine</a:t>
            </a:r>
          </a:p>
          <a:p>
            <a:r>
              <a:rPr lang="en-US" b="0" i="0" dirty="0">
                <a:effectLst/>
                <a:latin typeface="Osaka" panose="020B0600000000000000" pitchFamily="34" charset="-128"/>
                <a:ea typeface="Osaka" panose="020B0600000000000000" pitchFamily="34" charset="-128"/>
              </a:rPr>
              <a:t>Read </a:t>
            </a:r>
            <a:r>
              <a:rPr lang="en-US" b="0" i="1" dirty="0">
                <a:effectLst/>
                <a:latin typeface="Osaka" panose="020B0600000000000000" pitchFamily="34" charset="-128"/>
                <a:ea typeface="Osaka" panose="020B0600000000000000" pitchFamily="34" charset="-128"/>
              </a:rPr>
              <a:t>Words &amp; Ideas</a:t>
            </a:r>
            <a:r>
              <a:rPr lang="en-US" b="0" i="0" dirty="0">
                <a:effectLst/>
                <a:latin typeface="Osaka" panose="020B0600000000000000" pitchFamily="34" charset="-128"/>
                <a:ea typeface="Osaka" panose="020B0600000000000000" pitchFamily="34" charset="-128"/>
              </a:rPr>
              <a:t>, Chapter 5 (pp. 105–127) *stop reading at “Medical Terminology”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Quiz 2 on Tuesday, 11/14</a:t>
            </a:r>
          </a:p>
        </p:txBody>
      </p:sp>
    </p:spTree>
    <p:extLst>
      <p:ext uri="{BB962C8B-B14F-4D97-AF65-F5344CB8AC3E}">
        <p14:creationId xmlns:p14="http://schemas.microsoft.com/office/powerpoint/2010/main" val="1905192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516E-9CEB-1D80-C484-F3862AB26F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5CE40-33E5-544F-18DD-46E6379CC8B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Ancient Economic Theories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Agriculture in the Ancient World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Financial Systems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Greek Trade and Transport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Roman Trade and Transport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Role of Slavery in the Greek and Roman Economies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Role of Technology in the Greek and Roman Economies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Word Study</a:t>
            </a:r>
          </a:p>
        </p:txBody>
      </p:sp>
    </p:spTree>
    <p:extLst>
      <p:ext uri="{BB962C8B-B14F-4D97-AF65-F5344CB8AC3E}">
        <p14:creationId xmlns:p14="http://schemas.microsoft.com/office/powerpoint/2010/main" val="1575485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2FA4D-D679-56E3-C40A-F3810AC16EB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Ancient Economic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A6860-61F2-2E1F-75C9-415D158CBEE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Economics is concerned with the scarcity of resources available to a community and how these resources are allocated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Farming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Hesiod, 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Works and Days</a:t>
            </a: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Oikos 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(“house”)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Each household—family, enslaved people, land, animals, other property—aimed to be self sufficient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Under the master (“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despotes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”)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Definitions of price, money, sales, and loans in Roman law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Laws of supply and demand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Agriculture!!</a:t>
            </a:r>
          </a:p>
          <a:p>
            <a:pPr lvl="1"/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ager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“field,” “land”</a:t>
            </a:r>
          </a:p>
          <a:p>
            <a:pPr lvl="1"/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cultura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“cultivation,” “tillage,” “care”</a:t>
            </a:r>
            <a:endParaRPr lang="en-US" i="1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4549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7A426-286F-403C-9566-180DB5888A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Greek 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8AD2C-8DA5-B367-077E-7A496AE8035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Concentrated mainly on the cultivation of barley, grapes (wine), and olives (olive oil)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Grain had to be imported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This is because there was bad soil and arable land (though probably this was at least a little bit of an exaggeration)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All of these products would have been stored and transported in </a:t>
            </a:r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amphorae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(sg. amphora)</a:t>
            </a:r>
          </a:p>
        </p:txBody>
      </p:sp>
      <p:pic>
        <p:nvPicPr>
          <p:cNvPr id="5" name="Picture 4" descr="A large brown jug with two handles&#10;&#10;Description automatically generated">
            <a:extLst>
              <a:ext uri="{FF2B5EF4-FFF2-40B4-BE49-F238E27FC236}">
                <a16:creationId xmlns:a16="http://schemas.microsoft.com/office/drawing/2014/main" id="{AEC61DCC-0186-6025-CACF-129F9458A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57865" y="4291444"/>
            <a:ext cx="1880124" cy="2349839"/>
          </a:xfrm>
          <a:prstGeom prst="rect">
            <a:avLst/>
          </a:prstGeom>
        </p:spPr>
      </p:pic>
      <p:pic>
        <p:nvPicPr>
          <p:cNvPr id="7" name="Picture 6" descr="A couple of clay pots on display&#10;&#10;Description automatically generated">
            <a:extLst>
              <a:ext uri="{FF2B5EF4-FFF2-40B4-BE49-F238E27FC236}">
                <a16:creationId xmlns:a16="http://schemas.microsoft.com/office/drawing/2014/main" id="{14596961-CE6B-CFF2-37B8-4C8D6F1BD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54011" y="4721018"/>
            <a:ext cx="2400333" cy="1922142"/>
          </a:xfrm>
          <a:prstGeom prst="rect">
            <a:avLst/>
          </a:prstGeom>
        </p:spPr>
      </p:pic>
      <p:pic>
        <p:nvPicPr>
          <p:cNvPr id="10" name="Picture 9" descr="A group of ancient amphoras in a glass case&#10;&#10;Description automatically generated">
            <a:extLst>
              <a:ext uri="{FF2B5EF4-FFF2-40B4-BE49-F238E27FC236}">
                <a16:creationId xmlns:a16="http://schemas.microsoft.com/office/drawing/2014/main" id="{92BECBA0-2E0E-66DF-C0F0-A2012FFF5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55938" y="4721956"/>
            <a:ext cx="2400333" cy="19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50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Roman 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Small, but brought up by wealthy people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Animal and slave labor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Grain mills and ores (in mining) were designed to be driven by oxen or donkeys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Large estates worked by slave labor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Land regulations for citizens was ignored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grain law (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lex 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frumentaria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)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Regulated by the Senate, though essentially a private market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Limited amount of grain supplied to Roman citizens at a fixed price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Most of the grain was imported from Egypt and Africa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Water was brought to the city by aqueducts such as the 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Aqua 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Appia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(“Appian Aqueduct”)</a:t>
            </a:r>
          </a:p>
        </p:txBody>
      </p:sp>
    </p:spTree>
    <p:extLst>
      <p:ext uri="{BB962C8B-B14F-4D97-AF65-F5344CB8AC3E}">
        <p14:creationId xmlns:p14="http://schemas.microsoft.com/office/powerpoint/2010/main" val="3483820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MAN GRAIN MILL Roman stone relief of donkey-powered grain mill. by">
            <a:extLst>
              <a:ext uri="{FF2B5EF4-FFF2-40B4-BE49-F238E27FC236}">
                <a16:creationId xmlns:a16="http://schemas.microsoft.com/office/drawing/2014/main" id="{83223536-8BA7-BBF8-C894-93E1E61D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138054"/>
            <a:ext cx="4364182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man Mills - World History Encyclopedia">
            <a:extLst>
              <a:ext uri="{FF2B5EF4-FFF2-40B4-BE49-F238E27FC236}">
                <a16:creationId xmlns:a16="http://schemas.microsoft.com/office/drawing/2014/main" id="{5BBAF755-CB86-5F10-C425-EA2F1980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694113"/>
            <a:ext cx="4364182" cy="228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ACC70-533C-7372-4278-0210B8A43AD9}"/>
              </a:ext>
            </a:extLst>
          </p:cNvPr>
          <p:cNvSpPr txBox="1"/>
          <p:nvPr/>
        </p:nvSpPr>
        <p:spPr>
          <a:xfrm>
            <a:off x="2391324" y="6256772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Grain mill</a:t>
            </a:r>
          </a:p>
        </p:txBody>
      </p:sp>
      <p:pic>
        <p:nvPicPr>
          <p:cNvPr id="1030" name="Picture 6" descr="The Roman Trade Network (1st - 3rd centuries CE) (Illustration) - World  History Encyclopedia">
            <a:extLst>
              <a:ext uri="{FF2B5EF4-FFF2-40B4-BE49-F238E27FC236}">
                <a16:creationId xmlns:a16="http://schemas.microsoft.com/office/drawing/2014/main" id="{D039D1CA-C5DC-5A15-8937-8B9D26DD1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9" y="694113"/>
            <a:ext cx="5964383" cy="33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queduct - World History Encyclopedia">
            <a:extLst>
              <a:ext uri="{FF2B5EF4-FFF2-40B4-BE49-F238E27FC236}">
                <a16:creationId xmlns:a16="http://schemas.microsoft.com/office/drawing/2014/main" id="{0B7C3DA6-D9E4-0560-4E98-52360720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32" y="4188783"/>
            <a:ext cx="3779915" cy="1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CEE9A7-CD48-5B47-FBF7-FBF79EF04628}"/>
              </a:ext>
            </a:extLst>
          </p:cNvPr>
          <p:cNvSpPr txBox="1"/>
          <p:nvPr/>
        </p:nvSpPr>
        <p:spPr>
          <a:xfrm>
            <a:off x="5896897" y="6256772"/>
            <a:ext cx="537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Map of the Roman trade network and aqueduct</a:t>
            </a:r>
          </a:p>
        </p:txBody>
      </p:sp>
    </p:spTree>
    <p:extLst>
      <p:ext uri="{BB962C8B-B14F-4D97-AF65-F5344CB8AC3E}">
        <p14:creationId xmlns:p14="http://schemas.microsoft.com/office/powerpoint/2010/main" val="338935887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Roman Agriculture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price of grain was gradually reduced in Rome until eventually it was distributed for free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Restrictions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Julius Caesar only allowed 150,000 citizens to receive the grain free</a:t>
            </a:r>
          </a:p>
          <a:p>
            <a:pPr marL="457200" lvl="1" indent="0">
              <a:buNone/>
            </a:pPr>
            <a:endParaRPr lang="en-US" sz="1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Feeding scheme in the first and second centuries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Purpose was to increase the birth rate with a view to the eventual conscription of young men into the army</a:t>
            </a:r>
          </a:p>
        </p:txBody>
      </p:sp>
      <p:pic>
        <p:nvPicPr>
          <p:cNvPr id="2050" name="Picture 2" descr="Baking in ancient Rome - Wikipedia">
            <a:extLst>
              <a:ext uri="{FF2B5EF4-FFF2-40B4-BE49-F238E27FC236}">
                <a16:creationId xmlns:a16="http://schemas.microsoft.com/office/drawing/2014/main" id="{D54FB82A-5FED-F495-40E4-980AD48F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67" y="1690688"/>
            <a:ext cx="4527433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2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Greek Money and Coinage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Greek words for money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Talent (“balance”), obol (“spit” or “nail”), 6 nails making a handful (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drach</a:t>
            </a:r>
            <a:r>
              <a:rPr lang="en-US" i="1" spc="300" dirty="0" err="1">
                <a:latin typeface="Osaka" panose="020B0600000000000000" pitchFamily="34" charset="-128"/>
                <a:ea typeface="Osaka" panose="020B0600000000000000" pitchFamily="34" charset="-128"/>
              </a:rPr>
              <a:t>m</a:t>
            </a:r>
            <a:r>
              <a:rPr lang="en-US" sz="2800" i="1" dirty="0" err="1">
                <a:latin typeface="Osaka" panose="020B0600000000000000" pitchFamily="34" charset="-128"/>
                <a:ea typeface="Osaka" panose="020B0600000000000000" pitchFamily="34" charset="-128"/>
              </a:rPr>
              <a:t>ē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)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550 BCE, the practice of striking coins was established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study of coins sheds light on social, political, and economic conditions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Differing values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Banking systems, private banks</a:t>
            </a:r>
          </a:p>
        </p:txBody>
      </p:sp>
      <p:pic>
        <p:nvPicPr>
          <p:cNvPr id="3074" name="Picture 2" descr="Athenian drachma, a long tradition … from ancient currency to the euro |  NBB Museum">
            <a:extLst>
              <a:ext uri="{FF2B5EF4-FFF2-40B4-BE49-F238E27FC236}">
                <a16:creationId xmlns:a16="http://schemas.microsoft.com/office/drawing/2014/main" id="{A4420E67-F6AA-12F7-4313-9E539BBDC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32" y="1690688"/>
            <a:ext cx="2296799" cy="213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thenian drachma, a long tradition … from ancient currency to the euro |  NBB Museum">
            <a:extLst>
              <a:ext uri="{FF2B5EF4-FFF2-40B4-BE49-F238E27FC236}">
                <a16:creationId xmlns:a16="http://schemas.microsoft.com/office/drawing/2014/main" id="{87F67BA5-E668-C7EB-22D2-59523D241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664" y="3982308"/>
            <a:ext cx="2130136" cy="21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ncient Drachma: a thousand-year-old currency">
            <a:extLst>
              <a:ext uri="{FF2B5EF4-FFF2-40B4-BE49-F238E27FC236}">
                <a16:creationId xmlns:a16="http://schemas.microsoft.com/office/drawing/2014/main" id="{A6BB3F6F-0B15-1544-8755-5E87C916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664" y="1690688"/>
            <a:ext cx="2130136" cy="213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rachma">
            <a:extLst>
              <a:ext uri="{FF2B5EF4-FFF2-40B4-BE49-F238E27FC236}">
                <a16:creationId xmlns:a16="http://schemas.microsoft.com/office/drawing/2014/main" id="{63E184C9-9A13-DBF7-7D57-46EE2003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31" y="4000696"/>
            <a:ext cx="2296799" cy="21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239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EA8C-FDC9-B170-A248-6CF4FC5520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Roman Money and Coinage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53DC-F409-AFA6-94C8-C52269C3A2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Roman words for money</a:t>
            </a:r>
          </a:p>
          <a:p>
            <a:pPr lvl="1"/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pecunia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(“money”)</a:t>
            </a:r>
          </a:p>
          <a:p>
            <a:pPr lvl="1"/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litrae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(“measuring scales”)</a:t>
            </a:r>
          </a:p>
          <a:p>
            <a:pPr lvl="1"/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aes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 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(“bronze”), 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aes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 rude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(“rough bronze”), 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aes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 signatum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(“marked bronze”), 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asses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(“bronze coins”), 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denarius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(“silver coin”), </a:t>
            </a:r>
            <a:r>
              <a:rPr lang="en-US" i="1" dirty="0" err="1">
                <a:latin typeface="Osaka" panose="020B0600000000000000" pitchFamily="34" charset="-128"/>
                <a:ea typeface="Osaka" panose="020B0600000000000000" pitchFamily="34" charset="-128"/>
              </a:rPr>
              <a:t>sesterius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(“sesterce”), 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aureus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(“gold”)</a:t>
            </a:r>
            <a:endParaRPr lang="en-US" i="1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Coins were originally made from copper and were introduced into Italy from Sicily</a:t>
            </a:r>
          </a:p>
          <a:p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Roman coins can also give important information about the provinces of the Roman empire</a:t>
            </a:r>
          </a:p>
          <a:p>
            <a:pPr lvl="1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writing on these coins often advertised the policy of the Senate, politicians, and emperors</a:t>
            </a:r>
          </a:p>
        </p:txBody>
      </p:sp>
    </p:spTree>
    <p:extLst>
      <p:ext uri="{BB962C8B-B14F-4D97-AF65-F5344CB8AC3E}">
        <p14:creationId xmlns:p14="http://schemas.microsoft.com/office/powerpoint/2010/main" val="2176320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1087</Words>
  <Application>Microsoft Macintosh PowerPoint</Application>
  <PresentationFormat>Widescreen</PresentationFormat>
  <Paragraphs>127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Osaka</vt:lpstr>
      <vt:lpstr>Arial</vt:lpstr>
      <vt:lpstr>Calibri</vt:lpstr>
      <vt:lpstr>Calibri Light</vt:lpstr>
      <vt:lpstr>Office Theme</vt:lpstr>
      <vt:lpstr>Commerce and Economics</vt:lpstr>
      <vt:lpstr>Outline</vt:lpstr>
      <vt:lpstr>Ancient Economic Theories</vt:lpstr>
      <vt:lpstr>Greek Agriculture</vt:lpstr>
      <vt:lpstr>Roman Agriculture</vt:lpstr>
      <vt:lpstr>PowerPoint Presentation</vt:lpstr>
      <vt:lpstr>Roman Agriculture cont’d</vt:lpstr>
      <vt:lpstr>Greek Money and Coinage</vt:lpstr>
      <vt:lpstr>Roman Money and Coinage</vt:lpstr>
      <vt:lpstr>PowerPoint Presentation</vt:lpstr>
      <vt:lpstr>Roman Treasury and the Imperial Fisc</vt:lpstr>
      <vt:lpstr>Roman Business</vt:lpstr>
      <vt:lpstr>Greek Trade and Transport</vt:lpstr>
      <vt:lpstr>Roman Trade and Transport</vt:lpstr>
      <vt:lpstr>Enslavement in Greece</vt:lpstr>
      <vt:lpstr>Enslavement in Rome</vt:lpstr>
      <vt:lpstr>Zoninus Collar</vt:lpstr>
      <vt:lpstr>Word Study</vt:lpstr>
      <vt:lpstr>What’s Next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Commerce and Economics</dc:title>
  <dc:creator>A.M. Davis</dc:creator>
  <cp:lastModifiedBy>A.M. Davis</cp:lastModifiedBy>
  <cp:revision>9</cp:revision>
  <dcterms:created xsi:type="dcterms:W3CDTF">2023-07-27T13:22:50Z</dcterms:created>
  <dcterms:modified xsi:type="dcterms:W3CDTF">2023-11-07T17:27:06Z</dcterms:modified>
</cp:coreProperties>
</file>