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2" r:id="rId4"/>
    <p:sldId id="263" r:id="rId5"/>
    <p:sldId id="281" r:id="rId6"/>
    <p:sldId id="282" r:id="rId7"/>
    <p:sldId id="267" r:id="rId8"/>
    <p:sldId id="283" r:id="rId9"/>
    <p:sldId id="272" r:id="rId10"/>
    <p:sldId id="273" r:id="rId11"/>
    <p:sldId id="274" r:id="rId12"/>
    <p:sldId id="280" r:id="rId13"/>
    <p:sldId id="271" r:id="rId14"/>
    <p:sldId id="276" r:id="rId15"/>
    <p:sldId id="279" r:id="rId16"/>
    <p:sldId id="277" r:id="rId17"/>
    <p:sldId id="278" r:id="rId18"/>
    <p:sldId id="286"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0"/>
    <p:restoredTop sz="94802"/>
  </p:normalViewPr>
  <p:slideViewPr>
    <p:cSldViewPr snapToGrid="0" showGuides="1">
      <p:cViewPr varScale="1">
        <p:scale>
          <a:sx n="120" d="100"/>
          <a:sy n="120"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B615F-D3D9-C34C-8ECF-58C058359631}" type="datetimeFigureOut">
              <a:rPr lang="en-US" smtClean="0"/>
              <a:t>11/15/23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D7F82-1F2E-9A4E-9246-5BB96AF90E7B}" type="slidenum">
              <a:rPr lang="en-US" smtClean="0"/>
              <a:t>‹#›</a:t>
            </a:fld>
            <a:endParaRPr lang="en-US"/>
          </a:p>
        </p:txBody>
      </p:sp>
    </p:spTree>
    <p:extLst>
      <p:ext uri="{BB962C8B-B14F-4D97-AF65-F5344CB8AC3E}">
        <p14:creationId xmlns:p14="http://schemas.microsoft.com/office/powerpoint/2010/main" val="4010432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Atom (a + tom) a – not, tom – to cut, not cuttable, not dividable, the base unit of a chemical</a:t>
            </a:r>
          </a:p>
          <a:p>
            <a:r>
              <a:rPr lang="en-US" dirty="0" err="1"/>
              <a:t>Haima</a:t>
            </a:r>
            <a:r>
              <a:rPr lang="en-US" dirty="0"/>
              <a:t> for blood in Greek</a:t>
            </a:r>
          </a:p>
          <a:p>
            <a:endParaRPr lang="en-US" dirty="0"/>
          </a:p>
          <a:p>
            <a:endParaRPr lang="en-US" dirty="0"/>
          </a:p>
        </p:txBody>
      </p:sp>
      <p:sp>
        <p:nvSpPr>
          <p:cNvPr id="4" name="Slide Number Placeholder 3"/>
          <p:cNvSpPr>
            <a:spLocks noGrp="1"/>
          </p:cNvSpPr>
          <p:nvPr>
            <p:ph type="sldNum" sz="quarter" idx="5"/>
          </p:nvPr>
        </p:nvSpPr>
        <p:spPr/>
        <p:txBody>
          <a:bodyPr/>
          <a:lstStyle/>
          <a:p>
            <a:fld id="{9C8D7F82-1F2E-9A4E-9246-5BB96AF90E7B}" type="slidenum">
              <a:rPr lang="en-US" smtClean="0"/>
              <a:t>4</a:t>
            </a:fld>
            <a:endParaRPr lang="en-US"/>
          </a:p>
        </p:txBody>
      </p:sp>
    </p:spTree>
    <p:extLst>
      <p:ext uri="{BB962C8B-B14F-4D97-AF65-F5344CB8AC3E}">
        <p14:creationId xmlns:p14="http://schemas.microsoft.com/office/powerpoint/2010/main" val="402530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Medea (left) and </a:t>
            </a:r>
            <a:r>
              <a:rPr lang="en-US" dirty="0" err="1"/>
              <a:t>circe</a:t>
            </a:r>
            <a:r>
              <a:rPr lang="en-US" dirty="0"/>
              <a:t> (right) holding magic wands to turn men into pigs </a:t>
            </a:r>
          </a:p>
        </p:txBody>
      </p:sp>
      <p:sp>
        <p:nvSpPr>
          <p:cNvPr id="4" name="Slide Number Placeholder 3"/>
          <p:cNvSpPr>
            <a:spLocks noGrp="1"/>
          </p:cNvSpPr>
          <p:nvPr>
            <p:ph type="sldNum" sz="quarter" idx="5"/>
          </p:nvPr>
        </p:nvSpPr>
        <p:spPr/>
        <p:txBody>
          <a:bodyPr/>
          <a:lstStyle/>
          <a:p>
            <a:fld id="{9C8D7F82-1F2E-9A4E-9246-5BB96AF90E7B}" type="slidenum">
              <a:rPr lang="en-US" smtClean="0"/>
              <a:t>12</a:t>
            </a:fld>
            <a:endParaRPr lang="en-US"/>
          </a:p>
        </p:txBody>
      </p:sp>
    </p:spTree>
    <p:extLst>
      <p:ext uri="{BB962C8B-B14F-4D97-AF65-F5344CB8AC3E}">
        <p14:creationId xmlns:p14="http://schemas.microsoft.com/office/powerpoint/2010/main" val="364565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a:t>Καταδ</a:t>
            </a:r>
            <a:r>
              <a:rPr lang="en-US" dirty="0" err="1"/>
              <a:t>έ</a:t>
            </a:r>
            <a:r>
              <a:rPr lang="el-GR" dirty="0"/>
              <a:t>ω</a:t>
            </a:r>
            <a:r>
              <a:rPr lang="en-US" dirty="0"/>
              <a:t> – to bind up, </a:t>
            </a:r>
            <a:r>
              <a:rPr lang="en-US" dirty="0" err="1"/>
              <a:t>defixiones</a:t>
            </a:r>
            <a:r>
              <a:rPr lang="en-US" dirty="0"/>
              <a:t> – to fasten down (de)</a:t>
            </a:r>
          </a:p>
        </p:txBody>
      </p:sp>
      <p:sp>
        <p:nvSpPr>
          <p:cNvPr id="4" name="Slide Number Placeholder 3"/>
          <p:cNvSpPr>
            <a:spLocks noGrp="1"/>
          </p:cNvSpPr>
          <p:nvPr>
            <p:ph type="sldNum" sz="quarter" idx="5"/>
          </p:nvPr>
        </p:nvSpPr>
        <p:spPr/>
        <p:txBody>
          <a:bodyPr/>
          <a:lstStyle/>
          <a:p>
            <a:fld id="{9C8D7F82-1F2E-9A4E-9246-5BB96AF90E7B}" type="slidenum">
              <a:rPr lang="en-US" smtClean="0"/>
              <a:t>13</a:t>
            </a:fld>
            <a:endParaRPr lang="en-US"/>
          </a:p>
        </p:txBody>
      </p:sp>
    </p:spTree>
    <p:extLst>
      <p:ext uri="{BB962C8B-B14F-4D97-AF65-F5344CB8AC3E}">
        <p14:creationId xmlns:p14="http://schemas.microsoft.com/office/powerpoint/2010/main" val="314489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7923D-6A0B-32CF-6F4C-3075BEE7BB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F6F9AA-2747-4EEC-C6AA-83C7ABCD0B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49AA43-BCB3-6F07-3335-3FE26FC25BC2}"/>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5" name="Footer Placeholder 4">
            <a:extLst>
              <a:ext uri="{FF2B5EF4-FFF2-40B4-BE49-F238E27FC236}">
                <a16:creationId xmlns:a16="http://schemas.microsoft.com/office/drawing/2014/main" id="{8DBA9913-4D7D-A12D-B0CA-2BBD98F03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49A80-1E19-0EB0-BBF0-0E7967B7A37F}"/>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17982679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93CF-27F8-3DC2-76A5-32D9DAB682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CA10E2-DAAB-116D-FB28-A4D4DCA63C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DEE77-FE56-9B03-87D7-70A8D37EBD08}"/>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5" name="Footer Placeholder 4">
            <a:extLst>
              <a:ext uri="{FF2B5EF4-FFF2-40B4-BE49-F238E27FC236}">
                <a16:creationId xmlns:a16="http://schemas.microsoft.com/office/drawing/2014/main" id="{46A13496-88EC-B1AD-496F-8C49FC21C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F85C4-A01D-A553-6A11-4DC6862DE226}"/>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89125081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C809C6-1EE0-7C4F-12F3-4550BD6FA1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F848D0-2DEF-5EAE-C54D-DA8828A247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338E9-369C-3018-68DD-A5BE8BBE66DC}"/>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5" name="Footer Placeholder 4">
            <a:extLst>
              <a:ext uri="{FF2B5EF4-FFF2-40B4-BE49-F238E27FC236}">
                <a16:creationId xmlns:a16="http://schemas.microsoft.com/office/drawing/2014/main" id="{93C6C548-A0FE-21BF-A6FB-5F4DB29A7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A622A-4E26-483B-352E-876CBC317787}"/>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28597192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82B9-A5AB-5D1F-1C5D-99CB2591EC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D20F7B-6F64-4127-7018-B822FED7D5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EDC59-DE07-0BBD-D55A-F08BCB6F93BB}"/>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5" name="Footer Placeholder 4">
            <a:extLst>
              <a:ext uri="{FF2B5EF4-FFF2-40B4-BE49-F238E27FC236}">
                <a16:creationId xmlns:a16="http://schemas.microsoft.com/office/drawing/2014/main" id="{06E206FF-3B93-26F6-984B-F9143158B3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9F0D0-094A-0E78-0883-9846BBE8B043}"/>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2617490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74EF7-E65F-2434-27E4-23E8319885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4CC320-1910-A178-124D-01D9073478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816819-36D9-ECF2-5628-DA5F695E6113}"/>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5" name="Footer Placeholder 4">
            <a:extLst>
              <a:ext uri="{FF2B5EF4-FFF2-40B4-BE49-F238E27FC236}">
                <a16:creationId xmlns:a16="http://schemas.microsoft.com/office/drawing/2014/main" id="{72BCCCAA-64E7-46A9-36C0-A91F4C457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19D62-D07B-01B0-C700-F8A5E9F46D8D}"/>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315369262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E6E3A-19BB-F465-2A40-FDF129B019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FFC8A8-A1A1-F73C-F91C-53A7EC46D4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54199E-8248-971C-15E6-69D9CC3E97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7B01FA-A50A-F0A6-F4DC-E49130990158}"/>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6" name="Footer Placeholder 5">
            <a:extLst>
              <a:ext uri="{FF2B5EF4-FFF2-40B4-BE49-F238E27FC236}">
                <a16:creationId xmlns:a16="http://schemas.microsoft.com/office/drawing/2014/main" id="{26CE5E19-74B5-6A87-D844-470028AA0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23DEA0-A953-CA6D-8DD6-AFAFDB656980}"/>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21704361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1FF57-52AB-8DE5-0456-2303E9758F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E7020C-3F4C-E80D-7570-491D70DAF6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6C1CB-E3E3-1F3F-7982-6B17770247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FE6D54-19CD-17B5-86C3-34E528CD0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78DBC-D045-9D88-C005-7D02CEC13E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0640B4-9D8E-0B50-1233-9C97E20DB31E}"/>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8" name="Footer Placeholder 7">
            <a:extLst>
              <a:ext uri="{FF2B5EF4-FFF2-40B4-BE49-F238E27FC236}">
                <a16:creationId xmlns:a16="http://schemas.microsoft.com/office/drawing/2014/main" id="{8943F58E-8578-BDB7-69F3-6F53ED1604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C70AED-42D4-E0DA-A8A9-CD2A7EB63031}"/>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35906626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188FB-F984-4FD9-0907-35CB16F822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3B6682-B7C5-3E81-451C-3B72BDB69C60}"/>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4" name="Footer Placeholder 3">
            <a:extLst>
              <a:ext uri="{FF2B5EF4-FFF2-40B4-BE49-F238E27FC236}">
                <a16:creationId xmlns:a16="http://schemas.microsoft.com/office/drawing/2014/main" id="{4E0B0C03-5F73-448F-22EA-62369300B9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64EEE5-E3C2-4151-8A08-0FD33E64A98F}"/>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387502295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D05B73-8D19-5538-E5C6-70249966602D}"/>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3" name="Footer Placeholder 2">
            <a:extLst>
              <a:ext uri="{FF2B5EF4-FFF2-40B4-BE49-F238E27FC236}">
                <a16:creationId xmlns:a16="http://schemas.microsoft.com/office/drawing/2014/main" id="{934D9742-AEEB-5741-2E85-E2BEC5454E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36E712-8D7E-47C2-1E21-2C32D4C67E8B}"/>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250288659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666A6-6459-2103-ECC4-BAAFA12AC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31C8B6-3CA2-31B0-DC57-66DC71AEDB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A099E2-1F8F-A995-E4C7-8A6E47AB7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2EF76-2C58-E9DA-0E66-C8773AB12BB4}"/>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6" name="Footer Placeholder 5">
            <a:extLst>
              <a:ext uri="{FF2B5EF4-FFF2-40B4-BE49-F238E27FC236}">
                <a16:creationId xmlns:a16="http://schemas.microsoft.com/office/drawing/2014/main" id="{9FC34301-FA9B-725C-90A2-FCCA259C3C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0E435-35FA-712F-1169-B8FCB6BC5A1D}"/>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2805133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F1F0-94FF-DBB7-42FA-8DFA62114B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BA670-0355-87E9-FBF3-85B0FA60FF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E16D3-6C8F-B6DE-4904-8D550D917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FEA648-5C02-F8B5-6B32-20AA3B42476C}"/>
              </a:ext>
            </a:extLst>
          </p:cNvPr>
          <p:cNvSpPr>
            <a:spLocks noGrp="1"/>
          </p:cNvSpPr>
          <p:nvPr>
            <p:ph type="dt" sz="half" idx="10"/>
          </p:nvPr>
        </p:nvSpPr>
        <p:spPr/>
        <p:txBody>
          <a:bodyPr/>
          <a:lstStyle/>
          <a:p>
            <a:fld id="{AAE70919-C42F-824F-8A82-F42385B765F3}" type="datetimeFigureOut">
              <a:rPr lang="en-US" smtClean="0"/>
              <a:t>11/14/23</a:t>
            </a:fld>
            <a:endParaRPr lang="en-US"/>
          </a:p>
        </p:txBody>
      </p:sp>
      <p:sp>
        <p:nvSpPr>
          <p:cNvPr id="6" name="Footer Placeholder 5">
            <a:extLst>
              <a:ext uri="{FF2B5EF4-FFF2-40B4-BE49-F238E27FC236}">
                <a16:creationId xmlns:a16="http://schemas.microsoft.com/office/drawing/2014/main" id="{ED69EB49-BF9A-C1AC-D43A-F11C16E71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897D1-4A4A-7E51-F0B8-8DAE85713C00}"/>
              </a:ext>
            </a:extLst>
          </p:cNvPr>
          <p:cNvSpPr>
            <a:spLocks noGrp="1"/>
          </p:cNvSpPr>
          <p:nvPr>
            <p:ph type="sldNum" sz="quarter" idx="12"/>
          </p:nvPr>
        </p:nvSpPr>
        <p:spPr/>
        <p:txBody>
          <a:bodyPr/>
          <a:lstStyle/>
          <a:p>
            <a:fld id="{724EB908-2629-3245-96B0-234999EC78E2}" type="slidenum">
              <a:rPr lang="en-US" smtClean="0"/>
              <a:t>‹#›</a:t>
            </a:fld>
            <a:endParaRPr lang="en-US"/>
          </a:p>
        </p:txBody>
      </p:sp>
    </p:spTree>
    <p:extLst>
      <p:ext uri="{BB962C8B-B14F-4D97-AF65-F5344CB8AC3E}">
        <p14:creationId xmlns:p14="http://schemas.microsoft.com/office/powerpoint/2010/main" val="26417477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8473B3-B08E-21AC-37A2-440A86B508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981621-0C23-6BF4-F1EB-601B8F5B67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36DE9-4C11-9623-55C5-428150D11F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70919-C42F-824F-8A82-F42385B765F3}" type="datetimeFigureOut">
              <a:rPr lang="en-US" smtClean="0"/>
              <a:t>11/14/23</a:t>
            </a:fld>
            <a:endParaRPr lang="en-US"/>
          </a:p>
        </p:txBody>
      </p:sp>
      <p:sp>
        <p:nvSpPr>
          <p:cNvPr id="5" name="Footer Placeholder 4">
            <a:extLst>
              <a:ext uri="{FF2B5EF4-FFF2-40B4-BE49-F238E27FC236}">
                <a16:creationId xmlns:a16="http://schemas.microsoft.com/office/drawing/2014/main" id="{5FEF8243-A809-F0AD-2AC3-B02DA79840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7EF4C4-50F0-9DAB-1C6D-F8E13C14D3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EB908-2629-3245-96B0-234999EC78E2}" type="slidenum">
              <a:rPr lang="en-US" smtClean="0"/>
              <a:t>‹#›</a:t>
            </a:fld>
            <a:endParaRPr lang="en-US"/>
          </a:p>
        </p:txBody>
      </p:sp>
    </p:spTree>
    <p:extLst>
      <p:ext uri="{BB962C8B-B14F-4D97-AF65-F5344CB8AC3E}">
        <p14:creationId xmlns:p14="http://schemas.microsoft.com/office/powerpoint/2010/main" val="251842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7A655E-7B17-07DC-4343-C2B82A6021AD}"/>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CE73F-3F79-1CE4-23A5-5000BB7C51F8}"/>
              </a:ext>
            </a:extLst>
          </p:cNvPr>
          <p:cNvSpPr>
            <a:spLocks noGrp="1"/>
          </p:cNvSpPr>
          <p:nvPr>
            <p:ph type="ctrTitle"/>
          </p:nvPr>
        </p:nvSpPr>
        <p:spPr>
          <a:xfrm>
            <a:off x="1524000" y="2178269"/>
            <a:ext cx="9144000" cy="2501462"/>
          </a:xfrm>
          <a:solidFill>
            <a:schemeClr val="bg1"/>
          </a:solidFill>
        </p:spPr>
        <p:txBody>
          <a:bodyPr anchor="ctr">
            <a:normAutofit/>
          </a:bodyPr>
          <a:lstStyle/>
          <a:p>
            <a:r>
              <a:rPr lang="en-US" b="1" dirty="0">
                <a:latin typeface="Osaka" panose="020B0600000000000000" pitchFamily="34" charset="-128"/>
                <a:ea typeface="Osaka" panose="020B0600000000000000" pitchFamily="34" charset="-128"/>
              </a:rPr>
              <a:t>Medicine Pt. 2</a:t>
            </a:r>
            <a:br>
              <a:rPr lang="en-US" b="1" dirty="0">
                <a:latin typeface="Osaka" panose="020B0600000000000000" pitchFamily="34" charset="-128"/>
                <a:ea typeface="Osaka" panose="020B0600000000000000" pitchFamily="34" charset="-128"/>
              </a:rPr>
            </a:br>
            <a:r>
              <a:rPr lang="en-US" sz="2700" b="1" i="1" dirty="0">
                <a:latin typeface="Osaka" panose="020B0600000000000000" pitchFamily="34" charset="-128"/>
                <a:ea typeface="Osaka" panose="020B0600000000000000" pitchFamily="34" charset="-128"/>
              </a:rPr>
              <a:t>Words &amp; Ideas</a:t>
            </a:r>
            <a:r>
              <a:rPr lang="en-US" sz="2700" b="1" dirty="0">
                <a:latin typeface="Osaka" panose="020B0600000000000000" pitchFamily="34" charset="-128"/>
                <a:ea typeface="Osaka" panose="020B0600000000000000" pitchFamily="34" charset="-128"/>
              </a:rPr>
              <a:t>, Chapter 5, pp. 127–143</a:t>
            </a:r>
            <a:endParaRPr lang="en-US" b="1" dirty="0">
              <a:latin typeface="Osaka" panose="020B0600000000000000" pitchFamily="34" charset="-128"/>
              <a:ea typeface="Osaka" panose="020B0600000000000000" pitchFamily="34" charset="-128"/>
            </a:endParaRPr>
          </a:p>
        </p:txBody>
      </p:sp>
    </p:spTree>
    <p:extLst>
      <p:ext uri="{BB962C8B-B14F-4D97-AF65-F5344CB8AC3E}">
        <p14:creationId xmlns:p14="http://schemas.microsoft.com/office/powerpoint/2010/main" val="30602075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Votive efficacy | The Votives Project">
            <a:extLst>
              <a:ext uri="{FF2B5EF4-FFF2-40B4-BE49-F238E27FC236}">
                <a16:creationId xmlns:a16="http://schemas.microsoft.com/office/drawing/2014/main" id="{9C45D706-16B2-C263-43A0-844A1A910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882" y="545227"/>
            <a:ext cx="6825593" cy="46951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ief; anatomical votive | British Museum">
            <a:extLst>
              <a:ext uri="{FF2B5EF4-FFF2-40B4-BE49-F238E27FC236}">
                <a16:creationId xmlns:a16="http://schemas.microsoft.com/office/drawing/2014/main" id="{866D3B7E-301C-E582-381A-AC724AD90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0525" y="543718"/>
            <a:ext cx="3113690" cy="46966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7918249-765E-5E16-AFA1-3EBECF95FDA9}"/>
              </a:ext>
            </a:extLst>
          </p:cNvPr>
          <p:cNvSpPr txBox="1"/>
          <p:nvPr/>
        </p:nvSpPr>
        <p:spPr>
          <a:xfrm>
            <a:off x="1040525" y="5483285"/>
            <a:ext cx="3113690" cy="830997"/>
          </a:xfrm>
          <a:prstGeom prst="rect">
            <a:avLst/>
          </a:prstGeom>
          <a:solidFill>
            <a:schemeClr val="bg1"/>
          </a:solidFill>
        </p:spPr>
        <p:txBody>
          <a:bodyPr wrap="square" rtlCol="0" anchor="ctr">
            <a:spAutoFit/>
          </a:bodyPr>
          <a:lstStyle/>
          <a:p>
            <a:r>
              <a:rPr lang="en-US" sz="1600" dirty="0">
                <a:latin typeface="Osaka" panose="020B0600000000000000" pitchFamily="34" charset="-128"/>
                <a:ea typeface="Osaka" panose="020B0600000000000000" pitchFamily="34" charset="-128"/>
              </a:rPr>
              <a:t>“An offering of thanks</a:t>
            </a:r>
          </a:p>
          <a:p>
            <a:r>
              <a:rPr lang="en-US" sz="1600" dirty="0">
                <a:latin typeface="Osaka" panose="020B0600000000000000" pitchFamily="34" charset="-128"/>
                <a:ea typeface="Osaka" panose="020B0600000000000000" pitchFamily="34" charset="-128"/>
              </a:rPr>
              <a:t>(</a:t>
            </a:r>
            <a:r>
              <a:rPr lang="en-US" sz="1600" dirty="0" err="1">
                <a:latin typeface="Osaka" panose="020B0600000000000000" pitchFamily="34" charset="-128"/>
                <a:ea typeface="Osaka" panose="020B0600000000000000" pitchFamily="34" charset="-128"/>
              </a:rPr>
              <a:t>eucharisterion</a:t>
            </a:r>
            <a:r>
              <a:rPr lang="en-US" sz="1600" dirty="0">
                <a:latin typeface="Osaka" panose="020B0600000000000000" pitchFamily="34" charset="-128"/>
                <a:ea typeface="Osaka" panose="020B0600000000000000" pitchFamily="34" charset="-128"/>
              </a:rPr>
              <a:t>) to Asclepius,</a:t>
            </a:r>
          </a:p>
          <a:p>
            <a:r>
              <a:rPr lang="en-US" sz="1600" dirty="0">
                <a:latin typeface="Osaka" panose="020B0600000000000000" pitchFamily="34" charset="-128"/>
                <a:ea typeface="Osaka" panose="020B0600000000000000" pitchFamily="34" charset="-128"/>
              </a:rPr>
              <a:t>Health, and Fortune”</a:t>
            </a:r>
          </a:p>
        </p:txBody>
      </p:sp>
      <p:sp>
        <p:nvSpPr>
          <p:cNvPr id="8" name="TextBox 7">
            <a:extLst>
              <a:ext uri="{FF2B5EF4-FFF2-40B4-BE49-F238E27FC236}">
                <a16:creationId xmlns:a16="http://schemas.microsoft.com/office/drawing/2014/main" id="{D3E0B81B-D43D-F5BE-722E-CF34621BF977}"/>
              </a:ext>
            </a:extLst>
          </p:cNvPr>
          <p:cNvSpPr txBox="1"/>
          <p:nvPr/>
        </p:nvSpPr>
        <p:spPr>
          <a:xfrm>
            <a:off x="4325882" y="5483285"/>
            <a:ext cx="3113690" cy="338554"/>
          </a:xfrm>
          <a:prstGeom prst="rect">
            <a:avLst/>
          </a:prstGeom>
          <a:solidFill>
            <a:schemeClr val="bg1"/>
          </a:solidFill>
        </p:spPr>
        <p:txBody>
          <a:bodyPr wrap="square" rtlCol="0" anchor="ctr">
            <a:spAutoFit/>
          </a:bodyPr>
          <a:lstStyle/>
          <a:p>
            <a:r>
              <a:rPr lang="en-US" sz="1600" dirty="0">
                <a:latin typeface="Osaka" panose="020B0600000000000000" pitchFamily="34" charset="-128"/>
                <a:ea typeface="Osaka" panose="020B0600000000000000" pitchFamily="34" charset="-128"/>
              </a:rPr>
              <a:t>Terracotta votive offerings</a:t>
            </a:r>
          </a:p>
        </p:txBody>
      </p:sp>
    </p:spTree>
    <p:extLst>
      <p:ext uri="{BB962C8B-B14F-4D97-AF65-F5344CB8AC3E}">
        <p14:creationId xmlns:p14="http://schemas.microsoft.com/office/powerpoint/2010/main" val="18062231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Temple to Asclepius on Tiber Island in Rome</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sz="half" idx="1"/>
          </p:nvPr>
        </p:nvSpPr>
        <p:spPr>
          <a:solidFill>
            <a:schemeClr val="bg1"/>
          </a:solidFill>
        </p:spPr>
        <p:txBody>
          <a:bodyPr anchor="ctr">
            <a:normAutofit fontScale="70000" lnSpcReduction="20000"/>
          </a:bodyPr>
          <a:lstStyle/>
          <a:p>
            <a:r>
              <a:rPr lang="en-US" dirty="0">
                <a:latin typeface="Osaka" panose="020B0600000000000000" pitchFamily="34" charset="-128"/>
                <a:ea typeface="Osaka" panose="020B0600000000000000" pitchFamily="34" charset="-128"/>
              </a:rPr>
              <a:t>Plague in Rome in 293 BCE</a:t>
            </a:r>
          </a:p>
          <a:p>
            <a:r>
              <a:rPr lang="en-US" dirty="0">
                <a:latin typeface="Osaka" panose="020B0600000000000000" pitchFamily="34" charset="-128"/>
                <a:ea typeface="Osaka" panose="020B0600000000000000" pitchFamily="34" charset="-128"/>
              </a:rPr>
              <a:t>Romans consult Sibylline Books (a collection of verses that are supposed to predict the future)</a:t>
            </a:r>
          </a:p>
          <a:p>
            <a:r>
              <a:rPr lang="en-US" dirty="0">
                <a:latin typeface="Osaka" panose="020B0600000000000000" pitchFamily="34" charset="-128"/>
                <a:ea typeface="Osaka" panose="020B0600000000000000" pitchFamily="34" charset="-128"/>
              </a:rPr>
              <a:t>Travel to Epidaurus and obtain statue of Asclepius</a:t>
            </a:r>
          </a:p>
          <a:p>
            <a:pPr lvl="1"/>
            <a:r>
              <a:rPr lang="en-US" dirty="0">
                <a:latin typeface="Osaka" panose="020B0600000000000000" pitchFamily="34" charset="-128"/>
                <a:ea typeface="Osaka" panose="020B0600000000000000" pitchFamily="34" charset="-128"/>
              </a:rPr>
              <a:t>Roman process of </a:t>
            </a:r>
            <a:r>
              <a:rPr lang="en-US" i="1" dirty="0" err="1">
                <a:latin typeface="Osaka" panose="020B0600000000000000" pitchFamily="34" charset="-128"/>
                <a:ea typeface="Osaka" panose="020B0600000000000000" pitchFamily="34" charset="-128"/>
              </a:rPr>
              <a:t>evocatio</a:t>
            </a:r>
            <a:r>
              <a:rPr lang="en-US" dirty="0">
                <a:latin typeface="Osaka" panose="020B0600000000000000" pitchFamily="34" charset="-128"/>
                <a:ea typeface="Osaka" panose="020B0600000000000000" pitchFamily="34" charset="-128"/>
              </a:rPr>
              <a:t> “calling out”</a:t>
            </a:r>
          </a:p>
          <a:p>
            <a:r>
              <a:rPr lang="en-US" dirty="0">
                <a:latin typeface="Osaka" panose="020B0600000000000000" pitchFamily="34" charset="-128"/>
                <a:ea typeface="Osaka" panose="020B0600000000000000" pitchFamily="34" charset="-128"/>
              </a:rPr>
              <a:t>The god turns into a snake on the ship</a:t>
            </a:r>
          </a:p>
          <a:p>
            <a:r>
              <a:rPr lang="en-US" dirty="0">
                <a:latin typeface="Osaka" panose="020B0600000000000000" pitchFamily="34" charset="-128"/>
                <a:ea typeface="Osaka" panose="020B0600000000000000" pitchFamily="34" charset="-128"/>
              </a:rPr>
              <a:t>The snake slithers out into Tiber River in Rome</a:t>
            </a:r>
          </a:p>
          <a:p>
            <a:r>
              <a:rPr lang="en-US" dirty="0">
                <a:latin typeface="Osaka" panose="020B0600000000000000" pitchFamily="34" charset="-128"/>
                <a:ea typeface="Osaka" panose="020B0600000000000000" pitchFamily="34" charset="-128"/>
              </a:rPr>
              <a:t>Romans establish temple to the god in that spot</a:t>
            </a:r>
          </a:p>
          <a:p>
            <a:r>
              <a:rPr lang="en-US" dirty="0">
                <a:latin typeface="Osaka" panose="020B0600000000000000" pitchFamily="34" charset="-128"/>
                <a:ea typeface="Osaka" panose="020B0600000000000000" pitchFamily="34" charset="-128"/>
              </a:rPr>
              <a:t>There is a hospital in that location today</a:t>
            </a:r>
          </a:p>
        </p:txBody>
      </p:sp>
      <p:pic>
        <p:nvPicPr>
          <p:cNvPr id="2056" name="Picture 8" descr="Aerial view of Tiber Island, the only river island in the part of the Tiber  which runs through Rome, Italy. In the period of ancient Rome, the temple  of Asclepius stood here">
            <a:extLst>
              <a:ext uri="{FF2B5EF4-FFF2-40B4-BE49-F238E27FC236}">
                <a16:creationId xmlns:a16="http://schemas.microsoft.com/office/drawing/2014/main" id="{E11303FC-665D-51A8-0E30-F2C1131F3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549888"/>
            <a:ext cx="5181598" cy="291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05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56"/>
                                        </p:tgtEl>
                                        <p:attrNameLst>
                                          <p:attrName>style.visibility</p:attrName>
                                        </p:attrNameLst>
                                      </p:cBhvr>
                                      <p:to>
                                        <p:strVal val="visible"/>
                                      </p:to>
                                    </p:set>
                                    <p:animEffect transition="in" filter="fade">
                                      <p:cBhvr>
                                        <p:cTn id="45"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Ancient Magic</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sz="half" idx="1"/>
          </p:nvPr>
        </p:nvSpPr>
        <p:spPr>
          <a:solidFill>
            <a:schemeClr val="bg1"/>
          </a:solidFill>
        </p:spPr>
        <p:txBody>
          <a:bodyPr anchor="ctr">
            <a:normAutofit fontScale="92500" lnSpcReduction="20000"/>
          </a:bodyPr>
          <a:lstStyle/>
          <a:p>
            <a:r>
              <a:rPr lang="en-US" dirty="0">
                <a:latin typeface="Osaka" panose="020B0600000000000000" pitchFamily="34" charset="-128"/>
                <a:ea typeface="Osaka" panose="020B0600000000000000" pitchFamily="34" charset="-128"/>
              </a:rPr>
              <a:t>Magic was practiced widely in Greece and Rome</a:t>
            </a:r>
          </a:p>
          <a:p>
            <a:r>
              <a:rPr lang="en-US" dirty="0">
                <a:latin typeface="Osaka" panose="020B0600000000000000" pitchFamily="34" charset="-128"/>
                <a:ea typeface="Osaka" panose="020B0600000000000000" pitchFamily="34" charset="-128"/>
              </a:rPr>
              <a:t>Hecate is the goddess of magic</a:t>
            </a:r>
          </a:p>
          <a:p>
            <a:r>
              <a:rPr lang="en-US" dirty="0">
                <a:latin typeface="Osaka" panose="020B0600000000000000" pitchFamily="34" charset="-128"/>
                <a:ea typeface="Osaka" panose="020B0600000000000000" pitchFamily="34" charset="-128"/>
              </a:rPr>
              <a:t>In ancient literature, magical practitioners are usually women</a:t>
            </a:r>
          </a:p>
          <a:p>
            <a:pPr lvl="1"/>
            <a:r>
              <a:rPr lang="en-US" dirty="0">
                <a:latin typeface="Osaka" panose="020B0600000000000000" pitchFamily="34" charset="-128"/>
                <a:ea typeface="Osaka" panose="020B0600000000000000" pitchFamily="34" charset="-128"/>
              </a:rPr>
              <a:t>Examples: Circe and Medea</a:t>
            </a:r>
          </a:p>
          <a:p>
            <a:pPr lvl="1"/>
            <a:r>
              <a:rPr lang="en-US" dirty="0">
                <a:latin typeface="Osaka" panose="020B0600000000000000" pitchFamily="34" charset="-128"/>
                <a:ea typeface="Osaka" panose="020B0600000000000000" pitchFamily="34" charset="-128"/>
              </a:rPr>
              <a:t>Circe: Turns Odysseus’ men into pigs but also guides him to the underworld</a:t>
            </a:r>
          </a:p>
          <a:p>
            <a:pPr lvl="1"/>
            <a:r>
              <a:rPr lang="en-US" dirty="0">
                <a:latin typeface="Osaka" panose="020B0600000000000000" pitchFamily="34" charset="-128"/>
                <a:ea typeface="Osaka" panose="020B0600000000000000" pitchFamily="34" charset="-128"/>
              </a:rPr>
              <a:t>Medea: Uses magic to help Greek hero Jason</a:t>
            </a:r>
          </a:p>
        </p:txBody>
      </p:sp>
      <p:pic>
        <p:nvPicPr>
          <p:cNvPr id="2050" name="Picture 2" descr="HECATE (Hekate) - Greek Goddess of Witchcraft, Magic &amp; Ghosts">
            <a:extLst>
              <a:ext uri="{FF2B5EF4-FFF2-40B4-BE49-F238E27FC236}">
                <a16:creationId xmlns:a16="http://schemas.microsoft.com/office/drawing/2014/main" id="{5480F77C-82C5-3361-33F1-1807AEC3B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729" y="1825625"/>
            <a:ext cx="2509071" cy="43513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presenting Medea: the tale of a mythical murderess | Art UK">
            <a:extLst>
              <a:ext uri="{FF2B5EF4-FFF2-40B4-BE49-F238E27FC236}">
                <a16:creationId xmlns:a16="http://schemas.microsoft.com/office/drawing/2014/main" id="{1F1D9A25-33D2-F0B6-79DE-C58A74CA1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1830" y="2312375"/>
            <a:ext cx="2520868" cy="33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22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Curse Tablets</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sz="half" idx="1"/>
          </p:nvPr>
        </p:nvSpPr>
        <p:spPr>
          <a:solidFill>
            <a:schemeClr val="bg1"/>
          </a:solidFill>
        </p:spPr>
        <p:txBody>
          <a:bodyPr/>
          <a:lstStyle/>
          <a:p>
            <a:r>
              <a:rPr lang="en-US" dirty="0">
                <a:latin typeface="Osaka" panose="020B0600000000000000" pitchFamily="34" charset="-128"/>
                <a:ea typeface="Osaka" panose="020B0600000000000000" pitchFamily="34" charset="-128"/>
              </a:rPr>
              <a:t>Curse tablets were a popular form of magic in the ancient world</a:t>
            </a:r>
          </a:p>
          <a:p>
            <a:pPr lvl="1"/>
            <a:r>
              <a:rPr lang="en-US" dirty="0">
                <a:latin typeface="Osaka" panose="020B0600000000000000" pitchFamily="34" charset="-128"/>
                <a:ea typeface="Osaka" panose="020B0600000000000000" pitchFamily="34" charset="-128"/>
              </a:rPr>
              <a:t>Greek: </a:t>
            </a:r>
            <a:r>
              <a:rPr lang="en-US" dirty="0" err="1">
                <a:latin typeface="Osaka" panose="020B0600000000000000" pitchFamily="34" charset="-128"/>
                <a:ea typeface="Osaka" panose="020B0600000000000000" pitchFamily="34" charset="-128"/>
              </a:rPr>
              <a:t>katadesmoi</a:t>
            </a:r>
            <a:endParaRPr lang="en-US" dirty="0">
              <a:latin typeface="Osaka" panose="020B0600000000000000" pitchFamily="34" charset="-128"/>
              <a:ea typeface="Osaka" panose="020B0600000000000000" pitchFamily="34" charset="-128"/>
            </a:endParaRPr>
          </a:p>
          <a:p>
            <a:pPr lvl="1"/>
            <a:r>
              <a:rPr lang="en-US" dirty="0">
                <a:latin typeface="Osaka" panose="020B0600000000000000" pitchFamily="34" charset="-128"/>
                <a:ea typeface="Osaka" panose="020B0600000000000000" pitchFamily="34" charset="-128"/>
              </a:rPr>
              <a:t>Latin: </a:t>
            </a:r>
            <a:r>
              <a:rPr lang="en-US" dirty="0" err="1">
                <a:latin typeface="Osaka" panose="020B0600000000000000" pitchFamily="34" charset="-128"/>
                <a:ea typeface="Osaka" panose="020B0600000000000000" pitchFamily="34" charset="-128"/>
              </a:rPr>
              <a:t>defixiones</a:t>
            </a:r>
            <a:endParaRPr lang="en-US" dirty="0">
              <a:latin typeface="Osaka" panose="020B0600000000000000" pitchFamily="34" charset="-128"/>
              <a:ea typeface="Osaka" panose="020B0600000000000000" pitchFamily="34" charset="-128"/>
            </a:endParaRPr>
          </a:p>
          <a:p>
            <a:pPr lvl="1"/>
            <a:r>
              <a:rPr lang="en-US" dirty="0">
                <a:latin typeface="Osaka" panose="020B0600000000000000" pitchFamily="34" charset="-128"/>
                <a:ea typeface="Osaka" panose="020B0600000000000000" pitchFamily="34" charset="-128"/>
              </a:rPr>
              <a:t>Both related to the words for “binding”</a:t>
            </a:r>
          </a:p>
          <a:p>
            <a:r>
              <a:rPr lang="en-US" dirty="0">
                <a:latin typeface="Osaka" panose="020B0600000000000000" pitchFamily="34" charset="-128"/>
                <a:ea typeface="Osaka" panose="020B0600000000000000" pitchFamily="34" charset="-128"/>
              </a:rPr>
              <a:t>Love, judicial, competitive, legal, and commercial uses</a:t>
            </a:r>
          </a:p>
        </p:txBody>
      </p:sp>
      <p:pic>
        <p:nvPicPr>
          <p:cNvPr id="3074" name="Picture 2" descr="Book of Revelation has terminology similar to ancient curse tablets">
            <a:extLst>
              <a:ext uri="{FF2B5EF4-FFF2-40B4-BE49-F238E27FC236}">
                <a16:creationId xmlns:a16="http://schemas.microsoft.com/office/drawing/2014/main" id="{088E701B-24F2-ACAB-462A-5AE543334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026" y="2183247"/>
            <a:ext cx="2497931" cy="1714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rse Tablet: The Most Up-to-Date Encyclopedia, News, Review &amp; Research">
            <a:extLst>
              <a:ext uri="{FF2B5EF4-FFF2-40B4-BE49-F238E27FC236}">
                <a16:creationId xmlns:a16="http://schemas.microsoft.com/office/drawing/2014/main" id="{C6FE832C-557A-4295-C4BC-91B803FED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7252" y="3993239"/>
            <a:ext cx="2497931" cy="187344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n Ancient Curse Revealed | Getty Iris">
            <a:extLst>
              <a:ext uri="{FF2B5EF4-FFF2-40B4-BE49-F238E27FC236}">
                <a16:creationId xmlns:a16="http://schemas.microsoft.com/office/drawing/2014/main" id="{AEAE9D52-EE84-1BD7-EA80-62CC9F2B0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2635" y="1825625"/>
            <a:ext cx="266116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151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500"/>
                                        <p:tgtEl>
                                          <p:spTgt spid="307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8"/>
                                        </p:tgtEl>
                                        <p:attrNameLst>
                                          <p:attrName>style.visibility</p:attrName>
                                        </p:attrNameLst>
                                      </p:cBhvr>
                                      <p:to>
                                        <p:strVal val="visible"/>
                                      </p:to>
                                    </p:set>
                                    <p:animEffect transition="in" filter="fade">
                                      <p:cBhvr>
                                        <p:cTn id="3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Curse Tablets  cont’d</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sz="half" idx="1"/>
          </p:nvPr>
        </p:nvSpPr>
        <p:spPr>
          <a:xfrm>
            <a:off x="838200" y="1825624"/>
            <a:ext cx="5181600" cy="4621241"/>
          </a:xfrm>
          <a:solidFill>
            <a:schemeClr val="bg1"/>
          </a:solidFill>
        </p:spPr>
        <p:txBody>
          <a:bodyPr/>
          <a:lstStyle/>
          <a:p>
            <a:r>
              <a:rPr lang="en-US" dirty="0">
                <a:latin typeface="Osaka" panose="020B0600000000000000" pitchFamily="34" charset="-128"/>
                <a:ea typeface="Osaka" panose="020B0600000000000000" pitchFamily="34" charset="-128"/>
              </a:rPr>
              <a:t>Used formulaic language to bind the victim</a:t>
            </a:r>
          </a:p>
          <a:p>
            <a:r>
              <a:rPr lang="en-US" dirty="0">
                <a:latin typeface="Osaka" panose="020B0600000000000000" pitchFamily="34" charset="-128"/>
                <a:ea typeface="Osaka" panose="020B0600000000000000" pitchFamily="34" charset="-128"/>
              </a:rPr>
              <a:t>Written on lead tablets, nailed shut, and deposited in a well or grave</a:t>
            </a:r>
          </a:p>
          <a:p>
            <a:r>
              <a:rPr lang="en-US" dirty="0">
                <a:latin typeface="Osaka" panose="020B0600000000000000" pitchFamily="34" charset="-128"/>
                <a:ea typeface="Osaka" panose="020B0600000000000000" pitchFamily="34" charset="-128"/>
              </a:rPr>
              <a:t>Some spells called for the victim’s hair/nails or dolls</a:t>
            </a:r>
          </a:p>
          <a:p>
            <a:r>
              <a:rPr lang="en-US" dirty="0">
                <a:latin typeface="Osaka" panose="020B0600000000000000" pitchFamily="34" charset="-128"/>
                <a:ea typeface="Osaka" panose="020B0600000000000000" pitchFamily="34" charset="-128"/>
              </a:rPr>
              <a:t>Name of the victim would be scrambled</a:t>
            </a:r>
          </a:p>
          <a:p>
            <a:pPr lvl="1"/>
            <a:r>
              <a:rPr lang="en-US" dirty="0">
                <a:latin typeface="Osaka" panose="020B0600000000000000" pitchFamily="34" charset="-128"/>
                <a:ea typeface="Osaka" panose="020B0600000000000000" pitchFamily="34" charset="-128"/>
              </a:rPr>
              <a:t>Ex: GAIUS = SUIAG</a:t>
            </a:r>
          </a:p>
        </p:txBody>
      </p:sp>
      <p:pic>
        <p:nvPicPr>
          <p:cNvPr id="5126" name="Picture 6" descr="Roman Voodoo Doll - Archaeo Store">
            <a:extLst>
              <a:ext uri="{FF2B5EF4-FFF2-40B4-BE49-F238E27FC236}">
                <a16:creationId xmlns:a16="http://schemas.microsoft.com/office/drawing/2014/main" id="{F12E8E4D-4615-9B6B-B1F9-9C97A3B94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451" y="1825625"/>
            <a:ext cx="5180849" cy="38701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2666C18-39E2-B736-CC59-0E22F4504DA9}"/>
              </a:ext>
            </a:extLst>
          </p:cNvPr>
          <p:cNvSpPr txBox="1"/>
          <p:nvPr/>
        </p:nvSpPr>
        <p:spPr>
          <a:xfrm>
            <a:off x="6171451" y="5800535"/>
            <a:ext cx="5180849" cy="646331"/>
          </a:xfrm>
          <a:prstGeom prst="rect">
            <a:avLst/>
          </a:prstGeom>
          <a:solidFill>
            <a:schemeClr val="bg1"/>
          </a:solidFill>
        </p:spPr>
        <p:txBody>
          <a:bodyPr wrap="square" rtlCol="0">
            <a:spAutoFit/>
          </a:bodyPr>
          <a:lstStyle/>
          <a:p>
            <a:pPr algn="ctr"/>
            <a:r>
              <a:rPr lang="en-US" dirty="0">
                <a:latin typeface="Osaka" panose="020B0600000000000000" pitchFamily="34" charset="-128"/>
                <a:ea typeface="Osaka" panose="020B0600000000000000" pitchFamily="34" charset="-128"/>
              </a:rPr>
              <a:t>Louvre Doll</a:t>
            </a:r>
          </a:p>
          <a:p>
            <a:pPr algn="ctr"/>
            <a:r>
              <a:rPr lang="en-US" dirty="0">
                <a:latin typeface="Osaka" panose="020B0600000000000000" pitchFamily="34" charset="-128"/>
                <a:ea typeface="Osaka" panose="020B0600000000000000" pitchFamily="34" charset="-128"/>
              </a:rPr>
              <a:t>Found in a vase with a curse tablet</a:t>
            </a:r>
          </a:p>
        </p:txBody>
      </p:sp>
    </p:spTree>
    <p:extLst>
      <p:ext uri="{BB962C8B-B14F-4D97-AF65-F5344CB8AC3E}">
        <p14:creationId xmlns:p14="http://schemas.microsoft.com/office/powerpoint/2010/main" val="2003443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126"/>
                                        </p:tgtEl>
                                        <p:attrNameLst>
                                          <p:attrName>style.visibility</p:attrName>
                                        </p:attrNameLst>
                                      </p:cBhvr>
                                      <p:to>
                                        <p:strVal val="visible"/>
                                      </p:to>
                                    </p:set>
                                    <p:animEffect transition="in" filter="fade">
                                      <p:cBhvr>
                                        <p:cTn id="30" dur="500"/>
                                        <p:tgtEl>
                                          <p:spTgt spid="51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Erotic Curse Tablets at Hero Shrine in Nemea</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sz="half" idx="1"/>
          </p:nvPr>
        </p:nvSpPr>
        <p:spPr>
          <a:xfrm>
            <a:off x="838199" y="1825624"/>
            <a:ext cx="10515600" cy="4621241"/>
          </a:xfrm>
          <a:solidFill>
            <a:schemeClr val="bg1"/>
          </a:solidFill>
        </p:spPr>
        <p:txBody>
          <a:bodyPr>
            <a:normAutofit/>
          </a:bodyPr>
          <a:lstStyle/>
          <a:p>
            <a:pPr marL="0" indent="0">
              <a:buNone/>
            </a:pPr>
            <a:r>
              <a:rPr lang="en-US" dirty="0">
                <a:latin typeface="Osaka" panose="020B0600000000000000" pitchFamily="34" charset="-128"/>
                <a:ea typeface="Osaka" panose="020B0600000000000000" pitchFamily="34" charset="-128"/>
              </a:rPr>
              <a:t>“I turn </a:t>
            </a:r>
            <a:r>
              <a:rPr lang="en-US" dirty="0" err="1">
                <a:latin typeface="Osaka" panose="020B0600000000000000" pitchFamily="34" charset="-128"/>
                <a:ea typeface="Osaka" panose="020B0600000000000000" pitchFamily="34" charset="-128"/>
              </a:rPr>
              <a:t>Euboula</a:t>
            </a:r>
            <a:r>
              <a:rPr lang="en-US" dirty="0">
                <a:latin typeface="Osaka" panose="020B0600000000000000" pitchFamily="34" charset="-128"/>
                <a:ea typeface="Osaka" panose="020B0600000000000000" pitchFamily="34" charset="-128"/>
              </a:rPr>
              <a:t> (feminine name) away from </a:t>
            </a:r>
            <a:r>
              <a:rPr lang="en-US" dirty="0" err="1">
                <a:latin typeface="Osaka" panose="020B0600000000000000" pitchFamily="34" charset="-128"/>
                <a:ea typeface="Osaka" panose="020B0600000000000000" pitchFamily="34" charset="-128"/>
              </a:rPr>
              <a:t>Aineas</a:t>
            </a:r>
            <a:r>
              <a:rPr lang="en-US" dirty="0">
                <a:latin typeface="Osaka" panose="020B0600000000000000" pitchFamily="34" charset="-128"/>
                <a:ea typeface="Osaka" panose="020B0600000000000000" pitchFamily="34" charset="-128"/>
              </a:rPr>
              <a:t> (=Aeneas): from his face, from his eyes, from his mouth, from his chest, from his soul, from his belly, from his erect penis, from his anus, from all his body. I turn </a:t>
            </a:r>
            <a:r>
              <a:rPr lang="en-US" dirty="0" err="1">
                <a:latin typeface="Osaka" panose="020B0600000000000000" pitchFamily="34" charset="-128"/>
                <a:ea typeface="Osaka" panose="020B0600000000000000" pitchFamily="34" charset="-128"/>
              </a:rPr>
              <a:t>Euboula</a:t>
            </a:r>
            <a:r>
              <a:rPr lang="en-US" dirty="0">
                <a:latin typeface="Osaka" panose="020B0600000000000000" pitchFamily="34" charset="-128"/>
                <a:ea typeface="Osaka" panose="020B0600000000000000" pitchFamily="34" charset="-128"/>
              </a:rPr>
              <a:t> away from </a:t>
            </a:r>
            <a:r>
              <a:rPr lang="en-US" dirty="0" err="1">
                <a:latin typeface="Osaka" panose="020B0600000000000000" pitchFamily="34" charset="-128"/>
                <a:ea typeface="Osaka" panose="020B0600000000000000" pitchFamily="34" charset="-128"/>
              </a:rPr>
              <a:t>Aineas</a:t>
            </a:r>
            <a:r>
              <a:rPr lang="en-US" dirty="0">
                <a:latin typeface="Osaka" panose="020B0600000000000000" pitchFamily="34" charset="-128"/>
                <a:ea typeface="Osaka" panose="020B0600000000000000" pitchFamily="34" charset="-128"/>
              </a:rPr>
              <a:t>.”</a:t>
            </a:r>
          </a:p>
          <a:p>
            <a:pPr marL="0" indent="0">
              <a:buNone/>
            </a:pPr>
            <a:endParaRPr lang="en-US" dirty="0">
              <a:latin typeface="Osaka" panose="020B0600000000000000" pitchFamily="34" charset="-128"/>
              <a:ea typeface="Osaka" panose="020B0600000000000000" pitchFamily="34" charset="-128"/>
            </a:endParaRPr>
          </a:p>
          <a:p>
            <a:pPr marL="0" indent="0">
              <a:buNone/>
            </a:pPr>
            <a:r>
              <a:rPr lang="en-US" dirty="0">
                <a:latin typeface="Osaka" panose="020B0600000000000000" pitchFamily="34" charset="-128"/>
                <a:ea typeface="Osaka" panose="020B0600000000000000" pitchFamily="34" charset="-128"/>
              </a:rPr>
              <a:t>*Ambiguity </a:t>
            </a:r>
            <a:r>
              <a:rPr lang="en-US" dirty="0">
                <a:latin typeface="Osaka" panose="020B0600000000000000" pitchFamily="34" charset="-128"/>
                <a:ea typeface="Osaka" panose="020B0600000000000000" pitchFamily="34" charset="-128"/>
                <a:sym typeface="Wingdings" pitchFamily="2" charset="2"/>
              </a:rPr>
              <a:t> is the unknown author interested in </a:t>
            </a:r>
            <a:r>
              <a:rPr lang="en-US" dirty="0" err="1">
                <a:latin typeface="Osaka" panose="020B0600000000000000" pitchFamily="34" charset="-128"/>
                <a:ea typeface="Osaka" panose="020B0600000000000000" pitchFamily="34" charset="-128"/>
                <a:sym typeface="Wingdings" pitchFamily="2" charset="2"/>
              </a:rPr>
              <a:t>Euboula</a:t>
            </a:r>
            <a:r>
              <a:rPr lang="en-US" dirty="0">
                <a:latin typeface="Osaka" panose="020B0600000000000000" pitchFamily="34" charset="-128"/>
                <a:ea typeface="Osaka" panose="020B0600000000000000" pitchFamily="34" charset="-128"/>
                <a:sym typeface="Wingdings" pitchFamily="2" charset="2"/>
              </a:rPr>
              <a:t> or </a:t>
            </a:r>
            <a:r>
              <a:rPr lang="en-US" dirty="0" err="1">
                <a:latin typeface="Osaka" panose="020B0600000000000000" pitchFamily="34" charset="-128"/>
                <a:ea typeface="Osaka" panose="020B0600000000000000" pitchFamily="34" charset="-128"/>
                <a:sym typeface="Wingdings" pitchFamily="2" charset="2"/>
              </a:rPr>
              <a:t>Aineas</a:t>
            </a:r>
            <a:r>
              <a:rPr lang="en-US" dirty="0">
                <a:latin typeface="Osaka" panose="020B0600000000000000" pitchFamily="34" charset="-128"/>
                <a:ea typeface="Osaka" panose="020B0600000000000000" pitchFamily="34" charset="-128"/>
                <a:sym typeface="Wingdings" pitchFamily="2" charset="2"/>
              </a:rPr>
              <a:t>?</a:t>
            </a:r>
            <a:endParaRPr lang="en-US" dirty="0">
              <a:latin typeface="Osaka" panose="020B0600000000000000" pitchFamily="34" charset="-128"/>
              <a:ea typeface="Osaka" panose="020B0600000000000000" pitchFamily="34" charset="-128"/>
            </a:endParaRPr>
          </a:p>
        </p:txBody>
      </p:sp>
    </p:spTree>
    <p:extLst>
      <p:ext uri="{BB962C8B-B14F-4D97-AF65-F5344CB8AC3E}">
        <p14:creationId xmlns:p14="http://schemas.microsoft.com/office/powerpoint/2010/main" val="36631841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Sample of Curse Tablets from Roman Britain</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sz="half" idx="1"/>
          </p:nvPr>
        </p:nvSpPr>
        <p:spPr>
          <a:solidFill>
            <a:schemeClr val="bg1"/>
          </a:solidFill>
        </p:spPr>
        <p:txBody>
          <a:bodyPr/>
          <a:lstStyle/>
          <a:p>
            <a:pPr marL="0" indent="0">
              <a:buNone/>
            </a:pPr>
            <a:r>
              <a:rPr lang="en-US" dirty="0">
                <a:latin typeface="Osaka" panose="020B0600000000000000" pitchFamily="34" charset="-128"/>
                <a:ea typeface="Osaka" panose="020B0600000000000000" pitchFamily="34" charset="-128"/>
              </a:rPr>
              <a:t>“I curse </a:t>
            </a:r>
            <a:r>
              <a:rPr lang="en-US" dirty="0" err="1">
                <a:latin typeface="Osaka" panose="020B0600000000000000" pitchFamily="34" charset="-128"/>
                <a:ea typeface="Osaka" panose="020B0600000000000000" pitchFamily="34" charset="-128"/>
              </a:rPr>
              <a:t>Tretia</a:t>
            </a:r>
            <a:r>
              <a:rPr lang="en-US" dirty="0">
                <a:latin typeface="Osaka" panose="020B0600000000000000" pitchFamily="34" charset="-128"/>
                <a:ea typeface="Osaka" panose="020B0600000000000000" pitchFamily="34" charset="-128"/>
              </a:rPr>
              <a:t> Maria and her life and mind and memory and liver and lungs mixed up together, and her words, thoughts and memory; thus may she be unable to speak what things are concealed, nor be able.” (translation: British Museum)</a:t>
            </a:r>
          </a:p>
        </p:txBody>
      </p:sp>
      <p:sp>
        <p:nvSpPr>
          <p:cNvPr id="6" name="Content Placeholder 2">
            <a:extLst>
              <a:ext uri="{FF2B5EF4-FFF2-40B4-BE49-F238E27FC236}">
                <a16:creationId xmlns:a16="http://schemas.microsoft.com/office/drawing/2014/main" id="{EDE0E311-133B-39E2-892E-95299CABB664}"/>
              </a:ext>
            </a:extLst>
          </p:cNvPr>
          <p:cNvSpPr txBox="1">
            <a:spLocks/>
          </p:cNvSpPr>
          <p:nvPr/>
        </p:nvSpPr>
        <p:spPr>
          <a:xfrm>
            <a:off x="6172202" y="1825625"/>
            <a:ext cx="5181600" cy="4351338"/>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Osaka" panose="020B0600000000000000" pitchFamily="34" charset="-128"/>
                <a:ea typeface="Osaka" panose="020B0600000000000000" pitchFamily="34" charset="-128"/>
              </a:rPr>
              <a:t>“</a:t>
            </a:r>
            <a:r>
              <a:rPr lang="en-US" dirty="0" err="1">
                <a:latin typeface="Osaka" panose="020B0600000000000000" pitchFamily="34" charset="-128"/>
                <a:ea typeface="Osaka" panose="020B0600000000000000" pitchFamily="34" charset="-128"/>
              </a:rPr>
              <a:t>Solinus</a:t>
            </a:r>
            <a:r>
              <a:rPr lang="en-US" dirty="0">
                <a:latin typeface="Osaka" panose="020B0600000000000000" pitchFamily="34" charset="-128"/>
                <a:ea typeface="Osaka" panose="020B0600000000000000" pitchFamily="34" charset="-128"/>
              </a:rPr>
              <a:t> to the goddess Sulis Minerva. I give to your divinity and majesty [my] bathing tunic and cloak. Do not allow sleep or health to him who has done me wrong, whether slave or free unless he reveals himself and brings those goods to your temple.”</a:t>
            </a:r>
          </a:p>
        </p:txBody>
      </p:sp>
    </p:spTree>
    <p:extLst>
      <p:ext uri="{BB962C8B-B14F-4D97-AF65-F5344CB8AC3E}">
        <p14:creationId xmlns:p14="http://schemas.microsoft.com/office/powerpoint/2010/main" val="3904787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Amulets</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sz="half" idx="1"/>
          </p:nvPr>
        </p:nvSpPr>
        <p:spPr>
          <a:solidFill>
            <a:schemeClr val="bg1"/>
          </a:solidFill>
        </p:spPr>
        <p:txBody>
          <a:bodyPr anchor="ctr">
            <a:normAutofit lnSpcReduction="10000"/>
          </a:bodyPr>
          <a:lstStyle/>
          <a:p>
            <a:r>
              <a:rPr lang="en-US" dirty="0">
                <a:latin typeface="Osaka" panose="020B0600000000000000" pitchFamily="34" charset="-128"/>
                <a:ea typeface="Osaka" panose="020B0600000000000000" pitchFamily="34" charset="-128"/>
              </a:rPr>
              <a:t>Roman boys and girls wore amulets to ward off the evil eye and curses</a:t>
            </a:r>
          </a:p>
          <a:p>
            <a:r>
              <a:rPr lang="en-US" dirty="0">
                <a:latin typeface="Osaka" panose="020B0600000000000000" pitchFamily="34" charset="-128"/>
                <a:ea typeface="Osaka" panose="020B0600000000000000" pitchFamily="34" charset="-128"/>
              </a:rPr>
              <a:t>Fear of the “evil eye” related to envy</a:t>
            </a:r>
          </a:p>
          <a:p>
            <a:pPr lvl="1"/>
            <a:r>
              <a:rPr lang="en-US" dirty="0">
                <a:latin typeface="Osaka" panose="020B0600000000000000" pitchFamily="34" charset="-128"/>
                <a:ea typeface="Osaka" panose="020B0600000000000000" pitchFamily="34" charset="-128"/>
              </a:rPr>
              <a:t>Latin </a:t>
            </a:r>
            <a:r>
              <a:rPr lang="en-US" i="1" dirty="0" err="1">
                <a:latin typeface="Osaka" panose="020B0600000000000000" pitchFamily="34" charset="-128"/>
                <a:ea typeface="Osaka" panose="020B0600000000000000" pitchFamily="34" charset="-128"/>
              </a:rPr>
              <a:t>invidere</a:t>
            </a:r>
            <a:r>
              <a:rPr lang="en-US" dirty="0">
                <a:latin typeface="Osaka" panose="020B0600000000000000" pitchFamily="34" charset="-128"/>
                <a:ea typeface="Osaka" panose="020B0600000000000000" pitchFamily="34" charset="-128"/>
              </a:rPr>
              <a:t>  “to look at (with malice)”, gives English “Envy”</a:t>
            </a:r>
          </a:p>
          <a:p>
            <a:r>
              <a:rPr lang="en-US" dirty="0" err="1">
                <a:latin typeface="Osaka" panose="020B0600000000000000" pitchFamily="34" charset="-128"/>
                <a:ea typeface="Osaka" panose="020B0600000000000000" pitchFamily="34" charset="-128"/>
              </a:rPr>
              <a:t>Apotropaia</a:t>
            </a:r>
            <a:r>
              <a:rPr lang="en-US" dirty="0">
                <a:latin typeface="Osaka" panose="020B0600000000000000" pitchFamily="34" charset="-128"/>
                <a:ea typeface="Osaka" panose="020B0600000000000000" pitchFamily="34" charset="-128"/>
              </a:rPr>
              <a:t>: “things that turn away”</a:t>
            </a:r>
          </a:p>
          <a:p>
            <a:pPr lvl="1"/>
            <a:r>
              <a:rPr lang="en-US" dirty="0">
                <a:latin typeface="Osaka" panose="020B0600000000000000" pitchFamily="34" charset="-128"/>
                <a:ea typeface="Osaka" panose="020B0600000000000000" pitchFamily="34" charset="-128"/>
              </a:rPr>
              <a:t>Symbols that ward off the evil eye</a:t>
            </a:r>
          </a:p>
        </p:txBody>
      </p:sp>
      <p:pic>
        <p:nvPicPr>
          <p:cNvPr id="7172" name="Picture 4" descr="The phallus and the Evil Eye - Phallic amulets in the Roman world - Ancient  World Magazine">
            <a:extLst>
              <a:ext uri="{FF2B5EF4-FFF2-40B4-BE49-F238E27FC236}">
                <a16:creationId xmlns:a16="http://schemas.microsoft.com/office/drawing/2014/main" id="{2A531253-10E1-8E15-0333-32BB4853F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825625"/>
            <a:ext cx="5181600" cy="437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720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72"/>
                                        </p:tgtEl>
                                        <p:attrNameLst>
                                          <p:attrName>style.visibility</p:attrName>
                                        </p:attrNameLst>
                                      </p:cBhvr>
                                      <p:to>
                                        <p:strVal val="visible"/>
                                      </p:to>
                                    </p:set>
                                    <p:animEffect transition="in" filter="fade">
                                      <p:cBhvr>
                                        <p:cTn id="28"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nchor="ctr"/>
          <a:lstStyle/>
          <a:p>
            <a:pPr algn="ctr"/>
            <a:r>
              <a:rPr lang="en-US" b="1" dirty="0">
                <a:latin typeface="Osaka" panose="020B0600000000000000" pitchFamily="34" charset="-128"/>
                <a:ea typeface="Osaka" panose="020B0600000000000000" pitchFamily="34" charset="-128"/>
              </a:rPr>
              <a:t>Make your own curse tablet activity!</a:t>
            </a:r>
          </a:p>
        </p:txBody>
      </p:sp>
    </p:spTree>
    <p:extLst>
      <p:ext uri="{BB962C8B-B14F-4D97-AF65-F5344CB8AC3E}">
        <p14:creationId xmlns:p14="http://schemas.microsoft.com/office/powerpoint/2010/main" val="17306262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What’s Next</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idx="1"/>
          </p:nvPr>
        </p:nvSpPr>
        <p:spPr>
          <a:solidFill>
            <a:schemeClr val="bg1"/>
          </a:solidFill>
        </p:spPr>
        <p:txBody>
          <a:bodyPr/>
          <a:lstStyle/>
          <a:p>
            <a:r>
              <a:rPr lang="en-US" dirty="0">
                <a:latin typeface="Osaka" panose="020B0600000000000000" pitchFamily="34" charset="-128"/>
                <a:ea typeface="Osaka" panose="020B0600000000000000" pitchFamily="34" charset="-128"/>
              </a:rPr>
              <a:t>Philosophy</a:t>
            </a:r>
          </a:p>
          <a:p>
            <a:pPr marL="0" indent="0">
              <a:buNone/>
            </a:pPr>
            <a:endParaRPr lang="en-US" sz="1000" dirty="0">
              <a:latin typeface="Osaka" panose="020B0600000000000000" pitchFamily="34" charset="-128"/>
              <a:ea typeface="Osaka" panose="020B0600000000000000" pitchFamily="34" charset="-128"/>
            </a:endParaRPr>
          </a:p>
          <a:p>
            <a:r>
              <a:rPr lang="en-US" i="1" dirty="0">
                <a:latin typeface="Osaka" panose="020B0600000000000000" pitchFamily="34" charset="-128"/>
                <a:ea typeface="Osaka" panose="020B0600000000000000" pitchFamily="34" charset="-128"/>
              </a:rPr>
              <a:t>Words &amp; Ideas</a:t>
            </a:r>
            <a:r>
              <a:rPr lang="en-US" dirty="0">
                <a:latin typeface="Osaka" panose="020B0600000000000000" pitchFamily="34" charset="-128"/>
                <a:ea typeface="Osaka" panose="020B0600000000000000" pitchFamily="34" charset="-128"/>
              </a:rPr>
              <a:t>, Chapter 8, pp. 191–206</a:t>
            </a:r>
          </a:p>
        </p:txBody>
      </p:sp>
    </p:spTree>
    <p:extLst>
      <p:ext uri="{BB962C8B-B14F-4D97-AF65-F5344CB8AC3E}">
        <p14:creationId xmlns:p14="http://schemas.microsoft.com/office/powerpoint/2010/main" val="1593693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Outline</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idx="1"/>
          </p:nvPr>
        </p:nvSpPr>
        <p:spPr>
          <a:solidFill>
            <a:schemeClr val="bg1"/>
          </a:solidFill>
        </p:spPr>
        <p:txBody>
          <a:bodyPr>
            <a:normAutofit lnSpcReduction="10000"/>
          </a:bodyPr>
          <a:lstStyle/>
          <a:p>
            <a:r>
              <a:rPr lang="en-US" dirty="0">
                <a:latin typeface="Osaka" panose="020B0600000000000000" pitchFamily="34" charset="-128"/>
                <a:ea typeface="Osaka" panose="020B0600000000000000" pitchFamily="34" charset="-128"/>
              </a:rPr>
              <a:t>Medical Humor</a:t>
            </a:r>
          </a:p>
          <a:p>
            <a:pPr marL="0" indent="0">
              <a:buNone/>
            </a:pPr>
            <a:endParaRPr lang="en-US" sz="1000" dirty="0">
              <a:latin typeface="Osaka" panose="020B0600000000000000" pitchFamily="34" charset="-128"/>
              <a:ea typeface="Osaka" panose="020B0600000000000000" pitchFamily="34" charset="-128"/>
            </a:endParaRPr>
          </a:p>
          <a:p>
            <a:r>
              <a:rPr lang="en-US" dirty="0">
                <a:latin typeface="Osaka" panose="020B0600000000000000" pitchFamily="34" charset="-128"/>
                <a:ea typeface="Osaka" panose="020B0600000000000000" pitchFamily="34" charset="-128"/>
              </a:rPr>
              <a:t>Medical Terminology</a:t>
            </a:r>
          </a:p>
          <a:p>
            <a:pPr marL="0" indent="0">
              <a:buNone/>
            </a:pPr>
            <a:endParaRPr lang="en-US" sz="1000" dirty="0">
              <a:latin typeface="Osaka" panose="020B0600000000000000" pitchFamily="34" charset="-128"/>
              <a:ea typeface="Osaka" panose="020B0600000000000000" pitchFamily="34" charset="-128"/>
            </a:endParaRPr>
          </a:p>
          <a:p>
            <a:r>
              <a:rPr lang="en-US" dirty="0">
                <a:latin typeface="Osaka" panose="020B0600000000000000" pitchFamily="34" charset="-128"/>
                <a:ea typeface="Osaka" panose="020B0600000000000000" pitchFamily="34" charset="-128"/>
              </a:rPr>
              <a:t>Key Words Derived From Greek</a:t>
            </a:r>
          </a:p>
          <a:p>
            <a:pPr marL="0" indent="0">
              <a:buNone/>
            </a:pPr>
            <a:endParaRPr lang="en-US" sz="1000" dirty="0">
              <a:latin typeface="Osaka" panose="020B0600000000000000" pitchFamily="34" charset="-128"/>
              <a:ea typeface="Osaka" panose="020B0600000000000000" pitchFamily="34" charset="-128"/>
            </a:endParaRPr>
          </a:p>
          <a:p>
            <a:r>
              <a:rPr lang="en-US" dirty="0">
                <a:latin typeface="Osaka" panose="020B0600000000000000" pitchFamily="34" charset="-128"/>
                <a:ea typeface="Osaka" panose="020B0600000000000000" pitchFamily="34" charset="-128"/>
              </a:rPr>
              <a:t>Key Words Derived From Latin</a:t>
            </a:r>
          </a:p>
          <a:p>
            <a:pPr marL="0" indent="0">
              <a:buNone/>
            </a:pPr>
            <a:endParaRPr lang="en-US" sz="1000" dirty="0">
              <a:latin typeface="Osaka" panose="020B0600000000000000" pitchFamily="34" charset="-128"/>
              <a:ea typeface="Osaka" panose="020B0600000000000000" pitchFamily="34" charset="-128"/>
            </a:endParaRPr>
          </a:p>
          <a:p>
            <a:r>
              <a:rPr lang="en-US" dirty="0">
                <a:latin typeface="Osaka" panose="020B0600000000000000" pitchFamily="34" charset="-128"/>
                <a:ea typeface="Osaka" panose="020B0600000000000000" pitchFamily="34" charset="-128"/>
              </a:rPr>
              <a:t>Ancient Healing</a:t>
            </a:r>
          </a:p>
          <a:p>
            <a:pPr marL="0" indent="0">
              <a:buNone/>
            </a:pPr>
            <a:endParaRPr lang="en-US" sz="1000" dirty="0">
              <a:latin typeface="Osaka" panose="020B0600000000000000" pitchFamily="34" charset="-128"/>
              <a:ea typeface="Osaka" panose="020B0600000000000000" pitchFamily="34" charset="-128"/>
            </a:endParaRPr>
          </a:p>
          <a:p>
            <a:r>
              <a:rPr lang="en-US" dirty="0">
                <a:latin typeface="Osaka" panose="020B0600000000000000" pitchFamily="34" charset="-128"/>
                <a:ea typeface="Osaka" panose="020B0600000000000000" pitchFamily="34" charset="-128"/>
              </a:rPr>
              <a:t>Ancient Magic</a:t>
            </a:r>
          </a:p>
        </p:txBody>
      </p:sp>
    </p:spTree>
    <p:extLst>
      <p:ext uri="{BB962C8B-B14F-4D97-AF65-F5344CB8AC3E}">
        <p14:creationId xmlns:p14="http://schemas.microsoft.com/office/powerpoint/2010/main" val="3357298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Medical Humor</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idx="1"/>
          </p:nvPr>
        </p:nvSpPr>
        <p:spPr>
          <a:solidFill>
            <a:schemeClr val="bg1"/>
          </a:solidFill>
        </p:spPr>
        <p:txBody>
          <a:bodyPr anchor="ctr"/>
          <a:lstStyle/>
          <a:p>
            <a:r>
              <a:rPr lang="en-US" dirty="0">
                <a:latin typeface="Osaka" panose="020B0600000000000000" pitchFamily="34" charset="-128"/>
                <a:ea typeface="Osaka" panose="020B0600000000000000" pitchFamily="34" charset="-128"/>
              </a:rPr>
              <a:t>“The Laughter Lover” (</a:t>
            </a:r>
            <a:r>
              <a:rPr lang="en-US" i="1" dirty="0" err="1">
                <a:latin typeface="Osaka" panose="020B0600000000000000" pitchFamily="34" charset="-128"/>
                <a:ea typeface="Osaka" panose="020B0600000000000000" pitchFamily="34" charset="-128"/>
              </a:rPr>
              <a:t>Philogelos</a:t>
            </a:r>
            <a:r>
              <a:rPr lang="en-US" dirty="0">
                <a:latin typeface="Osaka" panose="020B0600000000000000" pitchFamily="34" charset="-128"/>
                <a:ea typeface="Osaka" panose="020B0600000000000000" pitchFamily="34" charset="-128"/>
              </a:rPr>
              <a:t>)</a:t>
            </a:r>
          </a:p>
          <a:p>
            <a:pPr lvl="1"/>
            <a:r>
              <a:rPr lang="en-US" dirty="0">
                <a:latin typeface="Osaka" panose="020B0600000000000000" pitchFamily="34" charset="-128"/>
                <a:ea typeface="Osaka" panose="020B0600000000000000" pitchFamily="34" charset="-128"/>
              </a:rPr>
              <a:t>Recorded some jokes and anecdotes that circulated in antiquity</a:t>
            </a:r>
          </a:p>
          <a:p>
            <a:r>
              <a:rPr lang="en-US" dirty="0">
                <a:latin typeface="Osaka" panose="020B0600000000000000" pitchFamily="34" charset="-128"/>
                <a:ea typeface="Osaka" panose="020B0600000000000000" pitchFamily="34" charset="-128"/>
              </a:rPr>
              <a:t>Described as “sick humor”</a:t>
            </a:r>
          </a:p>
          <a:p>
            <a:r>
              <a:rPr lang="en-US" dirty="0">
                <a:latin typeface="Osaka" panose="020B0600000000000000" pitchFamily="34" charset="-128"/>
                <a:ea typeface="Osaka" panose="020B0600000000000000" pitchFamily="34" charset="-128"/>
              </a:rPr>
              <a:t>Reflect Hippocrates’ belief that “the doctor should have at his disposal a certain ready wit since a gloomy disposition is repugnant to the healthy and the sick”</a:t>
            </a:r>
          </a:p>
          <a:p>
            <a:r>
              <a:rPr lang="en-US" dirty="0">
                <a:latin typeface="Osaka" panose="020B0600000000000000" pitchFamily="34" charset="-128"/>
                <a:ea typeface="Osaka" panose="020B0600000000000000" pitchFamily="34" charset="-128"/>
              </a:rPr>
              <a:t>Only a few are obscene or scatological, the tone of others can be described as skeptical, cynical, or disrespectful</a:t>
            </a:r>
          </a:p>
          <a:p>
            <a:pPr lvl="1"/>
            <a:r>
              <a:rPr lang="en-US" dirty="0">
                <a:latin typeface="Osaka" panose="020B0600000000000000" pitchFamily="34" charset="-128"/>
                <a:ea typeface="Osaka" panose="020B0600000000000000" pitchFamily="34" charset="-128"/>
              </a:rPr>
              <a:t>Which may be attributable to the lack of confidence that some patients had in the medical profession</a:t>
            </a:r>
          </a:p>
        </p:txBody>
      </p:sp>
    </p:spTree>
    <p:extLst>
      <p:ext uri="{BB962C8B-B14F-4D97-AF65-F5344CB8AC3E}">
        <p14:creationId xmlns:p14="http://schemas.microsoft.com/office/powerpoint/2010/main" val="3150028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Medical Terminology</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idx="1"/>
          </p:nvPr>
        </p:nvSpPr>
        <p:spPr>
          <a:solidFill>
            <a:schemeClr val="bg1"/>
          </a:solidFill>
        </p:spPr>
        <p:txBody>
          <a:bodyPr anchor="ctr">
            <a:normAutofit lnSpcReduction="10000"/>
          </a:bodyPr>
          <a:lstStyle/>
          <a:p>
            <a:r>
              <a:rPr lang="en-US" dirty="0">
                <a:latin typeface="Osaka" panose="020B0600000000000000" pitchFamily="34" charset="-128"/>
                <a:ea typeface="Osaka" panose="020B0600000000000000" pitchFamily="34" charset="-128"/>
              </a:rPr>
              <a:t>90% of medical vocabulary in English comes from Greek/Latin</a:t>
            </a:r>
          </a:p>
          <a:p>
            <a:r>
              <a:rPr lang="en-US" dirty="0">
                <a:latin typeface="Osaka" panose="020B0600000000000000" pitchFamily="34" charset="-128"/>
                <a:ea typeface="Osaka" panose="020B0600000000000000" pitchFamily="34" charset="-128"/>
              </a:rPr>
              <a:t>There is a whole UW course about this! (Classics 205)</a:t>
            </a:r>
          </a:p>
          <a:p>
            <a:r>
              <a:rPr lang="en-US" dirty="0">
                <a:latin typeface="Osaka" panose="020B0600000000000000" pitchFamily="34" charset="-128"/>
                <a:ea typeface="Osaka" panose="020B0600000000000000" pitchFamily="34" charset="-128"/>
              </a:rPr>
              <a:t>Some medical combining forms</a:t>
            </a:r>
          </a:p>
          <a:p>
            <a:pPr lvl="1"/>
            <a:r>
              <a:rPr lang="en-US" dirty="0" err="1">
                <a:latin typeface="Osaka" panose="020B0600000000000000" pitchFamily="34" charset="-128"/>
                <a:ea typeface="Osaka" panose="020B0600000000000000" pitchFamily="34" charset="-128"/>
              </a:rPr>
              <a:t>ectomy</a:t>
            </a:r>
            <a:r>
              <a:rPr lang="en-US" dirty="0">
                <a:latin typeface="Osaka" panose="020B0600000000000000" pitchFamily="34" charset="-128"/>
                <a:ea typeface="Osaka" panose="020B0600000000000000" pitchFamily="34" charset="-128"/>
              </a:rPr>
              <a:t> = “surgical removal of” (</a:t>
            </a:r>
            <a:r>
              <a:rPr lang="en-US" dirty="0" err="1">
                <a:latin typeface="Osaka" panose="020B0600000000000000" pitchFamily="34" charset="-128"/>
                <a:ea typeface="Osaka" panose="020B0600000000000000" pitchFamily="34" charset="-128"/>
              </a:rPr>
              <a:t>ec</a:t>
            </a:r>
            <a:r>
              <a:rPr lang="en-US" dirty="0">
                <a:latin typeface="Osaka" panose="020B0600000000000000" pitchFamily="34" charset="-128"/>
                <a:ea typeface="Osaka" panose="020B0600000000000000" pitchFamily="34" charset="-128"/>
              </a:rPr>
              <a:t> ‘out’ + tom ‘cut’ + y noun suffix)</a:t>
            </a:r>
          </a:p>
          <a:p>
            <a:pPr lvl="1"/>
            <a:r>
              <a:rPr lang="en-US" dirty="0" err="1">
                <a:latin typeface="Osaka" panose="020B0600000000000000" pitchFamily="34" charset="-128"/>
                <a:ea typeface="Osaka" panose="020B0600000000000000" pitchFamily="34" charset="-128"/>
              </a:rPr>
              <a:t>emia</a:t>
            </a:r>
            <a:r>
              <a:rPr lang="en-US" dirty="0">
                <a:latin typeface="Osaka" panose="020B0600000000000000" pitchFamily="34" charset="-128"/>
                <a:ea typeface="Osaka" panose="020B0600000000000000" pitchFamily="34" charset="-128"/>
              </a:rPr>
              <a:t> = “condition of the blood”</a:t>
            </a:r>
          </a:p>
          <a:p>
            <a:pPr lvl="1"/>
            <a:r>
              <a:rPr lang="en-US" dirty="0">
                <a:latin typeface="Osaka" panose="020B0600000000000000" pitchFamily="34" charset="-128"/>
                <a:ea typeface="Osaka" panose="020B0600000000000000" pitchFamily="34" charset="-128"/>
              </a:rPr>
              <a:t>itis = “inflammation of”</a:t>
            </a:r>
          </a:p>
          <a:p>
            <a:pPr lvl="1"/>
            <a:r>
              <a:rPr lang="en-US" dirty="0" err="1">
                <a:latin typeface="Osaka" panose="020B0600000000000000" pitchFamily="34" charset="-128"/>
                <a:ea typeface="Osaka" panose="020B0600000000000000" pitchFamily="34" charset="-128"/>
              </a:rPr>
              <a:t>oma</a:t>
            </a:r>
            <a:r>
              <a:rPr lang="en-US" dirty="0">
                <a:latin typeface="Osaka" panose="020B0600000000000000" pitchFamily="34" charset="-128"/>
                <a:ea typeface="Osaka" panose="020B0600000000000000" pitchFamily="34" charset="-128"/>
              </a:rPr>
              <a:t> = “tumor arising in or composed of”</a:t>
            </a:r>
          </a:p>
          <a:p>
            <a:pPr lvl="1"/>
            <a:r>
              <a:rPr lang="en-US" dirty="0" err="1">
                <a:latin typeface="Osaka" panose="020B0600000000000000" pitchFamily="34" charset="-128"/>
                <a:ea typeface="Osaka" panose="020B0600000000000000" pitchFamily="34" charset="-128"/>
              </a:rPr>
              <a:t>pathy</a:t>
            </a:r>
            <a:r>
              <a:rPr lang="en-US" dirty="0">
                <a:latin typeface="Osaka" panose="020B0600000000000000" pitchFamily="34" charset="-128"/>
                <a:ea typeface="Osaka" panose="020B0600000000000000" pitchFamily="34" charset="-128"/>
              </a:rPr>
              <a:t> = “disease of” or “treatment of a disease”</a:t>
            </a:r>
          </a:p>
          <a:p>
            <a:pPr lvl="2"/>
            <a:r>
              <a:rPr lang="en-US" dirty="0">
                <a:latin typeface="Osaka" panose="020B0600000000000000" pitchFamily="34" charset="-128"/>
                <a:ea typeface="Osaka" panose="020B0600000000000000" pitchFamily="34" charset="-128"/>
              </a:rPr>
              <a:t>Psychopathy vs hydropathy or homeopathy</a:t>
            </a:r>
          </a:p>
        </p:txBody>
      </p:sp>
    </p:spTree>
    <p:extLst>
      <p:ext uri="{BB962C8B-B14F-4D97-AF65-F5344CB8AC3E}">
        <p14:creationId xmlns:p14="http://schemas.microsoft.com/office/powerpoint/2010/main" val="4259122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Medical Terminology cont’d</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idx="1"/>
          </p:nvPr>
        </p:nvSpPr>
        <p:spPr>
          <a:solidFill>
            <a:schemeClr val="bg1"/>
          </a:solidFill>
        </p:spPr>
        <p:txBody>
          <a:bodyPr anchor="ctr">
            <a:normAutofit/>
          </a:bodyPr>
          <a:lstStyle/>
          <a:p>
            <a:r>
              <a:rPr lang="en-US" dirty="0">
                <a:latin typeface="Osaka" panose="020B0600000000000000" pitchFamily="34" charset="-128"/>
                <a:ea typeface="Osaka" panose="020B0600000000000000" pitchFamily="34" charset="-128"/>
              </a:rPr>
              <a:t>It helps to have a common language of knowledge and understanding among doctors and scientists</a:t>
            </a:r>
          </a:p>
          <a:p>
            <a:r>
              <a:rPr lang="en-US" dirty="0">
                <a:latin typeface="Osaka" panose="020B0600000000000000" pitchFamily="34" charset="-128"/>
                <a:ea typeface="Osaka" panose="020B0600000000000000" pitchFamily="34" charset="-128"/>
              </a:rPr>
              <a:t>Medical terminology also helps simplify medical language</a:t>
            </a:r>
          </a:p>
          <a:p>
            <a:pPr lvl="1"/>
            <a:r>
              <a:rPr lang="en-US" dirty="0">
                <a:latin typeface="Osaka" panose="020B0600000000000000" pitchFamily="34" charset="-128"/>
                <a:ea typeface="Osaka" panose="020B0600000000000000" pitchFamily="34" charset="-128"/>
              </a:rPr>
              <a:t>Ex. </a:t>
            </a:r>
            <a:r>
              <a:rPr lang="en-US" b="1" dirty="0">
                <a:latin typeface="Osaka" panose="020B0600000000000000" pitchFamily="34" charset="-128"/>
                <a:ea typeface="Osaka" panose="020B0600000000000000" pitchFamily="34" charset="-128"/>
              </a:rPr>
              <a:t>electroencephalograph</a:t>
            </a:r>
            <a:r>
              <a:rPr lang="en-US" dirty="0">
                <a:latin typeface="Osaka" panose="020B0600000000000000" pitchFamily="34" charset="-128"/>
                <a:ea typeface="Osaka" panose="020B0600000000000000" pitchFamily="34" charset="-128"/>
              </a:rPr>
              <a:t> “a medical instrument used for measuring brain waves”</a:t>
            </a:r>
          </a:p>
          <a:p>
            <a:pPr lvl="1"/>
            <a:r>
              <a:rPr lang="en-US" i="1" dirty="0">
                <a:latin typeface="Osaka" panose="020B0600000000000000" pitchFamily="34" charset="-128"/>
                <a:ea typeface="Osaka" panose="020B0600000000000000" pitchFamily="34" charset="-128"/>
              </a:rPr>
              <a:t>electro </a:t>
            </a:r>
            <a:r>
              <a:rPr lang="en-US" dirty="0">
                <a:latin typeface="Osaka" panose="020B0600000000000000" pitchFamily="34" charset="-128"/>
                <a:ea typeface="Osaka" panose="020B0600000000000000" pitchFamily="34" charset="-128"/>
              </a:rPr>
              <a:t>+</a:t>
            </a:r>
            <a:r>
              <a:rPr lang="en-US" i="1" dirty="0">
                <a:latin typeface="Osaka" panose="020B0600000000000000" pitchFamily="34" charset="-128"/>
                <a:ea typeface="Osaka" panose="020B0600000000000000" pitchFamily="34" charset="-128"/>
              </a:rPr>
              <a:t> </a:t>
            </a:r>
            <a:r>
              <a:rPr lang="en-US" i="1" dirty="0" err="1">
                <a:latin typeface="Osaka" panose="020B0600000000000000" pitchFamily="34" charset="-128"/>
                <a:ea typeface="Osaka" panose="020B0600000000000000" pitchFamily="34" charset="-128"/>
              </a:rPr>
              <a:t>en</a:t>
            </a:r>
            <a:r>
              <a:rPr lang="en-US" i="1" dirty="0">
                <a:latin typeface="Osaka" panose="020B0600000000000000" pitchFamily="34" charset="-128"/>
                <a:ea typeface="Osaka" panose="020B0600000000000000" pitchFamily="34" charset="-128"/>
              </a:rPr>
              <a:t> </a:t>
            </a:r>
            <a:r>
              <a:rPr lang="en-US" dirty="0">
                <a:latin typeface="Osaka" panose="020B0600000000000000" pitchFamily="34" charset="-128"/>
                <a:ea typeface="Osaka" panose="020B0600000000000000" pitchFamily="34" charset="-128"/>
              </a:rPr>
              <a:t>+</a:t>
            </a:r>
            <a:r>
              <a:rPr lang="en-US" i="1" dirty="0">
                <a:latin typeface="Osaka" panose="020B0600000000000000" pitchFamily="34" charset="-128"/>
                <a:ea typeface="Osaka" panose="020B0600000000000000" pitchFamily="34" charset="-128"/>
              </a:rPr>
              <a:t> </a:t>
            </a:r>
            <a:r>
              <a:rPr lang="en-US" i="1" dirty="0" err="1">
                <a:latin typeface="Osaka" panose="020B0600000000000000" pitchFamily="34" charset="-128"/>
                <a:ea typeface="Osaka" panose="020B0600000000000000" pitchFamily="34" charset="-128"/>
              </a:rPr>
              <a:t>cephal</a:t>
            </a:r>
            <a:r>
              <a:rPr lang="en-US" i="1" dirty="0">
                <a:latin typeface="Osaka" panose="020B0600000000000000" pitchFamily="34" charset="-128"/>
                <a:ea typeface="Osaka" panose="020B0600000000000000" pitchFamily="34" charset="-128"/>
              </a:rPr>
              <a:t> </a:t>
            </a:r>
            <a:r>
              <a:rPr lang="en-US" dirty="0">
                <a:latin typeface="Osaka" panose="020B0600000000000000" pitchFamily="34" charset="-128"/>
                <a:ea typeface="Osaka" panose="020B0600000000000000" pitchFamily="34" charset="-128"/>
              </a:rPr>
              <a:t>+</a:t>
            </a:r>
            <a:r>
              <a:rPr lang="en-US" i="1" dirty="0">
                <a:latin typeface="Osaka" panose="020B0600000000000000" pitchFamily="34" charset="-128"/>
                <a:ea typeface="Osaka" panose="020B0600000000000000" pitchFamily="34" charset="-128"/>
              </a:rPr>
              <a:t> graph</a:t>
            </a:r>
            <a:r>
              <a:rPr lang="en-US" dirty="0">
                <a:latin typeface="Osaka" panose="020B0600000000000000" pitchFamily="34" charset="-128"/>
                <a:ea typeface="Osaka" panose="020B0600000000000000" pitchFamily="34" charset="-128"/>
              </a:rPr>
              <a:t>  and the combining vowel “o”</a:t>
            </a:r>
            <a:endParaRPr lang="en-US" i="1" dirty="0">
              <a:latin typeface="Osaka" panose="020B0600000000000000" pitchFamily="34" charset="-128"/>
              <a:ea typeface="Osaka" panose="020B0600000000000000" pitchFamily="34" charset="-128"/>
            </a:endParaRPr>
          </a:p>
          <a:p>
            <a:r>
              <a:rPr lang="en-US" dirty="0">
                <a:latin typeface="Osaka" panose="020B0600000000000000" pitchFamily="34" charset="-128"/>
                <a:ea typeface="Osaka" panose="020B0600000000000000" pitchFamily="34" charset="-128"/>
              </a:rPr>
              <a:t>Ensures precision of meaning</a:t>
            </a:r>
          </a:p>
          <a:p>
            <a:pPr lvl="1"/>
            <a:r>
              <a:rPr lang="en-US" dirty="0">
                <a:latin typeface="Osaka" panose="020B0600000000000000" pitchFamily="34" charset="-128"/>
                <a:ea typeface="Osaka" panose="020B0600000000000000" pitchFamily="34" charset="-128"/>
              </a:rPr>
              <a:t>Complex, phobia, allergy</a:t>
            </a:r>
          </a:p>
          <a:p>
            <a:r>
              <a:rPr lang="en-US" dirty="0">
                <a:latin typeface="Osaka" panose="020B0600000000000000" pitchFamily="34" charset="-128"/>
                <a:ea typeface="Osaka" panose="020B0600000000000000" pitchFamily="34" charset="-128"/>
              </a:rPr>
              <a:t>Formation of medical words examples (Greek and Latin)</a:t>
            </a:r>
          </a:p>
        </p:txBody>
      </p:sp>
    </p:spTree>
    <p:extLst>
      <p:ext uri="{BB962C8B-B14F-4D97-AF65-F5344CB8AC3E}">
        <p14:creationId xmlns:p14="http://schemas.microsoft.com/office/powerpoint/2010/main" val="2846588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Key Words Derived From Greek</a:t>
            </a:r>
            <a:br>
              <a:rPr lang="en-US" b="1" dirty="0">
                <a:latin typeface="Osaka" panose="020B0600000000000000" pitchFamily="34" charset="-128"/>
                <a:ea typeface="Osaka" panose="020B0600000000000000" pitchFamily="34" charset="-128"/>
              </a:rPr>
            </a:br>
            <a:r>
              <a:rPr lang="en-US" sz="3400" b="1" dirty="0">
                <a:latin typeface="Osaka" panose="020B0600000000000000" pitchFamily="34" charset="-128"/>
                <a:ea typeface="Osaka" panose="020B0600000000000000" pitchFamily="34" charset="-128"/>
              </a:rPr>
              <a:t>Suffixes and Combining Forms</a:t>
            </a:r>
          </a:p>
        </p:txBody>
      </p:sp>
      <p:graphicFrame>
        <p:nvGraphicFramePr>
          <p:cNvPr id="5" name="Table 5">
            <a:extLst>
              <a:ext uri="{FF2B5EF4-FFF2-40B4-BE49-F238E27FC236}">
                <a16:creationId xmlns:a16="http://schemas.microsoft.com/office/drawing/2014/main" id="{C656A547-8CE9-68A4-B86D-20A0DF0D661C}"/>
              </a:ext>
            </a:extLst>
          </p:cNvPr>
          <p:cNvGraphicFramePr>
            <a:graphicFrameLocks noGrp="1"/>
          </p:cNvGraphicFramePr>
          <p:nvPr>
            <p:ph idx="1"/>
            <p:extLst>
              <p:ext uri="{D42A27DB-BD31-4B8C-83A1-F6EECF244321}">
                <p14:modId xmlns:p14="http://schemas.microsoft.com/office/powerpoint/2010/main" val="1579698179"/>
              </p:ext>
            </p:extLst>
          </p:nvPr>
        </p:nvGraphicFramePr>
        <p:xfrm>
          <a:off x="838200" y="1825624"/>
          <a:ext cx="10515597" cy="4483956"/>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350060772"/>
                    </a:ext>
                  </a:extLst>
                </a:gridCol>
                <a:gridCol w="3505199">
                  <a:extLst>
                    <a:ext uri="{9D8B030D-6E8A-4147-A177-3AD203B41FA5}">
                      <a16:colId xmlns:a16="http://schemas.microsoft.com/office/drawing/2014/main" val="2746885585"/>
                    </a:ext>
                  </a:extLst>
                </a:gridCol>
                <a:gridCol w="3505199">
                  <a:extLst>
                    <a:ext uri="{9D8B030D-6E8A-4147-A177-3AD203B41FA5}">
                      <a16:colId xmlns:a16="http://schemas.microsoft.com/office/drawing/2014/main" val="224903101"/>
                    </a:ext>
                  </a:extLst>
                </a:gridCol>
              </a:tblGrid>
              <a:tr h="870378">
                <a:tc>
                  <a:txBody>
                    <a:bodyPr/>
                    <a:lstStyle/>
                    <a:p>
                      <a:pPr algn="ctr"/>
                      <a:r>
                        <a:rPr lang="en-US" dirty="0">
                          <a:solidFill>
                            <a:schemeClr val="tx1"/>
                          </a:solidFill>
                          <a:latin typeface="Osaka" panose="020B0600000000000000" pitchFamily="34" charset="-128"/>
                          <a:ea typeface="Osaka" panose="020B0600000000000000" pitchFamily="34" charset="-128"/>
                        </a:rPr>
                        <a:t>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Combining 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61449483"/>
                  </a:ext>
                </a:extLst>
              </a:tr>
              <a:tr h="870378">
                <a:tc>
                  <a:txBody>
                    <a:bodyPr/>
                    <a:lstStyle/>
                    <a:p>
                      <a:pPr algn="ctr"/>
                      <a:r>
                        <a:rPr lang="en-US" i="1" dirty="0">
                          <a:solidFill>
                            <a:schemeClr val="tx1"/>
                          </a:solidFill>
                          <a:latin typeface="Osaka" panose="020B0600000000000000" pitchFamily="34" charset="-128"/>
                          <a:ea typeface="Osaka" panose="020B0600000000000000" pitchFamily="34" charset="-128"/>
                        </a:rPr>
                        <a:t>append-</a:t>
                      </a:r>
                      <a:r>
                        <a:rPr lang="en-US" i="0" dirty="0">
                          <a:solidFill>
                            <a:schemeClr val="tx1"/>
                          </a:solidFill>
                          <a:latin typeface="Osaka" panose="020B0600000000000000" pitchFamily="34" charset="-128"/>
                          <a:ea typeface="Osaka" panose="020B0600000000000000" pitchFamily="34" charset="-128"/>
                        </a:rPr>
                        <a:t>  (“appendix”)</a:t>
                      </a:r>
                      <a:endParaRPr lang="en-US" i="1"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b="1" dirty="0">
                          <a:solidFill>
                            <a:schemeClr val="tx1"/>
                          </a:solidFill>
                          <a:latin typeface="Osaka" panose="020B0600000000000000" pitchFamily="34" charset="-128"/>
                          <a:ea typeface="Osaka" panose="020B0600000000000000" pitchFamily="34" charset="-128"/>
                        </a:rPr>
                        <a:t>-</a:t>
                      </a:r>
                      <a:r>
                        <a:rPr lang="en-US" b="1" dirty="0" err="1">
                          <a:solidFill>
                            <a:schemeClr val="tx1"/>
                          </a:solidFill>
                          <a:latin typeface="Osaka" panose="020B0600000000000000" pitchFamily="34" charset="-128"/>
                          <a:ea typeface="Osaka" panose="020B0600000000000000" pitchFamily="34" charset="-128"/>
                        </a:rPr>
                        <a:t>ectomy</a:t>
                      </a:r>
                      <a:endParaRPr lang="en-US" b="1" dirty="0">
                        <a:solidFill>
                          <a:schemeClr val="tx1"/>
                        </a:solidFill>
                        <a:latin typeface="Osaka" panose="020B0600000000000000" pitchFamily="34" charset="-128"/>
                        <a:ea typeface="Osaka" panose="020B0600000000000000" pitchFamily="34" charset="-128"/>
                      </a:endParaRPr>
                    </a:p>
                    <a:p>
                      <a:pPr algn="ctr"/>
                      <a:endParaRPr lang="en-US" b="0" dirty="0">
                        <a:solidFill>
                          <a:schemeClr val="tx1"/>
                        </a:solidFill>
                        <a:latin typeface="Osaka" panose="020B0600000000000000" pitchFamily="34" charset="-128"/>
                        <a:ea typeface="Osaka" panose="020B0600000000000000" pitchFamily="34" charset="-128"/>
                      </a:endParaRPr>
                    </a:p>
                    <a:p>
                      <a:pPr algn="ctr"/>
                      <a:r>
                        <a:rPr lang="en-US" b="0" dirty="0">
                          <a:solidFill>
                            <a:schemeClr val="tx1"/>
                          </a:solidFill>
                          <a:latin typeface="Osaka" panose="020B0600000000000000" pitchFamily="34" charset="-128"/>
                          <a:ea typeface="Osaka" panose="020B0600000000000000" pitchFamily="34" charset="-128"/>
                        </a:rPr>
                        <a:t>“surgical removal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i="1" dirty="0">
                          <a:solidFill>
                            <a:schemeClr val="tx1"/>
                          </a:solidFill>
                          <a:latin typeface="Osaka" panose="020B0600000000000000" pitchFamily="34" charset="-128"/>
                          <a:ea typeface="Osaka" panose="020B0600000000000000" pitchFamily="34" charset="-128"/>
                        </a:rPr>
                        <a:t>appen</a:t>
                      </a:r>
                      <a:r>
                        <a:rPr lang="en-US" i="1" spc="300" dirty="0">
                          <a:solidFill>
                            <a:schemeClr val="tx1"/>
                          </a:solidFill>
                          <a:latin typeface="Osaka" panose="020B0600000000000000" pitchFamily="34" charset="-128"/>
                          <a:ea typeface="Osaka" panose="020B0600000000000000" pitchFamily="34" charset="-128"/>
                        </a:rPr>
                        <a:t>d</a:t>
                      </a:r>
                      <a:r>
                        <a:rPr lang="en-US" b="1" spc="0" dirty="0">
                          <a:solidFill>
                            <a:schemeClr val="tx1"/>
                          </a:solidFill>
                          <a:latin typeface="Osaka" panose="020B0600000000000000" pitchFamily="34" charset="-128"/>
                          <a:ea typeface="Osaka" panose="020B0600000000000000" pitchFamily="34" charset="-128"/>
                        </a:rPr>
                        <a:t>ec</a:t>
                      </a:r>
                      <a:r>
                        <a:rPr lang="en-US" b="1" dirty="0">
                          <a:solidFill>
                            <a:schemeClr val="tx1"/>
                          </a:solidFill>
                          <a:latin typeface="Osaka" panose="020B0600000000000000" pitchFamily="34" charset="-128"/>
                          <a:ea typeface="Osaka" panose="020B0600000000000000" pitchFamily="34" charset="-128"/>
                        </a:rPr>
                        <a:t>tomy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6769411"/>
                  </a:ext>
                </a:extLst>
              </a:tr>
              <a:tr h="870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a:solidFill>
                          <a:schemeClr val="tx1"/>
                        </a:solidFill>
                        <a:latin typeface="Osaka" panose="020B0600000000000000" pitchFamily="34" charset="-128"/>
                        <a:ea typeface="Osaka" panose="020B0600000000000000"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err="1">
                          <a:solidFill>
                            <a:schemeClr val="tx1"/>
                          </a:solidFill>
                          <a:latin typeface="Osaka" panose="020B0600000000000000" pitchFamily="34" charset="-128"/>
                          <a:ea typeface="Osaka" panose="020B0600000000000000" pitchFamily="34" charset="-128"/>
                        </a:rPr>
                        <a:t>tonsill</a:t>
                      </a:r>
                      <a:r>
                        <a:rPr lang="en-US" i="1" dirty="0">
                          <a:solidFill>
                            <a:schemeClr val="tx1"/>
                          </a:solidFill>
                          <a:latin typeface="Osaka" panose="020B0600000000000000" pitchFamily="34" charset="-128"/>
                          <a:ea typeface="Osaka" panose="020B0600000000000000" pitchFamily="34" charset="-128"/>
                        </a:rPr>
                        <a:t>-</a:t>
                      </a:r>
                      <a:r>
                        <a:rPr lang="en-US" i="0" dirty="0">
                          <a:solidFill>
                            <a:schemeClr val="tx1"/>
                          </a:solidFill>
                          <a:latin typeface="Osaka" panose="020B0600000000000000" pitchFamily="34" charset="-128"/>
                          <a:ea typeface="Osaka" panose="020B0600000000000000" pitchFamily="34" charset="-128"/>
                        </a:rPr>
                        <a:t>  (“tonsil”)</a:t>
                      </a:r>
                    </a:p>
                    <a:p>
                      <a:pPr algn="ctr"/>
                      <a:endParaRPr lang="en-US"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spc="0" baseline="0" dirty="0">
                          <a:solidFill>
                            <a:schemeClr val="tx1"/>
                          </a:solidFill>
                          <a:latin typeface="Osaka" panose="020B0600000000000000" pitchFamily="34" charset="-128"/>
                          <a:ea typeface="Osaka" panose="020B0600000000000000" pitchFamily="34" charset="-128"/>
                        </a:rPr>
                        <a:t>tonsil</a:t>
                      </a:r>
                      <a:r>
                        <a:rPr lang="en-US" i="1" spc="300" baseline="0" dirty="0">
                          <a:solidFill>
                            <a:schemeClr val="tx1"/>
                          </a:solidFill>
                          <a:latin typeface="Osaka" panose="020B0600000000000000" pitchFamily="34" charset="-128"/>
                          <a:ea typeface="Osaka" panose="020B0600000000000000" pitchFamily="34" charset="-128"/>
                        </a:rPr>
                        <a:t>l</a:t>
                      </a:r>
                      <a:r>
                        <a:rPr lang="en-US" b="1" spc="0" baseline="0" dirty="0">
                          <a:solidFill>
                            <a:schemeClr val="tx1"/>
                          </a:solidFill>
                          <a:latin typeface="Osaka" panose="020B0600000000000000" pitchFamily="34" charset="-128"/>
                          <a:ea typeface="Osaka" panose="020B0600000000000000" pitchFamily="34" charset="-128"/>
                        </a:rPr>
                        <a:t>ectomy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0347377"/>
                  </a:ext>
                </a:extLst>
              </a:tr>
              <a:tr h="870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a:solidFill>
                          <a:schemeClr val="tx1"/>
                        </a:solidFill>
                        <a:latin typeface="Osaka" panose="020B0600000000000000" pitchFamily="34" charset="-128"/>
                        <a:ea typeface="Osaka" panose="020B0600000000000000"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err="1">
                          <a:solidFill>
                            <a:schemeClr val="tx1"/>
                          </a:solidFill>
                          <a:latin typeface="Osaka" panose="020B0600000000000000" pitchFamily="34" charset="-128"/>
                          <a:ea typeface="Osaka" panose="020B0600000000000000" pitchFamily="34" charset="-128"/>
                        </a:rPr>
                        <a:t>leuk</a:t>
                      </a:r>
                      <a:r>
                        <a:rPr lang="en-US" i="1" dirty="0">
                          <a:solidFill>
                            <a:schemeClr val="tx1"/>
                          </a:solidFill>
                          <a:latin typeface="Osaka" panose="020B0600000000000000" pitchFamily="34" charset="-128"/>
                          <a:ea typeface="Osaka" panose="020B0600000000000000" pitchFamily="34" charset="-128"/>
                        </a:rPr>
                        <a:t>-</a:t>
                      </a:r>
                      <a:r>
                        <a:rPr lang="en-US" i="0" dirty="0">
                          <a:solidFill>
                            <a:schemeClr val="tx1"/>
                          </a:solidFill>
                          <a:latin typeface="Osaka" panose="020B0600000000000000" pitchFamily="34" charset="-128"/>
                          <a:ea typeface="Osaka" panose="020B0600000000000000" pitchFamily="34" charset="-128"/>
                        </a:rPr>
                        <a:t>  (“white”)</a:t>
                      </a:r>
                      <a:endParaRPr lang="en-US" i="1" dirty="0">
                        <a:solidFill>
                          <a:schemeClr val="tx1"/>
                        </a:solidFill>
                        <a:latin typeface="Osaka" panose="020B0600000000000000" pitchFamily="34" charset="-128"/>
                        <a:ea typeface="Osaka" panose="020B0600000000000000" pitchFamily="34" charset="-128"/>
                      </a:endParaRPr>
                    </a:p>
                    <a:p>
                      <a:pPr algn="ctr"/>
                      <a:endParaRPr lang="en-US"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b="1" dirty="0">
                          <a:solidFill>
                            <a:schemeClr val="tx1"/>
                          </a:solidFill>
                          <a:latin typeface="Osaka" panose="020B0600000000000000" pitchFamily="34" charset="-128"/>
                          <a:ea typeface="Osaka" panose="020B0600000000000000" pitchFamily="34" charset="-128"/>
                        </a:rPr>
                        <a:t>-</a:t>
                      </a:r>
                      <a:r>
                        <a:rPr lang="en-US" b="1" dirty="0" err="1">
                          <a:solidFill>
                            <a:schemeClr val="tx1"/>
                          </a:solidFill>
                          <a:latin typeface="Osaka" panose="020B0600000000000000" pitchFamily="34" charset="-128"/>
                          <a:ea typeface="Osaka" panose="020B0600000000000000" pitchFamily="34" charset="-128"/>
                        </a:rPr>
                        <a:t>emia</a:t>
                      </a:r>
                      <a:endParaRPr lang="en-US" b="1" dirty="0">
                        <a:solidFill>
                          <a:schemeClr val="tx1"/>
                        </a:solidFill>
                        <a:latin typeface="Osaka" panose="020B0600000000000000" pitchFamily="34" charset="-128"/>
                        <a:ea typeface="Osaka" panose="020B0600000000000000" pitchFamily="34" charset="-128"/>
                      </a:endParaRPr>
                    </a:p>
                    <a:p>
                      <a:pPr algn="ctr"/>
                      <a:endParaRPr lang="en-US" b="0" dirty="0">
                        <a:solidFill>
                          <a:schemeClr val="tx1"/>
                        </a:solidFill>
                        <a:latin typeface="Osaka" panose="020B0600000000000000" pitchFamily="34" charset="-128"/>
                        <a:ea typeface="Osaka" panose="020B0600000000000000" pitchFamily="34" charset="-128"/>
                      </a:endParaRPr>
                    </a:p>
                    <a:p>
                      <a:pPr algn="ctr"/>
                      <a:r>
                        <a:rPr lang="en-US" b="0" dirty="0">
                          <a:solidFill>
                            <a:schemeClr val="tx1"/>
                          </a:solidFill>
                          <a:latin typeface="Osaka" panose="020B0600000000000000" pitchFamily="34" charset="-128"/>
                          <a:ea typeface="Osaka" panose="020B0600000000000000" pitchFamily="34" charset="-128"/>
                        </a:rPr>
                        <a:t>“condition of the blood”; occasionally, “congestion of blood 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1" spc="0" dirty="0">
                          <a:solidFill>
                            <a:schemeClr val="tx1"/>
                          </a:solidFill>
                          <a:latin typeface="Osaka" panose="020B0600000000000000" pitchFamily="34" charset="-128"/>
                          <a:ea typeface="Osaka" panose="020B0600000000000000" pitchFamily="34" charset="-128"/>
                        </a:rPr>
                        <a:t>leu</a:t>
                      </a:r>
                      <a:r>
                        <a:rPr lang="en-US" b="0" i="1" spc="300" dirty="0">
                          <a:solidFill>
                            <a:schemeClr val="tx1"/>
                          </a:solidFill>
                          <a:latin typeface="Osaka" panose="020B0600000000000000" pitchFamily="34" charset="-128"/>
                          <a:ea typeface="Osaka" panose="020B0600000000000000" pitchFamily="34" charset="-128"/>
                        </a:rPr>
                        <a:t>k</a:t>
                      </a:r>
                      <a:r>
                        <a:rPr lang="en-US" b="1" i="0" spc="0" dirty="0">
                          <a:solidFill>
                            <a:schemeClr val="tx1"/>
                          </a:solidFill>
                          <a:latin typeface="Osaka" panose="020B0600000000000000" pitchFamily="34" charset="-128"/>
                          <a:ea typeface="Osaka" panose="020B0600000000000000" pitchFamily="34" charset="-128"/>
                        </a:rPr>
                        <a:t>emia</a:t>
                      </a:r>
                      <a:endParaRPr lang="en-US" b="1" i="0"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70704691"/>
                  </a:ext>
                </a:extLst>
              </a:tr>
              <a:tr h="8703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a:solidFill>
                          <a:schemeClr val="tx1"/>
                        </a:solidFill>
                        <a:latin typeface="Osaka" panose="020B0600000000000000" pitchFamily="34" charset="-128"/>
                        <a:ea typeface="Osaka" panose="020B0600000000000000" pitchFamily="34"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Osaka" panose="020B0600000000000000" pitchFamily="34" charset="-128"/>
                          <a:ea typeface="Osaka" panose="020B0600000000000000" pitchFamily="34" charset="-128"/>
                        </a:rPr>
                        <a:t>septic-</a:t>
                      </a:r>
                      <a:r>
                        <a:rPr lang="en-US" i="0" dirty="0">
                          <a:solidFill>
                            <a:schemeClr val="tx1"/>
                          </a:solidFill>
                          <a:latin typeface="Osaka" panose="020B0600000000000000" pitchFamily="34" charset="-128"/>
                          <a:ea typeface="Osaka" panose="020B0600000000000000" pitchFamily="34" charset="-128"/>
                        </a:rPr>
                        <a:t>  (“decay”)</a:t>
                      </a:r>
                      <a:endParaRPr lang="en-US" i="1" dirty="0">
                        <a:solidFill>
                          <a:schemeClr val="tx1"/>
                        </a:solidFill>
                        <a:latin typeface="Osaka" panose="020B0600000000000000" pitchFamily="34" charset="-128"/>
                        <a:ea typeface="Osaka" panose="020B0600000000000000" pitchFamily="34" charset="-128"/>
                      </a:endParaRPr>
                    </a:p>
                    <a:p>
                      <a:pPr algn="ctr"/>
                      <a:endParaRPr lang="en-US"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ctr"/>
                      <a:endParaRPr lang="en-US"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schemeClr val="tx1"/>
                          </a:solidFill>
                          <a:latin typeface="Osaka" panose="020B0600000000000000" pitchFamily="34" charset="-128"/>
                          <a:ea typeface="Osaka" panose="020B0600000000000000" pitchFamily="34" charset="-128"/>
                        </a:rPr>
                        <a:t>septic</a:t>
                      </a:r>
                      <a:r>
                        <a:rPr lang="en-US" b="1" i="1" dirty="0">
                          <a:solidFill>
                            <a:schemeClr val="tx1"/>
                          </a:solidFill>
                          <a:latin typeface="Osaka" panose="020B0600000000000000" pitchFamily="34" charset="-128"/>
                          <a:ea typeface="Osaka" panose="020B0600000000000000" pitchFamily="34" charset="-128"/>
                        </a:rPr>
                        <a:t>emia</a:t>
                      </a:r>
                      <a:endParaRPr lang="en-US" b="1"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4809600"/>
                  </a:ext>
                </a:extLst>
              </a:tr>
            </a:tbl>
          </a:graphicData>
        </a:graphic>
      </p:graphicFrame>
    </p:spTree>
    <p:extLst>
      <p:ext uri="{BB962C8B-B14F-4D97-AF65-F5344CB8AC3E}">
        <p14:creationId xmlns:p14="http://schemas.microsoft.com/office/powerpoint/2010/main" val="23234956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Key Words Derived From Greek</a:t>
            </a:r>
            <a:br>
              <a:rPr lang="en-US" b="1" dirty="0">
                <a:latin typeface="Osaka" panose="020B0600000000000000" pitchFamily="34" charset="-128"/>
                <a:ea typeface="Osaka" panose="020B0600000000000000" pitchFamily="34" charset="-128"/>
              </a:rPr>
            </a:br>
            <a:r>
              <a:rPr lang="en-US" sz="3400" b="1" dirty="0">
                <a:latin typeface="Osaka" panose="020B0600000000000000" pitchFamily="34" charset="-128"/>
                <a:ea typeface="Osaka" panose="020B0600000000000000" pitchFamily="34" charset="-128"/>
              </a:rPr>
              <a:t>Bases</a:t>
            </a:r>
          </a:p>
        </p:txBody>
      </p:sp>
      <p:graphicFrame>
        <p:nvGraphicFramePr>
          <p:cNvPr id="5" name="Table 5">
            <a:extLst>
              <a:ext uri="{FF2B5EF4-FFF2-40B4-BE49-F238E27FC236}">
                <a16:creationId xmlns:a16="http://schemas.microsoft.com/office/drawing/2014/main" id="{C656A547-8CE9-68A4-B86D-20A0DF0D661C}"/>
              </a:ext>
            </a:extLst>
          </p:cNvPr>
          <p:cNvGraphicFramePr>
            <a:graphicFrameLocks noGrp="1"/>
          </p:cNvGraphicFramePr>
          <p:nvPr>
            <p:ph idx="1"/>
            <p:extLst>
              <p:ext uri="{D42A27DB-BD31-4B8C-83A1-F6EECF244321}">
                <p14:modId xmlns:p14="http://schemas.microsoft.com/office/powerpoint/2010/main" val="2493194694"/>
              </p:ext>
            </p:extLst>
          </p:nvPr>
        </p:nvGraphicFramePr>
        <p:xfrm>
          <a:off x="838200" y="1825624"/>
          <a:ext cx="10515597" cy="435189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350060772"/>
                    </a:ext>
                  </a:extLst>
                </a:gridCol>
                <a:gridCol w="3505199">
                  <a:extLst>
                    <a:ext uri="{9D8B030D-6E8A-4147-A177-3AD203B41FA5}">
                      <a16:colId xmlns:a16="http://schemas.microsoft.com/office/drawing/2014/main" val="2746885585"/>
                    </a:ext>
                  </a:extLst>
                </a:gridCol>
                <a:gridCol w="3505199">
                  <a:extLst>
                    <a:ext uri="{9D8B030D-6E8A-4147-A177-3AD203B41FA5}">
                      <a16:colId xmlns:a16="http://schemas.microsoft.com/office/drawing/2014/main" val="224903101"/>
                    </a:ext>
                  </a:extLst>
                </a:gridCol>
              </a:tblGrid>
              <a:tr h="870378">
                <a:tc>
                  <a:txBody>
                    <a:bodyPr/>
                    <a:lstStyle/>
                    <a:p>
                      <a:pPr algn="ctr"/>
                      <a:r>
                        <a:rPr lang="en-US" dirty="0">
                          <a:solidFill>
                            <a:schemeClr val="tx1"/>
                          </a:solidFill>
                          <a:latin typeface="Osaka" panose="020B0600000000000000" pitchFamily="34" charset="-128"/>
                          <a:ea typeface="Osaka" panose="020B0600000000000000" pitchFamily="34" charset="-128"/>
                        </a:rPr>
                        <a:t>Base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Meaning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61449483"/>
                  </a:ext>
                </a:extLst>
              </a:tr>
              <a:tr h="870378">
                <a:tc>
                  <a:txBody>
                    <a:bodyPr/>
                    <a:lstStyle/>
                    <a:p>
                      <a:pPr algn="ctr"/>
                      <a:r>
                        <a:rPr lang="en-US" b="1" i="1" dirty="0" err="1">
                          <a:solidFill>
                            <a:schemeClr val="tx1"/>
                          </a:solidFill>
                          <a:latin typeface="Osaka" panose="020B0600000000000000" pitchFamily="34" charset="-128"/>
                          <a:ea typeface="Osaka" panose="020B0600000000000000" pitchFamily="34" charset="-128"/>
                        </a:rPr>
                        <a:t>arthr</a:t>
                      </a:r>
                      <a:r>
                        <a:rPr lang="en-US" b="1" i="1" dirty="0">
                          <a:solidFill>
                            <a:schemeClr val="tx1"/>
                          </a:solidFill>
                          <a:latin typeface="Osaka" panose="020B0600000000000000" pitchFamily="34" charset="-128"/>
                          <a:ea typeface="Osaka" panose="020B0600000000000000" pitchFamily="34" charset="-128"/>
                        </a:rPr>
                        <a:t>-</a:t>
                      </a:r>
                    </a:p>
                    <a:p>
                      <a:pPr algn="ctr"/>
                      <a:r>
                        <a:rPr lang="en-US" b="0" i="0" dirty="0">
                          <a:solidFill>
                            <a:schemeClr val="tx1"/>
                          </a:solidFill>
                          <a:latin typeface="Osaka" panose="020B0600000000000000" pitchFamily="34" charset="-128"/>
                          <a:ea typeface="Osaka" panose="020B0600000000000000" pitchFamily="34" charset="-128"/>
                        </a:rPr>
                        <a:t>“joint, articulation”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latin typeface="Osaka" panose="020B0600000000000000" pitchFamily="34" charset="-128"/>
                          <a:ea typeface="Osaka" panose="020B0600000000000000" pitchFamily="34" charset="-128"/>
                        </a:rPr>
                        <a:t>arthr</a:t>
                      </a:r>
                      <a:r>
                        <a:rPr lang="en-US" dirty="0">
                          <a:solidFill>
                            <a:schemeClr val="tx1"/>
                          </a:solidFill>
                          <a:latin typeface="Osaka" panose="020B0600000000000000" pitchFamily="34" charset="-128"/>
                          <a:ea typeface="Osaka" panose="020B0600000000000000" pitchFamily="34" charset="-128"/>
                        </a:rPr>
                        <a:t>itis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inflammation of joint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5389109"/>
                  </a:ext>
                </a:extLst>
              </a:tr>
              <a:tr h="870378">
                <a:tc>
                  <a:txBody>
                    <a:bodyPr/>
                    <a:lstStyle/>
                    <a:p>
                      <a:pPr algn="ctr"/>
                      <a:r>
                        <a:rPr lang="en-US" b="1" i="1" dirty="0">
                          <a:solidFill>
                            <a:schemeClr val="tx1"/>
                          </a:solidFill>
                          <a:latin typeface="Osaka" panose="020B0600000000000000" pitchFamily="34" charset="-128"/>
                          <a:ea typeface="Osaka" panose="020B0600000000000000" pitchFamily="34" charset="-128"/>
                        </a:rPr>
                        <a:t>dendr-</a:t>
                      </a:r>
                    </a:p>
                    <a:p>
                      <a:pPr algn="ctr"/>
                      <a:r>
                        <a:rPr lang="en-US" b="0" i="0" dirty="0">
                          <a:solidFill>
                            <a:schemeClr val="tx1"/>
                          </a:solidFill>
                          <a:latin typeface="Osaka" panose="020B0600000000000000" pitchFamily="34" charset="-128"/>
                          <a:ea typeface="Osaka" panose="020B0600000000000000" pitchFamily="34" charset="-128"/>
                        </a:rPr>
                        <a:t>“tree”, “tree-like structure”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latin typeface="Osaka" panose="020B0600000000000000" pitchFamily="34" charset="-128"/>
                          <a:ea typeface="Osaka" panose="020B0600000000000000" pitchFamily="34" charset="-128"/>
                        </a:rPr>
                        <a:t>dendr</a:t>
                      </a:r>
                      <a:r>
                        <a:rPr lang="en-US" dirty="0">
                          <a:solidFill>
                            <a:schemeClr val="tx1"/>
                          </a:solidFill>
                          <a:latin typeface="Osaka" panose="020B0600000000000000" pitchFamily="34" charset="-128"/>
                          <a:ea typeface="Osaka" panose="020B0600000000000000" pitchFamily="34" charset="-128"/>
                        </a:rPr>
                        <a:t>ologist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one who studies trees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7710009"/>
                  </a:ext>
                </a:extLst>
              </a:tr>
              <a:tr h="870378">
                <a:tc>
                  <a:txBody>
                    <a:bodyPr/>
                    <a:lstStyle/>
                    <a:p>
                      <a:pPr algn="ctr"/>
                      <a:r>
                        <a:rPr lang="en-US" b="1" i="1" dirty="0" err="1">
                          <a:solidFill>
                            <a:schemeClr val="tx1"/>
                          </a:solidFill>
                          <a:latin typeface="Osaka" panose="020B0600000000000000" pitchFamily="34" charset="-128"/>
                          <a:ea typeface="Osaka" panose="020B0600000000000000" pitchFamily="34" charset="-128"/>
                        </a:rPr>
                        <a:t>nephr</a:t>
                      </a:r>
                      <a:r>
                        <a:rPr lang="en-US" b="1" i="1" dirty="0">
                          <a:solidFill>
                            <a:schemeClr val="tx1"/>
                          </a:solidFill>
                          <a:latin typeface="Osaka" panose="020B0600000000000000" pitchFamily="34" charset="-128"/>
                          <a:ea typeface="Osaka" panose="020B0600000000000000" pitchFamily="34" charset="-128"/>
                        </a:rPr>
                        <a:t>-</a:t>
                      </a:r>
                    </a:p>
                    <a:p>
                      <a:pPr algn="ctr"/>
                      <a:r>
                        <a:rPr lang="en-US" dirty="0">
                          <a:solidFill>
                            <a:schemeClr val="tx1"/>
                          </a:solidFill>
                          <a:latin typeface="Osaka" panose="020B0600000000000000" pitchFamily="34" charset="-128"/>
                          <a:ea typeface="Osaka" panose="020B0600000000000000" pitchFamily="34" charset="-128"/>
                        </a:rPr>
                        <a:t>“kidney”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latin typeface="Osaka" panose="020B0600000000000000" pitchFamily="34" charset="-128"/>
                          <a:ea typeface="Osaka" panose="020B0600000000000000" pitchFamily="34" charset="-128"/>
                        </a:rPr>
                        <a:t>nephr</a:t>
                      </a:r>
                      <a:r>
                        <a:rPr lang="en-US" dirty="0">
                          <a:solidFill>
                            <a:schemeClr val="tx1"/>
                          </a:solidFill>
                          <a:latin typeface="Osaka" panose="020B0600000000000000" pitchFamily="34" charset="-128"/>
                          <a:ea typeface="Osaka" panose="020B0600000000000000" pitchFamily="34" charset="-128"/>
                        </a:rPr>
                        <a:t>olith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kidney stone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7226886"/>
                  </a:ext>
                </a:extLst>
              </a:tr>
              <a:tr h="870378">
                <a:tc>
                  <a:txBody>
                    <a:bodyPr/>
                    <a:lstStyle/>
                    <a:p>
                      <a:pPr algn="ctr"/>
                      <a:r>
                        <a:rPr lang="en-US" b="1" i="1" dirty="0" err="1">
                          <a:solidFill>
                            <a:schemeClr val="tx1"/>
                          </a:solidFill>
                          <a:latin typeface="Osaka" panose="020B0600000000000000" pitchFamily="34" charset="-128"/>
                          <a:ea typeface="Osaka" panose="020B0600000000000000" pitchFamily="34" charset="-128"/>
                        </a:rPr>
                        <a:t>phleb</a:t>
                      </a:r>
                      <a:r>
                        <a:rPr lang="en-US" b="1" i="1" dirty="0">
                          <a:solidFill>
                            <a:schemeClr val="tx1"/>
                          </a:solidFill>
                          <a:latin typeface="Osaka" panose="020B0600000000000000" pitchFamily="34" charset="-128"/>
                          <a:ea typeface="Osaka" panose="020B0600000000000000" pitchFamily="34" charset="-128"/>
                        </a:rPr>
                        <a:t>-</a:t>
                      </a:r>
                    </a:p>
                    <a:p>
                      <a:pPr algn="ctr"/>
                      <a:r>
                        <a:rPr lang="en-US" dirty="0">
                          <a:solidFill>
                            <a:schemeClr val="tx1"/>
                          </a:solidFill>
                          <a:latin typeface="Osaka" panose="020B0600000000000000" pitchFamily="34" charset="-128"/>
                          <a:ea typeface="Osaka" panose="020B0600000000000000" pitchFamily="34" charset="-128"/>
                        </a:rPr>
                        <a:t>“vein”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latin typeface="Osaka" panose="020B0600000000000000" pitchFamily="34" charset="-128"/>
                          <a:ea typeface="Osaka" panose="020B0600000000000000" pitchFamily="34" charset="-128"/>
                        </a:rPr>
                        <a:t>phleb</a:t>
                      </a:r>
                      <a:r>
                        <a:rPr lang="en-US" dirty="0">
                          <a:solidFill>
                            <a:schemeClr val="tx1"/>
                          </a:solidFill>
                          <a:latin typeface="Osaka" panose="020B0600000000000000" pitchFamily="34" charset="-128"/>
                          <a:ea typeface="Osaka" panose="020B0600000000000000" pitchFamily="34" charset="-128"/>
                        </a:rPr>
                        <a:t>ectomy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surgical removal of a vein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3913449"/>
                  </a:ext>
                </a:extLst>
              </a:tr>
            </a:tbl>
          </a:graphicData>
        </a:graphic>
      </p:graphicFrame>
    </p:spTree>
    <p:extLst>
      <p:ext uri="{BB962C8B-B14F-4D97-AF65-F5344CB8AC3E}">
        <p14:creationId xmlns:p14="http://schemas.microsoft.com/office/powerpoint/2010/main" val="12886454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Key Words Derived From Latin</a:t>
            </a:r>
            <a:endParaRPr lang="en-US" sz="3400" b="1" dirty="0">
              <a:latin typeface="Osaka" panose="020B0600000000000000" pitchFamily="34" charset="-128"/>
              <a:ea typeface="Osaka" panose="020B0600000000000000" pitchFamily="34" charset="-128"/>
            </a:endParaRPr>
          </a:p>
        </p:txBody>
      </p:sp>
      <p:graphicFrame>
        <p:nvGraphicFramePr>
          <p:cNvPr id="5" name="Table 5">
            <a:extLst>
              <a:ext uri="{FF2B5EF4-FFF2-40B4-BE49-F238E27FC236}">
                <a16:creationId xmlns:a16="http://schemas.microsoft.com/office/drawing/2014/main" id="{C656A547-8CE9-68A4-B86D-20A0DF0D661C}"/>
              </a:ext>
            </a:extLst>
          </p:cNvPr>
          <p:cNvGraphicFramePr>
            <a:graphicFrameLocks noGrp="1"/>
          </p:cNvGraphicFramePr>
          <p:nvPr>
            <p:ph idx="1"/>
            <p:extLst>
              <p:ext uri="{D42A27DB-BD31-4B8C-83A1-F6EECF244321}">
                <p14:modId xmlns:p14="http://schemas.microsoft.com/office/powerpoint/2010/main" val="2715791559"/>
              </p:ext>
            </p:extLst>
          </p:nvPr>
        </p:nvGraphicFramePr>
        <p:xfrm>
          <a:off x="838200" y="1825624"/>
          <a:ext cx="10515597" cy="4439934"/>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1350060772"/>
                    </a:ext>
                  </a:extLst>
                </a:gridCol>
                <a:gridCol w="3505199">
                  <a:extLst>
                    <a:ext uri="{9D8B030D-6E8A-4147-A177-3AD203B41FA5}">
                      <a16:colId xmlns:a16="http://schemas.microsoft.com/office/drawing/2014/main" val="2746885585"/>
                    </a:ext>
                  </a:extLst>
                </a:gridCol>
                <a:gridCol w="3505199">
                  <a:extLst>
                    <a:ext uri="{9D8B030D-6E8A-4147-A177-3AD203B41FA5}">
                      <a16:colId xmlns:a16="http://schemas.microsoft.com/office/drawing/2014/main" val="224903101"/>
                    </a:ext>
                  </a:extLst>
                </a:gridCol>
              </a:tblGrid>
              <a:tr h="870378">
                <a:tc>
                  <a:txBody>
                    <a:bodyPr/>
                    <a:lstStyle/>
                    <a:p>
                      <a:pPr algn="ctr"/>
                      <a:r>
                        <a:rPr lang="en-US" dirty="0">
                          <a:solidFill>
                            <a:schemeClr val="tx1"/>
                          </a:solidFill>
                          <a:latin typeface="Osaka" panose="020B0600000000000000" pitchFamily="34" charset="-128"/>
                          <a:ea typeface="Osaka" panose="020B0600000000000000" pitchFamily="34" charset="-128"/>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Meaning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Sample Use of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261449483"/>
                  </a:ext>
                </a:extLst>
              </a:tr>
              <a:tr h="870378">
                <a:tc>
                  <a:txBody>
                    <a:bodyPr/>
                    <a:lstStyle/>
                    <a:p>
                      <a:pPr algn="ctr"/>
                      <a:r>
                        <a:rPr lang="en-US" b="1" dirty="0">
                          <a:solidFill>
                            <a:schemeClr val="tx1"/>
                          </a:solidFill>
                          <a:latin typeface="Osaka" panose="020B0600000000000000" pitchFamily="34" charset="-128"/>
                          <a:ea typeface="Osaka" panose="020B0600000000000000" pitchFamily="34" charset="-128"/>
                        </a:rPr>
                        <a:t>atrium</a:t>
                      </a:r>
                      <a:r>
                        <a:rPr lang="en-US" b="0" dirty="0">
                          <a:solidFill>
                            <a:schemeClr val="tx1"/>
                          </a:solidFill>
                          <a:latin typeface="Osaka" panose="020B0600000000000000" pitchFamily="34" charset="-128"/>
                          <a:ea typeface="Osaka" panose="020B0600000000000000" pitchFamily="34" charset="-128"/>
                        </a:rPr>
                        <a:t> (from </a:t>
                      </a:r>
                      <a:r>
                        <a:rPr lang="en-US" b="0" i="1" dirty="0">
                          <a:solidFill>
                            <a:schemeClr val="tx1"/>
                          </a:solidFill>
                          <a:latin typeface="Osaka" panose="020B0600000000000000" pitchFamily="34" charset="-128"/>
                          <a:ea typeface="Osaka" panose="020B0600000000000000" pitchFamily="34" charset="-128"/>
                        </a:rPr>
                        <a:t>atrium</a:t>
                      </a:r>
                      <a:r>
                        <a:rPr lang="en-US" b="0" i="0" dirty="0">
                          <a:solidFill>
                            <a:schemeClr val="tx1"/>
                          </a:solidFill>
                          <a:latin typeface="Osaka" panose="020B0600000000000000" pitchFamily="34" charset="-128"/>
                          <a:ea typeface="Osaka" panose="020B0600000000000000" pitchFamily="34" charset="-128"/>
                        </a:rPr>
                        <a:t>, the central courtyard of a Roman house)</a:t>
                      </a:r>
                      <a:endParaRPr lang="en-US" b="1"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one of the two upper chambers of the 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latin typeface="Osaka" panose="020B0600000000000000" pitchFamily="34" charset="-128"/>
                          <a:ea typeface="Osaka" panose="020B0600000000000000" pitchFamily="34" charset="-128"/>
                        </a:rPr>
                        <a:t>atrium</a:t>
                      </a:r>
                      <a:r>
                        <a:rPr lang="en-US" dirty="0">
                          <a:solidFill>
                            <a:schemeClr val="tx1"/>
                          </a:solidFill>
                          <a:latin typeface="Osaka" panose="020B0600000000000000" pitchFamily="34" charset="-128"/>
                          <a:ea typeface="Osaka" panose="020B0600000000000000" pitchFamily="34" charset="-128"/>
                        </a:rPr>
                        <a:t> of the 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5389109"/>
                  </a:ext>
                </a:extLst>
              </a:tr>
              <a:tr h="870378">
                <a:tc>
                  <a:txBody>
                    <a:bodyPr/>
                    <a:lstStyle/>
                    <a:p>
                      <a:pPr algn="ctr"/>
                      <a:r>
                        <a:rPr lang="en-US" b="1" dirty="0">
                          <a:solidFill>
                            <a:schemeClr val="tx1"/>
                          </a:solidFill>
                          <a:latin typeface="Osaka" panose="020B0600000000000000" pitchFamily="34" charset="-128"/>
                          <a:ea typeface="Osaka" panose="020B0600000000000000" pitchFamily="34" charset="-128"/>
                        </a:rPr>
                        <a:t>cerebral</a:t>
                      </a:r>
                      <a:r>
                        <a:rPr lang="en-US" dirty="0">
                          <a:solidFill>
                            <a:schemeClr val="tx1"/>
                          </a:solidFill>
                          <a:latin typeface="Osaka" panose="020B0600000000000000" pitchFamily="34" charset="-128"/>
                          <a:ea typeface="Osaka" panose="020B0600000000000000" pitchFamily="34" charset="-128"/>
                        </a:rPr>
                        <a:t> (from </a:t>
                      </a:r>
                      <a:r>
                        <a:rPr lang="en-US" i="1" dirty="0">
                          <a:solidFill>
                            <a:schemeClr val="tx1"/>
                          </a:solidFill>
                          <a:latin typeface="Osaka" panose="020B0600000000000000" pitchFamily="34" charset="-128"/>
                          <a:ea typeface="Osaka" panose="020B0600000000000000" pitchFamily="34" charset="-128"/>
                        </a:rPr>
                        <a:t>cerebrum</a:t>
                      </a:r>
                      <a:r>
                        <a:rPr lang="en-US" i="0" dirty="0">
                          <a:solidFill>
                            <a:schemeClr val="tx1"/>
                          </a:solidFill>
                          <a:latin typeface="Osaka" panose="020B0600000000000000" pitchFamily="34" charset="-128"/>
                          <a:ea typeface="Osaka" panose="020B0600000000000000" pitchFamily="34" charset="-128"/>
                        </a:rPr>
                        <a:t>, “brain”)</a:t>
                      </a:r>
                      <a:endParaRPr lang="en-US"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relating to the brain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latin typeface="Osaka" panose="020B0600000000000000" pitchFamily="34" charset="-128"/>
                          <a:ea typeface="Osaka" panose="020B0600000000000000" pitchFamily="34" charset="-128"/>
                        </a:rPr>
                        <a:t>cerebral</a:t>
                      </a:r>
                      <a:r>
                        <a:rPr lang="en-US" dirty="0">
                          <a:solidFill>
                            <a:schemeClr val="tx1"/>
                          </a:solidFill>
                          <a:latin typeface="Osaka" panose="020B0600000000000000" pitchFamily="34" charset="-128"/>
                          <a:ea typeface="Osaka" panose="020B0600000000000000" pitchFamily="34" charset="-128"/>
                        </a:rPr>
                        <a:t> palsy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7710009"/>
                  </a:ext>
                </a:extLst>
              </a:tr>
              <a:tr h="870378">
                <a:tc>
                  <a:txBody>
                    <a:bodyPr/>
                    <a:lstStyle/>
                    <a:p>
                      <a:pPr algn="ctr"/>
                      <a:r>
                        <a:rPr lang="en-US" b="1" dirty="0">
                          <a:solidFill>
                            <a:schemeClr val="tx1"/>
                          </a:solidFill>
                          <a:latin typeface="Osaka" panose="020B0600000000000000" pitchFamily="34" charset="-128"/>
                          <a:ea typeface="Osaka" panose="020B0600000000000000" pitchFamily="34" charset="-128"/>
                        </a:rPr>
                        <a:t>jugular</a:t>
                      </a:r>
                      <a:r>
                        <a:rPr lang="en-US" dirty="0">
                          <a:solidFill>
                            <a:schemeClr val="tx1"/>
                          </a:solidFill>
                          <a:latin typeface="Osaka" panose="020B0600000000000000" pitchFamily="34" charset="-128"/>
                          <a:ea typeface="Osaka" panose="020B0600000000000000" pitchFamily="34" charset="-128"/>
                        </a:rPr>
                        <a:t> (from </a:t>
                      </a:r>
                      <a:r>
                        <a:rPr lang="en-US" i="1" dirty="0" err="1">
                          <a:solidFill>
                            <a:schemeClr val="tx1"/>
                          </a:solidFill>
                          <a:latin typeface="Osaka" panose="020B0600000000000000" pitchFamily="34" charset="-128"/>
                          <a:ea typeface="Osaka" panose="020B0600000000000000" pitchFamily="34" charset="-128"/>
                        </a:rPr>
                        <a:t>jugulum</a:t>
                      </a:r>
                      <a:r>
                        <a:rPr lang="en-US" i="0" dirty="0">
                          <a:solidFill>
                            <a:schemeClr val="tx1"/>
                          </a:solidFill>
                          <a:latin typeface="Osaka" panose="020B0600000000000000" pitchFamily="34" charset="-128"/>
                          <a:ea typeface="Osaka" panose="020B0600000000000000" pitchFamily="34" charset="-128"/>
                        </a:rPr>
                        <a:t>, “collarbone,” “throat,” </a:t>
                      </a:r>
                      <a:r>
                        <a:rPr lang="en-US" i="1" dirty="0">
                          <a:solidFill>
                            <a:schemeClr val="tx1"/>
                          </a:solidFill>
                          <a:latin typeface="Osaka" panose="020B0600000000000000" pitchFamily="34" charset="-128"/>
                          <a:ea typeface="Osaka" panose="020B0600000000000000" pitchFamily="34" charset="-128"/>
                        </a:rPr>
                        <a:t>jugum</a:t>
                      </a:r>
                      <a:r>
                        <a:rPr lang="en-US" i="0" dirty="0">
                          <a:solidFill>
                            <a:schemeClr val="tx1"/>
                          </a:solidFill>
                          <a:latin typeface="Osaka" panose="020B0600000000000000" pitchFamily="34" charset="-128"/>
                          <a:ea typeface="Osaka" panose="020B0600000000000000" pitchFamily="34" charset="-128"/>
                        </a:rPr>
                        <a:t> “yoke”)</a:t>
                      </a:r>
                      <a:endParaRPr lang="en-US"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relating to the collarbone or throat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latin typeface="Osaka" panose="020B0600000000000000" pitchFamily="34" charset="-128"/>
                          <a:ea typeface="Osaka" panose="020B0600000000000000" pitchFamily="34" charset="-128"/>
                        </a:rPr>
                        <a:t>jugular</a:t>
                      </a:r>
                      <a:r>
                        <a:rPr lang="en-US" dirty="0">
                          <a:solidFill>
                            <a:schemeClr val="tx1"/>
                          </a:solidFill>
                          <a:latin typeface="Osaka" panose="020B0600000000000000" pitchFamily="34" charset="-128"/>
                          <a:ea typeface="Osaka" panose="020B0600000000000000" pitchFamily="34" charset="-128"/>
                        </a:rPr>
                        <a:t> vein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7226886"/>
                  </a:ext>
                </a:extLst>
              </a:tr>
              <a:tr h="870378">
                <a:tc>
                  <a:txBody>
                    <a:bodyPr/>
                    <a:lstStyle/>
                    <a:p>
                      <a:pPr algn="ctr"/>
                      <a:r>
                        <a:rPr lang="en-US" b="1" dirty="0">
                          <a:solidFill>
                            <a:schemeClr val="tx1"/>
                          </a:solidFill>
                          <a:latin typeface="Osaka" panose="020B0600000000000000" pitchFamily="34" charset="-128"/>
                          <a:ea typeface="Osaka" panose="020B0600000000000000" pitchFamily="34" charset="-128"/>
                        </a:rPr>
                        <a:t>lateral</a:t>
                      </a:r>
                      <a:r>
                        <a:rPr lang="en-US" dirty="0">
                          <a:solidFill>
                            <a:schemeClr val="tx1"/>
                          </a:solidFill>
                          <a:latin typeface="Osaka" panose="020B0600000000000000" pitchFamily="34" charset="-128"/>
                          <a:ea typeface="Osaka" panose="020B0600000000000000" pitchFamily="34" charset="-128"/>
                        </a:rPr>
                        <a:t> (from </a:t>
                      </a:r>
                      <a:r>
                        <a:rPr lang="en-US" i="1" dirty="0">
                          <a:solidFill>
                            <a:schemeClr val="tx1"/>
                          </a:solidFill>
                          <a:latin typeface="Osaka" panose="020B0600000000000000" pitchFamily="34" charset="-128"/>
                          <a:ea typeface="Osaka" panose="020B0600000000000000" pitchFamily="34" charset="-128"/>
                        </a:rPr>
                        <a:t>latus</a:t>
                      </a:r>
                      <a:r>
                        <a:rPr lang="en-US" i="0" dirty="0">
                          <a:solidFill>
                            <a:schemeClr val="tx1"/>
                          </a:solidFill>
                          <a:latin typeface="Osaka" panose="020B0600000000000000" pitchFamily="34" charset="-128"/>
                          <a:ea typeface="Osaka" panose="020B0600000000000000" pitchFamily="34" charset="-128"/>
                        </a:rPr>
                        <a:t>, “side”)</a:t>
                      </a:r>
                      <a:endParaRPr lang="en-US" dirty="0">
                        <a:solidFill>
                          <a:schemeClr val="tx1"/>
                        </a:solidFill>
                        <a:latin typeface="Osaka" panose="020B0600000000000000" pitchFamily="34" charset="-128"/>
                        <a:ea typeface="Osaka" panose="020B0600000000000000"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dirty="0">
                          <a:solidFill>
                            <a:schemeClr val="tx1"/>
                          </a:solidFill>
                          <a:latin typeface="Osaka" panose="020B0600000000000000" pitchFamily="34" charset="-128"/>
                          <a:ea typeface="Osaka" panose="020B0600000000000000" pitchFamily="34" charset="-128"/>
                        </a:rPr>
                        <a:t>at, towards or from the side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b="1" dirty="0">
                          <a:solidFill>
                            <a:schemeClr val="tx1"/>
                          </a:solidFill>
                          <a:latin typeface="Osaka" panose="020B0600000000000000" pitchFamily="34" charset="-128"/>
                          <a:ea typeface="Osaka" panose="020B0600000000000000" pitchFamily="34" charset="-128"/>
                        </a:rPr>
                        <a:t>lateral</a:t>
                      </a:r>
                      <a:r>
                        <a:rPr lang="en-US" dirty="0">
                          <a:solidFill>
                            <a:schemeClr val="tx1"/>
                          </a:solidFill>
                          <a:latin typeface="Osaka" panose="020B0600000000000000" pitchFamily="34" charset="-128"/>
                          <a:ea typeface="Osaka" panose="020B0600000000000000" pitchFamily="34" charset="-128"/>
                        </a:rPr>
                        <a:t> movement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3913449"/>
                  </a:ext>
                </a:extLst>
              </a:tr>
            </a:tbl>
          </a:graphicData>
        </a:graphic>
      </p:graphicFrame>
    </p:spTree>
    <p:extLst>
      <p:ext uri="{BB962C8B-B14F-4D97-AF65-F5344CB8AC3E}">
        <p14:creationId xmlns:p14="http://schemas.microsoft.com/office/powerpoint/2010/main" val="353296032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AB83E-04E8-4D31-B126-DEE6DFB3AB9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3DE02-102B-E802-D452-138C752701B7}"/>
              </a:ext>
            </a:extLst>
          </p:cNvPr>
          <p:cNvSpPr>
            <a:spLocks noGrp="1"/>
          </p:cNvSpPr>
          <p:nvPr>
            <p:ph type="title"/>
          </p:nvPr>
        </p:nvSpPr>
        <p:spPr>
          <a:solidFill>
            <a:schemeClr val="bg1"/>
          </a:solidFill>
        </p:spPr>
        <p:txBody>
          <a:bodyPr/>
          <a:lstStyle/>
          <a:p>
            <a:pPr algn="ctr"/>
            <a:r>
              <a:rPr lang="en-US" b="1" dirty="0">
                <a:latin typeface="Osaka" panose="020B0600000000000000" pitchFamily="34" charset="-128"/>
                <a:ea typeface="Osaka" panose="020B0600000000000000" pitchFamily="34" charset="-128"/>
              </a:rPr>
              <a:t>Ancient Healing</a:t>
            </a:r>
          </a:p>
        </p:txBody>
      </p:sp>
      <p:sp>
        <p:nvSpPr>
          <p:cNvPr id="3" name="Content Placeholder 2">
            <a:extLst>
              <a:ext uri="{FF2B5EF4-FFF2-40B4-BE49-F238E27FC236}">
                <a16:creationId xmlns:a16="http://schemas.microsoft.com/office/drawing/2014/main" id="{9AA1FD6C-CE26-836A-9611-D3547D1D90F5}"/>
              </a:ext>
            </a:extLst>
          </p:cNvPr>
          <p:cNvSpPr>
            <a:spLocks noGrp="1"/>
          </p:cNvSpPr>
          <p:nvPr>
            <p:ph idx="1"/>
          </p:nvPr>
        </p:nvSpPr>
        <p:spPr>
          <a:solidFill>
            <a:schemeClr val="bg1"/>
          </a:solidFill>
        </p:spPr>
        <p:txBody>
          <a:bodyPr anchor="ctr">
            <a:normAutofit fontScale="92500" lnSpcReduction="10000"/>
          </a:bodyPr>
          <a:lstStyle/>
          <a:p>
            <a:pPr marL="0" indent="0">
              <a:buNone/>
            </a:pPr>
            <a:r>
              <a:rPr lang="en-US" dirty="0">
                <a:latin typeface="Osaka" panose="020B0600000000000000" pitchFamily="34" charset="-128"/>
                <a:ea typeface="Osaka" panose="020B0600000000000000" pitchFamily="34" charset="-128"/>
              </a:rPr>
              <a:t>Steps to be cured from sickness:</a:t>
            </a:r>
          </a:p>
          <a:p>
            <a:pPr marL="0" indent="0">
              <a:buNone/>
            </a:pPr>
            <a:endParaRPr lang="en-US" dirty="0">
              <a:latin typeface="Osaka" panose="020B0600000000000000" pitchFamily="34" charset="-128"/>
              <a:ea typeface="Osaka" panose="020B0600000000000000" pitchFamily="34" charset="-128"/>
            </a:endParaRPr>
          </a:p>
          <a:p>
            <a:pPr marL="0" indent="0">
              <a:buNone/>
            </a:pPr>
            <a:r>
              <a:rPr lang="en-US" dirty="0">
                <a:latin typeface="Osaka" panose="020B0600000000000000" pitchFamily="34" charset="-128"/>
                <a:ea typeface="Osaka" panose="020B0600000000000000" pitchFamily="34" charset="-128"/>
              </a:rPr>
              <a:t>1. Travel to an </a:t>
            </a:r>
            <a:r>
              <a:rPr lang="en-US" dirty="0" err="1">
                <a:latin typeface="Osaka" panose="020B0600000000000000" pitchFamily="34" charset="-128"/>
                <a:ea typeface="Osaka" panose="020B0600000000000000" pitchFamily="34" charset="-128"/>
              </a:rPr>
              <a:t>Asclepion</a:t>
            </a:r>
            <a:endParaRPr lang="en-US" dirty="0">
              <a:latin typeface="Osaka" panose="020B0600000000000000" pitchFamily="34" charset="-128"/>
              <a:ea typeface="Osaka" panose="020B0600000000000000" pitchFamily="34" charset="-128"/>
            </a:endParaRPr>
          </a:p>
          <a:p>
            <a:pPr marL="0" indent="0">
              <a:buNone/>
            </a:pPr>
            <a:r>
              <a:rPr lang="en-US" dirty="0">
                <a:latin typeface="Osaka" panose="020B0600000000000000" pitchFamily="34" charset="-128"/>
                <a:ea typeface="Osaka" panose="020B0600000000000000" pitchFamily="34" charset="-128"/>
              </a:rPr>
              <a:t>2. Make appropriate offerings and sacrifices to the god</a:t>
            </a:r>
          </a:p>
          <a:p>
            <a:pPr marL="0" indent="0">
              <a:buNone/>
            </a:pPr>
            <a:r>
              <a:rPr lang="en-US" dirty="0">
                <a:latin typeface="Osaka" panose="020B0600000000000000" pitchFamily="34" charset="-128"/>
                <a:ea typeface="Osaka" panose="020B0600000000000000" pitchFamily="34" charset="-128"/>
              </a:rPr>
              <a:t>	</a:t>
            </a:r>
            <a:r>
              <a:rPr lang="en-US" sz="1800" dirty="0">
                <a:latin typeface="Osaka" panose="020B0600000000000000" pitchFamily="34" charset="-128"/>
                <a:ea typeface="Osaka" panose="020B0600000000000000" pitchFamily="34" charset="-128"/>
              </a:rPr>
              <a:t>*</a:t>
            </a:r>
            <a:r>
              <a:rPr lang="en-US" sz="1800" b="1" dirty="0">
                <a:latin typeface="Osaka" panose="020B0600000000000000" pitchFamily="34" charset="-128"/>
                <a:ea typeface="Osaka" panose="020B0600000000000000" pitchFamily="34" charset="-128"/>
              </a:rPr>
              <a:t>Votive offerings:</a:t>
            </a:r>
            <a:r>
              <a:rPr lang="en-US" sz="1800" dirty="0">
                <a:latin typeface="Osaka" panose="020B0600000000000000" pitchFamily="34" charset="-128"/>
                <a:ea typeface="Osaka" panose="020B0600000000000000" pitchFamily="34" charset="-128"/>
              </a:rPr>
              <a:t> body parts made out or clay or metal that represent the ailing body 	part (from Latin 	</a:t>
            </a:r>
            <a:r>
              <a:rPr lang="en-US" sz="1800" i="1" dirty="0" err="1">
                <a:latin typeface="Osaka" panose="020B0600000000000000" pitchFamily="34" charset="-128"/>
                <a:ea typeface="Osaka" panose="020B0600000000000000" pitchFamily="34" charset="-128"/>
              </a:rPr>
              <a:t>votum</a:t>
            </a:r>
            <a:r>
              <a:rPr lang="en-US" sz="1800" dirty="0">
                <a:latin typeface="Osaka" panose="020B0600000000000000" pitchFamily="34" charset="-128"/>
                <a:ea typeface="Osaka" panose="020B0600000000000000" pitchFamily="34" charset="-128"/>
              </a:rPr>
              <a:t> “vow”)</a:t>
            </a:r>
          </a:p>
          <a:p>
            <a:pPr marL="0" indent="0">
              <a:buNone/>
            </a:pPr>
            <a:r>
              <a:rPr lang="en-US" dirty="0">
                <a:latin typeface="Osaka" panose="020B0600000000000000" pitchFamily="34" charset="-128"/>
                <a:ea typeface="Osaka" panose="020B0600000000000000" pitchFamily="34" charset="-128"/>
              </a:rPr>
              <a:t>3. Sleep in a special dormitory (abaton) with sacred snakes</a:t>
            </a:r>
          </a:p>
          <a:p>
            <a:pPr marL="0" indent="0">
              <a:buNone/>
            </a:pPr>
            <a:r>
              <a:rPr lang="en-US" dirty="0">
                <a:latin typeface="Osaka" panose="020B0600000000000000" pitchFamily="34" charset="-128"/>
                <a:ea typeface="Osaka" panose="020B0600000000000000" pitchFamily="34" charset="-128"/>
              </a:rPr>
              <a:t>4. Tell dreams to priests in the morning to find out treatment</a:t>
            </a:r>
          </a:p>
          <a:p>
            <a:pPr marL="0" indent="0">
              <a:buNone/>
            </a:pPr>
            <a:r>
              <a:rPr lang="en-US" dirty="0">
                <a:latin typeface="Osaka" panose="020B0600000000000000" pitchFamily="34" charset="-128"/>
                <a:ea typeface="Osaka" panose="020B0600000000000000" pitchFamily="34" charset="-128"/>
              </a:rPr>
              <a:t>5. If you’re lucky, Asclepius will visit you in your dream and heal you</a:t>
            </a:r>
          </a:p>
        </p:txBody>
      </p:sp>
    </p:spTree>
    <p:extLst>
      <p:ext uri="{BB962C8B-B14F-4D97-AF65-F5344CB8AC3E}">
        <p14:creationId xmlns:p14="http://schemas.microsoft.com/office/powerpoint/2010/main" val="1404950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3866</TotalTime>
  <Words>1173</Words>
  <Application>Microsoft Macintosh PowerPoint</Application>
  <PresentationFormat>Widescreen</PresentationFormat>
  <Paragraphs>163</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Osaka</vt:lpstr>
      <vt:lpstr>Arial</vt:lpstr>
      <vt:lpstr>Calibri</vt:lpstr>
      <vt:lpstr>Calibri Light</vt:lpstr>
      <vt:lpstr>Office Theme</vt:lpstr>
      <vt:lpstr>Medicine Pt. 2 Words &amp; Ideas, Chapter 5, pp. 127–143</vt:lpstr>
      <vt:lpstr>Outline</vt:lpstr>
      <vt:lpstr>Medical Humor</vt:lpstr>
      <vt:lpstr>Medical Terminology</vt:lpstr>
      <vt:lpstr>Medical Terminology cont’d</vt:lpstr>
      <vt:lpstr>Key Words Derived From Greek Suffixes and Combining Forms</vt:lpstr>
      <vt:lpstr>Key Words Derived From Greek Bases</vt:lpstr>
      <vt:lpstr>Key Words Derived From Latin</vt:lpstr>
      <vt:lpstr>Ancient Healing</vt:lpstr>
      <vt:lpstr>PowerPoint Presentation</vt:lpstr>
      <vt:lpstr>Temple to Asclepius on Tiber Island in Rome</vt:lpstr>
      <vt:lpstr>Ancient Magic</vt:lpstr>
      <vt:lpstr>Curse Tablets</vt:lpstr>
      <vt:lpstr>Curse Tablets  cont’d</vt:lpstr>
      <vt:lpstr>Erotic Curse Tablets at Hero Shrine in Nemea</vt:lpstr>
      <vt:lpstr>Sample of Curse Tablets from Roman Britain</vt:lpstr>
      <vt:lpstr>Amulets</vt:lpstr>
      <vt:lpstr>Make your own curse tablet activity!</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Pt. 2 Words &amp; Ideas, Chapter 5, pp. 127–143</dc:title>
  <dc:creator>A.M. Davis</dc:creator>
  <cp:lastModifiedBy>A.M. Davis</cp:lastModifiedBy>
  <cp:revision>20</cp:revision>
  <dcterms:created xsi:type="dcterms:W3CDTF">2023-08-02T23:14:09Z</dcterms:created>
  <dcterms:modified xsi:type="dcterms:W3CDTF">2023-11-16T18:49:50Z</dcterms:modified>
</cp:coreProperties>
</file>