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2" r:id="rId9"/>
    <p:sldId id="273" r:id="rId10"/>
    <p:sldId id="271" r:id="rId11"/>
    <p:sldId id="264" r:id="rId12"/>
    <p:sldId id="275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/>
    <p:restoredTop sz="94733"/>
  </p:normalViewPr>
  <p:slideViewPr>
    <p:cSldViewPr snapToGrid="0" showGuides="1">
      <p:cViewPr varScale="1">
        <p:scale>
          <a:sx n="120" d="100"/>
          <a:sy n="120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3D1D-483D-A317-6EBC-79AE233B6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453F3-AD1B-E31A-5BD2-9189AD765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0A58C-0E05-0132-C4E6-87375CB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3DF-CE5F-0F41-9528-EC9C0A8C5FD5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84F4-2072-1D4B-4259-55188FB6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283E0-77FD-FD87-D549-79DF9B95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DF9E-FC0B-0140-8FD6-05B3DB62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751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827F-877E-64CE-5EC9-ACEDA2EF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0B320-BB83-A2AA-C832-2F18DFAEF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DF6FB-B4CA-088D-0D08-58DA961D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3DF-CE5F-0F41-9528-EC9C0A8C5FD5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7C98-A99C-8258-3F72-F28E292E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10167-D372-EE22-3D76-DDFA808F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DF9E-FC0B-0140-8FD6-05B3DB62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22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4BC4A1-7F9D-5924-26EA-23F71BC67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11BAD-C2BB-D322-5C58-D6C5A2646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297DF-45B7-71D9-ED20-F18CB835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3DF-CE5F-0F41-9528-EC9C0A8C5FD5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AD79-ED45-1F08-6EB5-70B7219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131A9-42BD-CDFD-3B17-18523BE7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DF9E-FC0B-0140-8FD6-05B3DB62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878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03DB-30FF-2443-1D51-1B7A1260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0699-2200-BA51-84B8-D2A164CD5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6465E-2983-C0EA-7669-03892EAF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3DF-CE5F-0F41-9528-EC9C0A8C5FD5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B2E0B-3E1B-6799-562E-3FD30841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FB0F9-4A62-045C-6D44-34AFD05F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DF9E-FC0B-0140-8FD6-05B3DB62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378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BB4D-C167-00B1-EA04-2FE9FA8CA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6F9E-701F-E273-D3B6-A81A42B67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4EE28-6FB3-AEDF-3DD9-99291E27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3DF-CE5F-0F41-9528-EC9C0A8C5FD5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7D94B-21BB-AC68-7E9A-7C8D314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6637-599A-2C4C-57C5-7704825B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DF9E-FC0B-0140-8FD6-05B3DB62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659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6DBB-4A30-AFED-E2CD-113E0699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2CC9A-3157-7D2D-6CB4-A05210C61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88D52-9602-F871-14DF-CA488B380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75337-C558-73CC-011F-97A67AF9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3DF-CE5F-0F41-9528-EC9C0A8C5FD5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759AE-60C8-C6E2-D49F-2F025F19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95A2D-B018-0D8B-6D00-C4A1B454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DF9E-FC0B-0140-8FD6-05B3DB62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95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0978-9C8B-0CAB-F3FF-3139123D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8700E-C13A-B639-5CBC-69FA1AE51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F0202-312C-0AE7-5BF1-89106738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CEE3F-E3C4-7F51-0A5F-FA6AD5EA8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AA06A-68C6-9C3F-5650-94D41AAF9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229D7-7C3A-3ECA-0E8A-67E6E727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3DF-CE5F-0F41-9528-EC9C0A8C5FD5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32C7C-30DD-99B8-C2F8-04211D28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387AE-4208-3AAC-D07C-6CF56AFF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DF9E-FC0B-0140-8FD6-05B3DB62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63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D4FB-29F9-4149-6A02-3B75A42B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7BF9E-C0B6-D933-8362-F4342E881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3DF-CE5F-0F41-9528-EC9C0A8C5FD5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0BBB7-0ECC-91A1-C429-225793A4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1B264-2373-002B-74EA-CD5FE7E9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DF9E-FC0B-0140-8FD6-05B3DB62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473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E8B49-BCDA-C1F0-BC5D-5B04F909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3DF-CE5F-0F41-9528-EC9C0A8C5FD5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6A0-2AB5-175C-7597-B66D87A5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5EA34-CCB2-BE34-6BC3-30814817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DF9E-FC0B-0140-8FD6-05B3DB62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060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841F-2E53-6022-0853-6BE0B5E5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9AD9E-1E5F-796A-67A2-6510ADDF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4BA23-ABA4-0D20-3512-4632BD00A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E2BA0-0BEF-1944-3319-1FD7DC32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3DF-CE5F-0F41-9528-EC9C0A8C5FD5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0B645-0FE0-387B-17A0-0BBEB100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E82E6-2748-0308-A1F0-2E226874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DF9E-FC0B-0140-8FD6-05B3DB62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531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4242-3865-3B8B-D2BB-F6AC20B3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AE409B-0989-0BBD-DE3C-EF6BCF00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FFA39-C5ED-1FA9-E49E-4B0A1D970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79285-645A-CB63-0430-D829F022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3DF-CE5F-0F41-9528-EC9C0A8C5FD5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7D5C7-0CE6-23AF-D9D6-A9886BA2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CD677-BDDB-0D98-24B8-2AC10E77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DF9E-FC0B-0140-8FD6-05B3DB62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475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3A67C-4743-8B37-B3D6-95456BE3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373BC-690A-09FE-78E0-EFC1F30E9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4E21B-04CF-3B42-C02A-71F870613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793DF-CE5F-0F41-9528-EC9C0A8C5FD5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DABF4-21BF-894E-4CE1-642AB0C40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9BEC1-4767-912B-D0E7-6DD7E5A87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5DF9E-FC0B-0140-8FD6-05B3DB62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50BFB5-1F1C-3703-FC05-5D85BDB0F8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00535-958A-E6A4-A069-A0061E972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7151"/>
            <a:ext cx="9144000" cy="172369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Philosophy</a:t>
            </a:r>
            <a:b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</a:br>
            <a:r>
              <a:rPr lang="en-US" sz="1100" b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b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</a:br>
            <a:r>
              <a:rPr lang="en-US" sz="2700" b="1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sz="2700" b="1" dirty="0">
                <a:latin typeface="Osaka" panose="020B0600000000000000" pitchFamily="34" charset="-128"/>
                <a:ea typeface="Osaka" panose="020B0600000000000000" pitchFamily="34" charset="-128"/>
              </a:rPr>
              <a:t>, Chapter 8, pp. 191–206</a:t>
            </a:r>
          </a:p>
        </p:txBody>
      </p:sp>
    </p:spTree>
    <p:extLst>
      <p:ext uri="{BB962C8B-B14F-4D97-AF65-F5344CB8AC3E}">
        <p14:creationId xmlns:p14="http://schemas.microsoft.com/office/powerpoint/2010/main" val="37835184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E927F8-D69D-1564-2BDB-7C9A9F0C13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Socrates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4EA95-0889-96F4-7EFE-64F4E46DB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858001" cy="4351338"/>
          </a:xfrm>
          <a:solidFill>
            <a:schemeClr val="bg1"/>
          </a:solidFill>
        </p:spPr>
        <p:txBody>
          <a:bodyPr anchor="ctr">
            <a:normAutofit fontScale="77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469–399 BCE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Life and thoughts only known through writings of others (Plato, Xenophon)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Taught in public spaces: gyms, agora, outside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Wisdom is awareness of one’s own ignorance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Dialectic method (Socratic method): involves asking questions and using rules and models of reasoning to come to conclusions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“The unexamined life is not worth living”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Apology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38a)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Sentenced to death for impiety and corrupting the youth in 399 BCE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See Plato’s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Apology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trial of Socrates and Socrates’ defense speech</a:t>
            </a:r>
          </a:p>
        </p:txBody>
      </p:sp>
      <p:pic>
        <p:nvPicPr>
          <p:cNvPr id="4098" name="Picture 2" descr="Socrates | Biography, Philosophy, Method, Death, &amp; Facts | Britannica">
            <a:extLst>
              <a:ext uri="{FF2B5EF4-FFF2-40B4-BE49-F238E27FC236}">
                <a16:creationId xmlns:a16="http://schemas.microsoft.com/office/drawing/2014/main" id="{4C1F66EE-7E66-8B07-A2B1-AFD842A6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51" y="1825625"/>
            <a:ext cx="3446349" cy="43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57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FA946-60ED-0A2F-4FC6-4B75D33433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Plato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EEB4-5DBF-74A1-733D-968EC423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315200" cy="4351338"/>
          </a:xfrm>
          <a:solidFill>
            <a:schemeClr val="bg1"/>
          </a:solidFill>
        </p:spPr>
        <p:txBody>
          <a:bodyPr anchor="ctr">
            <a:normAutofit fontScale="77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429–347 BCE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Pupil of Socrates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We know Socrates’ ideas through Plato’s writing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Platonic dialogues include Plato’s own ideas too though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Founded the Academy: first establishment of higher education in Greek and Roman world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Outlines that the ideal government is led by a philosopher-king in his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Republic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Theory of Forms: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Sense perception is unreliable, and when we perceive a thing, we see only part of the whole picture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perfect reality that underlies what we perceive is the true “form”</a:t>
            </a:r>
          </a:p>
        </p:txBody>
      </p:sp>
      <p:pic>
        <p:nvPicPr>
          <p:cNvPr id="5122" name="Picture 2" descr="Plato - Wikipedia">
            <a:extLst>
              <a:ext uri="{FF2B5EF4-FFF2-40B4-BE49-F238E27FC236}">
                <a16:creationId xmlns:a16="http://schemas.microsoft.com/office/drawing/2014/main" id="{C6938616-368A-2BD8-C61E-E5090BA4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907" y="1825625"/>
            <a:ext cx="2900893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46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9DEE13-F21A-642B-1B33-A880A15491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Allegory of the Cave (</a:t>
            </a:r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Republic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, Book 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CA39-1992-88B2-820F-39E6ADC3C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Allegory: a story with a deeper meaning “speaking otherwise”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Imagine prisoners chained up in a cave watching shadows on a wall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prisoner gets free and sees the real objects (not just the shadows)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Other prisoners are hostile towards this idea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Demonstrates that things in the physical world are flawed reflections of ideal forms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Shadows = physical world in our perception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Real objects = intelligible world that we can only access in our minds</a:t>
            </a:r>
          </a:p>
        </p:txBody>
      </p:sp>
    </p:spTree>
    <p:extLst>
      <p:ext uri="{BB962C8B-B14F-4D97-AF65-F5344CB8AC3E}">
        <p14:creationId xmlns:p14="http://schemas.microsoft.com/office/powerpoint/2010/main" val="635368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8AE85F-2514-37CE-C64B-9EDED5B26B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Plato’s </a:t>
            </a:r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Symposium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CA39-1992-88B2-820F-39E6ADC3C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Sym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“together” + pos “to drink” +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ium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Drinking party for elite men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Conversation on the nature of Love “eros” between various Greeks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Aristophanes, a comic poet, gives an etiology of sexual desire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Humans originally had 4 arms, 4 legs, two heads, etc.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Children of the Sun (man/man), Earth (woman/woman), and Moon (man/woman)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Cut in half by Zeus, with a future threat of cutting humans in half yet again (leaving one leg, etc.)</a:t>
            </a:r>
          </a:p>
        </p:txBody>
      </p:sp>
    </p:spTree>
    <p:extLst>
      <p:ext uri="{BB962C8B-B14F-4D97-AF65-F5344CB8AC3E}">
        <p14:creationId xmlns:p14="http://schemas.microsoft.com/office/powerpoint/2010/main" val="880897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3072F2-AB94-594A-42BF-DC9BFA59A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Aristotle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EEB4-5DBF-74A1-733D-968EC423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46900" cy="4351338"/>
          </a:xfrm>
          <a:solidFill>
            <a:schemeClr val="bg1"/>
          </a:solidFill>
        </p:spPr>
        <p:txBody>
          <a:bodyPr anchor="ctr">
            <a:normAutofit fontScale="85000"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384–322 BCE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Pupil of Plato, succeeded him as head of the Academy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Tutor to Alexander the Great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Founded his own school called the Lyceum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Wrote about a range of intellectual interests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Literary criticism, biology, political studies, logic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Believed in the power of the human mind to perceive the basic nature of objective reality when assisted by: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Precise observations of natural phenomena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System of deductive logic</a:t>
            </a:r>
          </a:p>
        </p:txBody>
      </p:sp>
      <p:pic>
        <p:nvPicPr>
          <p:cNvPr id="6146" name="Picture 2" descr="Aristotle - Wikipedia">
            <a:extLst>
              <a:ext uri="{FF2B5EF4-FFF2-40B4-BE49-F238E27FC236}">
                <a16:creationId xmlns:a16="http://schemas.microsoft.com/office/drawing/2014/main" id="{A58EB278-14CF-A60D-F79E-3245A865A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84" y="1825625"/>
            <a:ext cx="32514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09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69343A-9DAF-83EA-3425-77FBE827EE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Epicureans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EEB4-5DBF-74A1-733D-968EC423F2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Founded by Epicurus (341–270 BCE)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Continuation of atom theory: a soul is made of atoms and dissolves upon death (no afterlife)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No need to fear death?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Gods exist (and are made of atoms) but are not concerned with human affairs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Aim to avoid fear and anxiety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apatheia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Advocates withdrawal from public affairs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Very popular reception in Rome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Lucretius (c. 99–55 BCE): Roman who wrote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On the Nature of Things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De Rerum Natura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), a didactic poem about Epicureanism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Many prominent Romans were likely Epicureans (e.g. Julius Caesar, Vergil, etc.)</a:t>
            </a:r>
          </a:p>
        </p:txBody>
      </p:sp>
    </p:spTree>
    <p:extLst>
      <p:ext uri="{BB962C8B-B14F-4D97-AF65-F5344CB8AC3E}">
        <p14:creationId xmlns:p14="http://schemas.microsoft.com/office/powerpoint/2010/main" val="265598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6455A-97AA-2B8B-B4E6-EEBBE75BDC4F}"/>
              </a:ext>
            </a:extLst>
          </p:cNvPr>
          <p:cNvSpPr/>
          <p:nvPr/>
        </p:nvSpPr>
        <p:spPr>
          <a:xfrm>
            <a:off x="4823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Stoics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EEB4-5DBF-74A1-733D-968EC423F2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Founded by Zeno (c. 333–262 BCE)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Name comes from the Stoa (covered colonnade) where Zeno taught in the Athenian agora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Everything happens in accordance with fate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Goal = happiness, achieved through avoidance of mental disturbances and excesses of emotion 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Passions subject to control by reason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Involvement in public life for both personal and common good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English usage: a person who can endure pain or hardship without showing their feelings or complaining</a:t>
            </a:r>
          </a:p>
        </p:txBody>
      </p:sp>
    </p:spTree>
    <p:extLst>
      <p:ext uri="{BB962C8B-B14F-4D97-AF65-F5344CB8AC3E}">
        <p14:creationId xmlns:p14="http://schemas.microsoft.com/office/powerpoint/2010/main" val="581725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0713E1-63BD-400E-4196-A25FB9DF30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Cynics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EEB4-5DBF-74A1-733D-968EC423F2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anchor="ctr"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Founded by Diogenes (412–323 BCE)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Supreme importance of individual freedom and self-sufficiency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Rejects social conventions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Despised pleasure, instead opted for an ascetic life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Derived from Greek word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kyon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(“dog”)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English usage: a person who believes that people are motivated purely by self-interest rather than acting for honorable or unselfish reasons</a:t>
            </a:r>
          </a:p>
        </p:txBody>
      </p:sp>
    </p:spTree>
    <p:extLst>
      <p:ext uri="{BB962C8B-B14F-4D97-AF65-F5344CB8AC3E}">
        <p14:creationId xmlns:p14="http://schemas.microsoft.com/office/powerpoint/2010/main" val="2261491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0156F0-1268-338C-F790-B1257D9E23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Arete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EEB4-5DBF-74A1-733D-968EC423F2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“courage” according to Homer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Generally, it meant “skill or efficiency at a particular job”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Sophists, teaching “efficiency”, not “virtue”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Arete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anthropine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“human virtue”</a:t>
            </a:r>
          </a:p>
        </p:txBody>
      </p:sp>
    </p:spTree>
    <p:extLst>
      <p:ext uri="{BB962C8B-B14F-4D97-AF65-F5344CB8AC3E}">
        <p14:creationId xmlns:p14="http://schemas.microsoft.com/office/powerpoint/2010/main" val="947253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B8FE8B-3059-CA5B-0496-7AF5AE6190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638"/>
            <a:ext cx="10515600" cy="1888723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 Exercises</a:t>
            </a:r>
          </a:p>
        </p:txBody>
      </p:sp>
    </p:spTree>
    <p:extLst>
      <p:ext uri="{BB962C8B-B14F-4D97-AF65-F5344CB8AC3E}">
        <p14:creationId xmlns:p14="http://schemas.microsoft.com/office/powerpoint/2010/main" val="3092282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9D28E0-1F41-7122-3381-0CB3AF6853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EEB4-5DBF-74A1-733D-968EC423F2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Overview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 Philosophy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Pre-Socratic Philosophers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Socrates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More Philosophers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Arete</a:t>
            </a:r>
            <a:endParaRPr lang="en-US" sz="3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Video and Activity</a:t>
            </a:r>
          </a:p>
        </p:txBody>
      </p:sp>
    </p:spTree>
    <p:extLst>
      <p:ext uri="{BB962C8B-B14F-4D97-AF65-F5344CB8AC3E}">
        <p14:creationId xmlns:p14="http://schemas.microsoft.com/office/powerpoint/2010/main" val="3708552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CA1F1B-0F6F-23A6-6B95-1C1BE5961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EEB4-5DBF-74A1-733D-968EC423F2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Psychology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8, pp. 206–226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5308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743EB3-EAF1-0509-D5C4-9882AD351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EEB4-5DBF-74A1-733D-968EC423F2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Philosophy </a:t>
            </a:r>
          </a:p>
          <a:p>
            <a:pPr lvl="1"/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phil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+ o + soph + 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“love” + CV + “wisdom” + suffix</a:t>
            </a:r>
          </a:p>
          <a:p>
            <a:pPr marL="457200" lvl="1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Universal, transhistorical questions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is the best way to live?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is the root of happiness?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is justice?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What is the ideal state?</a:t>
            </a:r>
          </a:p>
          <a:p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06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ABE719-783D-8898-0891-08C1A7CEEF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Greek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EEB4-5DBF-74A1-733D-968EC423F2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Inquiry is essential to Greek philosophy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But also a fundamental inquiry of psychology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Nature and origin of the universe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Nature of man and ethics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Logos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Knowledge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Aspects of Greek Philosophy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Speculative and scientific inquiry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Practical application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Critical philosophy</a:t>
            </a:r>
          </a:p>
        </p:txBody>
      </p:sp>
    </p:spTree>
    <p:extLst>
      <p:ext uri="{BB962C8B-B14F-4D97-AF65-F5344CB8AC3E}">
        <p14:creationId xmlns:p14="http://schemas.microsoft.com/office/powerpoint/2010/main" val="2255310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BD95A8-AB78-649F-7EA6-86B4ECBFED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Pre-Socratic Philosophers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EEB4-5DBF-74A1-733D-968EC423F2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Pre-Socratic = before Socrates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Often referred to as “natural philosophers”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Interested in the natural world and how it looked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Tried to develop systems to describe nature’s fundamental laws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Looked beyond supernatural to reason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Pre-Socratic philosophers: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Pythagoras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Democritus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Sophists</a:t>
            </a:r>
          </a:p>
        </p:txBody>
      </p:sp>
    </p:spTree>
    <p:extLst>
      <p:ext uri="{BB962C8B-B14F-4D97-AF65-F5344CB8AC3E}">
        <p14:creationId xmlns:p14="http://schemas.microsoft.com/office/powerpoint/2010/main" val="839297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84C25C-5599-0EE3-4262-EB5DBE4210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Pythagoras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EEB4-5DBF-74A1-733D-968EC423F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 anchor="ctr">
            <a:normAutofit fontScale="85000"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Pythagoras of Samos, c. 570–495 BCE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Philosophy as a brotherhood and way of life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Pythagorean theorem and music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Immortality and transmigration of souls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  <a:sym typeface="Wingdings" pitchFamily="2" charset="2"/>
              </a:rPr>
              <a:t> vegetarianism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Universe was a living creature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Each individual contained a fragment of the divine whole that was trapped in the physical body</a:t>
            </a:r>
          </a:p>
        </p:txBody>
      </p:sp>
      <p:pic>
        <p:nvPicPr>
          <p:cNvPr id="1026" name="Picture 2" descr="Pythagoras - World History Encyclopedia">
            <a:extLst>
              <a:ext uri="{FF2B5EF4-FFF2-40B4-BE49-F238E27FC236}">
                <a16:creationId xmlns:a16="http://schemas.microsoft.com/office/drawing/2014/main" id="{9AA90BD9-1508-CBE4-9186-D8D83BCF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67" y="1825625"/>
            <a:ext cx="32614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47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F3A419-8016-32E8-401E-430F59E1CF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map of greece with black text&#10;&#10;Description automatically generated">
            <a:extLst>
              <a:ext uri="{FF2B5EF4-FFF2-40B4-BE49-F238E27FC236}">
                <a16:creationId xmlns:a16="http://schemas.microsoft.com/office/drawing/2014/main" id="{B02E4210-D206-E63A-F7E7-ED30F954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98" y="184392"/>
            <a:ext cx="7255203" cy="64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12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9348C9-C218-1B77-22C0-6E59A6DC3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Democritus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3D27-57B5-007E-8742-2D1C11226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c. 460–370 BCE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Atomic theory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Claimed the world consisted of atoms and particles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All in a constant state of motion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Different sizes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Chance combinations in varying densities make various forms of matter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“not”  +  tom “to cut”</a:t>
            </a:r>
          </a:p>
        </p:txBody>
      </p:sp>
      <p:pic>
        <p:nvPicPr>
          <p:cNvPr id="3074" name="Picture 2" descr="A History of the Atomic Theory: From Democritus to Schrödinger –  HistoryVille">
            <a:extLst>
              <a:ext uri="{FF2B5EF4-FFF2-40B4-BE49-F238E27FC236}">
                <a16:creationId xmlns:a16="http://schemas.microsoft.com/office/drawing/2014/main" id="{3DCECABB-CAD5-EB2C-718C-B5DD3BB1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38" y="1825625"/>
            <a:ext cx="3178065" cy="43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34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7E6AF9-4187-63E4-0C5A-2413EE43FF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A90F-7C5D-A046-EFF0-E15A2C5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Sophists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CA39-1992-88B2-820F-39E6ADC3C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5th century BCE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Sophist: specific kind of teacher who travelled teaching skills for public life (such as rhetoric)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sophisticate, sophisticated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Taught arete (“excellence” or “virtue” for a fee)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Believed that perception is relative, no absolute justice or right or wrong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Skeptical about the possibility of absolute knowledge or truth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Criticized by Socrates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 regarded them as immoral and subversive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Often maligned for making a weaker argument appear stronger</a:t>
            </a:r>
          </a:p>
        </p:txBody>
      </p:sp>
    </p:spTree>
    <p:extLst>
      <p:ext uri="{BB962C8B-B14F-4D97-AF65-F5344CB8AC3E}">
        <p14:creationId xmlns:p14="http://schemas.microsoft.com/office/powerpoint/2010/main" val="1809960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1080</Words>
  <Application>Microsoft Macintosh PowerPoint</Application>
  <PresentationFormat>Widescreen</PresentationFormat>
  <Paragraphs>155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Osaka</vt:lpstr>
      <vt:lpstr>Arial</vt:lpstr>
      <vt:lpstr>Calibri</vt:lpstr>
      <vt:lpstr>Calibri Light</vt:lpstr>
      <vt:lpstr>Office Theme</vt:lpstr>
      <vt:lpstr>Philosophy   Words &amp; Ideas, Chapter 8, pp. 191–206</vt:lpstr>
      <vt:lpstr>Outline</vt:lpstr>
      <vt:lpstr>Overview</vt:lpstr>
      <vt:lpstr>Greek Philosophy</vt:lpstr>
      <vt:lpstr>The Pre-Socratic Philosophers</vt:lpstr>
      <vt:lpstr>Pythagoras</vt:lpstr>
      <vt:lpstr>PowerPoint Presentation</vt:lpstr>
      <vt:lpstr>Democritus</vt:lpstr>
      <vt:lpstr>The Sophists</vt:lpstr>
      <vt:lpstr>Socrates</vt:lpstr>
      <vt:lpstr>Plato</vt:lpstr>
      <vt:lpstr>The Allegory of the Cave (Republic, Book 7)</vt:lpstr>
      <vt:lpstr>Plato’s Symposium</vt:lpstr>
      <vt:lpstr>Aristotle</vt:lpstr>
      <vt:lpstr>The Epicureans</vt:lpstr>
      <vt:lpstr>The Stoics</vt:lpstr>
      <vt:lpstr>The Cynics</vt:lpstr>
      <vt:lpstr>Arete</vt:lpstr>
      <vt:lpstr>Word Study Exercises</vt:lpstr>
      <vt:lpstr>What’s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  Words &amp; Ideas, Chapter 8, pp. 191–206</dc:title>
  <dc:creator>A.M. Davis</dc:creator>
  <cp:lastModifiedBy>A.M. Davis</cp:lastModifiedBy>
  <cp:revision>11</cp:revision>
  <dcterms:created xsi:type="dcterms:W3CDTF">2023-08-07T17:18:40Z</dcterms:created>
  <dcterms:modified xsi:type="dcterms:W3CDTF">2023-11-21T16:17:38Z</dcterms:modified>
</cp:coreProperties>
</file>