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84" r:id="rId3"/>
    <p:sldId id="312" r:id="rId4"/>
    <p:sldId id="270" r:id="rId5"/>
    <p:sldId id="302" r:id="rId6"/>
    <p:sldId id="313" r:id="rId7"/>
    <p:sldId id="314" r:id="rId8"/>
    <p:sldId id="315" r:id="rId9"/>
    <p:sldId id="267" r:id="rId10"/>
    <p:sldId id="311" r:id="rId11"/>
    <p:sldId id="316" r:id="rId12"/>
    <p:sldId id="317" r:id="rId13"/>
    <p:sldId id="259" r:id="rId14"/>
    <p:sldId id="318" r:id="rId15"/>
    <p:sldId id="301" r:id="rId16"/>
    <p:sldId id="304" r:id="rId17"/>
    <p:sldId id="310" r:id="rId18"/>
    <p:sldId id="319" r:id="rId19"/>
    <p:sldId id="320" r:id="rId20"/>
    <p:sldId id="321" r:id="rId21"/>
    <p:sldId id="322" r:id="rId22"/>
    <p:sldId id="323" r:id="rId23"/>
    <p:sldId id="325" r:id="rId24"/>
    <p:sldId id="324" r:id="rId25"/>
    <p:sldId id="326" r:id="rId26"/>
    <p:sldId id="327" r:id="rId27"/>
    <p:sldId id="261" r:id="rId28"/>
    <p:sldId id="328" r:id="rId29"/>
    <p:sldId id="329" r:id="rId30"/>
    <p:sldId id="274" r:id="rId31"/>
    <p:sldId id="330" r:id="rId32"/>
    <p:sldId id="331" r:id="rId33"/>
    <p:sldId id="332" r:id="rId34"/>
    <p:sldId id="333" r:id="rId35"/>
    <p:sldId id="334" r:id="rId36"/>
    <p:sldId id="335" r:id="rId37"/>
    <p:sldId id="278" r:id="rId38"/>
    <p:sldId id="336" r:id="rId39"/>
    <p:sldId id="337" r:id="rId40"/>
    <p:sldId id="283" r:id="rId41"/>
    <p:sldId id="26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A"/>
    <a:srgbClr val="192163"/>
    <a:srgbClr val="3142B7"/>
    <a:srgbClr val="4A5EFF"/>
    <a:srgbClr val="046995"/>
    <a:srgbClr val="056899"/>
    <a:srgbClr val="007EB3"/>
    <a:srgbClr val="0081B8"/>
    <a:srgbClr val="046B99"/>
    <a:srgbClr val="01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42" autoAdjust="0"/>
    <p:restoredTop sz="75446" autoAdjust="0"/>
  </p:normalViewPr>
  <p:slideViewPr>
    <p:cSldViewPr snapToGrid="0" snapToObjects="1">
      <p:cViewPr>
        <p:scale>
          <a:sx n="76" d="100"/>
          <a:sy n="76" d="100"/>
        </p:scale>
        <p:origin x="41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40252-95D1-4147-9BE3-745A2AF5FB50}"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7F7AF2C0-07B2-4215-AB73-5E7B86594064}">
      <dgm:prSet/>
      <dgm:spPr/>
      <dgm:t>
        <a:bodyPr/>
        <a:lstStyle/>
        <a:p>
          <a:r>
            <a:rPr lang="en-US" dirty="0"/>
            <a:t>Soil and Gut are Living Systems</a:t>
          </a:r>
        </a:p>
      </dgm:t>
    </dgm:pt>
    <dgm:pt modelId="{66C09FBC-2E3A-437A-98DB-3CBA4CB9E276}" type="parTrans" cxnId="{BAB0FA3A-1376-46E3-99FC-CB386D812771}">
      <dgm:prSet/>
      <dgm:spPr/>
      <dgm:t>
        <a:bodyPr/>
        <a:lstStyle/>
        <a:p>
          <a:endParaRPr lang="en-US"/>
        </a:p>
      </dgm:t>
    </dgm:pt>
    <dgm:pt modelId="{EE7900CD-FCF8-4368-B096-904A6DC9F23E}" type="sibTrans" cxnId="{BAB0FA3A-1376-46E3-99FC-CB386D812771}">
      <dgm:prSet/>
      <dgm:spPr/>
      <dgm:t>
        <a:bodyPr/>
        <a:lstStyle/>
        <a:p>
          <a:endParaRPr lang="en-US"/>
        </a:p>
      </dgm:t>
    </dgm:pt>
    <dgm:pt modelId="{33789140-BAE0-4244-AF41-0EFA2E917DB7}">
      <dgm:prSet custT="1"/>
      <dgm:spPr/>
      <dgm:t>
        <a:bodyPr/>
        <a:lstStyle/>
        <a:p>
          <a:r>
            <a:rPr lang="en-US" sz="2000" b="1" dirty="0">
              <a:effectLst>
                <a:outerShdw blurRad="50800" dist="38100" dir="5400000" algn="t" rotWithShape="0">
                  <a:prstClr val="black">
                    <a:alpha val="40000"/>
                  </a:prstClr>
                </a:outerShdw>
              </a:effectLst>
            </a:rPr>
            <a:t>ENVIRONMENTAL AND MATERNAL ACQUISITION </a:t>
          </a:r>
          <a:endParaRPr lang="en-US" sz="2000" dirty="0">
            <a:effectLst>
              <a:outerShdw blurRad="50800" dist="38100" dir="5400000" algn="t" rotWithShape="0">
                <a:prstClr val="black">
                  <a:alpha val="40000"/>
                </a:prstClr>
              </a:outerShdw>
            </a:effectLst>
          </a:endParaRPr>
        </a:p>
      </dgm:t>
    </dgm:pt>
    <dgm:pt modelId="{999AC997-F6FB-459C-ADE0-C632D3C19140}" type="parTrans" cxnId="{B50F5B1A-F331-4793-89D4-B6C8D3E6E7CB}">
      <dgm:prSet/>
      <dgm:spPr/>
      <dgm:t>
        <a:bodyPr/>
        <a:lstStyle/>
        <a:p>
          <a:endParaRPr lang="en-US"/>
        </a:p>
      </dgm:t>
    </dgm:pt>
    <dgm:pt modelId="{9F88E927-8BEC-45F8-8D8C-4D38D3D2DEE0}" type="sibTrans" cxnId="{B50F5B1A-F331-4793-89D4-B6C8D3E6E7CB}">
      <dgm:prSet/>
      <dgm:spPr/>
      <dgm:t>
        <a:bodyPr/>
        <a:lstStyle/>
        <a:p>
          <a:endParaRPr lang="en-US"/>
        </a:p>
      </dgm:t>
    </dgm:pt>
    <dgm:pt modelId="{8EBB024D-A9D3-4F4A-8569-A5BC81DE066B}">
      <dgm:prSet/>
      <dgm:spPr/>
      <dgm:t>
        <a:bodyPr/>
        <a:lstStyle/>
        <a:p>
          <a:r>
            <a:rPr lang="en-US" dirty="0"/>
            <a:t>Back-ups &amp; ‘Minorities’ matter</a:t>
          </a:r>
        </a:p>
      </dgm:t>
    </dgm:pt>
    <dgm:pt modelId="{9C22D2D2-AD37-41C5-8347-56561FE335D0}" type="parTrans" cxnId="{CB9A13F1-C867-496E-9ECA-591743539400}">
      <dgm:prSet/>
      <dgm:spPr/>
      <dgm:t>
        <a:bodyPr/>
        <a:lstStyle/>
        <a:p>
          <a:endParaRPr lang="en-US"/>
        </a:p>
      </dgm:t>
    </dgm:pt>
    <dgm:pt modelId="{2B9A63DE-AEF2-4FF5-91D4-C638AED6CAF7}" type="sibTrans" cxnId="{CB9A13F1-C867-496E-9ECA-591743539400}">
      <dgm:prSet/>
      <dgm:spPr/>
      <dgm:t>
        <a:bodyPr/>
        <a:lstStyle/>
        <a:p>
          <a:endParaRPr lang="en-US"/>
        </a:p>
      </dgm:t>
    </dgm:pt>
    <dgm:pt modelId="{81E37BE9-48B1-4E3F-811E-256E5BDC0067}">
      <dgm:prSet custT="1"/>
      <dgm:spPr/>
      <dgm:t>
        <a:bodyPr/>
        <a:lstStyle/>
        <a:p>
          <a:r>
            <a:rPr lang="en-US" sz="2000" b="1" dirty="0">
              <a:effectLst>
                <a:outerShdw blurRad="50800" dist="38100" dir="5400000" algn="t" rotWithShape="0">
                  <a:prstClr val="black">
                    <a:alpha val="40000"/>
                  </a:prstClr>
                </a:outerShdw>
              </a:effectLst>
            </a:rPr>
            <a:t>FUNCTIONAL REDUNDANCY AND ROLE OF MINORITIES </a:t>
          </a:r>
          <a:endParaRPr lang="en-US" sz="2000" dirty="0">
            <a:effectLst>
              <a:outerShdw blurRad="50800" dist="38100" dir="5400000" algn="t" rotWithShape="0">
                <a:prstClr val="black">
                  <a:alpha val="40000"/>
                </a:prstClr>
              </a:outerShdw>
            </a:effectLst>
          </a:endParaRPr>
        </a:p>
      </dgm:t>
    </dgm:pt>
    <dgm:pt modelId="{5F69FEC5-9C9F-4A5B-A7BB-1486C135F256}" type="parTrans" cxnId="{1530236F-F395-4600-873F-531EB0912E06}">
      <dgm:prSet/>
      <dgm:spPr/>
      <dgm:t>
        <a:bodyPr/>
        <a:lstStyle/>
        <a:p>
          <a:endParaRPr lang="en-US"/>
        </a:p>
      </dgm:t>
    </dgm:pt>
    <dgm:pt modelId="{69EB4CF6-B6A6-4CD5-90C0-E8365A3580A6}" type="sibTrans" cxnId="{1530236F-F395-4600-873F-531EB0912E06}">
      <dgm:prSet/>
      <dgm:spPr/>
      <dgm:t>
        <a:bodyPr/>
        <a:lstStyle/>
        <a:p>
          <a:endParaRPr lang="en-US"/>
        </a:p>
      </dgm:t>
    </dgm:pt>
    <dgm:pt modelId="{BCAC0AEF-74BC-4A95-B8DC-8E61E6C72336}">
      <dgm:prSet/>
      <dgm:spPr/>
      <dgm:t>
        <a:bodyPr/>
        <a:lstStyle/>
        <a:p>
          <a:r>
            <a:rPr lang="en-US" dirty="0"/>
            <a:t>Nurturing Bugs Welcome</a:t>
          </a:r>
        </a:p>
      </dgm:t>
    </dgm:pt>
    <dgm:pt modelId="{C5E6AC0E-5F37-464C-83AD-52F791FE9E65}" type="parTrans" cxnId="{48D0FAD4-4E5F-443A-AD99-8B05177350EB}">
      <dgm:prSet/>
      <dgm:spPr/>
      <dgm:t>
        <a:bodyPr/>
        <a:lstStyle/>
        <a:p>
          <a:endParaRPr lang="en-US"/>
        </a:p>
      </dgm:t>
    </dgm:pt>
    <dgm:pt modelId="{FD847123-9173-4237-B2B7-F6FB1069C3DD}" type="sibTrans" cxnId="{48D0FAD4-4E5F-443A-AD99-8B05177350EB}">
      <dgm:prSet/>
      <dgm:spPr/>
      <dgm:t>
        <a:bodyPr/>
        <a:lstStyle/>
        <a:p>
          <a:endParaRPr lang="en-US"/>
        </a:p>
      </dgm:t>
    </dgm:pt>
    <dgm:pt modelId="{D4029536-2D04-4AE3-994F-45AB1A1D2495}">
      <dgm:prSet custT="1"/>
      <dgm:spPr/>
      <dgm:t>
        <a:bodyPr/>
        <a:lstStyle/>
        <a:p>
          <a:r>
            <a:rPr lang="en-US" sz="2000" b="1" dirty="0">
              <a:effectLst>
                <a:outerShdw blurRad="50800" dist="38100" dir="5400000" algn="t" rotWithShape="0">
                  <a:prstClr val="black">
                    <a:alpha val="40000"/>
                  </a:prstClr>
                </a:outerShdw>
              </a:effectLst>
            </a:rPr>
            <a:t>GUT AND ROOT BACTERIA ENHANCE THE METABOLIC CAPACITIES OF THEIR HOSTS </a:t>
          </a:r>
          <a:endParaRPr lang="en-US" sz="2000" dirty="0">
            <a:effectLst>
              <a:outerShdw blurRad="50800" dist="38100" dir="5400000" algn="t" rotWithShape="0">
                <a:prstClr val="black">
                  <a:alpha val="40000"/>
                </a:prstClr>
              </a:outerShdw>
            </a:effectLst>
          </a:endParaRPr>
        </a:p>
      </dgm:t>
    </dgm:pt>
    <dgm:pt modelId="{BDCDF40B-5110-4E40-AAD3-4F819CDBEF21}" type="parTrans" cxnId="{39ADB0D5-C1BC-400B-A596-1CB5ABA061DE}">
      <dgm:prSet/>
      <dgm:spPr/>
      <dgm:t>
        <a:bodyPr/>
        <a:lstStyle/>
        <a:p>
          <a:endParaRPr lang="en-US"/>
        </a:p>
      </dgm:t>
    </dgm:pt>
    <dgm:pt modelId="{6BFC706D-3BF9-44C9-9BC7-B36FF1F54D13}" type="sibTrans" cxnId="{39ADB0D5-C1BC-400B-A596-1CB5ABA061DE}">
      <dgm:prSet/>
      <dgm:spPr/>
      <dgm:t>
        <a:bodyPr/>
        <a:lstStyle/>
        <a:p>
          <a:endParaRPr lang="en-US"/>
        </a:p>
      </dgm:t>
    </dgm:pt>
    <dgm:pt modelId="{7115CEDF-4DA8-4876-A054-A32706D7FE37}">
      <dgm:prSet/>
      <dgm:spPr/>
      <dgm:t>
        <a:bodyPr/>
        <a:lstStyle/>
        <a:p>
          <a:r>
            <a:rPr lang="en-US" dirty="0"/>
            <a:t>The </a:t>
          </a:r>
          <a:r>
            <a:rPr lang="en-US" dirty="0" err="1"/>
            <a:t>Interactiive</a:t>
          </a:r>
          <a:r>
            <a:rPr lang="en-US" dirty="0"/>
            <a:t> Common</a:t>
          </a:r>
        </a:p>
      </dgm:t>
    </dgm:pt>
    <dgm:pt modelId="{EA81146A-2A89-48D7-813E-6120607633B7}" type="parTrans" cxnId="{F9B7497E-5570-4A2D-A690-3E8538A81EB9}">
      <dgm:prSet/>
      <dgm:spPr/>
      <dgm:t>
        <a:bodyPr/>
        <a:lstStyle/>
        <a:p>
          <a:endParaRPr lang="en-US"/>
        </a:p>
      </dgm:t>
    </dgm:pt>
    <dgm:pt modelId="{EBD240B8-C085-43D9-B884-987EC167BB56}" type="sibTrans" cxnId="{F9B7497E-5570-4A2D-A690-3E8538A81EB9}">
      <dgm:prSet/>
      <dgm:spPr/>
      <dgm:t>
        <a:bodyPr/>
        <a:lstStyle/>
        <a:p>
          <a:endParaRPr lang="en-US"/>
        </a:p>
      </dgm:t>
    </dgm:pt>
    <dgm:pt modelId="{5A4D1DF1-10B4-44DE-B540-716A7EC4CB5B}">
      <dgm:prSet custT="1"/>
      <dgm:spPr/>
      <dgm:t>
        <a:bodyPr/>
        <a:lstStyle/>
        <a:p>
          <a:r>
            <a:rPr lang="en-US" sz="2000" b="1" dirty="0">
              <a:effectLst>
                <a:outerShdw blurRad="50800" dist="38100" dir="5400000" algn="t" rotWithShape="0">
                  <a:prstClr val="black">
                    <a:alpha val="40000"/>
                  </a:prstClr>
                </a:outerShdw>
              </a:effectLst>
            </a:rPr>
            <a:t>SIMILAR BACTERIUM-HOST INTERACTIONS IN GUTS AND ROOTS</a:t>
          </a:r>
          <a:endParaRPr lang="en-US" sz="2000" dirty="0">
            <a:effectLst>
              <a:outerShdw blurRad="50800" dist="38100" dir="5400000" algn="t" rotWithShape="0">
                <a:prstClr val="black">
                  <a:alpha val="40000"/>
                </a:prstClr>
              </a:outerShdw>
            </a:effectLst>
          </a:endParaRPr>
        </a:p>
      </dgm:t>
    </dgm:pt>
    <dgm:pt modelId="{949B0735-6373-4A6F-8AB3-C6766F9A460F}" type="parTrans" cxnId="{7AD28FAB-604D-4A87-B1FE-80C8041941AC}">
      <dgm:prSet/>
      <dgm:spPr/>
      <dgm:t>
        <a:bodyPr/>
        <a:lstStyle/>
        <a:p>
          <a:endParaRPr lang="en-US"/>
        </a:p>
      </dgm:t>
    </dgm:pt>
    <dgm:pt modelId="{4EB56AA7-981F-49B8-8762-CBB6EBE26334}" type="sibTrans" cxnId="{7AD28FAB-604D-4A87-B1FE-80C8041941AC}">
      <dgm:prSet/>
      <dgm:spPr/>
      <dgm:t>
        <a:bodyPr/>
        <a:lstStyle/>
        <a:p>
          <a:endParaRPr lang="en-US"/>
        </a:p>
      </dgm:t>
    </dgm:pt>
    <dgm:pt modelId="{A1A50521-3706-4B2B-8ED3-8AF3FEBF316D}">
      <dgm:prSet/>
      <dgm:spPr/>
      <dgm:t>
        <a:bodyPr/>
        <a:lstStyle/>
        <a:p>
          <a:r>
            <a:rPr lang="en-US" dirty="0"/>
            <a:t>Bugs help us evolve &amp; adapt</a:t>
          </a:r>
        </a:p>
      </dgm:t>
    </dgm:pt>
    <dgm:pt modelId="{722B347B-8199-4EDD-BB14-35D98F3F2DA6}" type="parTrans" cxnId="{331050A3-FC8B-4484-9548-2ABE4872EDF5}">
      <dgm:prSet/>
      <dgm:spPr/>
      <dgm:t>
        <a:bodyPr/>
        <a:lstStyle/>
        <a:p>
          <a:endParaRPr lang="en-US"/>
        </a:p>
      </dgm:t>
    </dgm:pt>
    <dgm:pt modelId="{A453A416-152A-43D4-8F5D-C0B7F267B168}" type="sibTrans" cxnId="{331050A3-FC8B-4484-9548-2ABE4872EDF5}">
      <dgm:prSet/>
      <dgm:spPr/>
      <dgm:t>
        <a:bodyPr/>
        <a:lstStyle/>
        <a:p>
          <a:endParaRPr lang="en-US"/>
        </a:p>
      </dgm:t>
    </dgm:pt>
    <dgm:pt modelId="{AB23DFE2-700E-4BAE-8B80-F9C466178786}">
      <dgm:prSet custT="1"/>
      <dgm:spPr/>
      <dgm:t>
        <a:bodyPr/>
        <a:lstStyle/>
        <a:p>
          <a:r>
            <a:rPr lang="en-US" sz="2000" b="1" dirty="0">
              <a:effectLst>
                <a:outerShdw blurRad="50800" dist="38100" dir="5400000" algn="t" rotWithShape="0">
                  <a:prstClr val="black">
                    <a:alpha val="40000"/>
                  </a:prstClr>
                </a:outerShdw>
              </a:effectLst>
            </a:rPr>
            <a:t>EVOLUTIONARY PATHWAYS </a:t>
          </a:r>
          <a:endParaRPr lang="en-US" sz="2000" dirty="0">
            <a:effectLst>
              <a:outerShdw blurRad="50800" dist="38100" dir="5400000" algn="t" rotWithShape="0">
                <a:prstClr val="black">
                  <a:alpha val="40000"/>
                </a:prstClr>
              </a:outerShdw>
            </a:effectLst>
          </a:endParaRPr>
        </a:p>
      </dgm:t>
    </dgm:pt>
    <dgm:pt modelId="{0B2D31E5-4EFB-4295-BDAE-8642B384847F}" type="parTrans" cxnId="{9F49641C-6A69-4FE9-B6C4-028F37A22DEA}">
      <dgm:prSet/>
      <dgm:spPr/>
      <dgm:t>
        <a:bodyPr/>
        <a:lstStyle/>
        <a:p>
          <a:endParaRPr lang="en-US"/>
        </a:p>
      </dgm:t>
    </dgm:pt>
    <dgm:pt modelId="{1E793087-DB29-4DAF-8E88-3C20F199903E}" type="sibTrans" cxnId="{9F49641C-6A69-4FE9-B6C4-028F37A22DEA}">
      <dgm:prSet/>
      <dgm:spPr/>
      <dgm:t>
        <a:bodyPr/>
        <a:lstStyle/>
        <a:p>
          <a:endParaRPr lang="en-US"/>
        </a:p>
      </dgm:t>
    </dgm:pt>
    <dgm:pt modelId="{88987E3E-FAEE-4EBD-9CFC-E32C45099232}">
      <dgm:prSet/>
      <dgm:spPr/>
      <dgm:t>
        <a:bodyPr/>
        <a:lstStyle/>
        <a:p>
          <a:r>
            <a:rPr lang="en-US" dirty="0"/>
            <a:t>Shared Outcomes </a:t>
          </a:r>
        </a:p>
      </dgm:t>
    </dgm:pt>
    <dgm:pt modelId="{820994D9-5DE4-40D3-B2D7-7BD8F5E77ACE}" type="parTrans" cxnId="{A9C43BAD-DC23-4F85-A311-A9511F4EFEE8}">
      <dgm:prSet/>
      <dgm:spPr/>
      <dgm:t>
        <a:bodyPr/>
        <a:lstStyle/>
        <a:p>
          <a:endParaRPr lang="en-US"/>
        </a:p>
      </dgm:t>
    </dgm:pt>
    <dgm:pt modelId="{0EC644C0-71B1-487D-9BF7-A9F95BB61BCC}" type="sibTrans" cxnId="{A9C43BAD-DC23-4F85-A311-A9511F4EFEE8}">
      <dgm:prSet/>
      <dgm:spPr/>
      <dgm:t>
        <a:bodyPr/>
        <a:lstStyle/>
        <a:p>
          <a:endParaRPr lang="en-US"/>
        </a:p>
      </dgm:t>
    </dgm:pt>
    <dgm:pt modelId="{7D391FED-3496-42D5-B9FA-541DCA1D189E}">
      <dgm:prSet custT="1"/>
      <dgm:spPr/>
      <dgm:t>
        <a:bodyPr/>
        <a:lstStyle/>
        <a:p>
          <a:r>
            <a:rPr lang="en-US" sz="2000" dirty="0">
              <a:effectLst>
                <a:outerShdw blurRad="50800" dist="38100" dir="5400000" algn="t" rotWithShape="0">
                  <a:prstClr val="black">
                    <a:alpha val="40000"/>
                  </a:prstClr>
                </a:outerShdw>
              </a:effectLst>
            </a:rPr>
            <a:t>Gut and root microbiotas significantly impact health, development, and fitness of their respective hosts.</a:t>
          </a:r>
        </a:p>
      </dgm:t>
    </dgm:pt>
    <dgm:pt modelId="{D7594BCF-8870-47EA-B71D-B922CD96C0FC}" type="parTrans" cxnId="{2BF14DC3-6918-426A-9A9D-F68C9201D588}">
      <dgm:prSet/>
      <dgm:spPr/>
      <dgm:t>
        <a:bodyPr/>
        <a:lstStyle/>
        <a:p>
          <a:endParaRPr lang="en-US"/>
        </a:p>
      </dgm:t>
    </dgm:pt>
    <dgm:pt modelId="{BA5B28E9-1272-4856-85AE-A4B8B517EB78}" type="sibTrans" cxnId="{2BF14DC3-6918-426A-9A9D-F68C9201D588}">
      <dgm:prSet/>
      <dgm:spPr/>
      <dgm:t>
        <a:bodyPr/>
        <a:lstStyle/>
        <a:p>
          <a:endParaRPr lang="en-US"/>
        </a:p>
      </dgm:t>
    </dgm:pt>
    <dgm:pt modelId="{5FDB6561-279E-F647-8144-C104727425C7}" type="pres">
      <dgm:prSet presAssocID="{97E40252-95D1-4147-9BE3-745A2AF5FB50}" presName="Name0" presStyleCnt="0">
        <dgm:presLayoutVars>
          <dgm:dir/>
          <dgm:animLvl val="lvl"/>
          <dgm:resizeHandles val="exact"/>
        </dgm:presLayoutVars>
      </dgm:prSet>
      <dgm:spPr/>
    </dgm:pt>
    <dgm:pt modelId="{114AF0C4-F9EC-794E-99DF-480090CC6BAB}" type="pres">
      <dgm:prSet presAssocID="{7F7AF2C0-07B2-4215-AB73-5E7B86594064}" presName="linNode" presStyleCnt="0"/>
      <dgm:spPr/>
    </dgm:pt>
    <dgm:pt modelId="{39E189F3-0399-134A-BAAC-7EA6EBD95620}" type="pres">
      <dgm:prSet presAssocID="{7F7AF2C0-07B2-4215-AB73-5E7B86594064}" presName="parentText" presStyleLbl="solidFgAcc1" presStyleIdx="0" presStyleCnt="6">
        <dgm:presLayoutVars>
          <dgm:chMax val="1"/>
          <dgm:bulletEnabled/>
        </dgm:presLayoutVars>
      </dgm:prSet>
      <dgm:spPr/>
    </dgm:pt>
    <dgm:pt modelId="{6EC9CD6C-BB4A-8549-9B53-4AD45E4E33C0}" type="pres">
      <dgm:prSet presAssocID="{7F7AF2C0-07B2-4215-AB73-5E7B86594064}" presName="descendantText" presStyleLbl="alignNode1" presStyleIdx="0" presStyleCnt="6">
        <dgm:presLayoutVars>
          <dgm:bulletEnabled/>
        </dgm:presLayoutVars>
      </dgm:prSet>
      <dgm:spPr/>
    </dgm:pt>
    <dgm:pt modelId="{C12846A2-1830-D748-A8FE-960CFBBB61FF}" type="pres">
      <dgm:prSet presAssocID="{EE7900CD-FCF8-4368-B096-904A6DC9F23E}" presName="sp" presStyleCnt="0"/>
      <dgm:spPr/>
    </dgm:pt>
    <dgm:pt modelId="{F94561BC-78B3-2F48-B771-3A60C2FCE433}" type="pres">
      <dgm:prSet presAssocID="{8EBB024D-A9D3-4F4A-8569-A5BC81DE066B}" presName="linNode" presStyleCnt="0"/>
      <dgm:spPr/>
    </dgm:pt>
    <dgm:pt modelId="{D18C63BC-34BD-274D-B108-131640EB434E}" type="pres">
      <dgm:prSet presAssocID="{8EBB024D-A9D3-4F4A-8569-A5BC81DE066B}" presName="parentText" presStyleLbl="solidFgAcc1" presStyleIdx="1" presStyleCnt="6">
        <dgm:presLayoutVars>
          <dgm:chMax val="1"/>
          <dgm:bulletEnabled/>
        </dgm:presLayoutVars>
      </dgm:prSet>
      <dgm:spPr/>
    </dgm:pt>
    <dgm:pt modelId="{8FA3BA50-FD72-0849-BE8A-E93C9EF6EBC1}" type="pres">
      <dgm:prSet presAssocID="{8EBB024D-A9D3-4F4A-8569-A5BC81DE066B}" presName="descendantText" presStyleLbl="alignNode1" presStyleIdx="1" presStyleCnt="6">
        <dgm:presLayoutVars>
          <dgm:bulletEnabled/>
        </dgm:presLayoutVars>
      </dgm:prSet>
      <dgm:spPr/>
    </dgm:pt>
    <dgm:pt modelId="{FAE73FB5-3AFA-3943-BA47-19FED6B892AD}" type="pres">
      <dgm:prSet presAssocID="{2B9A63DE-AEF2-4FF5-91D4-C638AED6CAF7}" presName="sp" presStyleCnt="0"/>
      <dgm:spPr/>
    </dgm:pt>
    <dgm:pt modelId="{90C54A7E-66CF-134C-BC96-901C2FBD36D1}" type="pres">
      <dgm:prSet presAssocID="{BCAC0AEF-74BC-4A95-B8DC-8E61E6C72336}" presName="linNode" presStyleCnt="0"/>
      <dgm:spPr/>
    </dgm:pt>
    <dgm:pt modelId="{BD11BAEF-95AF-BB4C-B38A-E3CA59846DE4}" type="pres">
      <dgm:prSet presAssocID="{BCAC0AEF-74BC-4A95-B8DC-8E61E6C72336}" presName="parentText" presStyleLbl="solidFgAcc1" presStyleIdx="2" presStyleCnt="6">
        <dgm:presLayoutVars>
          <dgm:chMax val="1"/>
          <dgm:bulletEnabled/>
        </dgm:presLayoutVars>
      </dgm:prSet>
      <dgm:spPr/>
    </dgm:pt>
    <dgm:pt modelId="{429DF2C6-9A58-3A40-BC7F-DE9710265290}" type="pres">
      <dgm:prSet presAssocID="{BCAC0AEF-74BC-4A95-B8DC-8E61E6C72336}" presName="descendantText" presStyleLbl="alignNode1" presStyleIdx="2" presStyleCnt="6">
        <dgm:presLayoutVars>
          <dgm:bulletEnabled/>
        </dgm:presLayoutVars>
      </dgm:prSet>
      <dgm:spPr/>
    </dgm:pt>
    <dgm:pt modelId="{74EF361D-068B-C945-96BC-4E2D14399A49}" type="pres">
      <dgm:prSet presAssocID="{FD847123-9173-4237-B2B7-F6FB1069C3DD}" presName="sp" presStyleCnt="0"/>
      <dgm:spPr/>
    </dgm:pt>
    <dgm:pt modelId="{C2A7B740-B96D-BD46-9372-F4B6751E90E1}" type="pres">
      <dgm:prSet presAssocID="{7115CEDF-4DA8-4876-A054-A32706D7FE37}" presName="linNode" presStyleCnt="0"/>
      <dgm:spPr/>
    </dgm:pt>
    <dgm:pt modelId="{4B585C60-EE22-754D-A741-0148AC3AC045}" type="pres">
      <dgm:prSet presAssocID="{7115CEDF-4DA8-4876-A054-A32706D7FE37}" presName="parentText" presStyleLbl="solidFgAcc1" presStyleIdx="3" presStyleCnt="6">
        <dgm:presLayoutVars>
          <dgm:chMax val="1"/>
          <dgm:bulletEnabled/>
        </dgm:presLayoutVars>
      </dgm:prSet>
      <dgm:spPr/>
    </dgm:pt>
    <dgm:pt modelId="{AB6CFC0B-02BE-2647-A340-4AD3AE0CE11F}" type="pres">
      <dgm:prSet presAssocID="{7115CEDF-4DA8-4876-A054-A32706D7FE37}" presName="descendantText" presStyleLbl="alignNode1" presStyleIdx="3" presStyleCnt="6">
        <dgm:presLayoutVars>
          <dgm:bulletEnabled/>
        </dgm:presLayoutVars>
      </dgm:prSet>
      <dgm:spPr/>
    </dgm:pt>
    <dgm:pt modelId="{4A3EE0D3-E2B5-0140-9AC7-C14CF4754D0A}" type="pres">
      <dgm:prSet presAssocID="{EBD240B8-C085-43D9-B884-987EC167BB56}" presName="sp" presStyleCnt="0"/>
      <dgm:spPr/>
    </dgm:pt>
    <dgm:pt modelId="{C50E980A-02FE-A644-B682-E925F348FAC2}" type="pres">
      <dgm:prSet presAssocID="{A1A50521-3706-4B2B-8ED3-8AF3FEBF316D}" presName="linNode" presStyleCnt="0"/>
      <dgm:spPr/>
    </dgm:pt>
    <dgm:pt modelId="{2065D153-C4CB-3443-B5C2-5F2D89BDCE10}" type="pres">
      <dgm:prSet presAssocID="{A1A50521-3706-4B2B-8ED3-8AF3FEBF316D}" presName="parentText" presStyleLbl="solidFgAcc1" presStyleIdx="4" presStyleCnt="6">
        <dgm:presLayoutVars>
          <dgm:chMax val="1"/>
          <dgm:bulletEnabled/>
        </dgm:presLayoutVars>
      </dgm:prSet>
      <dgm:spPr/>
    </dgm:pt>
    <dgm:pt modelId="{7D8F96C5-F8AB-C243-8B05-499B153CEA1E}" type="pres">
      <dgm:prSet presAssocID="{A1A50521-3706-4B2B-8ED3-8AF3FEBF316D}" presName="descendantText" presStyleLbl="alignNode1" presStyleIdx="4" presStyleCnt="6">
        <dgm:presLayoutVars>
          <dgm:bulletEnabled/>
        </dgm:presLayoutVars>
      </dgm:prSet>
      <dgm:spPr/>
    </dgm:pt>
    <dgm:pt modelId="{7DEF8FAC-88A1-934F-A952-DEC207FD480D}" type="pres">
      <dgm:prSet presAssocID="{A453A416-152A-43D4-8F5D-C0B7F267B168}" presName="sp" presStyleCnt="0"/>
      <dgm:spPr/>
    </dgm:pt>
    <dgm:pt modelId="{897C1DF9-C7FB-4949-8EE1-A79C7F6056F9}" type="pres">
      <dgm:prSet presAssocID="{88987E3E-FAEE-4EBD-9CFC-E32C45099232}" presName="linNode" presStyleCnt="0"/>
      <dgm:spPr/>
    </dgm:pt>
    <dgm:pt modelId="{F727C344-CBBB-A749-8D37-D3F94425CEDF}" type="pres">
      <dgm:prSet presAssocID="{88987E3E-FAEE-4EBD-9CFC-E32C45099232}" presName="parentText" presStyleLbl="solidFgAcc1" presStyleIdx="5" presStyleCnt="6">
        <dgm:presLayoutVars>
          <dgm:chMax val="1"/>
          <dgm:bulletEnabled/>
        </dgm:presLayoutVars>
      </dgm:prSet>
      <dgm:spPr/>
    </dgm:pt>
    <dgm:pt modelId="{44E04817-F29A-E24F-86EA-B1E72DA7F4B3}" type="pres">
      <dgm:prSet presAssocID="{88987E3E-FAEE-4EBD-9CFC-E32C45099232}" presName="descendantText" presStyleLbl="alignNode1" presStyleIdx="5" presStyleCnt="6">
        <dgm:presLayoutVars>
          <dgm:bulletEnabled/>
        </dgm:presLayoutVars>
      </dgm:prSet>
      <dgm:spPr/>
    </dgm:pt>
  </dgm:ptLst>
  <dgm:cxnLst>
    <dgm:cxn modelId="{B50F5B1A-F331-4793-89D4-B6C8D3E6E7CB}" srcId="{7F7AF2C0-07B2-4215-AB73-5E7B86594064}" destId="{33789140-BAE0-4244-AF41-0EFA2E917DB7}" srcOrd="0" destOrd="0" parTransId="{999AC997-F6FB-459C-ADE0-C632D3C19140}" sibTransId="{9F88E927-8BEC-45F8-8D8C-4D38D3D2DEE0}"/>
    <dgm:cxn modelId="{9F49641C-6A69-4FE9-B6C4-028F37A22DEA}" srcId="{A1A50521-3706-4B2B-8ED3-8AF3FEBF316D}" destId="{AB23DFE2-700E-4BAE-8B80-F9C466178786}" srcOrd="0" destOrd="0" parTransId="{0B2D31E5-4EFB-4295-BDAE-8642B384847F}" sibTransId="{1E793087-DB29-4DAF-8E88-3C20F199903E}"/>
    <dgm:cxn modelId="{0B7F0B20-0477-A348-8C14-522E31045BC3}" type="presOf" srcId="{33789140-BAE0-4244-AF41-0EFA2E917DB7}" destId="{6EC9CD6C-BB4A-8549-9B53-4AD45E4E33C0}" srcOrd="0" destOrd="0" presId="urn:microsoft.com/office/officeart/2016/7/layout/VerticalHollowActionList"/>
    <dgm:cxn modelId="{34B74C2F-86CE-724B-B617-1CD71C296477}" type="presOf" srcId="{D4029536-2D04-4AE3-994F-45AB1A1D2495}" destId="{429DF2C6-9A58-3A40-BC7F-DE9710265290}" srcOrd="0" destOrd="0" presId="urn:microsoft.com/office/officeart/2016/7/layout/VerticalHollowActionList"/>
    <dgm:cxn modelId="{BAB0FA3A-1376-46E3-99FC-CB386D812771}" srcId="{97E40252-95D1-4147-9BE3-745A2AF5FB50}" destId="{7F7AF2C0-07B2-4215-AB73-5E7B86594064}" srcOrd="0" destOrd="0" parTransId="{66C09FBC-2E3A-437A-98DB-3CBA4CB9E276}" sibTransId="{EE7900CD-FCF8-4368-B096-904A6DC9F23E}"/>
    <dgm:cxn modelId="{7D05B86A-95D9-A445-815C-D0BCFE720004}" type="presOf" srcId="{7D391FED-3496-42D5-B9FA-541DCA1D189E}" destId="{44E04817-F29A-E24F-86EA-B1E72DA7F4B3}" srcOrd="0" destOrd="0" presId="urn:microsoft.com/office/officeart/2016/7/layout/VerticalHollowActionList"/>
    <dgm:cxn modelId="{4871E06B-43C2-4E47-91CC-58781387D6F1}" type="presOf" srcId="{5A4D1DF1-10B4-44DE-B540-716A7EC4CB5B}" destId="{AB6CFC0B-02BE-2647-A340-4AD3AE0CE11F}" srcOrd="0" destOrd="0" presId="urn:microsoft.com/office/officeart/2016/7/layout/VerticalHollowActionList"/>
    <dgm:cxn modelId="{1530236F-F395-4600-873F-531EB0912E06}" srcId="{8EBB024D-A9D3-4F4A-8569-A5BC81DE066B}" destId="{81E37BE9-48B1-4E3F-811E-256E5BDC0067}" srcOrd="0" destOrd="0" parTransId="{5F69FEC5-9C9F-4A5B-A7BB-1486C135F256}" sibTransId="{69EB4CF6-B6A6-4CD5-90C0-E8365A3580A6}"/>
    <dgm:cxn modelId="{33ADE071-5E3C-7641-BAAF-806DC2BB6CB4}" type="presOf" srcId="{81E37BE9-48B1-4E3F-811E-256E5BDC0067}" destId="{8FA3BA50-FD72-0849-BE8A-E93C9EF6EBC1}" srcOrd="0" destOrd="0" presId="urn:microsoft.com/office/officeart/2016/7/layout/VerticalHollowActionList"/>
    <dgm:cxn modelId="{EE8BEB73-34F5-904F-A32B-81369986E256}" type="presOf" srcId="{A1A50521-3706-4B2B-8ED3-8AF3FEBF316D}" destId="{2065D153-C4CB-3443-B5C2-5F2D89BDCE10}" srcOrd="0" destOrd="0" presId="urn:microsoft.com/office/officeart/2016/7/layout/VerticalHollowActionList"/>
    <dgm:cxn modelId="{F9B7497E-5570-4A2D-A690-3E8538A81EB9}" srcId="{97E40252-95D1-4147-9BE3-745A2AF5FB50}" destId="{7115CEDF-4DA8-4876-A054-A32706D7FE37}" srcOrd="3" destOrd="0" parTransId="{EA81146A-2A89-48D7-813E-6120607633B7}" sibTransId="{EBD240B8-C085-43D9-B884-987EC167BB56}"/>
    <dgm:cxn modelId="{5DD4B398-8957-3842-B9C7-EA228D70BC96}" type="presOf" srcId="{97E40252-95D1-4147-9BE3-745A2AF5FB50}" destId="{5FDB6561-279E-F647-8144-C104727425C7}" srcOrd="0" destOrd="0" presId="urn:microsoft.com/office/officeart/2016/7/layout/VerticalHollowActionList"/>
    <dgm:cxn modelId="{951FC09E-1A4E-1946-BAC2-006250470F61}" type="presOf" srcId="{8EBB024D-A9D3-4F4A-8569-A5BC81DE066B}" destId="{D18C63BC-34BD-274D-B108-131640EB434E}" srcOrd="0" destOrd="0" presId="urn:microsoft.com/office/officeart/2016/7/layout/VerticalHollowActionList"/>
    <dgm:cxn modelId="{36B9739F-D892-244E-9975-CDB15A8F8E37}" type="presOf" srcId="{88987E3E-FAEE-4EBD-9CFC-E32C45099232}" destId="{F727C344-CBBB-A749-8D37-D3F94425CEDF}" srcOrd="0" destOrd="0" presId="urn:microsoft.com/office/officeart/2016/7/layout/VerticalHollowActionList"/>
    <dgm:cxn modelId="{331050A3-FC8B-4484-9548-2ABE4872EDF5}" srcId="{97E40252-95D1-4147-9BE3-745A2AF5FB50}" destId="{A1A50521-3706-4B2B-8ED3-8AF3FEBF316D}" srcOrd="4" destOrd="0" parTransId="{722B347B-8199-4EDD-BB14-35D98F3F2DA6}" sibTransId="{A453A416-152A-43D4-8F5D-C0B7F267B168}"/>
    <dgm:cxn modelId="{D0B24DA9-2E4F-3A47-B7BB-E4547C1A7978}" type="presOf" srcId="{7F7AF2C0-07B2-4215-AB73-5E7B86594064}" destId="{39E189F3-0399-134A-BAAC-7EA6EBD95620}" srcOrd="0" destOrd="0" presId="urn:microsoft.com/office/officeart/2016/7/layout/VerticalHollowActionList"/>
    <dgm:cxn modelId="{7AD28FAB-604D-4A87-B1FE-80C8041941AC}" srcId="{7115CEDF-4DA8-4876-A054-A32706D7FE37}" destId="{5A4D1DF1-10B4-44DE-B540-716A7EC4CB5B}" srcOrd="0" destOrd="0" parTransId="{949B0735-6373-4A6F-8AB3-C6766F9A460F}" sibTransId="{4EB56AA7-981F-49B8-8762-CBB6EBE26334}"/>
    <dgm:cxn modelId="{41D74EAC-0299-B946-B6FD-389435A4C9C9}" type="presOf" srcId="{BCAC0AEF-74BC-4A95-B8DC-8E61E6C72336}" destId="{BD11BAEF-95AF-BB4C-B38A-E3CA59846DE4}" srcOrd="0" destOrd="0" presId="urn:microsoft.com/office/officeart/2016/7/layout/VerticalHollowActionList"/>
    <dgm:cxn modelId="{A9C43BAD-DC23-4F85-A311-A9511F4EFEE8}" srcId="{97E40252-95D1-4147-9BE3-745A2AF5FB50}" destId="{88987E3E-FAEE-4EBD-9CFC-E32C45099232}" srcOrd="5" destOrd="0" parTransId="{820994D9-5DE4-40D3-B2D7-7BD8F5E77ACE}" sibTransId="{0EC644C0-71B1-487D-9BF7-A9F95BB61BCC}"/>
    <dgm:cxn modelId="{B99F30B0-1894-D24E-8F8E-6FFDB9A49BB5}" type="presOf" srcId="{AB23DFE2-700E-4BAE-8B80-F9C466178786}" destId="{7D8F96C5-F8AB-C243-8B05-499B153CEA1E}" srcOrd="0" destOrd="0" presId="urn:microsoft.com/office/officeart/2016/7/layout/VerticalHollowActionList"/>
    <dgm:cxn modelId="{A53A81BE-0E8C-2E4B-BA65-DB4F9B296005}" type="presOf" srcId="{7115CEDF-4DA8-4876-A054-A32706D7FE37}" destId="{4B585C60-EE22-754D-A741-0148AC3AC045}" srcOrd="0" destOrd="0" presId="urn:microsoft.com/office/officeart/2016/7/layout/VerticalHollowActionList"/>
    <dgm:cxn modelId="{2BF14DC3-6918-426A-9A9D-F68C9201D588}" srcId="{88987E3E-FAEE-4EBD-9CFC-E32C45099232}" destId="{7D391FED-3496-42D5-B9FA-541DCA1D189E}" srcOrd="0" destOrd="0" parTransId="{D7594BCF-8870-47EA-B71D-B922CD96C0FC}" sibTransId="{BA5B28E9-1272-4856-85AE-A4B8B517EB78}"/>
    <dgm:cxn modelId="{48D0FAD4-4E5F-443A-AD99-8B05177350EB}" srcId="{97E40252-95D1-4147-9BE3-745A2AF5FB50}" destId="{BCAC0AEF-74BC-4A95-B8DC-8E61E6C72336}" srcOrd="2" destOrd="0" parTransId="{C5E6AC0E-5F37-464C-83AD-52F791FE9E65}" sibTransId="{FD847123-9173-4237-B2B7-F6FB1069C3DD}"/>
    <dgm:cxn modelId="{39ADB0D5-C1BC-400B-A596-1CB5ABA061DE}" srcId="{BCAC0AEF-74BC-4A95-B8DC-8E61E6C72336}" destId="{D4029536-2D04-4AE3-994F-45AB1A1D2495}" srcOrd="0" destOrd="0" parTransId="{BDCDF40B-5110-4E40-AAD3-4F819CDBEF21}" sibTransId="{6BFC706D-3BF9-44C9-9BC7-B36FF1F54D13}"/>
    <dgm:cxn modelId="{CB9A13F1-C867-496E-9ECA-591743539400}" srcId="{97E40252-95D1-4147-9BE3-745A2AF5FB50}" destId="{8EBB024D-A9D3-4F4A-8569-A5BC81DE066B}" srcOrd="1" destOrd="0" parTransId="{9C22D2D2-AD37-41C5-8347-56561FE335D0}" sibTransId="{2B9A63DE-AEF2-4FF5-91D4-C638AED6CAF7}"/>
    <dgm:cxn modelId="{FD6426ED-1577-664B-B8BF-17A52B7D0564}" type="presParOf" srcId="{5FDB6561-279E-F647-8144-C104727425C7}" destId="{114AF0C4-F9EC-794E-99DF-480090CC6BAB}" srcOrd="0" destOrd="0" presId="urn:microsoft.com/office/officeart/2016/7/layout/VerticalHollowActionList"/>
    <dgm:cxn modelId="{6EBBB81B-D161-294E-8221-2868C5CD9C47}" type="presParOf" srcId="{114AF0C4-F9EC-794E-99DF-480090CC6BAB}" destId="{39E189F3-0399-134A-BAAC-7EA6EBD95620}" srcOrd="0" destOrd="0" presId="urn:microsoft.com/office/officeart/2016/7/layout/VerticalHollowActionList"/>
    <dgm:cxn modelId="{02928F83-7FF2-3043-883D-B8CC70E7B16E}" type="presParOf" srcId="{114AF0C4-F9EC-794E-99DF-480090CC6BAB}" destId="{6EC9CD6C-BB4A-8549-9B53-4AD45E4E33C0}" srcOrd="1" destOrd="0" presId="urn:microsoft.com/office/officeart/2016/7/layout/VerticalHollowActionList"/>
    <dgm:cxn modelId="{D2284825-6E35-2444-A01E-EEF637947ABF}" type="presParOf" srcId="{5FDB6561-279E-F647-8144-C104727425C7}" destId="{C12846A2-1830-D748-A8FE-960CFBBB61FF}" srcOrd="1" destOrd="0" presId="urn:microsoft.com/office/officeart/2016/7/layout/VerticalHollowActionList"/>
    <dgm:cxn modelId="{A9869C2E-E72C-EA4E-B078-A2887C041F6B}" type="presParOf" srcId="{5FDB6561-279E-F647-8144-C104727425C7}" destId="{F94561BC-78B3-2F48-B771-3A60C2FCE433}" srcOrd="2" destOrd="0" presId="urn:microsoft.com/office/officeart/2016/7/layout/VerticalHollowActionList"/>
    <dgm:cxn modelId="{F1D73E8F-89BE-7E45-8884-6DA63452710A}" type="presParOf" srcId="{F94561BC-78B3-2F48-B771-3A60C2FCE433}" destId="{D18C63BC-34BD-274D-B108-131640EB434E}" srcOrd="0" destOrd="0" presId="urn:microsoft.com/office/officeart/2016/7/layout/VerticalHollowActionList"/>
    <dgm:cxn modelId="{75A0084B-8323-7140-B2D2-E0083DC468D5}" type="presParOf" srcId="{F94561BC-78B3-2F48-B771-3A60C2FCE433}" destId="{8FA3BA50-FD72-0849-BE8A-E93C9EF6EBC1}" srcOrd="1" destOrd="0" presId="urn:microsoft.com/office/officeart/2016/7/layout/VerticalHollowActionList"/>
    <dgm:cxn modelId="{147DB078-E26E-9340-AC10-2600E57F11B2}" type="presParOf" srcId="{5FDB6561-279E-F647-8144-C104727425C7}" destId="{FAE73FB5-3AFA-3943-BA47-19FED6B892AD}" srcOrd="3" destOrd="0" presId="urn:microsoft.com/office/officeart/2016/7/layout/VerticalHollowActionList"/>
    <dgm:cxn modelId="{A020DD22-4993-3F4A-B151-A2929C162ECE}" type="presParOf" srcId="{5FDB6561-279E-F647-8144-C104727425C7}" destId="{90C54A7E-66CF-134C-BC96-901C2FBD36D1}" srcOrd="4" destOrd="0" presId="urn:microsoft.com/office/officeart/2016/7/layout/VerticalHollowActionList"/>
    <dgm:cxn modelId="{7F0BA2BB-DEF3-CF4D-91B0-5317BEDD6A6B}" type="presParOf" srcId="{90C54A7E-66CF-134C-BC96-901C2FBD36D1}" destId="{BD11BAEF-95AF-BB4C-B38A-E3CA59846DE4}" srcOrd="0" destOrd="0" presId="urn:microsoft.com/office/officeart/2016/7/layout/VerticalHollowActionList"/>
    <dgm:cxn modelId="{77BE46E2-C81E-0F45-8AD2-EEF1B1FDF774}" type="presParOf" srcId="{90C54A7E-66CF-134C-BC96-901C2FBD36D1}" destId="{429DF2C6-9A58-3A40-BC7F-DE9710265290}" srcOrd="1" destOrd="0" presId="urn:microsoft.com/office/officeart/2016/7/layout/VerticalHollowActionList"/>
    <dgm:cxn modelId="{0277FC0A-D28D-7D43-B5BA-59E50A06E51D}" type="presParOf" srcId="{5FDB6561-279E-F647-8144-C104727425C7}" destId="{74EF361D-068B-C945-96BC-4E2D14399A49}" srcOrd="5" destOrd="0" presId="urn:microsoft.com/office/officeart/2016/7/layout/VerticalHollowActionList"/>
    <dgm:cxn modelId="{6C1DB8F2-4784-454A-B619-B2E446034064}" type="presParOf" srcId="{5FDB6561-279E-F647-8144-C104727425C7}" destId="{C2A7B740-B96D-BD46-9372-F4B6751E90E1}" srcOrd="6" destOrd="0" presId="urn:microsoft.com/office/officeart/2016/7/layout/VerticalHollowActionList"/>
    <dgm:cxn modelId="{49D4237F-8B30-0743-8558-ED903C029644}" type="presParOf" srcId="{C2A7B740-B96D-BD46-9372-F4B6751E90E1}" destId="{4B585C60-EE22-754D-A741-0148AC3AC045}" srcOrd="0" destOrd="0" presId="urn:microsoft.com/office/officeart/2016/7/layout/VerticalHollowActionList"/>
    <dgm:cxn modelId="{3A15F711-16E5-A94A-9395-D2397CD71D95}" type="presParOf" srcId="{C2A7B740-B96D-BD46-9372-F4B6751E90E1}" destId="{AB6CFC0B-02BE-2647-A340-4AD3AE0CE11F}" srcOrd="1" destOrd="0" presId="urn:microsoft.com/office/officeart/2016/7/layout/VerticalHollowActionList"/>
    <dgm:cxn modelId="{50251997-85FD-EE41-92CE-58FF3DCEE800}" type="presParOf" srcId="{5FDB6561-279E-F647-8144-C104727425C7}" destId="{4A3EE0D3-E2B5-0140-9AC7-C14CF4754D0A}" srcOrd="7" destOrd="0" presId="urn:microsoft.com/office/officeart/2016/7/layout/VerticalHollowActionList"/>
    <dgm:cxn modelId="{8E15731D-5D2C-2C4A-83A8-81A21D73D02A}" type="presParOf" srcId="{5FDB6561-279E-F647-8144-C104727425C7}" destId="{C50E980A-02FE-A644-B682-E925F348FAC2}" srcOrd="8" destOrd="0" presId="urn:microsoft.com/office/officeart/2016/7/layout/VerticalHollowActionList"/>
    <dgm:cxn modelId="{9CB0B8F9-E86A-6A45-B02B-B74F0CF8BBE4}" type="presParOf" srcId="{C50E980A-02FE-A644-B682-E925F348FAC2}" destId="{2065D153-C4CB-3443-B5C2-5F2D89BDCE10}" srcOrd="0" destOrd="0" presId="urn:microsoft.com/office/officeart/2016/7/layout/VerticalHollowActionList"/>
    <dgm:cxn modelId="{A53D367A-0FEC-AB48-B59E-1FF14219C2BE}" type="presParOf" srcId="{C50E980A-02FE-A644-B682-E925F348FAC2}" destId="{7D8F96C5-F8AB-C243-8B05-499B153CEA1E}" srcOrd="1" destOrd="0" presId="urn:microsoft.com/office/officeart/2016/7/layout/VerticalHollowActionList"/>
    <dgm:cxn modelId="{740510B4-F0DD-8E4A-A004-48A80EC3314D}" type="presParOf" srcId="{5FDB6561-279E-F647-8144-C104727425C7}" destId="{7DEF8FAC-88A1-934F-A952-DEC207FD480D}" srcOrd="9" destOrd="0" presId="urn:microsoft.com/office/officeart/2016/7/layout/VerticalHollowActionList"/>
    <dgm:cxn modelId="{BB2F3BD6-C40B-254F-B7FA-2DCC4191989A}" type="presParOf" srcId="{5FDB6561-279E-F647-8144-C104727425C7}" destId="{897C1DF9-C7FB-4949-8EE1-A79C7F6056F9}" srcOrd="10" destOrd="0" presId="urn:microsoft.com/office/officeart/2016/7/layout/VerticalHollowActionList"/>
    <dgm:cxn modelId="{B72A8472-2E84-9F47-9D7E-8180CB06FF33}" type="presParOf" srcId="{897C1DF9-C7FB-4949-8EE1-A79C7F6056F9}" destId="{F727C344-CBBB-A749-8D37-D3F94425CEDF}" srcOrd="0" destOrd="0" presId="urn:microsoft.com/office/officeart/2016/7/layout/VerticalHollowActionList"/>
    <dgm:cxn modelId="{632B4074-121E-614F-975A-9738C9656B16}" type="presParOf" srcId="{897C1DF9-C7FB-4949-8EE1-A79C7F6056F9}" destId="{44E04817-F29A-E24F-86EA-B1E72DA7F4B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D210D-82A4-41F9-BBC6-AC15CDBE9D4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C77B930F-614A-43B4-A014-CC1568B5C956}">
      <dgm:prSet custT="1"/>
      <dgm:spPr/>
      <dgm:t>
        <a:bodyPr/>
        <a:lstStyle/>
        <a:p>
          <a:r>
            <a:rPr lang="en-US" sz="1100" dirty="0" err="1"/>
            <a:t>Atocpan</a:t>
          </a:r>
          <a:r>
            <a:rPr lang="en-US" sz="1100" dirty="0"/>
            <a:t> = tierra </a:t>
          </a:r>
          <a:r>
            <a:rPr lang="en-US" sz="1100" dirty="0" err="1"/>
            <a:t>gruesa</a:t>
          </a:r>
          <a:r>
            <a:rPr lang="en-US" sz="1100" dirty="0"/>
            <a:t> y </a:t>
          </a:r>
          <a:r>
            <a:rPr lang="en-US" sz="1100" dirty="0" err="1"/>
            <a:t>fertil</a:t>
          </a:r>
          <a:r>
            <a:rPr lang="en-US" sz="1100" dirty="0"/>
            <a:t> (Molina, 1571)</a:t>
          </a:r>
        </a:p>
      </dgm:t>
    </dgm:pt>
    <dgm:pt modelId="{FD4C2C0D-C870-4DC2-BEBE-2B0D583EA31E}" type="parTrans" cxnId="{DD8A3DD7-082B-4229-BDB7-A235C41482C2}">
      <dgm:prSet/>
      <dgm:spPr/>
      <dgm:t>
        <a:bodyPr/>
        <a:lstStyle/>
        <a:p>
          <a:endParaRPr lang="en-US"/>
        </a:p>
      </dgm:t>
    </dgm:pt>
    <dgm:pt modelId="{A3EE1267-71F6-4D80-B4DE-33A4AC3829C6}" type="sibTrans" cxnId="{DD8A3DD7-082B-4229-BDB7-A235C41482C2}">
      <dgm:prSet/>
      <dgm:spPr/>
      <dgm:t>
        <a:bodyPr/>
        <a:lstStyle/>
        <a:p>
          <a:endParaRPr lang="en-US"/>
        </a:p>
      </dgm:t>
    </dgm:pt>
    <dgm:pt modelId="{9606B612-0110-49C0-8A35-AF42EF5D2577}">
      <dgm:prSet custT="1"/>
      <dgm:spPr/>
      <dgm:t>
        <a:bodyPr/>
        <a:lstStyle/>
        <a:p>
          <a:r>
            <a:rPr lang="en-US" sz="1100" dirty="0" err="1"/>
            <a:t>Atoctlalli</a:t>
          </a:r>
          <a:r>
            <a:rPr lang="en-US" sz="1100" dirty="0"/>
            <a:t> = alluvial soil, moist, fertile land; translated as "</a:t>
          </a:r>
          <a:r>
            <a:rPr lang="en-US" sz="1100" dirty="0" err="1"/>
            <a:t>suerte</a:t>
          </a:r>
          <a:r>
            <a:rPr lang="en-US" sz="1100" dirty="0"/>
            <a:t> de tierra”</a:t>
          </a:r>
        </a:p>
      </dgm:t>
    </dgm:pt>
    <dgm:pt modelId="{82077001-7B4F-44F9-ACEF-913D6C728977}" type="parTrans" cxnId="{2FA9DF25-7C32-46AD-B5AC-5373B92CDC8C}">
      <dgm:prSet/>
      <dgm:spPr/>
      <dgm:t>
        <a:bodyPr/>
        <a:lstStyle/>
        <a:p>
          <a:endParaRPr lang="en-US"/>
        </a:p>
      </dgm:t>
    </dgm:pt>
    <dgm:pt modelId="{1903DF5A-A287-4FB4-9564-3EEB94521944}" type="sibTrans" cxnId="{2FA9DF25-7C32-46AD-B5AC-5373B92CDC8C}">
      <dgm:prSet/>
      <dgm:spPr/>
      <dgm:t>
        <a:bodyPr/>
        <a:lstStyle/>
        <a:p>
          <a:endParaRPr lang="en-US"/>
        </a:p>
      </dgm:t>
    </dgm:pt>
    <dgm:pt modelId="{C5B02569-2C04-4731-B5CE-ED10C5450318}">
      <dgm:prSet custT="1"/>
      <dgm:spPr/>
      <dgm:t>
        <a:bodyPr/>
        <a:lstStyle/>
        <a:p>
          <a:r>
            <a:rPr lang="en-US" sz="1100" dirty="0" err="1"/>
            <a:t>Cuemitl</a:t>
          </a:r>
          <a:r>
            <a:rPr lang="en-US" sz="1100" dirty="0"/>
            <a:t> = land under cultivation, tierra </a:t>
          </a:r>
          <a:r>
            <a:rPr lang="en-US" sz="1100" dirty="0" err="1"/>
            <a:t>labrada</a:t>
          </a:r>
          <a:r>
            <a:rPr lang="en-US" sz="1100" dirty="0"/>
            <a:t> </a:t>
          </a:r>
        </a:p>
      </dgm:t>
    </dgm:pt>
    <dgm:pt modelId="{827FA191-4547-455C-801F-5F5ADAB51308}" type="parTrans" cxnId="{DCAB2ECD-0573-4EEF-83E1-E7C6C26E5957}">
      <dgm:prSet/>
      <dgm:spPr/>
      <dgm:t>
        <a:bodyPr/>
        <a:lstStyle/>
        <a:p>
          <a:endParaRPr lang="en-US"/>
        </a:p>
      </dgm:t>
    </dgm:pt>
    <dgm:pt modelId="{2D73C2BA-16AF-49BD-B9F3-5F2A4A0ADCDA}" type="sibTrans" cxnId="{DCAB2ECD-0573-4EEF-83E1-E7C6C26E5957}">
      <dgm:prSet/>
      <dgm:spPr/>
      <dgm:t>
        <a:bodyPr/>
        <a:lstStyle/>
        <a:p>
          <a:endParaRPr lang="en-US"/>
        </a:p>
      </dgm:t>
    </dgm:pt>
    <dgm:pt modelId="{C437891E-AD4B-45DC-8AA1-53D98AFFE642}">
      <dgm:prSet custT="1"/>
      <dgm:spPr/>
      <dgm:t>
        <a:bodyPr/>
        <a:lstStyle/>
        <a:p>
          <a:r>
            <a:rPr lang="en-US" sz="1100" dirty="0" err="1"/>
            <a:t>Cuenchihua</a:t>
          </a:r>
          <a:r>
            <a:rPr lang="en-US" sz="1100" dirty="0"/>
            <a:t> = to work the soil; to work the land (</a:t>
          </a:r>
          <a:r>
            <a:rPr lang="en-US" sz="1100" dirty="0" err="1"/>
            <a:t>molina</a:t>
          </a:r>
          <a:r>
            <a:rPr lang="en-US" sz="1100" dirty="0"/>
            <a:t>, 1571)</a:t>
          </a:r>
        </a:p>
      </dgm:t>
    </dgm:pt>
    <dgm:pt modelId="{50704764-9B32-4A18-B4F3-02B0D6C25444}" type="parTrans" cxnId="{5030247B-F6D3-4E39-83D4-9788C3421780}">
      <dgm:prSet/>
      <dgm:spPr/>
      <dgm:t>
        <a:bodyPr/>
        <a:lstStyle/>
        <a:p>
          <a:endParaRPr lang="en-US"/>
        </a:p>
      </dgm:t>
    </dgm:pt>
    <dgm:pt modelId="{5AA2C0CC-7E64-4CEE-9885-7AF6161BD610}" type="sibTrans" cxnId="{5030247B-F6D3-4E39-83D4-9788C3421780}">
      <dgm:prSet/>
      <dgm:spPr/>
      <dgm:t>
        <a:bodyPr/>
        <a:lstStyle/>
        <a:p>
          <a:endParaRPr lang="en-US"/>
        </a:p>
      </dgm:t>
    </dgm:pt>
    <dgm:pt modelId="{849EE02C-8022-4641-B80E-34A6854522C3}">
      <dgm:prSet custT="1"/>
      <dgm:spPr/>
      <dgm:t>
        <a:bodyPr/>
        <a:lstStyle/>
        <a:p>
          <a:r>
            <a:rPr lang="en-US" sz="1100" dirty="0" err="1"/>
            <a:t>Elemiqui</a:t>
          </a:r>
          <a:r>
            <a:rPr lang="en-US" sz="1100" dirty="0"/>
            <a:t> = to cultivate the soil (Simeon, 1996)</a:t>
          </a:r>
        </a:p>
      </dgm:t>
    </dgm:pt>
    <dgm:pt modelId="{51F7AEB9-1543-45E4-964B-638B3419F597}" type="parTrans" cxnId="{3466FC03-DD68-4906-850E-FE4F315B4542}">
      <dgm:prSet/>
      <dgm:spPr/>
      <dgm:t>
        <a:bodyPr/>
        <a:lstStyle/>
        <a:p>
          <a:endParaRPr lang="en-US"/>
        </a:p>
      </dgm:t>
    </dgm:pt>
    <dgm:pt modelId="{844B98D7-9E72-4756-8C9E-B28CB3227527}" type="sibTrans" cxnId="{3466FC03-DD68-4906-850E-FE4F315B4542}">
      <dgm:prSet/>
      <dgm:spPr/>
      <dgm:t>
        <a:bodyPr/>
        <a:lstStyle/>
        <a:p>
          <a:endParaRPr lang="en-US"/>
        </a:p>
      </dgm:t>
    </dgm:pt>
    <dgm:pt modelId="{C4C79E48-13A5-46B4-96D6-D6781F45953C}">
      <dgm:prSet custT="1"/>
      <dgm:spPr/>
      <dgm:t>
        <a:bodyPr/>
        <a:lstStyle/>
        <a:p>
          <a:r>
            <a:rPr lang="en-US" sz="1100" dirty="0" err="1"/>
            <a:t>Ixmolonia</a:t>
          </a:r>
          <a:r>
            <a:rPr lang="en-US" sz="1100" dirty="0"/>
            <a:t> = to loosen the soil (Molina, 1571)</a:t>
          </a:r>
        </a:p>
      </dgm:t>
    </dgm:pt>
    <dgm:pt modelId="{F5A741F6-EF5C-4C08-9985-EFE8A7DEC2E0}" type="parTrans" cxnId="{9F437347-6A74-4BA2-A0C6-FD371790CF21}">
      <dgm:prSet/>
      <dgm:spPr/>
      <dgm:t>
        <a:bodyPr/>
        <a:lstStyle/>
        <a:p>
          <a:endParaRPr lang="en-US"/>
        </a:p>
      </dgm:t>
    </dgm:pt>
    <dgm:pt modelId="{453CC975-07AA-4880-94B5-6D200117DC82}" type="sibTrans" cxnId="{9F437347-6A74-4BA2-A0C6-FD371790CF21}">
      <dgm:prSet/>
      <dgm:spPr/>
      <dgm:t>
        <a:bodyPr/>
        <a:lstStyle/>
        <a:p>
          <a:endParaRPr lang="en-US"/>
        </a:p>
      </dgm:t>
    </dgm:pt>
    <dgm:pt modelId="{E3768DF6-16DA-42CB-9A00-68761141EB6D}">
      <dgm:prSet custT="1"/>
      <dgm:spPr/>
      <dgm:t>
        <a:bodyPr/>
        <a:lstStyle/>
        <a:p>
          <a:r>
            <a:rPr lang="en-US" sz="1100" dirty="0" err="1"/>
            <a:t>Mo:le:hua</a:t>
          </a:r>
          <a:r>
            <a:rPr lang="en-US" sz="1100" dirty="0"/>
            <a:t> = to break up soil (</a:t>
          </a:r>
          <a:r>
            <a:rPr lang="en-US" sz="1100" dirty="0" err="1"/>
            <a:t>Kartunnen</a:t>
          </a:r>
          <a:r>
            <a:rPr lang="en-US" sz="1100" dirty="0"/>
            <a:t>, 1992)</a:t>
          </a:r>
        </a:p>
      </dgm:t>
    </dgm:pt>
    <dgm:pt modelId="{8116B94C-F1E9-473D-9321-597181DF91EC}" type="parTrans" cxnId="{74F2B12E-6752-499E-9CE3-EB5E1EA7D4D9}">
      <dgm:prSet/>
      <dgm:spPr/>
      <dgm:t>
        <a:bodyPr/>
        <a:lstStyle/>
        <a:p>
          <a:endParaRPr lang="en-US"/>
        </a:p>
      </dgm:t>
    </dgm:pt>
    <dgm:pt modelId="{5DBC56D0-9253-4E64-9B08-5E96A3DE76F7}" type="sibTrans" cxnId="{74F2B12E-6752-499E-9CE3-EB5E1EA7D4D9}">
      <dgm:prSet/>
      <dgm:spPr/>
      <dgm:t>
        <a:bodyPr/>
        <a:lstStyle/>
        <a:p>
          <a:endParaRPr lang="en-US"/>
        </a:p>
      </dgm:t>
    </dgm:pt>
    <dgm:pt modelId="{0D964AF1-A76D-4439-97EA-E5DEC2174C11}">
      <dgm:prSet custT="1"/>
      <dgm:spPr/>
      <dgm:t>
        <a:bodyPr/>
        <a:lstStyle/>
        <a:p>
          <a:r>
            <a:rPr lang="en-US" sz="1100" dirty="0" err="1"/>
            <a:t>Tezoquitli</a:t>
          </a:r>
          <a:r>
            <a:rPr lang="en-US" sz="1100" dirty="0"/>
            <a:t> = a parcel of land heavy in minerals, rocky soil (Santa Barbara </a:t>
          </a:r>
          <a:r>
            <a:rPr lang="en-US" sz="1100" dirty="0" err="1"/>
            <a:t>Tamasolco</a:t>
          </a:r>
          <a:r>
            <a:rPr lang="en-US" sz="1100" dirty="0"/>
            <a:t>, 1593)</a:t>
          </a:r>
        </a:p>
      </dgm:t>
    </dgm:pt>
    <dgm:pt modelId="{2AAA8893-619E-4759-8DDF-82B80C78D4D0}" type="parTrans" cxnId="{126C19F1-1DAC-4448-895F-CE68E34E772A}">
      <dgm:prSet/>
      <dgm:spPr/>
      <dgm:t>
        <a:bodyPr/>
        <a:lstStyle/>
        <a:p>
          <a:endParaRPr lang="en-US"/>
        </a:p>
      </dgm:t>
    </dgm:pt>
    <dgm:pt modelId="{026776A2-26AF-45B7-9C13-564BAFD13365}" type="sibTrans" cxnId="{126C19F1-1DAC-4448-895F-CE68E34E772A}">
      <dgm:prSet/>
      <dgm:spPr/>
      <dgm:t>
        <a:bodyPr/>
        <a:lstStyle/>
        <a:p>
          <a:endParaRPr lang="en-US"/>
        </a:p>
      </dgm:t>
    </dgm:pt>
    <dgm:pt modelId="{BD3D8AFD-A5ED-47C4-97E8-F03C0322F6CB}">
      <dgm:prSet custT="1"/>
      <dgm:spPr/>
      <dgm:t>
        <a:bodyPr/>
        <a:lstStyle/>
        <a:p>
          <a:r>
            <a:rPr lang="en-US" sz="1100"/>
            <a:t>Tlalli = the earth, land, soil </a:t>
          </a:r>
        </a:p>
      </dgm:t>
    </dgm:pt>
    <dgm:pt modelId="{401FED43-2EAB-4F94-9D4F-12EF15A135FC}" type="parTrans" cxnId="{947BC5E2-E082-405D-9B48-BC9CD4989128}">
      <dgm:prSet/>
      <dgm:spPr/>
      <dgm:t>
        <a:bodyPr/>
        <a:lstStyle/>
        <a:p>
          <a:endParaRPr lang="en-US"/>
        </a:p>
      </dgm:t>
    </dgm:pt>
    <dgm:pt modelId="{F8489A05-A6B7-4AE8-ACA6-4EF4E0B79895}" type="sibTrans" cxnId="{947BC5E2-E082-405D-9B48-BC9CD4989128}">
      <dgm:prSet/>
      <dgm:spPr/>
      <dgm:t>
        <a:bodyPr/>
        <a:lstStyle/>
        <a:p>
          <a:endParaRPr lang="en-US"/>
        </a:p>
      </dgm:t>
    </dgm:pt>
    <dgm:pt modelId="{A64C1616-09D3-4E21-8EA4-98A23A07DD8F}">
      <dgm:prSet custT="1"/>
      <dgm:spPr/>
      <dgm:t>
        <a:bodyPr/>
        <a:lstStyle/>
        <a:p>
          <a:r>
            <a:rPr lang="en-US" sz="1100" dirty="0" err="1"/>
            <a:t>Tlalmoyahua</a:t>
          </a:r>
          <a:r>
            <a:rPr lang="en-US" sz="1100" dirty="0"/>
            <a:t> = to loosen the soil (Molina, 1571)</a:t>
          </a:r>
        </a:p>
      </dgm:t>
    </dgm:pt>
    <dgm:pt modelId="{CFB509FA-347A-4DC2-A552-BA7159B835A7}" type="parTrans" cxnId="{FB87D581-0EA3-49F6-BEC5-423E90A2D191}">
      <dgm:prSet/>
      <dgm:spPr/>
      <dgm:t>
        <a:bodyPr/>
        <a:lstStyle/>
        <a:p>
          <a:endParaRPr lang="en-US"/>
        </a:p>
      </dgm:t>
    </dgm:pt>
    <dgm:pt modelId="{1BB7746A-C09F-4366-BB58-E2F672EF69F0}" type="sibTrans" cxnId="{FB87D581-0EA3-49F6-BEC5-423E90A2D191}">
      <dgm:prSet/>
      <dgm:spPr/>
      <dgm:t>
        <a:bodyPr/>
        <a:lstStyle/>
        <a:p>
          <a:endParaRPr lang="en-US"/>
        </a:p>
      </dgm:t>
    </dgm:pt>
    <dgm:pt modelId="{C32305EB-35F7-4AD4-8456-DAE77A3A1E2E}">
      <dgm:prSet custT="1"/>
      <dgm:spPr/>
      <dgm:t>
        <a:bodyPr/>
        <a:lstStyle/>
        <a:p>
          <a:r>
            <a:rPr lang="en-US" sz="1100" dirty="0" err="1"/>
            <a:t>Tlamomolonia</a:t>
          </a:r>
          <a:r>
            <a:rPr lang="en-US" sz="1100" dirty="0"/>
            <a:t> = to work land, to aerate the soil (</a:t>
          </a:r>
          <a:r>
            <a:rPr lang="en-US" sz="1100" dirty="0" err="1"/>
            <a:t>Karttunen</a:t>
          </a:r>
          <a:r>
            <a:rPr lang="en-US" sz="1100" dirty="0"/>
            <a:t>, 1992)</a:t>
          </a:r>
        </a:p>
      </dgm:t>
    </dgm:pt>
    <dgm:pt modelId="{DF568333-D87A-451F-BF8D-54AAE7C74AA3}" type="parTrans" cxnId="{26B0E81B-428D-493C-8770-033CF8DB5F2F}">
      <dgm:prSet/>
      <dgm:spPr/>
      <dgm:t>
        <a:bodyPr/>
        <a:lstStyle/>
        <a:p>
          <a:endParaRPr lang="en-US"/>
        </a:p>
      </dgm:t>
    </dgm:pt>
    <dgm:pt modelId="{1B72928B-4319-49A8-8D58-9A28F91F323D}" type="sibTrans" cxnId="{26B0E81B-428D-493C-8770-033CF8DB5F2F}">
      <dgm:prSet/>
      <dgm:spPr/>
      <dgm:t>
        <a:bodyPr/>
        <a:lstStyle/>
        <a:p>
          <a:endParaRPr lang="en-US"/>
        </a:p>
      </dgm:t>
    </dgm:pt>
    <dgm:pt modelId="{F60524C0-AA07-428E-AD67-E70F50B546CC}">
      <dgm:prSet custT="1"/>
      <dgm:spPr/>
      <dgm:t>
        <a:bodyPr/>
        <a:lstStyle/>
        <a:p>
          <a:r>
            <a:rPr lang="en-US" sz="1100" dirty="0" err="1"/>
            <a:t>Teotlamomolonia</a:t>
          </a:r>
          <a:r>
            <a:rPr lang="en-US" sz="1100" dirty="0"/>
            <a:t> = sacred worked land (Tezozomoc)</a:t>
          </a:r>
        </a:p>
      </dgm:t>
    </dgm:pt>
    <dgm:pt modelId="{C30A9D36-7A2E-4DBB-B9DD-4D9C06E959E3}" type="parTrans" cxnId="{E3C12924-B418-4999-A899-818D89451649}">
      <dgm:prSet/>
      <dgm:spPr/>
      <dgm:t>
        <a:bodyPr/>
        <a:lstStyle/>
        <a:p>
          <a:endParaRPr lang="en-US"/>
        </a:p>
      </dgm:t>
    </dgm:pt>
    <dgm:pt modelId="{958B4B2D-B0E1-46F4-839A-75538DE23EA0}" type="sibTrans" cxnId="{E3C12924-B418-4999-A899-818D89451649}">
      <dgm:prSet/>
      <dgm:spPr/>
      <dgm:t>
        <a:bodyPr/>
        <a:lstStyle/>
        <a:p>
          <a:endParaRPr lang="en-US"/>
        </a:p>
      </dgm:t>
    </dgm:pt>
    <dgm:pt modelId="{24430CAD-5A77-47E4-BF20-E148DB2C8A2B}">
      <dgm:prSet custT="1"/>
      <dgm:spPr/>
      <dgm:t>
        <a:bodyPr/>
        <a:lstStyle/>
        <a:p>
          <a:r>
            <a:rPr lang="en-US" sz="1100"/>
            <a:t>Teocuemitl = sacred land under cultivation (Tezozomoc)</a:t>
          </a:r>
        </a:p>
      </dgm:t>
    </dgm:pt>
    <dgm:pt modelId="{480F76BC-0E15-495A-9C9C-D655CBC6E6A4}" type="parTrans" cxnId="{4EA30D48-FFED-4197-988E-1672B90C6D0B}">
      <dgm:prSet/>
      <dgm:spPr/>
      <dgm:t>
        <a:bodyPr/>
        <a:lstStyle/>
        <a:p>
          <a:endParaRPr lang="en-US"/>
        </a:p>
      </dgm:t>
    </dgm:pt>
    <dgm:pt modelId="{D78CDFB1-661C-42D2-96FE-7C77C61846AD}" type="sibTrans" cxnId="{4EA30D48-FFED-4197-988E-1672B90C6D0B}">
      <dgm:prSet/>
      <dgm:spPr/>
      <dgm:t>
        <a:bodyPr/>
        <a:lstStyle/>
        <a:p>
          <a:endParaRPr lang="en-US"/>
        </a:p>
      </dgm:t>
    </dgm:pt>
    <dgm:pt modelId="{7E7212E5-A034-4395-8644-9A68CB42AC7E}">
      <dgm:prSet custT="1"/>
      <dgm:spPr/>
      <dgm:t>
        <a:bodyPr/>
        <a:lstStyle/>
        <a:p>
          <a:r>
            <a:rPr lang="en-US" sz="1100" dirty="0"/>
            <a:t>Alonso de Molina. Franciscan priest and grammarian. Dictionary of Nahuatl language (1571) </a:t>
          </a:r>
        </a:p>
      </dgm:t>
    </dgm:pt>
    <dgm:pt modelId="{88E09D72-DBEB-4805-9494-2ACFCF03E6CA}" type="parTrans" cxnId="{4B4035A9-C16D-4324-8AB2-C14338EEAA30}">
      <dgm:prSet/>
      <dgm:spPr/>
      <dgm:t>
        <a:bodyPr/>
        <a:lstStyle/>
        <a:p>
          <a:endParaRPr lang="en-US"/>
        </a:p>
      </dgm:t>
    </dgm:pt>
    <dgm:pt modelId="{25402F6D-00F0-4888-B8CF-74D28B343FA2}" type="sibTrans" cxnId="{4B4035A9-C16D-4324-8AB2-C14338EEAA30}">
      <dgm:prSet/>
      <dgm:spPr/>
      <dgm:t>
        <a:bodyPr/>
        <a:lstStyle/>
        <a:p>
          <a:endParaRPr lang="en-US"/>
        </a:p>
      </dgm:t>
    </dgm:pt>
    <dgm:pt modelId="{899C05A7-1F0B-4446-A395-17E131377F31}" type="pres">
      <dgm:prSet presAssocID="{4DBD210D-82A4-41F9-BBC6-AC15CDBE9D4C}" presName="diagram" presStyleCnt="0">
        <dgm:presLayoutVars>
          <dgm:dir/>
          <dgm:resizeHandles val="exact"/>
        </dgm:presLayoutVars>
      </dgm:prSet>
      <dgm:spPr/>
    </dgm:pt>
    <dgm:pt modelId="{ECE6FBDA-BB33-364D-BF5E-1FFEBC94B9A7}" type="pres">
      <dgm:prSet presAssocID="{C77B930F-614A-43B4-A014-CC1568B5C956}" presName="node" presStyleLbl="node1" presStyleIdx="0" presStyleCnt="14">
        <dgm:presLayoutVars>
          <dgm:bulletEnabled val="1"/>
        </dgm:presLayoutVars>
      </dgm:prSet>
      <dgm:spPr/>
    </dgm:pt>
    <dgm:pt modelId="{E0E48A8F-6252-E041-B7D7-FA3EFF22BBA5}" type="pres">
      <dgm:prSet presAssocID="{A3EE1267-71F6-4D80-B4DE-33A4AC3829C6}" presName="sibTrans" presStyleCnt="0"/>
      <dgm:spPr/>
    </dgm:pt>
    <dgm:pt modelId="{F6E38681-8A20-7341-9A2E-21220F17451B}" type="pres">
      <dgm:prSet presAssocID="{9606B612-0110-49C0-8A35-AF42EF5D2577}" presName="node" presStyleLbl="node1" presStyleIdx="1" presStyleCnt="14">
        <dgm:presLayoutVars>
          <dgm:bulletEnabled val="1"/>
        </dgm:presLayoutVars>
      </dgm:prSet>
      <dgm:spPr/>
    </dgm:pt>
    <dgm:pt modelId="{61E0AA60-93E4-954A-A976-877408EE9AB8}" type="pres">
      <dgm:prSet presAssocID="{1903DF5A-A287-4FB4-9564-3EEB94521944}" presName="sibTrans" presStyleCnt="0"/>
      <dgm:spPr/>
    </dgm:pt>
    <dgm:pt modelId="{37B66FB5-08F2-8B48-AF32-6E68A890170D}" type="pres">
      <dgm:prSet presAssocID="{C5B02569-2C04-4731-B5CE-ED10C5450318}" presName="node" presStyleLbl="node1" presStyleIdx="2" presStyleCnt="14">
        <dgm:presLayoutVars>
          <dgm:bulletEnabled val="1"/>
        </dgm:presLayoutVars>
      </dgm:prSet>
      <dgm:spPr/>
    </dgm:pt>
    <dgm:pt modelId="{1C3E6C01-9314-6D42-A29C-5C6843A948A2}" type="pres">
      <dgm:prSet presAssocID="{2D73C2BA-16AF-49BD-B9F3-5F2A4A0ADCDA}" presName="sibTrans" presStyleCnt="0"/>
      <dgm:spPr/>
    </dgm:pt>
    <dgm:pt modelId="{055F927C-C8E0-D245-8589-6957E2A4C6F2}" type="pres">
      <dgm:prSet presAssocID="{C437891E-AD4B-45DC-8AA1-53D98AFFE642}" presName="node" presStyleLbl="node1" presStyleIdx="3" presStyleCnt="14">
        <dgm:presLayoutVars>
          <dgm:bulletEnabled val="1"/>
        </dgm:presLayoutVars>
      </dgm:prSet>
      <dgm:spPr/>
    </dgm:pt>
    <dgm:pt modelId="{73FC7AAD-B9C0-5241-949F-9A7539CBB6C1}" type="pres">
      <dgm:prSet presAssocID="{5AA2C0CC-7E64-4CEE-9885-7AF6161BD610}" presName="sibTrans" presStyleCnt="0"/>
      <dgm:spPr/>
    </dgm:pt>
    <dgm:pt modelId="{D63C1F0E-35DF-7240-ABE3-FD82715E0DFF}" type="pres">
      <dgm:prSet presAssocID="{849EE02C-8022-4641-B80E-34A6854522C3}" presName="node" presStyleLbl="node1" presStyleIdx="4" presStyleCnt="14">
        <dgm:presLayoutVars>
          <dgm:bulletEnabled val="1"/>
        </dgm:presLayoutVars>
      </dgm:prSet>
      <dgm:spPr/>
    </dgm:pt>
    <dgm:pt modelId="{CC09A233-1490-3844-82EF-E789FA264DEC}" type="pres">
      <dgm:prSet presAssocID="{844B98D7-9E72-4756-8C9E-B28CB3227527}" presName="sibTrans" presStyleCnt="0"/>
      <dgm:spPr/>
    </dgm:pt>
    <dgm:pt modelId="{73B7E16C-B44A-7748-A401-4291033FA1BB}" type="pres">
      <dgm:prSet presAssocID="{C4C79E48-13A5-46B4-96D6-D6781F45953C}" presName="node" presStyleLbl="node1" presStyleIdx="5" presStyleCnt="14">
        <dgm:presLayoutVars>
          <dgm:bulletEnabled val="1"/>
        </dgm:presLayoutVars>
      </dgm:prSet>
      <dgm:spPr/>
    </dgm:pt>
    <dgm:pt modelId="{866B6CAD-2A5D-4A41-B4B9-4E0A11CE73BE}" type="pres">
      <dgm:prSet presAssocID="{453CC975-07AA-4880-94B5-6D200117DC82}" presName="sibTrans" presStyleCnt="0"/>
      <dgm:spPr/>
    </dgm:pt>
    <dgm:pt modelId="{446D58B8-C2DC-244B-B00B-317172061484}" type="pres">
      <dgm:prSet presAssocID="{E3768DF6-16DA-42CB-9A00-68761141EB6D}" presName="node" presStyleLbl="node1" presStyleIdx="6" presStyleCnt="14">
        <dgm:presLayoutVars>
          <dgm:bulletEnabled val="1"/>
        </dgm:presLayoutVars>
      </dgm:prSet>
      <dgm:spPr/>
    </dgm:pt>
    <dgm:pt modelId="{31FC98DA-2C55-E142-A02F-61B8C754E4F6}" type="pres">
      <dgm:prSet presAssocID="{5DBC56D0-9253-4E64-9B08-5E96A3DE76F7}" presName="sibTrans" presStyleCnt="0"/>
      <dgm:spPr/>
    </dgm:pt>
    <dgm:pt modelId="{5F06E269-7E2F-D248-812F-9A3ED4E00940}" type="pres">
      <dgm:prSet presAssocID="{0D964AF1-A76D-4439-97EA-E5DEC2174C11}" presName="node" presStyleLbl="node1" presStyleIdx="7" presStyleCnt="14">
        <dgm:presLayoutVars>
          <dgm:bulletEnabled val="1"/>
        </dgm:presLayoutVars>
      </dgm:prSet>
      <dgm:spPr/>
    </dgm:pt>
    <dgm:pt modelId="{CE727535-1295-DA46-90F4-B2E39D4A1179}" type="pres">
      <dgm:prSet presAssocID="{026776A2-26AF-45B7-9C13-564BAFD13365}" presName="sibTrans" presStyleCnt="0"/>
      <dgm:spPr/>
    </dgm:pt>
    <dgm:pt modelId="{FBF7DEB7-4035-3342-A3EA-2A426D9F3011}" type="pres">
      <dgm:prSet presAssocID="{BD3D8AFD-A5ED-47C4-97E8-F03C0322F6CB}" presName="node" presStyleLbl="node1" presStyleIdx="8" presStyleCnt="14">
        <dgm:presLayoutVars>
          <dgm:bulletEnabled val="1"/>
        </dgm:presLayoutVars>
      </dgm:prSet>
      <dgm:spPr/>
    </dgm:pt>
    <dgm:pt modelId="{E15FED0D-E5BB-6245-92B7-1D8EE964066A}" type="pres">
      <dgm:prSet presAssocID="{F8489A05-A6B7-4AE8-ACA6-4EF4E0B79895}" presName="sibTrans" presStyleCnt="0"/>
      <dgm:spPr/>
    </dgm:pt>
    <dgm:pt modelId="{8FDEC8DD-E948-7246-AAE0-B065ED1654FF}" type="pres">
      <dgm:prSet presAssocID="{A64C1616-09D3-4E21-8EA4-98A23A07DD8F}" presName="node" presStyleLbl="node1" presStyleIdx="9" presStyleCnt="14">
        <dgm:presLayoutVars>
          <dgm:bulletEnabled val="1"/>
        </dgm:presLayoutVars>
      </dgm:prSet>
      <dgm:spPr/>
    </dgm:pt>
    <dgm:pt modelId="{D6E5B2AB-78D2-A64A-AD83-EECE394C73D9}" type="pres">
      <dgm:prSet presAssocID="{1BB7746A-C09F-4366-BB58-E2F672EF69F0}" presName="sibTrans" presStyleCnt="0"/>
      <dgm:spPr/>
    </dgm:pt>
    <dgm:pt modelId="{E02D797C-9A2C-8B45-8F9A-D4992101AC7E}" type="pres">
      <dgm:prSet presAssocID="{C32305EB-35F7-4AD4-8456-DAE77A3A1E2E}" presName="node" presStyleLbl="node1" presStyleIdx="10" presStyleCnt="14">
        <dgm:presLayoutVars>
          <dgm:bulletEnabled val="1"/>
        </dgm:presLayoutVars>
      </dgm:prSet>
      <dgm:spPr/>
    </dgm:pt>
    <dgm:pt modelId="{670EA901-BABE-0943-A211-84F98ED4018F}" type="pres">
      <dgm:prSet presAssocID="{1B72928B-4319-49A8-8D58-9A28F91F323D}" presName="sibTrans" presStyleCnt="0"/>
      <dgm:spPr/>
    </dgm:pt>
    <dgm:pt modelId="{7A0375E8-7D82-1547-B65A-6C31FBE5633A}" type="pres">
      <dgm:prSet presAssocID="{F60524C0-AA07-428E-AD67-E70F50B546CC}" presName="node" presStyleLbl="node1" presStyleIdx="11" presStyleCnt="14">
        <dgm:presLayoutVars>
          <dgm:bulletEnabled val="1"/>
        </dgm:presLayoutVars>
      </dgm:prSet>
      <dgm:spPr/>
    </dgm:pt>
    <dgm:pt modelId="{893042C8-5C6D-B24E-805D-49A08B9E1069}" type="pres">
      <dgm:prSet presAssocID="{958B4B2D-B0E1-46F4-839A-75538DE23EA0}" presName="sibTrans" presStyleCnt="0"/>
      <dgm:spPr/>
    </dgm:pt>
    <dgm:pt modelId="{47387560-E3F6-4A4E-8D3F-9ECAD4E3EB29}" type="pres">
      <dgm:prSet presAssocID="{24430CAD-5A77-47E4-BF20-E148DB2C8A2B}" presName="node" presStyleLbl="node1" presStyleIdx="12" presStyleCnt="14">
        <dgm:presLayoutVars>
          <dgm:bulletEnabled val="1"/>
        </dgm:presLayoutVars>
      </dgm:prSet>
      <dgm:spPr/>
    </dgm:pt>
    <dgm:pt modelId="{46DB8554-821D-9346-8F89-F29CE9EB7EAF}" type="pres">
      <dgm:prSet presAssocID="{D78CDFB1-661C-42D2-96FE-7C77C61846AD}" presName="sibTrans" presStyleCnt="0"/>
      <dgm:spPr/>
    </dgm:pt>
    <dgm:pt modelId="{11492EFB-8E24-8441-977D-3B72207BA31C}" type="pres">
      <dgm:prSet presAssocID="{7E7212E5-A034-4395-8644-9A68CB42AC7E}" presName="node" presStyleLbl="node1" presStyleIdx="13" presStyleCnt="14">
        <dgm:presLayoutVars>
          <dgm:bulletEnabled val="1"/>
        </dgm:presLayoutVars>
      </dgm:prSet>
      <dgm:spPr/>
    </dgm:pt>
  </dgm:ptLst>
  <dgm:cxnLst>
    <dgm:cxn modelId="{3466FC03-DD68-4906-850E-FE4F315B4542}" srcId="{4DBD210D-82A4-41F9-BBC6-AC15CDBE9D4C}" destId="{849EE02C-8022-4641-B80E-34A6854522C3}" srcOrd="4" destOrd="0" parTransId="{51F7AEB9-1543-45E4-964B-638B3419F597}" sibTransId="{844B98D7-9E72-4756-8C9E-B28CB3227527}"/>
    <dgm:cxn modelId="{24BFC20C-8404-6C4D-B9FA-3070106927BD}" type="presOf" srcId="{24430CAD-5A77-47E4-BF20-E148DB2C8A2B}" destId="{47387560-E3F6-4A4E-8D3F-9ECAD4E3EB29}" srcOrd="0" destOrd="0" presId="urn:microsoft.com/office/officeart/2005/8/layout/default"/>
    <dgm:cxn modelId="{417C4E16-D0A4-E747-9C93-85E53A869C96}" type="presOf" srcId="{E3768DF6-16DA-42CB-9A00-68761141EB6D}" destId="{446D58B8-C2DC-244B-B00B-317172061484}" srcOrd="0" destOrd="0" presId="urn:microsoft.com/office/officeart/2005/8/layout/default"/>
    <dgm:cxn modelId="{26B0E81B-428D-493C-8770-033CF8DB5F2F}" srcId="{4DBD210D-82A4-41F9-BBC6-AC15CDBE9D4C}" destId="{C32305EB-35F7-4AD4-8456-DAE77A3A1E2E}" srcOrd="10" destOrd="0" parTransId="{DF568333-D87A-451F-BF8D-54AAE7C74AA3}" sibTransId="{1B72928B-4319-49A8-8D58-9A28F91F323D}"/>
    <dgm:cxn modelId="{F9B80320-AC40-F649-AC44-C270B3021C5D}" type="presOf" srcId="{7E7212E5-A034-4395-8644-9A68CB42AC7E}" destId="{11492EFB-8E24-8441-977D-3B72207BA31C}" srcOrd="0" destOrd="0" presId="urn:microsoft.com/office/officeart/2005/8/layout/default"/>
    <dgm:cxn modelId="{E3C12924-B418-4999-A899-818D89451649}" srcId="{4DBD210D-82A4-41F9-BBC6-AC15CDBE9D4C}" destId="{F60524C0-AA07-428E-AD67-E70F50B546CC}" srcOrd="11" destOrd="0" parTransId="{C30A9D36-7A2E-4DBB-B9DD-4D9C06E959E3}" sibTransId="{958B4B2D-B0E1-46F4-839A-75538DE23EA0}"/>
    <dgm:cxn modelId="{2FA9DF25-7C32-46AD-B5AC-5373B92CDC8C}" srcId="{4DBD210D-82A4-41F9-BBC6-AC15CDBE9D4C}" destId="{9606B612-0110-49C0-8A35-AF42EF5D2577}" srcOrd="1" destOrd="0" parTransId="{82077001-7B4F-44F9-ACEF-913D6C728977}" sibTransId="{1903DF5A-A287-4FB4-9564-3EEB94521944}"/>
    <dgm:cxn modelId="{74F2B12E-6752-499E-9CE3-EB5E1EA7D4D9}" srcId="{4DBD210D-82A4-41F9-BBC6-AC15CDBE9D4C}" destId="{E3768DF6-16DA-42CB-9A00-68761141EB6D}" srcOrd="6" destOrd="0" parTransId="{8116B94C-F1E9-473D-9321-597181DF91EC}" sibTransId="{5DBC56D0-9253-4E64-9B08-5E96A3DE76F7}"/>
    <dgm:cxn modelId="{C14D9D46-F3D2-E648-B181-51E2828D5D03}" type="presOf" srcId="{9606B612-0110-49C0-8A35-AF42EF5D2577}" destId="{F6E38681-8A20-7341-9A2E-21220F17451B}" srcOrd="0" destOrd="0" presId="urn:microsoft.com/office/officeart/2005/8/layout/default"/>
    <dgm:cxn modelId="{9F437347-6A74-4BA2-A0C6-FD371790CF21}" srcId="{4DBD210D-82A4-41F9-BBC6-AC15CDBE9D4C}" destId="{C4C79E48-13A5-46B4-96D6-D6781F45953C}" srcOrd="5" destOrd="0" parTransId="{F5A741F6-EF5C-4C08-9985-EFE8A7DEC2E0}" sibTransId="{453CC975-07AA-4880-94B5-6D200117DC82}"/>
    <dgm:cxn modelId="{4EA30D48-FFED-4197-988E-1672B90C6D0B}" srcId="{4DBD210D-82A4-41F9-BBC6-AC15CDBE9D4C}" destId="{24430CAD-5A77-47E4-BF20-E148DB2C8A2B}" srcOrd="12" destOrd="0" parTransId="{480F76BC-0E15-495A-9C9C-D655CBC6E6A4}" sibTransId="{D78CDFB1-661C-42D2-96FE-7C77C61846AD}"/>
    <dgm:cxn modelId="{27A0734C-A03D-5B48-BC7C-685EDCBC22BF}" type="presOf" srcId="{C32305EB-35F7-4AD4-8456-DAE77A3A1E2E}" destId="{E02D797C-9A2C-8B45-8F9A-D4992101AC7E}" srcOrd="0" destOrd="0" presId="urn:microsoft.com/office/officeart/2005/8/layout/default"/>
    <dgm:cxn modelId="{5030247B-F6D3-4E39-83D4-9788C3421780}" srcId="{4DBD210D-82A4-41F9-BBC6-AC15CDBE9D4C}" destId="{C437891E-AD4B-45DC-8AA1-53D98AFFE642}" srcOrd="3" destOrd="0" parTransId="{50704764-9B32-4A18-B4F3-02B0D6C25444}" sibTransId="{5AA2C0CC-7E64-4CEE-9885-7AF6161BD610}"/>
    <dgm:cxn modelId="{FB87D581-0EA3-49F6-BEC5-423E90A2D191}" srcId="{4DBD210D-82A4-41F9-BBC6-AC15CDBE9D4C}" destId="{A64C1616-09D3-4E21-8EA4-98A23A07DD8F}" srcOrd="9" destOrd="0" parTransId="{CFB509FA-347A-4DC2-A552-BA7159B835A7}" sibTransId="{1BB7746A-C09F-4366-BB58-E2F672EF69F0}"/>
    <dgm:cxn modelId="{5F435E8A-4824-0744-A7A8-F921D14135FA}" type="presOf" srcId="{C5B02569-2C04-4731-B5CE-ED10C5450318}" destId="{37B66FB5-08F2-8B48-AF32-6E68A890170D}" srcOrd="0" destOrd="0" presId="urn:microsoft.com/office/officeart/2005/8/layout/default"/>
    <dgm:cxn modelId="{6E51208F-D4B8-D04C-B524-8A0BC162CFB8}" type="presOf" srcId="{4DBD210D-82A4-41F9-BBC6-AC15CDBE9D4C}" destId="{899C05A7-1F0B-4446-A395-17E131377F31}" srcOrd="0" destOrd="0" presId="urn:microsoft.com/office/officeart/2005/8/layout/default"/>
    <dgm:cxn modelId="{CDF68F93-DA90-854B-A8E1-82573DF71539}" type="presOf" srcId="{C437891E-AD4B-45DC-8AA1-53D98AFFE642}" destId="{055F927C-C8E0-D245-8589-6957E2A4C6F2}" srcOrd="0" destOrd="0" presId="urn:microsoft.com/office/officeart/2005/8/layout/default"/>
    <dgm:cxn modelId="{AEE6629B-E813-024B-9EBE-82A65E804DF2}" type="presOf" srcId="{0D964AF1-A76D-4439-97EA-E5DEC2174C11}" destId="{5F06E269-7E2F-D248-812F-9A3ED4E00940}" srcOrd="0" destOrd="0" presId="urn:microsoft.com/office/officeart/2005/8/layout/default"/>
    <dgm:cxn modelId="{4B4035A9-C16D-4324-8AB2-C14338EEAA30}" srcId="{4DBD210D-82A4-41F9-BBC6-AC15CDBE9D4C}" destId="{7E7212E5-A034-4395-8644-9A68CB42AC7E}" srcOrd="13" destOrd="0" parTransId="{88E09D72-DBEB-4805-9494-2ACFCF03E6CA}" sibTransId="{25402F6D-00F0-4888-B8CF-74D28B343FA2}"/>
    <dgm:cxn modelId="{321575B2-10C9-F148-8F3A-FFCDA7A96E49}" type="presOf" srcId="{C4C79E48-13A5-46B4-96D6-D6781F45953C}" destId="{73B7E16C-B44A-7748-A401-4291033FA1BB}" srcOrd="0" destOrd="0" presId="urn:microsoft.com/office/officeart/2005/8/layout/default"/>
    <dgm:cxn modelId="{A67593BC-DE6E-834C-BE35-8431028B6A63}" type="presOf" srcId="{C77B930F-614A-43B4-A014-CC1568B5C956}" destId="{ECE6FBDA-BB33-364D-BF5E-1FFEBC94B9A7}" srcOrd="0" destOrd="0" presId="urn:microsoft.com/office/officeart/2005/8/layout/default"/>
    <dgm:cxn modelId="{CE1ABDBC-EE95-4C4C-A8E1-115CD5D96A8A}" type="presOf" srcId="{F60524C0-AA07-428E-AD67-E70F50B546CC}" destId="{7A0375E8-7D82-1547-B65A-6C31FBE5633A}" srcOrd="0" destOrd="0" presId="urn:microsoft.com/office/officeart/2005/8/layout/default"/>
    <dgm:cxn modelId="{DCAB2ECD-0573-4EEF-83E1-E7C6C26E5957}" srcId="{4DBD210D-82A4-41F9-BBC6-AC15CDBE9D4C}" destId="{C5B02569-2C04-4731-B5CE-ED10C5450318}" srcOrd="2" destOrd="0" parTransId="{827FA191-4547-455C-801F-5F5ADAB51308}" sibTransId="{2D73C2BA-16AF-49BD-B9F3-5F2A4A0ADCDA}"/>
    <dgm:cxn modelId="{DD8A3DD7-082B-4229-BDB7-A235C41482C2}" srcId="{4DBD210D-82A4-41F9-BBC6-AC15CDBE9D4C}" destId="{C77B930F-614A-43B4-A014-CC1568B5C956}" srcOrd="0" destOrd="0" parTransId="{FD4C2C0D-C870-4DC2-BEBE-2B0D583EA31E}" sibTransId="{A3EE1267-71F6-4D80-B4DE-33A4AC3829C6}"/>
    <dgm:cxn modelId="{947BC5E2-E082-405D-9B48-BC9CD4989128}" srcId="{4DBD210D-82A4-41F9-BBC6-AC15CDBE9D4C}" destId="{BD3D8AFD-A5ED-47C4-97E8-F03C0322F6CB}" srcOrd="8" destOrd="0" parTransId="{401FED43-2EAB-4F94-9D4F-12EF15A135FC}" sibTransId="{F8489A05-A6B7-4AE8-ACA6-4EF4E0B79895}"/>
    <dgm:cxn modelId="{126C19F1-1DAC-4448-895F-CE68E34E772A}" srcId="{4DBD210D-82A4-41F9-BBC6-AC15CDBE9D4C}" destId="{0D964AF1-A76D-4439-97EA-E5DEC2174C11}" srcOrd="7" destOrd="0" parTransId="{2AAA8893-619E-4759-8DDF-82B80C78D4D0}" sibTransId="{026776A2-26AF-45B7-9C13-564BAFD13365}"/>
    <dgm:cxn modelId="{20B104F9-5FA7-C145-86B0-312294B8A469}" type="presOf" srcId="{A64C1616-09D3-4E21-8EA4-98A23A07DD8F}" destId="{8FDEC8DD-E948-7246-AAE0-B065ED1654FF}" srcOrd="0" destOrd="0" presId="urn:microsoft.com/office/officeart/2005/8/layout/default"/>
    <dgm:cxn modelId="{0E30A9FF-A4EA-B94D-81D0-99724C0B6E76}" type="presOf" srcId="{849EE02C-8022-4641-B80E-34A6854522C3}" destId="{D63C1F0E-35DF-7240-ABE3-FD82715E0DFF}" srcOrd="0" destOrd="0" presId="urn:microsoft.com/office/officeart/2005/8/layout/default"/>
    <dgm:cxn modelId="{5A6FC8FF-BDCD-7D44-8835-7702A405FD9A}" type="presOf" srcId="{BD3D8AFD-A5ED-47C4-97E8-F03C0322F6CB}" destId="{FBF7DEB7-4035-3342-A3EA-2A426D9F3011}" srcOrd="0" destOrd="0" presId="urn:microsoft.com/office/officeart/2005/8/layout/default"/>
    <dgm:cxn modelId="{5AF63F70-9A60-8440-81FB-DC3AEFD7EE28}" type="presParOf" srcId="{899C05A7-1F0B-4446-A395-17E131377F31}" destId="{ECE6FBDA-BB33-364D-BF5E-1FFEBC94B9A7}" srcOrd="0" destOrd="0" presId="urn:microsoft.com/office/officeart/2005/8/layout/default"/>
    <dgm:cxn modelId="{1F512963-F5D2-944C-A6C8-7FC5ED106F9C}" type="presParOf" srcId="{899C05A7-1F0B-4446-A395-17E131377F31}" destId="{E0E48A8F-6252-E041-B7D7-FA3EFF22BBA5}" srcOrd="1" destOrd="0" presId="urn:microsoft.com/office/officeart/2005/8/layout/default"/>
    <dgm:cxn modelId="{19805432-3E89-014D-846F-D48DF27D3687}" type="presParOf" srcId="{899C05A7-1F0B-4446-A395-17E131377F31}" destId="{F6E38681-8A20-7341-9A2E-21220F17451B}" srcOrd="2" destOrd="0" presId="urn:microsoft.com/office/officeart/2005/8/layout/default"/>
    <dgm:cxn modelId="{FA83867F-FB15-8941-A804-E5D3F121634E}" type="presParOf" srcId="{899C05A7-1F0B-4446-A395-17E131377F31}" destId="{61E0AA60-93E4-954A-A976-877408EE9AB8}" srcOrd="3" destOrd="0" presId="urn:microsoft.com/office/officeart/2005/8/layout/default"/>
    <dgm:cxn modelId="{65CCEBA4-011D-8D48-86D9-ABBF3DE145E8}" type="presParOf" srcId="{899C05A7-1F0B-4446-A395-17E131377F31}" destId="{37B66FB5-08F2-8B48-AF32-6E68A890170D}" srcOrd="4" destOrd="0" presId="urn:microsoft.com/office/officeart/2005/8/layout/default"/>
    <dgm:cxn modelId="{F48FABE2-81FC-8743-B018-65855A5E141A}" type="presParOf" srcId="{899C05A7-1F0B-4446-A395-17E131377F31}" destId="{1C3E6C01-9314-6D42-A29C-5C6843A948A2}" srcOrd="5" destOrd="0" presId="urn:microsoft.com/office/officeart/2005/8/layout/default"/>
    <dgm:cxn modelId="{0AFB8571-CB0C-9A49-AF31-4A2E8E43FAE2}" type="presParOf" srcId="{899C05A7-1F0B-4446-A395-17E131377F31}" destId="{055F927C-C8E0-D245-8589-6957E2A4C6F2}" srcOrd="6" destOrd="0" presId="urn:microsoft.com/office/officeart/2005/8/layout/default"/>
    <dgm:cxn modelId="{A8AA050C-F6F8-8E43-981C-E0848CA7830D}" type="presParOf" srcId="{899C05A7-1F0B-4446-A395-17E131377F31}" destId="{73FC7AAD-B9C0-5241-949F-9A7539CBB6C1}" srcOrd="7" destOrd="0" presId="urn:microsoft.com/office/officeart/2005/8/layout/default"/>
    <dgm:cxn modelId="{8AFFD757-CEC2-BF46-8C00-D29D8F1E9354}" type="presParOf" srcId="{899C05A7-1F0B-4446-A395-17E131377F31}" destId="{D63C1F0E-35DF-7240-ABE3-FD82715E0DFF}" srcOrd="8" destOrd="0" presId="urn:microsoft.com/office/officeart/2005/8/layout/default"/>
    <dgm:cxn modelId="{58EACC96-D186-6C47-9C90-E10FBB51C86B}" type="presParOf" srcId="{899C05A7-1F0B-4446-A395-17E131377F31}" destId="{CC09A233-1490-3844-82EF-E789FA264DEC}" srcOrd="9" destOrd="0" presId="urn:microsoft.com/office/officeart/2005/8/layout/default"/>
    <dgm:cxn modelId="{171C48AA-576D-ED41-BDD8-6A6ECBD0823C}" type="presParOf" srcId="{899C05A7-1F0B-4446-A395-17E131377F31}" destId="{73B7E16C-B44A-7748-A401-4291033FA1BB}" srcOrd="10" destOrd="0" presId="urn:microsoft.com/office/officeart/2005/8/layout/default"/>
    <dgm:cxn modelId="{14333F49-1D58-984D-B893-4694BFE35EAB}" type="presParOf" srcId="{899C05A7-1F0B-4446-A395-17E131377F31}" destId="{866B6CAD-2A5D-4A41-B4B9-4E0A11CE73BE}" srcOrd="11" destOrd="0" presId="urn:microsoft.com/office/officeart/2005/8/layout/default"/>
    <dgm:cxn modelId="{D067FE0D-D3F5-DA46-A610-961573FFAE92}" type="presParOf" srcId="{899C05A7-1F0B-4446-A395-17E131377F31}" destId="{446D58B8-C2DC-244B-B00B-317172061484}" srcOrd="12" destOrd="0" presId="urn:microsoft.com/office/officeart/2005/8/layout/default"/>
    <dgm:cxn modelId="{76D4C716-D77B-094D-8EE0-375AFC73F22C}" type="presParOf" srcId="{899C05A7-1F0B-4446-A395-17E131377F31}" destId="{31FC98DA-2C55-E142-A02F-61B8C754E4F6}" srcOrd="13" destOrd="0" presId="urn:microsoft.com/office/officeart/2005/8/layout/default"/>
    <dgm:cxn modelId="{BB0E7B38-A453-C948-8103-F5793656CBF8}" type="presParOf" srcId="{899C05A7-1F0B-4446-A395-17E131377F31}" destId="{5F06E269-7E2F-D248-812F-9A3ED4E00940}" srcOrd="14" destOrd="0" presId="urn:microsoft.com/office/officeart/2005/8/layout/default"/>
    <dgm:cxn modelId="{EAFE435E-4BC8-0D43-B5D4-7457CFF67962}" type="presParOf" srcId="{899C05A7-1F0B-4446-A395-17E131377F31}" destId="{CE727535-1295-DA46-90F4-B2E39D4A1179}" srcOrd="15" destOrd="0" presId="urn:microsoft.com/office/officeart/2005/8/layout/default"/>
    <dgm:cxn modelId="{B21552BC-419C-0A4E-9FF6-03195D758932}" type="presParOf" srcId="{899C05A7-1F0B-4446-A395-17E131377F31}" destId="{FBF7DEB7-4035-3342-A3EA-2A426D9F3011}" srcOrd="16" destOrd="0" presId="urn:microsoft.com/office/officeart/2005/8/layout/default"/>
    <dgm:cxn modelId="{0EF29795-3BDF-1041-A479-04D508D89B29}" type="presParOf" srcId="{899C05A7-1F0B-4446-A395-17E131377F31}" destId="{E15FED0D-E5BB-6245-92B7-1D8EE964066A}" srcOrd="17" destOrd="0" presId="urn:microsoft.com/office/officeart/2005/8/layout/default"/>
    <dgm:cxn modelId="{B9DBD706-9F2E-6A4F-9861-D323713F78EC}" type="presParOf" srcId="{899C05A7-1F0B-4446-A395-17E131377F31}" destId="{8FDEC8DD-E948-7246-AAE0-B065ED1654FF}" srcOrd="18" destOrd="0" presId="urn:microsoft.com/office/officeart/2005/8/layout/default"/>
    <dgm:cxn modelId="{8FC80D77-E96C-4545-B992-154B891F2CE0}" type="presParOf" srcId="{899C05A7-1F0B-4446-A395-17E131377F31}" destId="{D6E5B2AB-78D2-A64A-AD83-EECE394C73D9}" srcOrd="19" destOrd="0" presId="urn:microsoft.com/office/officeart/2005/8/layout/default"/>
    <dgm:cxn modelId="{E1D01FBA-93AD-C94E-BF27-0CC93CA8F2A0}" type="presParOf" srcId="{899C05A7-1F0B-4446-A395-17E131377F31}" destId="{E02D797C-9A2C-8B45-8F9A-D4992101AC7E}" srcOrd="20" destOrd="0" presId="urn:microsoft.com/office/officeart/2005/8/layout/default"/>
    <dgm:cxn modelId="{2B803ABD-3FE2-6B42-A669-EC81C5005DD8}" type="presParOf" srcId="{899C05A7-1F0B-4446-A395-17E131377F31}" destId="{670EA901-BABE-0943-A211-84F98ED4018F}" srcOrd="21" destOrd="0" presId="urn:microsoft.com/office/officeart/2005/8/layout/default"/>
    <dgm:cxn modelId="{B295F2DF-6D55-CB42-B1CF-CFF41FCAE845}" type="presParOf" srcId="{899C05A7-1F0B-4446-A395-17E131377F31}" destId="{7A0375E8-7D82-1547-B65A-6C31FBE5633A}" srcOrd="22" destOrd="0" presId="urn:microsoft.com/office/officeart/2005/8/layout/default"/>
    <dgm:cxn modelId="{C25176F5-CFF5-5C4C-BD0C-A3B0D9BCCA33}" type="presParOf" srcId="{899C05A7-1F0B-4446-A395-17E131377F31}" destId="{893042C8-5C6D-B24E-805D-49A08B9E1069}" srcOrd="23" destOrd="0" presId="urn:microsoft.com/office/officeart/2005/8/layout/default"/>
    <dgm:cxn modelId="{0813BB90-307C-8443-A56C-A11F7B6157D1}" type="presParOf" srcId="{899C05A7-1F0B-4446-A395-17E131377F31}" destId="{47387560-E3F6-4A4E-8D3F-9ECAD4E3EB29}" srcOrd="24" destOrd="0" presId="urn:microsoft.com/office/officeart/2005/8/layout/default"/>
    <dgm:cxn modelId="{7DDF08C5-86DA-2046-A61B-41DAB8B08E53}" type="presParOf" srcId="{899C05A7-1F0B-4446-A395-17E131377F31}" destId="{46DB8554-821D-9346-8F89-F29CE9EB7EAF}" srcOrd="25" destOrd="0" presId="urn:microsoft.com/office/officeart/2005/8/layout/default"/>
    <dgm:cxn modelId="{3B68FC2A-54C3-484F-AEB2-E60CA2BFE198}" type="presParOf" srcId="{899C05A7-1F0B-4446-A395-17E131377F31}" destId="{11492EFB-8E24-8441-977D-3B72207BA31C}"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9CD6C-BB4A-8549-9B53-4AD45E4E33C0}">
      <dsp:nvSpPr>
        <dsp:cNvPr id="0" name=""/>
        <dsp:cNvSpPr/>
      </dsp:nvSpPr>
      <dsp:spPr>
        <a:xfrm>
          <a:off x="1049655" y="718"/>
          <a:ext cx="4198620" cy="93396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50800" dist="38100" dir="5400000" algn="t" rotWithShape="0">
                  <a:prstClr val="black">
                    <a:alpha val="40000"/>
                  </a:prstClr>
                </a:outerShdw>
              </a:effectLst>
            </a:rPr>
            <a:t>ENVIRONMENTAL AND MATERNAL ACQUISITION </a:t>
          </a:r>
          <a:endParaRPr lang="en-US" sz="2000" kern="1200" dirty="0">
            <a:effectLst>
              <a:outerShdw blurRad="50800" dist="38100" dir="5400000" algn="t" rotWithShape="0">
                <a:prstClr val="black">
                  <a:alpha val="40000"/>
                </a:prstClr>
              </a:outerShdw>
            </a:effectLst>
          </a:endParaRPr>
        </a:p>
      </dsp:txBody>
      <dsp:txXfrm>
        <a:off x="1049655" y="718"/>
        <a:ext cx="4198620" cy="933966"/>
      </dsp:txXfrm>
    </dsp:sp>
    <dsp:sp modelId="{39E189F3-0399-134A-BAAC-7EA6EBD95620}">
      <dsp:nvSpPr>
        <dsp:cNvPr id="0" name=""/>
        <dsp:cNvSpPr/>
      </dsp:nvSpPr>
      <dsp:spPr>
        <a:xfrm>
          <a:off x="0" y="718"/>
          <a:ext cx="1049655" cy="93396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Soil and Gut are Living Systems</a:t>
          </a:r>
        </a:p>
      </dsp:txBody>
      <dsp:txXfrm>
        <a:off x="0" y="718"/>
        <a:ext cx="1049655" cy="933966"/>
      </dsp:txXfrm>
    </dsp:sp>
    <dsp:sp modelId="{8FA3BA50-FD72-0849-BE8A-E93C9EF6EBC1}">
      <dsp:nvSpPr>
        <dsp:cNvPr id="0" name=""/>
        <dsp:cNvSpPr/>
      </dsp:nvSpPr>
      <dsp:spPr>
        <a:xfrm>
          <a:off x="1049655" y="990722"/>
          <a:ext cx="4198620" cy="933966"/>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50800" dist="38100" dir="5400000" algn="t" rotWithShape="0">
                  <a:prstClr val="black">
                    <a:alpha val="40000"/>
                  </a:prstClr>
                </a:outerShdw>
              </a:effectLst>
            </a:rPr>
            <a:t>FUNCTIONAL REDUNDANCY AND ROLE OF MINORITIES </a:t>
          </a:r>
          <a:endParaRPr lang="en-US" sz="2000" kern="1200" dirty="0">
            <a:effectLst>
              <a:outerShdw blurRad="50800" dist="38100" dir="5400000" algn="t" rotWithShape="0">
                <a:prstClr val="black">
                  <a:alpha val="40000"/>
                </a:prstClr>
              </a:outerShdw>
            </a:effectLst>
          </a:endParaRPr>
        </a:p>
      </dsp:txBody>
      <dsp:txXfrm>
        <a:off x="1049655" y="990722"/>
        <a:ext cx="4198620" cy="933966"/>
      </dsp:txXfrm>
    </dsp:sp>
    <dsp:sp modelId="{D18C63BC-34BD-274D-B108-131640EB434E}">
      <dsp:nvSpPr>
        <dsp:cNvPr id="0" name=""/>
        <dsp:cNvSpPr/>
      </dsp:nvSpPr>
      <dsp:spPr>
        <a:xfrm>
          <a:off x="0" y="990722"/>
          <a:ext cx="1049655" cy="933966"/>
        </a:xfrm>
        <a:prstGeom prst="rect">
          <a:avLst/>
        </a:prstGeom>
        <a:solidFill>
          <a:schemeClr val="lt1">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Back-ups &amp; ‘Minorities’ matter</a:t>
          </a:r>
        </a:p>
      </dsp:txBody>
      <dsp:txXfrm>
        <a:off x="0" y="990722"/>
        <a:ext cx="1049655" cy="933966"/>
      </dsp:txXfrm>
    </dsp:sp>
    <dsp:sp modelId="{429DF2C6-9A58-3A40-BC7F-DE9710265290}">
      <dsp:nvSpPr>
        <dsp:cNvPr id="0" name=""/>
        <dsp:cNvSpPr/>
      </dsp:nvSpPr>
      <dsp:spPr>
        <a:xfrm>
          <a:off x="1049655" y="1980727"/>
          <a:ext cx="4198620" cy="933966"/>
        </a:xfrm>
        <a:prstGeom prst="rect">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50800" dist="38100" dir="5400000" algn="t" rotWithShape="0">
                  <a:prstClr val="black">
                    <a:alpha val="40000"/>
                  </a:prstClr>
                </a:outerShdw>
              </a:effectLst>
            </a:rPr>
            <a:t>GUT AND ROOT BACTERIA ENHANCE THE METABOLIC CAPACITIES OF THEIR HOSTS </a:t>
          </a:r>
          <a:endParaRPr lang="en-US" sz="2000" kern="1200" dirty="0">
            <a:effectLst>
              <a:outerShdw blurRad="50800" dist="38100" dir="5400000" algn="t" rotWithShape="0">
                <a:prstClr val="black">
                  <a:alpha val="40000"/>
                </a:prstClr>
              </a:outerShdw>
            </a:effectLst>
          </a:endParaRPr>
        </a:p>
      </dsp:txBody>
      <dsp:txXfrm>
        <a:off x="1049655" y="1980727"/>
        <a:ext cx="4198620" cy="933966"/>
      </dsp:txXfrm>
    </dsp:sp>
    <dsp:sp modelId="{BD11BAEF-95AF-BB4C-B38A-E3CA59846DE4}">
      <dsp:nvSpPr>
        <dsp:cNvPr id="0" name=""/>
        <dsp:cNvSpPr/>
      </dsp:nvSpPr>
      <dsp:spPr>
        <a:xfrm>
          <a:off x="0" y="1980727"/>
          <a:ext cx="1049655" cy="933966"/>
        </a:xfrm>
        <a:prstGeom prst="rect">
          <a:avLst/>
        </a:prstGeom>
        <a:solidFill>
          <a:schemeClr val="lt1">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Nurturing Bugs Welcome</a:t>
          </a:r>
        </a:p>
      </dsp:txBody>
      <dsp:txXfrm>
        <a:off x="0" y="1980727"/>
        <a:ext cx="1049655" cy="933966"/>
      </dsp:txXfrm>
    </dsp:sp>
    <dsp:sp modelId="{AB6CFC0B-02BE-2647-A340-4AD3AE0CE11F}">
      <dsp:nvSpPr>
        <dsp:cNvPr id="0" name=""/>
        <dsp:cNvSpPr/>
      </dsp:nvSpPr>
      <dsp:spPr>
        <a:xfrm>
          <a:off x="1049655" y="2970731"/>
          <a:ext cx="4198620" cy="933966"/>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50800" dist="38100" dir="5400000" algn="t" rotWithShape="0">
                  <a:prstClr val="black">
                    <a:alpha val="40000"/>
                  </a:prstClr>
                </a:outerShdw>
              </a:effectLst>
            </a:rPr>
            <a:t>SIMILAR BACTERIUM-HOST INTERACTIONS IN GUTS AND ROOTS</a:t>
          </a:r>
          <a:endParaRPr lang="en-US" sz="2000" kern="1200" dirty="0">
            <a:effectLst>
              <a:outerShdw blurRad="50800" dist="38100" dir="5400000" algn="t" rotWithShape="0">
                <a:prstClr val="black">
                  <a:alpha val="40000"/>
                </a:prstClr>
              </a:outerShdw>
            </a:effectLst>
          </a:endParaRPr>
        </a:p>
      </dsp:txBody>
      <dsp:txXfrm>
        <a:off x="1049655" y="2970731"/>
        <a:ext cx="4198620" cy="933966"/>
      </dsp:txXfrm>
    </dsp:sp>
    <dsp:sp modelId="{4B585C60-EE22-754D-A741-0148AC3AC045}">
      <dsp:nvSpPr>
        <dsp:cNvPr id="0" name=""/>
        <dsp:cNvSpPr/>
      </dsp:nvSpPr>
      <dsp:spPr>
        <a:xfrm>
          <a:off x="0" y="2970731"/>
          <a:ext cx="1049655" cy="933966"/>
        </a:xfrm>
        <a:prstGeom prst="rect">
          <a:avLst/>
        </a:prstGeom>
        <a:solidFill>
          <a:schemeClr val="lt1">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The </a:t>
          </a:r>
          <a:r>
            <a:rPr lang="en-US" sz="1500" kern="1200" dirty="0" err="1"/>
            <a:t>Interactiive</a:t>
          </a:r>
          <a:r>
            <a:rPr lang="en-US" sz="1500" kern="1200" dirty="0"/>
            <a:t> Common</a:t>
          </a:r>
        </a:p>
      </dsp:txBody>
      <dsp:txXfrm>
        <a:off x="0" y="2970731"/>
        <a:ext cx="1049655" cy="933966"/>
      </dsp:txXfrm>
    </dsp:sp>
    <dsp:sp modelId="{7D8F96C5-F8AB-C243-8B05-499B153CEA1E}">
      <dsp:nvSpPr>
        <dsp:cNvPr id="0" name=""/>
        <dsp:cNvSpPr/>
      </dsp:nvSpPr>
      <dsp:spPr>
        <a:xfrm>
          <a:off x="1049655" y="3960736"/>
          <a:ext cx="4198620" cy="933966"/>
        </a:xfrm>
        <a:prstGeom prst="rect">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50800" dist="38100" dir="5400000" algn="t" rotWithShape="0">
                  <a:prstClr val="black">
                    <a:alpha val="40000"/>
                  </a:prstClr>
                </a:outerShdw>
              </a:effectLst>
            </a:rPr>
            <a:t>EVOLUTIONARY PATHWAYS </a:t>
          </a:r>
          <a:endParaRPr lang="en-US" sz="2000" kern="1200" dirty="0">
            <a:effectLst>
              <a:outerShdw blurRad="50800" dist="38100" dir="5400000" algn="t" rotWithShape="0">
                <a:prstClr val="black">
                  <a:alpha val="40000"/>
                </a:prstClr>
              </a:outerShdw>
            </a:effectLst>
          </a:endParaRPr>
        </a:p>
      </dsp:txBody>
      <dsp:txXfrm>
        <a:off x="1049655" y="3960736"/>
        <a:ext cx="4198620" cy="933966"/>
      </dsp:txXfrm>
    </dsp:sp>
    <dsp:sp modelId="{2065D153-C4CB-3443-B5C2-5F2D89BDCE10}">
      <dsp:nvSpPr>
        <dsp:cNvPr id="0" name=""/>
        <dsp:cNvSpPr/>
      </dsp:nvSpPr>
      <dsp:spPr>
        <a:xfrm>
          <a:off x="0" y="3960736"/>
          <a:ext cx="1049655" cy="933966"/>
        </a:xfrm>
        <a:prstGeom prst="rect">
          <a:avLst/>
        </a:prstGeom>
        <a:solidFill>
          <a:schemeClr val="lt1">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Bugs help us evolve &amp; adapt</a:t>
          </a:r>
        </a:p>
      </dsp:txBody>
      <dsp:txXfrm>
        <a:off x="0" y="3960736"/>
        <a:ext cx="1049655" cy="933966"/>
      </dsp:txXfrm>
    </dsp:sp>
    <dsp:sp modelId="{44E04817-F29A-E24F-86EA-B1E72DA7F4B3}">
      <dsp:nvSpPr>
        <dsp:cNvPr id="0" name=""/>
        <dsp:cNvSpPr/>
      </dsp:nvSpPr>
      <dsp:spPr>
        <a:xfrm>
          <a:off x="1049655" y="4950741"/>
          <a:ext cx="4198620" cy="933966"/>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65" tIns="237227" rIns="81465" bIns="237227"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Gut and root microbiotas significantly impact health, development, and fitness of their respective hosts.</a:t>
          </a:r>
        </a:p>
      </dsp:txBody>
      <dsp:txXfrm>
        <a:off x="1049655" y="4950741"/>
        <a:ext cx="4198620" cy="933966"/>
      </dsp:txXfrm>
    </dsp:sp>
    <dsp:sp modelId="{F727C344-CBBB-A749-8D37-D3F94425CEDF}">
      <dsp:nvSpPr>
        <dsp:cNvPr id="0" name=""/>
        <dsp:cNvSpPr/>
      </dsp:nvSpPr>
      <dsp:spPr>
        <a:xfrm>
          <a:off x="0" y="4950741"/>
          <a:ext cx="1049655" cy="933966"/>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4" tIns="92255" rIns="55544" bIns="92255" numCol="1" spcCol="1270" anchor="ctr" anchorCtr="0">
          <a:noAutofit/>
        </a:bodyPr>
        <a:lstStyle/>
        <a:p>
          <a:pPr marL="0" lvl="0" indent="0" algn="ctr" defTabSz="666750">
            <a:lnSpc>
              <a:spcPct val="90000"/>
            </a:lnSpc>
            <a:spcBef>
              <a:spcPct val="0"/>
            </a:spcBef>
            <a:spcAft>
              <a:spcPct val="35000"/>
            </a:spcAft>
            <a:buNone/>
          </a:pPr>
          <a:r>
            <a:rPr lang="en-US" sz="1500" kern="1200" dirty="0"/>
            <a:t>Shared Outcomes </a:t>
          </a:r>
        </a:p>
      </dsp:txBody>
      <dsp:txXfrm>
        <a:off x="0" y="4950741"/>
        <a:ext cx="1049655" cy="933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6FBDA-BB33-364D-BF5E-1FFEBC94B9A7}">
      <dsp:nvSpPr>
        <dsp:cNvPr id="0" name=""/>
        <dsp:cNvSpPr/>
      </dsp:nvSpPr>
      <dsp:spPr>
        <a:xfrm>
          <a:off x="697788" y="2576"/>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Atocpan</a:t>
          </a:r>
          <a:r>
            <a:rPr lang="en-US" sz="1100" kern="1200" dirty="0"/>
            <a:t> = tierra </a:t>
          </a:r>
          <a:r>
            <a:rPr lang="en-US" sz="1100" kern="1200" dirty="0" err="1"/>
            <a:t>gruesa</a:t>
          </a:r>
          <a:r>
            <a:rPr lang="en-US" sz="1100" kern="1200" dirty="0"/>
            <a:t> y </a:t>
          </a:r>
          <a:r>
            <a:rPr lang="en-US" sz="1100" kern="1200" dirty="0" err="1"/>
            <a:t>fertil</a:t>
          </a:r>
          <a:r>
            <a:rPr lang="en-US" sz="1100" kern="1200" dirty="0"/>
            <a:t> (Molina, 1571)</a:t>
          </a:r>
        </a:p>
      </dsp:txBody>
      <dsp:txXfrm>
        <a:off x="697788" y="2576"/>
        <a:ext cx="1509563" cy="905738"/>
      </dsp:txXfrm>
    </dsp:sp>
    <dsp:sp modelId="{F6E38681-8A20-7341-9A2E-21220F17451B}">
      <dsp:nvSpPr>
        <dsp:cNvPr id="0" name=""/>
        <dsp:cNvSpPr/>
      </dsp:nvSpPr>
      <dsp:spPr>
        <a:xfrm>
          <a:off x="2358308" y="2576"/>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Atoctlalli</a:t>
          </a:r>
          <a:r>
            <a:rPr lang="en-US" sz="1100" kern="1200" dirty="0"/>
            <a:t> = alluvial soil, moist, fertile land; translated as "</a:t>
          </a:r>
          <a:r>
            <a:rPr lang="en-US" sz="1100" kern="1200" dirty="0" err="1"/>
            <a:t>suerte</a:t>
          </a:r>
          <a:r>
            <a:rPr lang="en-US" sz="1100" kern="1200" dirty="0"/>
            <a:t> de tierra”</a:t>
          </a:r>
        </a:p>
      </dsp:txBody>
      <dsp:txXfrm>
        <a:off x="2358308" y="2576"/>
        <a:ext cx="1509563" cy="905738"/>
      </dsp:txXfrm>
    </dsp:sp>
    <dsp:sp modelId="{37B66FB5-08F2-8B48-AF32-6E68A890170D}">
      <dsp:nvSpPr>
        <dsp:cNvPr id="0" name=""/>
        <dsp:cNvSpPr/>
      </dsp:nvSpPr>
      <dsp:spPr>
        <a:xfrm>
          <a:off x="4018828" y="2576"/>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Cuemitl</a:t>
          </a:r>
          <a:r>
            <a:rPr lang="en-US" sz="1100" kern="1200" dirty="0"/>
            <a:t> = land under cultivation, tierra </a:t>
          </a:r>
          <a:r>
            <a:rPr lang="en-US" sz="1100" kern="1200" dirty="0" err="1"/>
            <a:t>labrada</a:t>
          </a:r>
          <a:r>
            <a:rPr lang="en-US" sz="1100" kern="1200" dirty="0"/>
            <a:t> </a:t>
          </a:r>
        </a:p>
      </dsp:txBody>
      <dsp:txXfrm>
        <a:off x="4018828" y="2576"/>
        <a:ext cx="1509563" cy="905738"/>
      </dsp:txXfrm>
    </dsp:sp>
    <dsp:sp modelId="{055F927C-C8E0-D245-8589-6957E2A4C6F2}">
      <dsp:nvSpPr>
        <dsp:cNvPr id="0" name=""/>
        <dsp:cNvSpPr/>
      </dsp:nvSpPr>
      <dsp:spPr>
        <a:xfrm>
          <a:off x="5679348" y="2576"/>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Cuenchihua</a:t>
          </a:r>
          <a:r>
            <a:rPr lang="en-US" sz="1100" kern="1200" dirty="0"/>
            <a:t> = to work the soil; to work the land (</a:t>
          </a:r>
          <a:r>
            <a:rPr lang="en-US" sz="1100" kern="1200" dirty="0" err="1"/>
            <a:t>molina</a:t>
          </a:r>
          <a:r>
            <a:rPr lang="en-US" sz="1100" kern="1200" dirty="0"/>
            <a:t>, 1571)</a:t>
          </a:r>
        </a:p>
      </dsp:txBody>
      <dsp:txXfrm>
        <a:off x="5679348" y="2576"/>
        <a:ext cx="1509563" cy="905738"/>
      </dsp:txXfrm>
    </dsp:sp>
    <dsp:sp modelId="{D63C1F0E-35DF-7240-ABE3-FD82715E0DFF}">
      <dsp:nvSpPr>
        <dsp:cNvPr id="0" name=""/>
        <dsp:cNvSpPr/>
      </dsp:nvSpPr>
      <dsp:spPr>
        <a:xfrm>
          <a:off x="697788" y="1059270"/>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Elemiqui</a:t>
          </a:r>
          <a:r>
            <a:rPr lang="en-US" sz="1100" kern="1200" dirty="0"/>
            <a:t> = to cultivate the soil (Simeon, 1996)</a:t>
          </a:r>
        </a:p>
      </dsp:txBody>
      <dsp:txXfrm>
        <a:off x="697788" y="1059270"/>
        <a:ext cx="1509563" cy="905738"/>
      </dsp:txXfrm>
    </dsp:sp>
    <dsp:sp modelId="{73B7E16C-B44A-7748-A401-4291033FA1BB}">
      <dsp:nvSpPr>
        <dsp:cNvPr id="0" name=""/>
        <dsp:cNvSpPr/>
      </dsp:nvSpPr>
      <dsp:spPr>
        <a:xfrm>
          <a:off x="2358308" y="1059270"/>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Ixmolonia</a:t>
          </a:r>
          <a:r>
            <a:rPr lang="en-US" sz="1100" kern="1200" dirty="0"/>
            <a:t> = to loosen the soil (Molina, 1571)</a:t>
          </a:r>
        </a:p>
      </dsp:txBody>
      <dsp:txXfrm>
        <a:off x="2358308" y="1059270"/>
        <a:ext cx="1509563" cy="905738"/>
      </dsp:txXfrm>
    </dsp:sp>
    <dsp:sp modelId="{446D58B8-C2DC-244B-B00B-317172061484}">
      <dsp:nvSpPr>
        <dsp:cNvPr id="0" name=""/>
        <dsp:cNvSpPr/>
      </dsp:nvSpPr>
      <dsp:spPr>
        <a:xfrm>
          <a:off x="4018828" y="1059270"/>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Mo:le:hua</a:t>
          </a:r>
          <a:r>
            <a:rPr lang="en-US" sz="1100" kern="1200" dirty="0"/>
            <a:t> = to break up soil (</a:t>
          </a:r>
          <a:r>
            <a:rPr lang="en-US" sz="1100" kern="1200" dirty="0" err="1"/>
            <a:t>Kartunnen</a:t>
          </a:r>
          <a:r>
            <a:rPr lang="en-US" sz="1100" kern="1200" dirty="0"/>
            <a:t>, 1992)</a:t>
          </a:r>
        </a:p>
      </dsp:txBody>
      <dsp:txXfrm>
        <a:off x="4018828" y="1059270"/>
        <a:ext cx="1509563" cy="905738"/>
      </dsp:txXfrm>
    </dsp:sp>
    <dsp:sp modelId="{5F06E269-7E2F-D248-812F-9A3ED4E00940}">
      <dsp:nvSpPr>
        <dsp:cNvPr id="0" name=""/>
        <dsp:cNvSpPr/>
      </dsp:nvSpPr>
      <dsp:spPr>
        <a:xfrm>
          <a:off x="5679348" y="1059270"/>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Tezoquitli</a:t>
          </a:r>
          <a:r>
            <a:rPr lang="en-US" sz="1100" kern="1200" dirty="0"/>
            <a:t> = a parcel of land heavy in minerals, rocky soil (Santa Barbara </a:t>
          </a:r>
          <a:r>
            <a:rPr lang="en-US" sz="1100" kern="1200" dirty="0" err="1"/>
            <a:t>Tamasolco</a:t>
          </a:r>
          <a:r>
            <a:rPr lang="en-US" sz="1100" kern="1200" dirty="0"/>
            <a:t>, 1593)</a:t>
          </a:r>
        </a:p>
      </dsp:txBody>
      <dsp:txXfrm>
        <a:off x="5679348" y="1059270"/>
        <a:ext cx="1509563" cy="905738"/>
      </dsp:txXfrm>
    </dsp:sp>
    <dsp:sp modelId="{FBF7DEB7-4035-3342-A3EA-2A426D9F3011}">
      <dsp:nvSpPr>
        <dsp:cNvPr id="0" name=""/>
        <dsp:cNvSpPr/>
      </dsp:nvSpPr>
      <dsp:spPr>
        <a:xfrm>
          <a:off x="697788" y="2115965"/>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Tlalli = the earth, land, soil </a:t>
          </a:r>
        </a:p>
      </dsp:txBody>
      <dsp:txXfrm>
        <a:off x="697788" y="2115965"/>
        <a:ext cx="1509563" cy="905738"/>
      </dsp:txXfrm>
    </dsp:sp>
    <dsp:sp modelId="{8FDEC8DD-E948-7246-AAE0-B065ED1654FF}">
      <dsp:nvSpPr>
        <dsp:cNvPr id="0" name=""/>
        <dsp:cNvSpPr/>
      </dsp:nvSpPr>
      <dsp:spPr>
        <a:xfrm>
          <a:off x="2358308" y="2115965"/>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Tlalmoyahua</a:t>
          </a:r>
          <a:r>
            <a:rPr lang="en-US" sz="1100" kern="1200" dirty="0"/>
            <a:t> = to loosen the soil (Molina, 1571)</a:t>
          </a:r>
        </a:p>
      </dsp:txBody>
      <dsp:txXfrm>
        <a:off x="2358308" y="2115965"/>
        <a:ext cx="1509563" cy="905738"/>
      </dsp:txXfrm>
    </dsp:sp>
    <dsp:sp modelId="{E02D797C-9A2C-8B45-8F9A-D4992101AC7E}">
      <dsp:nvSpPr>
        <dsp:cNvPr id="0" name=""/>
        <dsp:cNvSpPr/>
      </dsp:nvSpPr>
      <dsp:spPr>
        <a:xfrm>
          <a:off x="4018828" y="2115965"/>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Tlamomolonia</a:t>
          </a:r>
          <a:r>
            <a:rPr lang="en-US" sz="1100" kern="1200" dirty="0"/>
            <a:t> = to work land, to aerate the soil (</a:t>
          </a:r>
          <a:r>
            <a:rPr lang="en-US" sz="1100" kern="1200" dirty="0" err="1"/>
            <a:t>Karttunen</a:t>
          </a:r>
          <a:r>
            <a:rPr lang="en-US" sz="1100" kern="1200" dirty="0"/>
            <a:t>, 1992)</a:t>
          </a:r>
        </a:p>
      </dsp:txBody>
      <dsp:txXfrm>
        <a:off x="4018828" y="2115965"/>
        <a:ext cx="1509563" cy="905738"/>
      </dsp:txXfrm>
    </dsp:sp>
    <dsp:sp modelId="{7A0375E8-7D82-1547-B65A-6C31FBE5633A}">
      <dsp:nvSpPr>
        <dsp:cNvPr id="0" name=""/>
        <dsp:cNvSpPr/>
      </dsp:nvSpPr>
      <dsp:spPr>
        <a:xfrm>
          <a:off x="5679348" y="2115965"/>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Teotlamomolonia</a:t>
          </a:r>
          <a:r>
            <a:rPr lang="en-US" sz="1100" kern="1200" dirty="0"/>
            <a:t> = sacred worked land (Tezozomoc)</a:t>
          </a:r>
        </a:p>
      </dsp:txBody>
      <dsp:txXfrm>
        <a:off x="5679348" y="2115965"/>
        <a:ext cx="1509563" cy="905738"/>
      </dsp:txXfrm>
    </dsp:sp>
    <dsp:sp modelId="{47387560-E3F6-4A4E-8D3F-9ECAD4E3EB29}">
      <dsp:nvSpPr>
        <dsp:cNvPr id="0" name=""/>
        <dsp:cNvSpPr/>
      </dsp:nvSpPr>
      <dsp:spPr>
        <a:xfrm>
          <a:off x="2358308" y="3172659"/>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Teocuemitl = sacred land under cultivation (Tezozomoc)</a:t>
          </a:r>
        </a:p>
      </dsp:txBody>
      <dsp:txXfrm>
        <a:off x="2358308" y="3172659"/>
        <a:ext cx="1509563" cy="905738"/>
      </dsp:txXfrm>
    </dsp:sp>
    <dsp:sp modelId="{11492EFB-8E24-8441-977D-3B72207BA31C}">
      <dsp:nvSpPr>
        <dsp:cNvPr id="0" name=""/>
        <dsp:cNvSpPr/>
      </dsp:nvSpPr>
      <dsp:spPr>
        <a:xfrm>
          <a:off x="4018828" y="3172659"/>
          <a:ext cx="1509563" cy="905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Alonso de Molina. Franciscan priest and grammarian. Dictionary of Nahuatl language (1571) </a:t>
          </a:r>
        </a:p>
      </dsp:txBody>
      <dsp:txXfrm>
        <a:off x="4018828" y="3172659"/>
        <a:ext cx="1509563" cy="90573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AA59F-93ED-8649-8D95-4A288CDA1816}" type="datetimeFigureOut">
              <a:rPr lang="en-US" smtClean="0"/>
              <a:t>8/11/20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E345B-DA37-CE4E-966B-6968CD5D2609}" type="slidenum">
              <a:rPr lang="en-US" smtClean="0"/>
              <a:t>‹#›</a:t>
            </a:fld>
            <a:endParaRPr lang="en-US"/>
          </a:p>
        </p:txBody>
      </p:sp>
    </p:spTree>
    <p:extLst>
      <p:ext uri="{BB962C8B-B14F-4D97-AF65-F5344CB8AC3E}">
        <p14:creationId xmlns:p14="http://schemas.microsoft.com/office/powerpoint/2010/main" val="84114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oxics.usgs.gov/highlights/2014-04-23-glyphosate_2014.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a:t>
            </a:fld>
            <a:endParaRPr lang="en-US"/>
          </a:p>
        </p:txBody>
      </p:sp>
    </p:spTree>
    <p:extLst>
      <p:ext uri="{BB962C8B-B14F-4D97-AF65-F5344CB8AC3E}">
        <p14:creationId xmlns:p14="http://schemas.microsoft.com/office/powerpoint/2010/main" val="281496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10</a:t>
            </a:fld>
            <a:endParaRPr lang="en-US"/>
          </a:p>
        </p:txBody>
      </p:sp>
    </p:spTree>
    <p:extLst>
      <p:ext uri="{BB962C8B-B14F-4D97-AF65-F5344CB8AC3E}">
        <p14:creationId xmlns:p14="http://schemas.microsoft.com/office/powerpoint/2010/main" val="198792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12</a:t>
            </a:fld>
            <a:endParaRPr lang="en-US"/>
          </a:p>
        </p:txBody>
      </p:sp>
    </p:spTree>
    <p:extLst>
      <p:ext uri="{BB962C8B-B14F-4D97-AF65-F5344CB8AC3E}">
        <p14:creationId xmlns:p14="http://schemas.microsoft.com/office/powerpoint/2010/main" val="126534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13</a:t>
            </a:fld>
            <a:endParaRPr lang="en-US"/>
          </a:p>
        </p:txBody>
      </p:sp>
    </p:spTree>
    <p:extLst>
      <p:ext uri="{BB962C8B-B14F-4D97-AF65-F5344CB8AC3E}">
        <p14:creationId xmlns:p14="http://schemas.microsoft.com/office/powerpoint/2010/main" val="228243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Figure. Nahua soil taxonomy (after Williams, 1994). </a:t>
            </a: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15</a:t>
            </a:fld>
            <a:endParaRPr lang="en-US"/>
          </a:p>
        </p:txBody>
      </p:sp>
    </p:spTree>
    <p:extLst>
      <p:ext uri="{BB962C8B-B14F-4D97-AF65-F5344CB8AC3E}">
        <p14:creationId xmlns:p14="http://schemas.microsoft.com/office/powerpoint/2010/main" val="94331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17</a:t>
            </a:fld>
            <a:endParaRPr lang="en-US"/>
          </a:p>
        </p:txBody>
      </p:sp>
    </p:spTree>
    <p:extLst>
      <p:ext uri="{BB962C8B-B14F-4D97-AF65-F5344CB8AC3E}">
        <p14:creationId xmlns:p14="http://schemas.microsoft.com/office/powerpoint/2010/main" val="310942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a:t>
            </a:r>
            <a:r>
              <a:rPr lang="en-US" dirty="0"/>
              <a:t>: </a:t>
            </a:r>
            <a:r>
              <a:rPr lang="en-US" b="1" dirty="0"/>
              <a:t>Reactive oxygen species (ROS)</a:t>
            </a:r>
            <a:r>
              <a:rPr lang="en-US" dirty="0"/>
              <a:t> are chemically reactive chemical species containing oxygen. Examples include peroxides, superoxide, hydroxyl radical, singlet oxygen, and alpha-oxygen. The reduction of molecular oxygen (O2) produces superoxide (•O−2), which is the precursor of most other reactive oxygen species. Basically, all pathways to oxidation are known to damage cells.</a:t>
            </a:r>
          </a:p>
        </p:txBody>
      </p:sp>
      <p:sp>
        <p:nvSpPr>
          <p:cNvPr id="4" name="Slide Number Placeholder 3"/>
          <p:cNvSpPr>
            <a:spLocks noGrp="1"/>
          </p:cNvSpPr>
          <p:nvPr>
            <p:ph type="sldNum" sz="quarter" idx="5"/>
          </p:nvPr>
        </p:nvSpPr>
        <p:spPr/>
        <p:txBody>
          <a:bodyPr/>
          <a:lstStyle/>
          <a:p>
            <a:fld id="{6E3E345B-DA37-CE4E-966B-6968CD5D2609}" type="slidenum">
              <a:rPr lang="en-US" smtClean="0"/>
              <a:t>18</a:t>
            </a:fld>
            <a:endParaRPr lang="en-US"/>
          </a:p>
        </p:txBody>
      </p:sp>
    </p:spTree>
    <p:extLst>
      <p:ext uri="{BB962C8B-B14F-4D97-AF65-F5344CB8AC3E}">
        <p14:creationId xmlns:p14="http://schemas.microsoft.com/office/powerpoint/2010/main" val="188407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19</a:t>
            </a:fld>
            <a:endParaRPr lang="en-US"/>
          </a:p>
        </p:txBody>
      </p:sp>
    </p:spTree>
    <p:extLst>
      <p:ext uri="{BB962C8B-B14F-4D97-AF65-F5344CB8AC3E}">
        <p14:creationId xmlns:p14="http://schemas.microsoft.com/office/powerpoint/2010/main" val="311601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20</a:t>
            </a:fld>
            <a:endParaRPr lang="en-US"/>
          </a:p>
        </p:txBody>
      </p:sp>
    </p:spTree>
    <p:extLst>
      <p:ext uri="{BB962C8B-B14F-4D97-AF65-F5344CB8AC3E}">
        <p14:creationId xmlns:p14="http://schemas.microsoft.com/office/powerpoint/2010/main" val="2899188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 </a:t>
            </a:r>
            <a:r>
              <a:rPr lang="en-US" sz="1200" b="1" i="0" kern="1200" dirty="0">
                <a:solidFill>
                  <a:schemeClr val="tx1"/>
                </a:solidFill>
                <a:effectLst/>
                <a:latin typeface="+mn-lt"/>
                <a:ea typeface="+mn-ea"/>
                <a:cs typeface="+mn-cs"/>
              </a:rPr>
              <a:t>Endophytes</a:t>
            </a:r>
            <a:r>
              <a:rPr lang="en-US" sz="1200" b="0" i="0" kern="1200" dirty="0">
                <a:solidFill>
                  <a:schemeClr val="tx1"/>
                </a:solidFill>
                <a:effectLst/>
                <a:latin typeface="+mn-lt"/>
                <a:ea typeface="+mn-ea"/>
                <a:cs typeface="+mn-cs"/>
              </a:rPr>
              <a:t> are organisms, often fungi and bacteria, that live between living plant cells. The reference to endophytic is to the habitat of these organisms in the interstitial spaces between larger cells.</a:t>
            </a: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21</a:t>
            </a:fld>
            <a:endParaRPr lang="en-US"/>
          </a:p>
        </p:txBody>
      </p:sp>
    </p:spTree>
    <p:extLst>
      <p:ext uri="{BB962C8B-B14F-4D97-AF65-F5344CB8AC3E}">
        <p14:creationId xmlns:p14="http://schemas.microsoft.com/office/powerpoint/2010/main" val="164455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Decolonizing Note: </a:t>
            </a:r>
            <a:r>
              <a:rPr lang="en-US" dirty="0"/>
              <a:t>A more appropriate term would be “co-inhabitation” rather than “colonization” which avoids the anthropomorphic qualities of the latter term.</a:t>
            </a:r>
          </a:p>
        </p:txBody>
      </p:sp>
      <p:sp>
        <p:nvSpPr>
          <p:cNvPr id="4" name="Slide Number Placeholder 3"/>
          <p:cNvSpPr>
            <a:spLocks noGrp="1"/>
          </p:cNvSpPr>
          <p:nvPr>
            <p:ph type="sldNum" sz="quarter" idx="5"/>
          </p:nvPr>
        </p:nvSpPr>
        <p:spPr/>
        <p:txBody>
          <a:bodyPr/>
          <a:lstStyle/>
          <a:p>
            <a:fld id="{6E3E345B-DA37-CE4E-966B-6968CD5D2609}" type="slidenum">
              <a:rPr lang="en-US" smtClean="0"/>
              <a:t>2</a:t>
            </a:fld>
            <a:endParaRPr lang="en-US"/>
          </a:p>
        </p:txBody>
      </p:sp>
    </p:spTree>
    <p:extLst>
      <p:ext uri="{BB962C8B-B14F-4D97-AF65-F5344CB8AC3E}">
        <p14:creationId xmlns:p14="http://schemas.microsoft.com/office/powerpoint/2010/main" val="303875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 </a:t>
            </a:r>
            <a:r>
              <a:rPr lang="en-US" sz="1200" b="1" i="0" kern="1200" dirty="0">
                <a:solidFill>
                  <a:schemeClr val="tx1"/>
                </a:solidFill>
                <a:effectLst/>
                <a:latin typeface="+mn-lt"/>
                <a:ea typeface="+mn-ea"/>
                <a:cs typeface="+mn-cs"/>
              </a:rPr>
              <a:t>Endophytes</a:t>
            </a:r>
            <a:r>
              <a:rPr lang="en-US" sz="1200" b="0" i="0" kern="1200" dirty="0">
                <a:solidFill>
                  <a:schemeClr val="tx1"/>
                </a:solidFill>
                <a:effectLst/>
                <a:latin typeface="+mn-lt"/>
                <a:ea typeface="+mn-ea"/>
                <a:cs typeface="+mn-cs"/>
              </a:rPr>
              <a:t> are organisms, often fungi and bacteria, that live between living plant cells. The reference to endophytic is to the habitat of these organisms in the interstitial spaces between larger cells.</a:t>
            </a: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22</a:t>
            </a:fld>
            <a:endParaRPr lang="en-US"/>
          </a:p>
        </p:txBody>
      </p:sp>
    </p:spTree>
    <p:extLst>
      <p:ext uri="{BB962C8B-B14F-4D97-AF65-F5344CB8AC3E}">
        <p14:creationId xmlns:p14="http://schemas.microsoft.com/office/powerpoint/2010/main" val="241603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 </a:t>
            </a:r>
            <a:r>
              <a:rPr lang="en-US" sz="1200" b="1" i="0" kern="1200" dirty="0">
                <a:solidFill>
                  <a:schemeClr val="tx1"/>
                </a:solidFill>
                <a:effectLst/>
                <a:latin typeface="+mn-lt"/>
                <a:ea typeface="+mn-ea"/>
                <a:cs typeface="+mn-cs"/>
              </a:rPr>
              <a:t>Endophytes</a:t>
            </a:r>
            <a:r>
              <a:rPr lang="en-US" sz="1200" b="0" i="0" kern="1200" dirty="0">
                <a:solidFill>
                  <a:schemeClr val="tx1"/>
                </a:solidFill>
                <a:effectLst/>
                <a:latin typeface="+mn-lt"/>
                <a:ea typeface="+mn-ea"/>
                <a:cs typeface="+mn-cs"/>
              </a:rPr>
              <a:t> are organisms, often fungi and bacteria, that live between living plant cells. The reference to endophytic is to the habitat of these organisms in the interstitial spaces between larger cells.</a:t>
            </a: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23</a:t>
            </a:fld>
            <a:endParaRPr lang="en-US"/>
          </a:p>
        </p:txBody>
      </p:sp>
    </p:spTree>
    <p:extLst>
      <p:ext uri="{BB962C8B-B14F-4D97-AF65-F5344CB8AC3E}">
        <p14:creationId xmlns:p14="http://schemas.microsoft.com/office/powerpoint/2010/main" val="202386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24</a:t>
            </a:fld>
            <a:endParaRPr lang="en-US"/>
          </a:p>
        </p:txBody>
      </p:sp>
    </p:spTree>
    <p:extLst>
      <p:ext uri="{BB962C8B-B14F-4D97-AF65-F5344CB8AC3E}">
        <p14:creationId xmlns:p14="http://schemas.microsoft.com/office/powerpoint/2010/main" val="1772047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25</a:t>
            </a:fld>
            <a:endParaRPr lang="en-US"/>
          </a:p>
        </p:txBody>
      </p:sp>
    </p:spTree>
    <p:extLst>
      <p:ext uri="{BB962C8B-B14F-4D97-AF65-F5344CB8AC3E}">
        <p14:creationId xmlns:p14="http://schemas.microsoft.com/office/powerpoint/2010/main" val="384970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27</a:t>
            </a:fld>
            <a:endParaRPr lang="en-US"/>
          </a:p>
        </p:txBody>
      </p:sp>
    </p:spTree>
    <p:extLst>
      <p:ext uri="{BB962C8B-B14F-4D97-AF65-F5344CB8AC3E}">
        <p14:creationId xmlns:p14="http://schemas.microsoft.com/office/powerpoint/2010/main" val="300969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28</a:t>
            </a:fld>
            <a:endParaRPr lang="en-US"/>
          </a:p>
        </p:txBody>
      </p:sp>
    </p:spTree>
    <p:extLst>
      <p:ext uri="{BB962C8B-B14F-4D97-AF65-F5344CB8AC3E}">
        <p14:creationId xmlns:p14="http://schemas.microsoft.com/office/powerpoint/2010/main" val="194685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29</a:t>
            </a:fld>
            <a:endParaRPr lang="en-US"/>
          </a:p>
        </p:txBody>
      </p:sp>
    </p:spTree>
    <p:extLst>
      <p:ext uri="{BB962C8B-B14F-4D97-AF65-F5344CB8AC3E}">
        <p14:creationId xmlns:p14="http://schemas.microsoft.com/office/powerpoint/2010/main" val="2417862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a:t>
            </a:r>
            <a:r>
              <a:rPr lang="en-US" dirty="0"/>
              <a:t> The </a:t>
            </a:r>
            <a:r>
              <a:rPr lang="en-US" b="1" dirty="0"/>
              <a:t>shikimate pathw</a:t>
            </a:r>
            <a:r>
              <a:rPr lang="en-US" dirty="0"/>
              <a:t>ay (shikimic acid pathway) is a seven-step metabolic pathway used by bacteria, archaea, fungi, algae, some protozoans, and plants for the biosynthesis of folates and aromatic amino acids (phenylalanine, tyrosine, and tryptophan).</a:t>
            </a:r>
          </a:p>
        </p:txBody>
      </p:sp>
      <p:sp>
        <p:nvSpPr>
          <p:cNvPr id="4" name="Slide Number Placeholder 3"/>
          <p:cNvSpPr>
            <a:spLocks noGrp="1"/>
          </p:cNvSpPr>
          <p:nvPr>
            <p:ph type="sldNum" sz="quarter" idx="5"/>
          </p:nvPr>
        </p:nvSpPr>
        <p:spPr/>
        <p:txBody>
          <a:bodyPr/>
          <a:lstStyle/>
          <a:p>
            <a:fld id="{6E3E345B-DA37-CE4E-966B-6968CD5D2609}" type="slidenum">
              <a:rPr lang="en-US" smtClean="0"/>
              <a:t>30</a:t>
            </a:fld>
            <a:endParaRPr lang="en-US"/>
          </a:p>
        </p:txBody>
      </p:sp>
    </p:spTree>
    <p:extLst>
      <p:ext uri="{BB962C8B-B14F-4D97-AF65-F5344CB8AC3E}">
        <p14:creationId xmlns:p14="http://schemas.microsoft.com/office/powerpoint/2010/main" val="3496886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32</a:t>
            </a:fld>
            <a:endParaRPr lang="en-US"/>
          </a:p>
        </p:txBody>
      </p:sp>
    </p:spTree>
    <p:extLst>
      <p:ext uri="{BB962C8B-B14F-4D97-AF65-F5344CB8AC3E}">
        <p14:creationId xmlns:p14="http://schemas.microsoft.com/office/powerpoint/2010/main" val="1983080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Technical note: </a:t>
            </a:r>
            <a:r>
              <a:rPr lang="en-US" b="1" dirty="0"/>
              <a:t>Phospholipids</a:t>
            </a:r>
            <a:r>
              <a:rPr lang="en-US" dirty="0"/>
              <a:t> are major components of the plasma membrane, the outermost layer of animal cells. Like fats, they are composed of fatty acid chains attached to a glycerol backbone. Unlike triglycerides, which have three fatty acids, phospholipids have two fatty acids that help form a diacylglycerol.</a:t>
            </a:r>
          </a:p>
        </p:txBody>
      </p:sp>
      <p:sp>
        <p:nvSpPr>
          <p:cNvPr id="4" name="Slide Number Placeholder 3"/>
          <p:cNvSpPr>
            <a:spLocks noGrp="1"/>
          </p:cNvSpPr>
          <p:nvPr>
            <p:ph type="sldNum" sz="quarter" idx="5"/>
          </p:nvPr>
        </p:nvSpPr>
        <p:spPr/>
        <p:txBody>
          <a:bodyPr/>
          <a:lstStyle/>
          <a:p>
            <a:fld id="{6E3E345B-DA37-CE4E-966B-6968CD5D2609}" type="slidenum">
              <a:rPr lang="en-US" smtClean="0"/>
              <a:t>33</a:t>
            </a:fld>
            <a:endParaRPr lang="en-US"/>
          </a:p>
        </p:txBody>
      </p:sp>
    </p:spTree>
    <p:extLst>
      <p:ext uri="{BB962C8B-B14F-4D97-AF65-F5344CB8AC3E}">
        <p14:creationId xmlns:p14="http://schemas.microsoft.com/office/powerpoint/2010/main" val="109090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Explanatory note: </a:t>
            </a:r>
            <a:r>
              <a:rPr lang="en-US" sz="1200" dirty="0">
                <a:solidFill>
                  <a:schemeClr val="bg1"/>
                </a:solidFill>
                <a:effectLst>
                  <a:outerShdw blurRad="50800" dist="38100" dir="5400000" algn="t" rotWithShape="0">
                    <a:prstClr val="black">
                      <a:alpha val="40000"/>
                    </a:prstClr>
                  </a:outerShdw>
                </a:effectLst>
              </a:rPr>
              <a:t>Core phylum level enterotypes. </a:t>
            </a:r>
            <a:r>
              <a:rPr lang="en-US" sz="1200" b="1" dirty="0">
                <a:solidFill>
                  <a:schemeClr val="bg1"/>
                </a:solidFill>
                <a:effectLst>
                  <a:outerShdw blurRad="50800" dist="38100" dir="5400000" algn="t" rotWithShape="0">
                    <a:prstClr val="black">
                      <a:alpha val="40000"/>
                    </a:prstClr>
                  </a:outerShdw>
                </a:effectLst>
              </a:rPr>
              <a:t>Enterotypes </a:t>
            </a:r>
            <a:r>
              <a:rPr lang="en-US" sz="1200" dirty="0">
                <a:solidFill>
                  <a:schemeClr val="bg1"/>
                </a:solidFill>
                <a:effectLst>
                  <a:outerShdw blurRad="50800" dist="38100" dir="5400000" algn="t" rotWithShape="0">
                    <a:prstClr val="black">
                      <a:alpha val="40000"/>
                    </a:prstClr>
                  </a:outerShdw>
                </a:effectLst>
              </a:rPr>
              <a:t>are a classification of living organisms based on its bacteriological ecosystem in the gut microbiome. The discovery of three human enterotypes was announced in the April 2011 issue of </a:t>
            </a:r>
            <a:r>
              <a:rPr lang="en-US" sz="1200" i="1" dirty="0">
                <a:solidFill>
                  <a:schemeClr val="bg1"/>
                </a:solidFill>
                <a:effectLst>
                  <a:outerShdw blurRad="50800" dist="38100" dir="5400000" algn="t" rotWithShape="0">
                    <a:prstClr val="black">
                      <a:alpha val="40000"/>
                    </a:prstClr>
                  </a:outerShdw>
                </a:effectLst>
              </a:rPr>
              <a:t>Nature </a:t>
            </a:r>
            <a:r>
              <a:rPr lang="en-US" sz="1200" dirty="0">
                <a:solidFill>
                  <a:schemeClr val="bg1"/>
                </a:solidFill>
                <a:effectLst>
                  <a:outerShdw blurRad="50800" dist="38100" dir="5400000" algn="t" rotWithShape="0">
                    <a:prstClr val="black">
                      <a:alpha val="40000"/>
                    </a:prstClr>
                  </a:outerShdw>
                </a:effectLst>
              </a:rPr>
              <a:t>by Peer Bork and his associates. </a:t>
            </a:r>
            <a:r>
              <a:rPr lang="en-US" sz="1200" b="0" i="0" kern="1200" dirty="0">
                <a:solidFill>
                  <a:schemeClr val="tx1"/>
                </a:solidFill>
                <a:effectLst/>
                <a:latin typeface="+mn-lt"/>
                <a:ea typeface="+mn-ea"/>
                <a:cs typeface="+mn-cs"/>
              </a:rPr>
              <a:t>Taxonomic levels include kingdom [sic], phylum or division, class, order, family, genus, species.</a:t>
            </a: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a:t>
            </a:fld>
            <a:endParaRPr lang="en-US"/>
          </a:p>
        </p:txBody>
      </p:sp>
    </p:spTree>
    <p:extLst>
      <p:ext uri="{BB962C8B-B14F-4D97-AF65-F5344CB8AC3E}">
        <p14:creationId xmlns:p14="http://schemas.microsoft.com/office/powerpoint/2010/main" val="1112265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34</a:t>
            </a:fld>
            <a:endParaRPr lang="en-US"/>
          </a:p>
        </p:txBody>
      </p:sp>
    </p:spTree>
    <p:extLst>
      <p:ext uri="{BB962C8B-B14F-4D97-AF65-F5344CB8AC3E}">
        <p14:creationId xmlns:p14="http://schemas.microsoft.com/office/powerpoint/2010/main" val="234051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Technical note</a:t>
            </a:r>
            <a:r>
              <a:rPr lang="en-US" dirty="0"/>
              <a:t>: Autotrophic = self-nurturing. Humans and other animals are heterotrophic (other nurturing).</a:t>
            </a:r>
          </a:p>
        </p:txBody>
      </p:sp>
      <p:sp>
        <p:nvSpPr>
          <p:cNvPr id="4" name="Slide Number Placeholder 3"/>
          <p:cNvSpPr>
            <a:spLocks noGrp="1"/>
          </p:cNvSpPr>
          <p:nvPr>
            <p:ph type="sldNum" sz="quarter" idx="5"/>
          </p:nvPr>
        </p:nvSpPr>
        <p:spPr/>
        <p:txBody>
          <a:bodyPr/>
          <a:lstStyle/>
          <a:p>
            <a:fld id="{6E3E345B-DA37-CE4E-966B-6968CD5D2609}" type="slidenum">
              <a:rPr lang="en-US" smtClean="0"/>
              <a:t>35</a:t>
            </a:fld>
            <a:endParaRPr lang="en-US"/>
          </a:p>
        </p:txBody>
      </p:sp>
    </p:spTree>
    <p:extLst>
      <p:ext uri="{BB962C8B-B14F-4D97-AF65-F5344CB8AC3E}">
        <p14:creationId xmlns:p14="http://schemas.microsoft.com/office/powerpoint/2010/main" val="137977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36</a:t>
            </a:fld>
            <a:endParaRPr lang="en-US"/>
          </a:p>
        </p:txBody>
      </p:sp>
    </p:spTree>
    <p:extLst>
      <p:ext uri="{BB962C8B-B14F-4D97-AF65-F5344CB8AC3E}">
        <p14:creationId xmlns:p14="http://schemas.microsoft.com/office/powerpoint/2010/main" val="2301239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37</a:t>
            </a:fld>
            <a:endParaRPr lang="en-US"/>
          </a:p>
        </p:txBody>
      </p:sp>
    </p:spTree>
    <p:extLst>
      <p:ext uri="{BB962C8B-B14F-4D97-AF65-F5344CB8AC3E}">
        <p14:creationId xmlns:p14="http://schemas.microsoft.com/office/powerpoint/2010/main" val="1530536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38</a:t>
            </a:fld>
            <a:endParaRPr lang="en-US"/>
          </a:p>
        </p:txBody>
      </p:sp>
    </p:spTree>
    <p:extLst>
      <p:ext uri="{BB962C8B-B14F-4D97-AF65-F5344CB8AC3E}">
        <p14:creationId xmlns:p14="http://schemas.microsoft.com/office/powerpoint/2010/main" val="2080881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40</a:t>
            </a:fld>
            <a:endParaRPr lang="en-US"/>
          </a:p>
        </p:txBody>
      </p:sp>
    </p:spTree>
    <p:extLst>
      <p:ext uri="{BB962C8B-B14F-4D97-AF65-F5344CB8AC3E}">
        <p14:creationId xmlns:p14="http://schemas.microsoft.com/office/powerpoint/2010/main" val="1457838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41</a:t>
            </a:fld>
            <a:endParaRPr lang="en-US"/>
          </a:p>
        </p:txBody>
      </p:sp>
    </p:spTree>
    <p:extLst>
      <p:ext uri="{BB962C8B-B14F-4D97-AF65-F5344CB8AC3E}">
        <p14:creationId xmlns:p14="http://schemas.microsoft.com/office/powerpoint/2010/main" val="245654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Ramirez-Puebla (2012: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few cases, microorganisms can be transferred vertically from mother to progenies. Endophytes present in plant seeds may subsequently colonize the roots and the rhizosphere. </a:t>
            </a:r>
            <a:r>
              <a:rPr lang="en-US" sz="1200" i="1" kern="1200" dirty="0">
                <a:solidFill>
                  <a:schemeClr val="tx1"/>
                </a:solidFill>
                <a:effectLst/>
                <a:latin typeface="+mn-lt"/>
                <a:ea typeface="+mn-ea"/>
                <a:cs typeface="+mn-cs"/>
              </a:rPr>
              <a:t>Enterobacter </a:t>
            </a:r>
            <a:r>
              <a:rPr lang="en-US" sz="1200" i="1" kern="1200" dirty="0" err="1">
                <a:solidFill>
                  <a:schemeClr val="tx1"/>
                </a:solidFill>
                <a:effectLst/>
                <a:latin typeface="+mn-lt"/>
                <a:ea typeface="+mn-ea"/>
                <a:cs typeface="+mn-cs"/>
              </a:rPr>
              <a:t>asburiae</a:t>
            </a:r>
            <a:r>
              <a:rPr lang="en-US" sz="1200" kern="1200" dirty="0">
                <a:solidFill>
                  <a:schemeClr val="tx1"/>
                </a:solidFill>
                <a:effectLst/>
                <a:latin typeface="+mn-lt"/>
                <a:ea typeface="+mn-ea"/>
                <a:cs typeface="+mn-cs"/>
              </a:rPr>
              <a:t>, found in maize kernels, is able to exit the roots and colonize the rhizosphere after the plant has established (61). Other seed bacteria do the same (54, 62). Animals can also acquire their gut micro- biota from their mothers after being born, but there are cases of paternal transmission of symbionts, as in malaria vectors.</a:t>
            </a:r>
            <a:endParaRPr lang="en-US" dirty="0"/>
          </a:p>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4</a:t>
            </a:fld>
            <a:endParaRPr lang="en-US"/>
          </a:p>
        </p:txBody>
      </p:sp>
    </p:spTree>
    <p:extLst>
      <p:ext uri="{BB962C8B-B14F-4D97-AF65-F5344CB8AC3E}">
        <p14:creationId xmlns:p14="http://schemas.microsoft.com/office/powerpoint/2010/main" val="367243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5</a:t>
            </a:fld>
            <a:endParaRPr lang="en-US"/>
          </a:p>
        </p:txBody>
      </p:sp>
    </p:spTree>
    <p:extLst>
      <p:ext uri="{BB962C8B-B14F-4D97-AF65-F5344CB8AC3E}">
        <p14:creationId xmlns:p14="http://schemas.microsoft.com/office/powerpoint/2010/main" val="203195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8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decolonizing note about the graphic image: </a:t>
            </a:r>
            <a:r>
              <a:rPr lang="en-US" dirty="0"/>
              <a:t>What is wrong with this widely-used meme? My take is that it ignores the disproportionate risk structures and processes of environmental racism and other forms of disparate impact </a:t>
            </a:r>
            <a:r>
              <a:rPr lang="en-US" dirty="0" err="1"/>
              <a:t>targetting</a:t>
            </a:r>
            <a:r>
              <a:rPr lang="en-US" dirty="0"/>
              <a:t> BIPOC populations. It makes it seem as of risk is a game of chance (of throwing the die) and a matter of personal freedom to take risks. </a:t>
            </a:r>
          </a:p>
          <a:p>
            <a:endParaRPr lang="en-US" dirty="0"/>
          </a:p>
          <a:p>
            <a:r>
              <a:rPr lang="en-US" dirty="0"/>
              <a:t>The EJM has a slogan that addresses this racist/neoliberal construct: “We do not have the complexion for protection.” The meme (and indeed a lot of scientific discourse) also obscures the role of governmental and corporate collusion in fomenting the dominant economistic metrics for assessing risk and their roles as prime forces underlying the structural violence that produces environmental racism and other forms of disparate (and involuntary) exposure to risk.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12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345B-DA37-CE4E-966B-6968CD5D2609}" type="slidenum">
              <a:rPr lang="en-US" smtClean="0"/>
              <a:t>8</a:t>
            </a:fld>
            <a:endParaRPr lang="en-US"/>
          </a:p>
        </p:txBody>
      </p:sp>
    </p:spTree>
    <p:extLst>
      <p:ext uri="{BB962C8B-B14F-4D97-AF65-F5344CB8AC3E}">
        <p14:creationId xmlns:p14="http://schemas.microsoft.com/office/powerpoint/2010/main" val="255799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chart: US Geological Survey at: </a:t>
            </a:r>
            <a:r>
              <a:rPr lang="en-US" dirty="0">
                <a:hlinkClick r:id="rId3"/>
              </a:rPr>
              <a:t>https://toxics.usgs.gov/highlights/2014-04-23-glyphosate_2014.html</a:t>
            </a:r>
            <a:r>
              <a:rPr lang="en-US" dirty="0"/>
              <a:t>.</a:t>
            </a:r>
          </a:p>
        </p:txBody>
      </p:sp>
      <p:sp>
        <p:nvSpPr>
          <p:cNvPr id="4" name="Slide Number Placeholder 3"/>
          <p:cNvSpPr>
            <a:spLocks noGrp="1"/>
          </p:cNvSpPr>
          <p:nvPr>
            <p:ph type="sldNum" sz="quarter" idx="5"/>
          </p:nvPr>
        </p:nvSpPr>
        <p:spPr/>
        <p:txBody>
          <a:bodyPr/>
          <a:lstStyle/>
          <a:p>
            <a:fld id="{6E3E345B-DA37-CE4E-966B-6968CD5D2609}" type="slidenum">
              <a:rPr lang="en-US" smtClean="0"/>
              <a:t>9</a:t>
            </a:fld>
            <a:endParaRPr lang="en-US"/>
          </a:p>
        </p:txBody>
      </p:sp>
    </p:spTree>
    <p:extLst>
      <p:ext uri="{BB962C8B-B14F-4D97-AF65-F5344CB8AC3E}">
        <p14:creationId xmlns:p14="http://schemas.microsoft.com/office/powerpoint/2010/main" val="24074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5ED3AB-6EED-BF4B-82B9-9E7A5278025C}" type="datetimeFigureOut">
              <a:rPr lang="en-US" smtClean="0"/>
              <a:pPr/>
              <a:t>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09818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33778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34391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08492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ED3AB-6EED-BF4B-82B9-9E7A5278025C}" type="datetimeFigureOut">
              <a:rPr lang="en-US" smtClean="0"/>
              <a:pPr/>
              <a:t>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11004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ED3AB-6EED-BF4B-82B9-9E7A5278025C}" type="datetimeFigureOut">
              <a:rPr lang="en-US" smtClean="0"/>
              <a:pPr/>
              <a:t>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22627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ED3AB-6EED-BF4B-82B9-9E7A5278025C}" type="datetimeFigureOut">
              <a:rPr lang="en-US" smtClean="0"/>
              <a:pPr/>
              <a:t>8/11/20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55296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ED3AB-6EED-BF4B-82B9-9E7A5278025C}" type="datetimeFigureOut">
              <a:rPr lang="en-US" smtClean="0"/>
              <a:pPr/>
              <a:t>8/11/20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78015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ED3AB-6EED-BF4B-82B9-9E7A5278025C}" type="datetimeFigureOut">
              <a:rPr lang="en-US" smtClean="0"/>
              <a:pPr/>
              <a:t>8/11/20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60741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94676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55891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alpha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D3AB-6EED-BF4B-82B9-9E7A5278025C}" type="datetimeFigureOut">
              <a:rPr lang="en-US" smtClean="0"/>
              <a:pPr/>
              <a:t>8/11/20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3E190-6B86-C14A-9C52-0B552D119EBA}" type="slidenum">
              <a:rPr lang="en-US" smtClean="0"/>
              <a:pPr/>
              <a:t>‹#›</a:t>
            </a:fld>
            <a:endParaRPr lang="en-US"/>
          </a:p>
        </p:txBody>
      </p:sp>
    </p:spTree>
    <p:extLst>
      <p:ext uri="{BB962C8B-B14F-4D97-AF65-F5344CB8AC3E}">
        <p14:creationId xmlns:p14="http://schemas.microsoft.com/office/powerpoint/2010/main" val="267187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A2C">
            <a:alpha val="79000"/>
          </a:srgb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5677" y="914400"/>
            <a:ext cx="2743200" cy="2887579"/>
          </a:xfrm>
        </p:spPr>
        <p:txBody>
          <a:bodyPr>
            <a:normAutofit/>
          </a:bodyPr>
          <a:lstStyle/>
          <a:p>
            <a:pPr>
              <a:lnSpc>
                <a:spcPct val="90000"/>
              </a:lnSpc>
            </a:pPr>
            <a:r>
              <a:rPr lang="en-US" sz="3200" i="1" dirty="0">
                <a:solidFill>
                  <a:srgbClr val="FFFFFF"/>
                </a:solidFill>
                <a:effectLst>
                  <a:outerShdw blurRad="50800" dist="38100" dir="5400000" algn="t" rotWithShape="0">
                    <a:prstClr val="black">
                      <a:alpha val="40000"/>
                    </a:prstClr>
                  </a:outerShdw>
                </a:effectLst>
              </a:rPr>
              <a:t>Environmental and heath impacts of herbicides in rhizosphere and human gut microbiomes</a:t>
            </a:r>
            <a:br>
              <a:rPr lang="en-US" sz="3200" dirty="0">
                <a:solidFill>
                  <a:srgbClr val="FFFFFF"/>
                </a:solidFill>
                <a:effectLst>
                  <a:outerShdw blurRad="50800" dist="38100" dir="5400000" algn="t" rotWithShape="0">
                    <a:prstClr val="black">
                      <a:alpha val="40000"/>
                    </a:prstClr>
                  </a:outerShdw>
                </a:effectLst>
              </a:rPr>
            </a:br>
            <a:endParaRPr lang="en-US" sz="3200" dirty="0">
              <a:solidFill>
                <a:srgbClr val="FFFFFF"/>
              </a:solidFill>
              <a:effectLst>
                <a:outerShdw blurRad="50800" dist="38100" dir="5400000" algn="t" rotWithShape="0">
                  <a:prstClr val="black">
                    <a:alpha val="40000"/>
                  </a:prstClr>
                </a:outerShdw>
              </a:effectLst>
            </a:endParaRPr>
          </a:p>
        </p:txBody>
      </p:sp>
      <p:cxnSp>
        <p:nvCxnSpPr>
          <p:cNvPr id="20" name="Straight Connector 1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c4b5c6eb902453d81bd6076b2b4a13e4.jpeg"/>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865366" y="1589786"/>
            <a:ext cx="4915159" cy="3686369"/>
          </a:xfrm>
          <a:prstGeom prst="rect">
            <a:avLst/>
          </a:prstGeom>
        </p:spPr>
      </p:pic>
      <p:sp>
        <p:nvSpPr>
          <p:cNvPr id="3" name="TextBox 2">
            <a:extLst>
              <a:ext uri="{FF2B5EF4-FFF2-40B4-BE49-F238E27FC236}">
                <a16:creationId xmlns:a16="http://schemas.microsoft.com/office/drawing/2014/main" id="{3F2FCCB9-F1E1-9F45-A6D4-B86856E1D7E9}"/>
              </a:ext>
            </a:extLst>
          </p:cNvPr>
          <p:cNvSpPr txBox="1"/>
          <p:nvPr/>
        </p:nvSpPr>
        <p:spPr>
          <a:xfrm>
            <a:off x="893344" y="4171950"/>
            <a:ext cx="2116556" cy="1200329"/>
          </a:xfrm>
          <a:prstGeom prst="rect">
            <a:avLst/>
          </a:prstGeom>
          <a:noFill/>
        </p:spPr>
        <p:txBody>
          <a:bodyPr wrap="square" rtlCol="0">
            <a:spAutoFit/>
          </a:bodyPr>
          <a:lstStyle/>
          <a:p>
            <a:pPr algn="ctr"/>
            <a:r>
              <a:rPr lang="en-US" sz="2400" cap="all" dirty="0">
                <a:solidFill>
                  <a:schemeClr val="bg1"/>
                </a:solidFill>
              </a:rPr>
              <a:t>Indigenizing the Scientific Discourse</a:t>
            </a:r>
          </a:p>
        </p:txBody>
      </p:sp>
    </p:spTree>
    <p:extLst>
      <p:ext uri="{BB962C8B-B14F-4D97-AF65-F5344CB8AC3E}">
        <p14:creationId xmlns:p14="http://schemas.microsoft.com/office/powerpoint/2010/main" val="277091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CBD7"/>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559" y="9961"/>
            <a:ext cx="2522980" cy="1498799"/>
          </a:xfrm>
          <a:noFill/>
          <a:ln w="19050">
            <a:solidFill>
              <a:schemeClr val="bg1"/>
            </a:solidFill>
          </a:ln>
        </p:spPr>
        <p:txBody>
          <a:bodyPr wrap="square">
            <a:normAutofit/>
          </a:bodyPr>
          <a:lstStyle/>
          <a:p>
            <a:r>
              <a:rPr lang="en-US" sz="3200" dirty="0">
                <a:solidFill>
                  <a:schemeClr val="bg1"/>
                </a:solidFill>
                <a:effectLst>
                  <a:outerShdw blurRad="50800" dist="38100" dir="5400000" algn="t" rotWithShape="0">
                    <a:prstClr val="black">
                      <a:alpha val="40000"/>
                    </a:prstClr>
                  </a:outerShdw>
                </a:effectLst>
              </a:rPr>
              <a:t>The problem of AMPA</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5666" y="1796278"/>
            <a:ext cx="3096851" cy="4774204"/>
          </a:xfrm>
        </p:spPr>
        <p:txBody>
          <a:bodyPr>
            <a:noAutofit/>
          </a:bodyPr>
          <a:lstStyle/>
          <a:p>
            <a:pPr marL="0" indent="0">
              <a:buNone/>
            </a:pPr>
            <a:r>
              <a:rPr lang="en-US" sz="2000" dirty="0">
                <a:solidFill>
                  <a:schemeClr val="bg1"/>
                </a:solidFill>
                <a:effectLst>
                  <a:outerShdw blurRad="50800" dist="38100" dir="5400000" algn="t" rotWithShape="0">
                    <a:prstClr val="black">
                      <a:alpha val="40000"/>
                    </a:prstClr>
                  </a:outerShdw>
                </a:effectLst>
              </a:rPr>
              <a:t>…</a:t>
            </a:r>
            <a:r>
              <a:rPr lang="en-US" sz="2200" dirty="0">
                <a:solidFill>
                  <a:schemeClr val="bg1"/>
                </a:solidFill>
                <a:effectLst>
                  <a:outerShdw blurRad="50800" dist="38100" dir="5400000" algn="t" rotWithShape="0">
                    <a:prstClr val="black">
                      <a:alpha val="40000"/>
                    </a:prstClr>
                  </a:outerShdw>
                </a:effectLst>
              </a:rPr>
              <a:t>scientific literature on the movement and residues of glyphosate and its breakdown product </a:t>
            </a:r>
            <a:r>
              <a:rPr lang="en-US" sz="2200" dirty="0" err="1">
                <a:solidFill>
                  <a:schemeClr val="bg1"/>
                </a:solidFill>
                <a:effectLst>
                  <a:outerShdw blurRad="50800" dist="38100" dir="5400000" algn="t" rotWithShape="0">
                    <a:prstClr val="black">
                      <a:alpha val="40000"/>
                    </a:prstClr>
                  </a:outerShdw>
                </a:effectLst>
              </a:rPr>
              <a:t>aminomethyl</a:t>
            </a:r>
            <a:r>
              <a:rPr lang="en-US" sz="2200" dirty="0">
                <a:solidFill>
                  <a:schemeClr val="bg1"/>
                </a:solidFill>
                <a:effectLst>
                  <a:outerShdw blurRad="50800" dist="38100" dir="5400000" algn="t" rotWithShape="0">
                    <a:prstClr val="black">
                      <a:alpha val="40000"/>
                    </a:prstClr>
                  </a:outerShdw>
                </a:effectLst>
              </a:rPr>
              <a:t> phosphonic acid (AMPA) in soil and water reveals their toxicity to macro- and micro-organisms, effects on microbial compositions and potential indirect effects on plant, animal and human health.  (255)</a:t>
            </a:r>
          </a:p>
        </p:txBody>
      </p:sp>
      <p:pic>
        <p:nvPicPr>
          <p:cNvPr id="6" name="Picture 5">
            <a:extLst>
              <a:ext uri="{FF2B5EF4-FFF2-40B4-BE49-F238E27FC236}">
                <a16:creationId xmlns:a16="http://schemas.microsoft.com/office/drawing/2014/main" id="{E340B4CB-6E13-4F47-81B8-6E9C92B40634}"/>
              </a:ext>
            </a:extLst>
          </p:cNvPr>
          <p:cNvPicPr>
            <a:picLocks noChangeAspect="1"/>
          </p:cNvPicPr>
          <p:nvPr/>
        </p:nvPicPr>
        <p:blipFill>
          <a:blip r:embed="rId3"/>
          <a:stretch>
            <a:fillRect/>
          </a:stretch>
        </p:blipFill>
        <p:spPr>
          <a:xfrm>
            <a:off x="3488182" y="1508760"/>
            <a:ext cx="5654880" cy="3840480"/>
          </a:xfrm>
          <a:prstGeom prst="rect">
            <a:avLst/>
          </a:prstGeom>
        </p:spPr>
      </p:pic>
    </p:spTree>
    <p:extLst>
      <p:ext uri="{BB962C8B-B14F-4D97-AF65-F5344CB8AC3E}">
        <p14:creationId xmlns:p14="http://schemas.microsoft.com/office/powerpoint/2010/main" val="2972918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299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1786-B249-7943-997D-78103C5A15DF}"/>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USGS Findings</a:t>
            </a:r>
          </a:p>
        </p:txBody>
      </p:sp>
      <p:sp>
        <p:nvSpPr>
          <p:cNvPr id="3" name="Content Placeholder 2">
            <a:extLst>
              <a:ext uri="{FF2B5EF4-FFF2-40B4-BE49-F238E27FC236}">
                <a16:creationId xmlns:a16="http://schemas.microsoft.com/office/drawing/2014/main" id="{D619C052-02AE-ED4E-8843-FA220648B497}"/>
              </a:ext>
            </a:extLst>
          </p:cNvPr>
          <p:cNvSpPr>
            <a:spLocks noGrp="1"/>
          </p:cNvSpPr>
          <p:nvPr>
            <p:ph idx="1"/>
          </p:nvPr>
        </p:nvSpPr>
        <p:spPr>
          <a:xfrm>
            <a:off x="457200" y="1566332"/>
            <a:ext cx="8229600" cy="4525963"/>
          </a:xfrm>
        </p:spPr>
        <p:txBody>
          <a:bodyPr/>
          <a:lstStyle/>
          <a:p>
            <a:pPr marL="514350" indent="-514350">
              <a:buFont typeface="+mj-lt"/>
              <a:buAutoNum type="arabicPeriod"/>
            </a:pPr>
            <a:r>
              <a:rPr lang="en-US" sz="2600" dirty="0">
                <a:solidFill>
                  <a:schemeClr val="bg1"/>
                </a:solidFill>
                <a:effectLst>
                  <a:outerShdw blurRad="50800" dist="38100" dir="5400000" algn="t" rotWithShape="0">
                    <a:prstClr val="black">
                      <a:alpha val="40000"/>
                    </a:prstClr>
                  </a:outerShdw>
                </a:effectLst>
              </a:rPr>
              <a:t>Glyphosate and, or AMPA were detected commonly in surface waters (59 percent of 470 sites), and infrequently in groundwater or soil water (8.4 percent of 820 sites).</a:t>
            </a:r>
          </a:p>
          <a:p>
            <a:pPr marL="514350" indent="-514350">
              <a:buFont typeface="+mj-lt"/>
              <a:buAutoNum type="arabicPeriod"/>
            </a:pPr>
            <a:r>
              <a:rPr lang="en-US" sz="2600" dirty="0">
                <a:solidFill>
                  <a:schemeClr val="bg1"/>
                </a:solidFill>
                <a:effectLst>
                  <a:outerShdw blurRad="50800" dist="38100" dir="5400000" algn="t" rotWithShape="0">
                    <a:prstClr val="black">
                      <a:alpha val="40000"/>
                    </a:prstClr>
                  </a:outerShdw>
                </a:effectLst>
              </a:rPr>
              <a:t>Glyphosate was detected in more than 50 percent of soil and sediment samples, and water samples from ditches and drains, precipitation, large rivers, and streams.</a:t>
            </a:r>
          </a:p>
          <a:p>
            <a:pPr marL="514350" indent="-514350">
              <a:buFont typeface="+mj-lt"/>
              <a:buAutoNum type="arabicPeriod"/>
            </a:pPr>
            <a:r>
              <a:rPr lang="en-US" sz="2600" dirty="0">
                <a:solidFill>
                  <a:schemeClr val="bg1"/>
                </a:solidFill>
                <a:effectLst>
                  <a:outerShdw blurRad="50800" dist="38100" dir="5400000" algn="t" rotWithShape="0">
                    <a:prstClr val="black">
                      <a:alpha val="40000"/>
                    </a:prstClr>
                  </a:outerShdw>
                </a:effectLst>
              </a:rPr>
              <a:t>Glyphosate was detected in less than 40 percent of water samples from lakes, ponds, wetlands.</a:t>
            </a:r>
          </a:p>
          <a:p>
            <a:pPr marL="0" indent="0">
              <a:buNone/>
            </a:pPr>
            <a:endParaRPr lang="en-US" dirty="0"/>
          </a:p>
        </p:txBody>
      </p:sp>
    </p:spTree>
    <p:extLst>
      <p:ext uri="{BB962C8B-B14F-4D97-AF65-F5344CB8AC3E}">
        <p14:creationId xmlns:p14="http://schemas.microsoft.com/office/powerpoint/2010/main" val="347021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299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1786-B249-7943-997D-78103C5A15DF}"/>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USGS Findings</a:t>
            </a:r>
          </a:p>
        </p:txBody>
      </p:sp>
      <p:sp>
        <p:nvSpPr>
          <p:cNvPr id="3" name="Content Placeholder 2">
            <a:extLst>
              <a:ext uri="{FF2B5EF4-FFF2-40B4-BE49-F238E27FC236}">
                <a16:creationId xmlns:a16="http://schemas.microsoft.com/office/drawing/2014/main" id="{D619C052-02AE-ED4E-8843-FA220648B497}"/>
              </a:ext>
            </a:extLst>
          </p:cNvPr>
          <p:cNvSpPr>
            <a:spLocks noGrp="1"/>
          </p:cNvSpPr>
          <p:nvPr>
            <p:ph idx="1"/>
          </p:nvPr>
        </p:nvSpPr>
        <p:spPr/>
        <p:txBody>
          <a:bodyPr/>
          <a:lstStyle/>
          <a:p>
            <a:pPr marL="514350" indent="-514350">
              <a:buFont typeface="+mj-lt"/>
              <a:buAutoNum type="arabicPeriod" startAt="4"/>
            </a:pPr>
            <a:r>
              <a:rPr lang="en-US" sz="2600" dirty="0">
                <a:solidFill>
                  <a:schemeClr val="bg1"/>
                </a:solidFill>
                <a:effectLst>
                  <a:outerShdw blurRad="50800" dist="38100" dir="5400000" algn="t" rotWithShape="0">
                    <a:prstClr val="black">
                      <a:alpha val="40000"/>
                    </a:prstClr>
                  </a:outerShdw>
                </a:effectLst>
              </a:rPr>
              <a:t>AMPA was detected more frequently than glyphosate in all environmental settings except lakes, ponds, and wetlands.</a:t>
            </a:r>
          </a:p>
          <a:p>
            <a:pPr marL="514350" indent="-514350">
              <a:buFont typeface="+mj-lt"/>
              <a:buAutoNum type="arabicPeriod" startAt="4"/>
            </a:pPr>
            <a:r>
              <a:rPr lang="en-US" sz="2600" dirty="0">
                <a:solidFill>
                  <a:schemeClr val="bg1"/>
                </a:solidFill>
                <a:effectLst>
                  <a:outerShdw blurRad="50800" dist="38100" dir="5400000" algn="t" rotWithShape="0">
                    <a:prstClr val="black">
                      <a:alpha val="40000"/>
                    </a:prstClr>
                  </a:outerShdw>
                </a:effectLst>
              </a:rPr>
              <a:t>AMPA was detected in more than 80 percent of wastewater treatment plant samples; while glyphosate was detected in only about 10 percent of those samples.</a:t>
            </a:r>
          </a:p>
          <a:p>
            <a:pPr marL="514350" indent="-514350">
              <a:buFont typeface="+mj-lt"/>
              <a:buAutoNum type="arabicPeriod" startAt="4"/>
            </a:pPr>
            <a:r>
              <a:rPr lang="en-US" sz="2600" dirty="0">
                <a:solidFill>
                  <a:schemeClr val="bg1"/>
                </a:solidFill>
                <a:effectLst>
                  <a:outerShdw blurRad="50800" dist="38100" dir="5400000" algn="t" rotWithShape="0">
                    <a:prstClr val="black">
                      <a:alpha val="40000"/>
                    </a:prstClr>
                  </a:outerShdw>
                </a:effectLst>
              </a:rPr>
              <a:t>Data from nine surface-water sites sampled repeatedly indicate that glyphosate and AMPA detection frequency, median concentrations, and loads are higher late in the study period (2006-2010) than early (2001-2005).</a:t>
            </a:r>
          </a:p>
          <a:p>
            <a:pPr marL="0" indent="0">
              <a:buNone/>
            </a:pPr>
            <a:endParaRPr lang="en-US" dirty="0"/>
          </a:p>
        </p:txBody>
      </p:sp>
    </p:spTree>
    <p:extLst>
      <p:ext uri="{BB962C8B-B14F-4D97-AF65-F5344CB8AC3E}">
        <p14:creationId xmlns:p14="http://schemas.microsoft.com/office/powerpoint/2010/main" val="251096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75A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71" y="338454"/>
            <a:ext cx="4072038" cy="1325563"/>
          </a:xfrm>
        </p:spPr>
        <p:txBody>
          <a:bodyPr>
            <a:normAutofit/>
          </a:bodyPr>
          <a:lstStyle/>
          <a:p>
            <a:pPr>
              <a:lnSpc>
                <a:spcPct val="90000"/>
              </a:lnSpc>
            </a:pPr>
            <a:r>
              <a:rPr lang="en-US" sz="3200" dirty="0">
                <a:effectLst>
                  <a:outerShdw blurRad="50800" dist="38100" dir="5400000" algn="t" rotWithShape="0">
                    <a:prstClr val="black">
                      <a:alpha val="40000"/>
                    </a:prstClr>
                  </a:outerShdw>
                </a:effectLst>
              </a:rPr>
              <a:t>The problem of cumulative effects</a:t>
            </a:r>
          </a:p>
        </p:txBody>
      </p:sp>
      <p:sp>
        <p:nvSpPr>
          <p:cNvPr id="3" name="Content Placeholder 2"/>
          <p:cNvSpPr>
            <a:spLocks noGrp="1"/>
          </p:cNvSpPr>
          <p:nvPr>
            <p:ph idx="1"/>
          </p:nvPr>
        </p:nvSpPr>
        <p:spPr>
          <a:xfrm>
            <a:off x="286871" y="1998132"/>
            <a:ext cx="4518116" cy="4258733"/>
          </a:xfrm>
        </p:spPr>
        <p:txBody>
          <a:bodyPr anchor="t">
            <a:normAutofit/>
          </a:bodyPr>
          <a:lstStyle/>
          <a:p>
            <a:pPr marL="0" indent="0">
              <a:buNone/>
            </a:pPr>
            <a:r>
              <a:rPr lang="en-US" sz="2400" dirty="0">
                <a:effectLst>
                  <a:outerShdw blurRad="50800" dist="38100" dir="5400000" algn="t" rotWithShape="0">
                    <a:prstClr val="black">
                      <a:alpha val="40000"/>
                    </a:prstClr>
                  </a:outerShdw>
                </a:effectLst>
              </a:rPr>
              <a:t>…the acute toxic effects of glyphosate and AMPA on mammals are low, there are animal data raising the possibility of health effects associated with chronic, ultra-low doses related to accumulation of these compounds in the environment. </a:t>
            </a:r>
          </a:p>
          <a:p>
            <a:pPr marL="400050" lvl="1" indent="0">
              <a:buNone/>
            </a:pPr>
            <a:r>
              <a:rPr lang="en-US" sz="2000" dirty="0">
                <a:effectLst>
                  <a:outerShdw blurRad="50800" dist="38100" dir="5400000" algn="t" rotWithShape="0">
                    <a:prstClr val="black">
                      <a:alpha val="40000"/>
                    </a:prstClr>
                  </a:outerShdw>
                </a:effectLst>
              </a:rPr>
              <a:t>-Van </a:t>
            </a:r>
            <a:r>
              <a:rPr lang="en-US" sz="2000" dirty="0" err="1">
                <a:effectLst>
                  <a:outerShdw blurRad="50800" dist="38100" dir="5400000" algn="t" rotWithShape="0">
                    <a:prstClr val="black">
                      <a:alpha val="40000"/>
                    </a:prstClr>
                  </a:outerShdw>
                </a:effectLst>
              </a:rPr>
              <a:t>Bruggen</a:t>
            </a:r>
            <a:r>
              <a:rPr lang="en-US" sz="2000" dirty="0">
                <a:effectLst>
                  <a:outerShdw blurRad="50800" dist="38100" dir="5400000" algn="t" rotWithShape="0">
                    <a:prstClr val="black">
                      <a:alpha val="40000"/>
                    </a:prstClr>
                  </a:outerShdw>
                </a:effectLst>
              </a:rPr>
              <a:t> et al, 2018: 255.</a:t>
            </a:r>
          </a:p>
          <a:p>
            <a:pPr marL="0" indent="0">
              <a:buNone/>
            </a:pPr>
            <a:endParaRPr lang="en-US" sz="2400" dirty="0">
              <a:effectLst>
                <a:outerShdw blurRad="38100" dist="38100" dir="2700000" algn="tl">
                  <a:srgbClr val="000000">
                    <a:alpha val="43137"/>
                  </a:srgbClr>
                </a:outerShdw>
              </a:effectLst>
            </a:endParaRP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7765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3200" dirty="0">
                <a:solidFill>
                  <a:srgbClr val="262626"/>
                </a:solidFill>
                <a:effectLst>
                  <a:outerShdw blurRad="38100" dist="38100" dir="2700000" algn="tl">
                    <a:srgbClr val="000000">
                      <a:alpha val="43137"/>
                    </a:srgbClr>
                  </a:outerShdw>
                </a:effectLst>
              </a:rPr>
              <a:t>Other major impacts of glyphosate</a:t>
            </a:r>
          </a:p>
        </p:txBody>
      </p:sp>
      <p:sp>
        <p:nvSpPr>
          <p:cNvPr id="3" name="Content Placeholder 2"/>
          <p:cNvSpPr>
            <a:spLocks noGrp="1"/>
          </p:cNvSpPr>
          <p:nvPr>
            <p:ph idx="1"/>
          </p:nvPr>
        </p:nvSpPr>
        <p:spPr>
          <a:xfrm>
            <a:off x="4018773" y="287867"/>
            <a:ext cx="5006694" cy="6214533"/>
          </a:xfrm>
        </p:spPr>
        <p:txBody>
          <a:bodyPr anchor="ctr">
            <a:noAutofit/>
          </a:bodyPr>
          <a:lstStyle/>
          <a:p>
            <a:pPr marL="457200" indent="-457200">
              <a:buFont typeface="+mj-lt"/>
              <a:buAutoNum type="arabicPeriod"/>
            </a:pPr>
            <a:r>
              <a:rPr lang="en-US" sz="2200" dirty="0">
                <a:effectLst>
                  <a:outerShdw blurRad="38100" dist="38100" dir="2700000" algn="tl">
                    <a:srgbClr val="000000">
                      <a:alpha val="43137"/>
                    </a:srgbClr>
                  </a:outerShdw>
                </a:effectLst>
              </a:rPr>
              <a:t>Intensive glyphosate use has led to the selection of glyphosate-resistant weeds and microorganisms. </a:t>
            </a:r>
          </a:p>
          <a:p>
            <a:pPr marL="457200" indent="-457200">
              <a:buFont typeface="+mj-lt"/>
              <a:buAutoNum type="arabicPeriod"/>
            </a:pPr>
            <a:r>
              <a:rPr lang="en-US" sz="2200" dirty="0">
                <a:effectLst>
                  <a:outerShdw blurRad="38100" dist="38100" dir="2700000" algn="tl">
                    <a:srgbClr val="000000">
                      <a:alpha val="43137"/>
                    </a:srgbClr>
                  </a:outerShdw>
                </a:effectLst>
              </a:rPr>
              <a:t>Shifts in microbial compositions due to selective pressure by glyphosate may have contributed to the proliferation of plant and animal pathogens. </a:t>
            </a:r>
          </a:p>
          <a:p>
            <a:pPr marL="457200" indent="-457200">
              <a:buFont typeface="+mj-lt"/>
              <a:buAutoNum type="arabicPeriod"/>
            </a:pPr>
            <a:r>
              <a:rPr lang="en-US" sz="2200" dirty="0">
                <a:effectLst>
                  <a:outerShdw blurRad="38100" dist="38100" dir="2700000" algn="tl">
                    <a:srgbClr val="000000">
                      <a:alpha val="43137"/>
                    </a:srgbClr>
                  </a:outerShdw>
                </a:effectLst>
              </a:rPr>
              <a:t>Research on a link between glyphosate and antibiotic resistance is still scarce but we hypothesize that the selection pressure for glyphosate- resistance in bacteria could lead to shifts in microbiome composition and increases in antibiotic resistance to clinically important antimicrobial agents. </a:t>
            </a:r>
          </a:p>
          <a:p>
            <a:pPr marL="800100" lvl="2" indent="0">
              <a:buNone/>
            </a:pPr>
            <a:r>
              <a:rPr lang="en-US" sz="1800" dirty="0">
                <a:effectLst>
                  <a:outerShdw blurRad="38100" dist="38100" dir="2700000" algn="tl">
                    <a:srgbClr val="000000">
                      <a:alpha val="43137"/>
                    </a:srgbClr>
                  </a:outerShdw>
                </a:effectLst>
              </a:rPr>
              <a:t>Van </a:t>
            </a:r>
            <a:r>
              <a:rPr lang="en-US" sz="1800" dirty="0" err="1">
                <a:effectLst>
                  <a:outerShdw blurRad="38100" dist="38100" dir="2700000" algn="tl">
                    <a:srgbClr val="000000">
                      <a:alpha val="43137"/>
                    </a:srgbClr>
                  </a:outerShdw>
                </a:effectLst>
              </a:rPr>
              <a:t>Bruggen</a:t>
            </a:r>
            <a:r>
              <a:rPr lang="en-US" sz="1800" dirty="0">
                <a:effectLst>
                  <a:outerShdw blurRad="38100" dist="38100" dir="2700000" algn="tl">
                    <a:srgbClr val="000000">
                      <a:alpha val="43137"/>
                    </a:srgbClr>
                  </a:outerShdw>
                </a:effectLst>
              </a:rPr>
              <a:t> et al, 2018: 255.</a:t>
            </a:r>
          </a:p>
          <a:p>
            <a:pPr marL="457200" indent="-457200">
              <a:buFont typeface="+mj-lt"/>
              <a:buAutoNum type="arabicPeriod"/>
            </a:pP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380480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6B99"/>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7D3A1A4-D74D-8A44-AE61-5D1352B22A53}"/>
              </a:ext>
            </a:extLst>
          </p:cNvPr>
          <p:cNvSpPr>
            <a:spLocks noGrp="1"/>
          </p:cNvSpPr>
          <p:nvPr>
            <p:ph idx="1"/>
          </p:nvPr>
        </p:nvSpPr>
        <p:spPr>
          <a:xfrm>
            <a:off x="0" y="484631"/>
            <a:ext cx="3479292" cy="5739187"/>
          </a:xfrm>
        </p:spPr>
        <p:txBody>
          <a:bodyPr vert="horz" lIns="91440" tIns="45720" rIns="91440" bIns="45720" rtlCol="0">
            <a:normAutofit/>
          </a:bodyPr>
          <a:lstStyle/>
          <a:p>
            <a:pPr marL="114300" indent="0" defTabSz="914400">
              <a:buNone/>
            </a:pPr>
            <a:endParaRPr lang="en-US" sz="1700" dirty="0"/>
          </a:p>
          <a:p>
            <a:pPr marL="114300" indent="0" defTabSz="914400">
              <a:buNone/>
            </a:pPr>
            <a:r>
              <a:rPr lang="en-US" sz="2400" dirty="0">
                <a:solidFill>
                  <a:schemeClr val="bg1"/>
                </a:solidFill>
                <a:effectLst>
                  <a:outerShdw blurRad="50800" dist="38100" dir="5400000" algn="t" rotWithShape="0">
                    <a:prstClr val="black">
                      <a:alpha val="40000"/>
                    </a:prstClr>
                  </a:outerShdw>
                </a:effectLst>
              </a:rPr>
              <a:t>We recommend interdisciplinary research on the associations between low level chronic glyphosate exposure, distortions in microbial communities, expansion of antibiotic resistance and the emergence of animal, human and plant diseases. </a:t>
            </a:r>
          </a:p>
          <a:p>
            <a:pPr marL="800100" lvl="2" indent="0">
              <a:buNone/>
            </a:pPr>
            <a:r>
              <a:rPr lang="en-US" sz="1800" dirty="0">
                <a:solidFill>
                  <a:prstClr val="white"/>
                </a:solidFill>
                <a:effectLst>
                  <a:outerShdw blurRad="38100" dist="38100" dir="2700000" algn="tl">
                    <a:srgbClr val="000000">
                      <a:alpha val="43137"/>
                    </a:srgbClr>
                  </a:outerShdw>
                </a:effectLst>
              </a:rPr>
              <a:t>- Van </a:t>
            </a:r>
            <a:r>
              <a:rPr lang="en-US" sz="1800" dirty="0" err="1">
                <a:solidFill>
                  <a:prstClr val="white"/>
                </a:solidFill>
                <a:effectLst>
                  <a:outerShdw blurRad="38100" dist="38100" dir="2700000" algn="tl">
                    <a:srgbClr val="000000">
                      <a:alpha val="43137"/>
                    </a:srgbClr>
                  </a:outerShdw>
                </a:effectLst>
              </a:rPr>
              <a:t>Bruggen</a:t>
            </a:r>
            <a:r>
              <a:rPr lang="en-US" sz="1800" dirty="0">
                <a:solidFill>
                  <a:prstClr val="white"/>
                </a:solidFill>
                <a:effectLst>
                  <a:outerShdw blurRad="38100" dist="38100" dir="2700000" algn="tl">
                    <a:srgbClr val="000000">
                      <a:alpha val="43137"/>
                    </a:srgbClr>
                  </a:outerShdw>
                </a:effectLst>
              </a:rPr>
              <a:t> et al, 2018: 255.</a:t>
            </a:r>
          </a:p>
          <a:p>
            <a:pPr marL="114300" indent="0" defTabSz="914400">
              <a:buNone/>
            </a:pPr>
            <a:endParaRPr lang="en-US" sz="2400" dirty="0">
              <a:solidFill>
                <a:schemeClr val="bg1"/>
              </a:solidFill>
              <a:effectLst>
                <a:outerShdw blurRad="50800" dist="38100" dir="5400000" algn="t" rotWithShape="0">
                  <a:prstClr val="black">
                    <a:alpha val="40000"/>
                  </a:prstClr>
                </a:outerShdw>
              </a:effectLst>
            </a:endParaRPr>
          </a:p>
          <a:p>
            <a:pPr marL="114300" indent="0" defTabSz="914400">
              <a:buNone/>
            </a:pPr>
            <a:endParaRPr lang="en-US" sz="2400" dirty="0">
              <a:solidFill>
                <a:schemeClr val="bg1"/>
              </a:solidFill>
              <a:effectLst>
                <a:outerShdw blurRad="50800" dist="38100" dir="5400000" algn="t" rotWithShape="0">
                  <a:prstClr val="black">
                    <a:alpha val="40000"/>
                  </a:prstClr>
                </a:outerShdw>
              </a:effectLst>
            </a:endParaRPr>
          </a:p>
          <a:p>
            <a:pPr marL="114300" indent="0" defTabSz="914400">
              <a:buNone/>
            </a:pPr>
            <a:endParaRPr lang="en-US" sz="2400" dirty="0">
              <a:solidFill>
                <a:schemeClr val="bg1"/>
              </a:solidFill>
            </a:endParaRPr>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C55A5D-3256-504A-A513-AE5BE2B73C47}"/>
              </a:ext>
            </a:extLst>
          </p:cNvPr>
          <p:cNvPicPr>
            <a:picLocks noChangeAspect="1"/>
          </p:cNvPicPr>
          <p:nvPr/>
        </p:nvPicPr>
        <p:blipFill>
          <a:blip r:embed="rId3"/>
          <a:stretch>
            <a:fillRect/>
          </a:stretch>
        </p:blipFill>
        <p:spPr>
          <a:xfrm>
            <a:off x="3922841" y="1963011"/>
            <a:ext cx="4857998" cy="3474720"/>
          </a:xfrm>
          <a:prstGeom prst="rect">
            <a:avLst/>
          </a:prstGeom>
        </p:spPr>
      </p:pic>
    </p:spTree>
    <p:extLst>
      <p:ext uri="{BB962C8B-B14F-4D97-AF65-F5344CB8AC3E}">
        <p14:creationId xmlns:p14="http://schemas.microsoft.com/office/powerpoint/2010/main" val="31283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62003" y="5367908"/>
            <a:ext cx="2381997"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7174722"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628650" y="5529884"/>
            <a:ext cx="6058756" cy="1096331"/>
          </a:xfrm>
        </p:spPr>
        <p:txBody>
          <a:bodyPr>
            <a:normAutofit/>
          </a:bodyPr>
          <a:lstStyle/>
          <a:p>
            <a:pPr>
              <a:lnSpc>
                <a:spcPct val="90000"/>
              </a:lnSpc>
            </a:pPr>
            <a:r>
              <a:rPr lang="en-US" sz="3400" dirty="0">
                <a:solidFill>
                  <a:srgbClr val="83BC47"/>
                </a:solidFill>
                <a:effectLst>
                  <a:outerShdw blurRad="38100" dist="38100" dir="2700000" algn="tl">
                    <a:srgbClr val="000000">
                      <a:alpha val="43137"/>
                    </a:srgbClr>
                  </a:outerShdw>
                </a:effectLst>
              </a:rPr>
              <a:t>Other concepts in Mexica soil classification</a:t>
            </a:r>
          </a:p>
        </p:txBody>
      </p:sp>
      <p:graphicFrame>
        <p:nvGraphicFramePr>
          <p:cNvPr id="5" name="Content Placeholder 2">
            <a:extLst>
              <a:ext uri="{FF2B5EF4-FFF2-40B4-BE49-F238E27FC236}">
                <a16:creationId xmlns:a16="http://schemas.microsoft.com/office/drawing/2014/main" id="{FF0B8EE8-0619-4531-BB36-5EF83351FFCE}"/>
              </a:ext>
            </a:extLst>
          </p:cNvPr>
          <p:cNvGraphicFramePr>
            <a:graphicFrameLocks noGrp="1"/>
          </p:cNvGraphicFramePr>
          <p:nvPr>
            <p:ph idx="1"/>
            <p:extLst>
              <p:ext uri="{D42A27DB-BD31-4B8C-83A1-F6EECF244321}">
                <p14:modId xmlns:p14="http://schemas.microsoft.com/office/powerpoint/2010/main" val="3068110583"/>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82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2" y="917725"/>
            <a:ext cx="3211418" cy="4852362"/>
          </a:xfrm>
        </p:spPr>
        <p:txBody>
          <a:bodyPr anchor="ctr">
            <a:noAutofit/>
          </a:bodyPr>
          <a:lstStyle/>
          <a:p>
            <a:pPr marL="0" indent="0">
              <a:buNone/>
            </a:pPr>
            <a:r>
              <a:rPr lang="en-US" sz="2400" dirty="0">
                <a:solidFill>
                  <a:srgbClr val="FFFFFF"/>
                </a:solidFill>
              </a:rPr>
              <a:t>Glyphosate is toxic to monocotyledonous plants (such as grasses) and dicotyledonous plants (most broad leaf plants). Uptake and translocation of glyphosate in plants is enhanced by surfactants in the formulated product. (258)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381942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2" y="917725"/>
            <a:ext cx="3211418" cy="4852362"/>
          </a:xfrm>
        </p:spPr>
        <p:txBody>
          <a:bodyPr anchor="ctr">
            <a:noAutofit/>
          </a:bodyPr>
          <a:lstStyle/>
          <a:p>
            <a:pPr marL="0" indent="0">
              <a:buNone/>
            </a:pPr>
            <a:r>
              <a:rPr lang="en-US" sz="2400" dirty="0">
                <a:solidFill>
                  <a:srgbClr val="FFFFFF"/>
                </a:solidFill>
              </a:rPr>
              <a:t>Glyphosate and its breakdown product AMPA inhibit antioxidant enzyme activities and induce the accumulation of reactive oxygen species (ROS) that induce physiological dysfunction and cell damage. (258)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151001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rPr>
              <a:t>Glyphosate and AMPA decrease photosynthesis through different mechanisms: glyphosate increases chlorophyll degradation, while AMPA disturbs chlorophyll biosynthesis. Both enhanced chlorophyll degradation and reduced biosynthesis result in yellowing and necrosis of foliage. (258)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38430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076_nitrogen.jpg"/>
          <p:cNvPicPr>
            <a:picLocks noChangeAspect="1"/>
          </p:cNvPicPr>
          <p:nvPr/>
        </p:nvPicPr>
        <p:blipFill rotWithShape="1">
          <a:blip r:embed="rId4">
            <a:alphaModFix/>
            <a:extLst>
              <a:ext uri="{28A0092B-C50C-407E-A947-70E740481C1C}">
                <a14:useLocalDpi xmlns:a14="http://schemas.microsoft.com/office/drawing/2010/main" val="0"/>
              </a:ext>
            </a:extLst>
          </a:blip>
          <a:srcRect l="18425" r="17799" b="-1"/>
          <a:stretch/>
        </p:blipFill>
        <p:spPr>
          <a:xfrm>
            <a:off x="0" y="1241306"/>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4667535" y="1595468"/>
            <a:ext cx="4320692" cy="4448016"/>
          </a:xfrm>
        </p:spPr>
        <p:txBody>
          <a:bodyPr anchor="ctr">
            <a:normAutofit/>
          </a:bodyPr>
          <a:lstStyle/>
          <a:p>
            <a:pPr marL="0" indent="0">
              <a:buNone/>
            </a:pPr>
            <a:r>
              <a:rPr lang="en-US" sz="2000" dirty="0">
                <a:solidFill>
                  <a:schemeClr val="accent1"/>
                </a:solidFill>
                <a:effectLst>
                  <a:outerShdw blurRad="38100" dist="38100" dir="2700000" algn="tl">
                    <a:srgbClr val="000000">
                      <a:alpha val="43137"/>
                    </a:srgbClr>
                  </a:outerShdw>
                </a:effectLst>
              </a:rPr>
              <a:t>Guts and roots have large surface areas, with microvilli and folds or root hairs in some parts. Both roots and guts are structured, non-homogenous habitats with pH, nutrient, water, and oxygen differential levels or gradients. Gradients would favor colonization [sic] by distinct bacteria that are more successful in some root or gut regions. In consequence, the multiple microhabitats that exist in roots and guts contribute to high species richness.</a:t>
            </a:r>
          </a:p>
          <a:p>
            <a:pPr marL="400050" lvl="1" indent="0">
              <a:buNone/>
            </a:pPr>
            <a:r>
              <a:rPr lang="en-US" sz="1600" dirty="0">
                <a:solidFill>
                  <a:schemeClr val="accent1"/>
                </a:solidFill>
                <a:effectLst>
                  <a:outerShdw blurRad="38100" dist="38100" dir="2700000" algn="tl">
                    <a:srgbClr val="000000">
                      <a:alpha val="43137"/>
                    </a:srgbClr>
                  </a:outerShdw>
                </a:effectLst>
              </a:rPr>
              <a:t>- </a:t>
            </a:r>
            <a:r>
              <a:rPr lang="en-US" sz="1600" dirty="0" err="1">
                <a:solidFill>
                  <a:schemeClr val="accent1"/>
                </a:solidFill>
                <a:effectLst>
                  <a:outerShdw blurRad="38100" dist="38100" dir="2700000" algn="tl">
                    <a:srgbClr val="000000">
                      <a:alpha val="43137"/>
                    </a:srgbClr>
                  </a:outerShdw>
                </a:effectLst>
              </a:rPr>
              <a:t>Shamayim</a:t>
            </a:r>
            <a:r>
              <a:rPr lang="en-US" sz="1600" dirty="0">
                <a:solidFill>
                  <a:schemeClr val="accent1"/>
                </a:solidFill>
                <a:effectLst>
                  <a:outerShdw blurRad="38100" dist="38100" dir="2700000" algn="tl">
                    <a:srgbClr val="000000">
                      <a:alpha val="43137"/>
                    </a:srgbClr>
                  </a:outerShdw>
                </a:effectLst>
              </a:rPr>
              <a:t> T. </a:t>
            </a:r>
            <a:r>
              <a:rPr lang="en-US" sz="1600" dirty="0" err="1">
                <a:solidFill>
                  <a:schemeClr val="accent1"/>
                </a:solidFill>
                <a:effectLst>
                  <a:outerShdw blurRad="38100" dist="38100" dir="2700000" algn="tl">
                    <a:srgbClr val="000000">
                      <a:alpha val="43137"/>
                    </a:srgbClr>
                  </a:outerShdw>
                </a:effectLst>
              </a:rPr>
              <a:t>Ramírez-Puebla</a:t>
            </a:r>
            <a:r>
              <a:rPr lang="en-US" sz="1600" dirty="0">
                <a:solidFill>
                  <a:schemeClr val="accent1"/>
                </a:solidFill>
                <a:effectLst>
                  <a:outerShdw blurRad="38100" dist="38100" dir="2700000" algn="tl">
                    <a:srgbClr val="000000">
                      <a:alpha val="43137"/>
                    </a:srgbClr>
                  </a:outerShdw>
                </a:effectLst>
              </a:rPr>
              <a:t>, et al.  (2012)</a:t>
            </a:r>
          </a:p>
          <a:p>
            <a:pPr marL="400050" lvl="1" indent="0">
              <a:buNone/>
            </a:pPr>
            <a:r>
              <a:rPr lang="en-US" sz="1600" dirty="0">
                <a:solidFill>
                  <a:schemeClr val="accent1"/>
                </a:solidFill>
                <a:effectLst>
                  <a:outerShdw blurRad="38100" dist="38100" dir="2700000" algn="tl">
                    <a:srgbClr val="000000">
                      <a:alpha val="43137"/>
                    </a:srgbClr>
                  </a:outerShdw>
                </a:effectLst>
              </a:rPr>
              <a:t> </a:t>
            </a:r>
          </a:p>
          <a:p>
            <a:pPr marL="0" indent="0">
              <a:buNone/>
            </a:pPr>
            <a:endParaRPr lang="en-US"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63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Plants treated with glyphosate do not produce secondary aromatic compounds, including antimicrobial phytoalexins that defend plants against pathogens. Consequently, glyphosate treated plants frequently die from infection by root pathogens that are universally present in soil.  (258)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427250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Even sublethal glyphosate concentrations in plants, for example from residues in soil or water, diminish plant resistance to pathogens. </a:t>
            </a:r>
          </a:p>
          <a:p>
            <a:pPr marL="0" indent="0">
              <a:buNone/>
            </a:pPr>
            <a:r>
              <a:rPr lang="en-US" sz="2300" dirty="0">
                <a:solidFill>
                  <a:srgbClr val="FFFFFF"/>
                </a:solidFill>
                <a:effectLst>
                  <a:outerShdw blurRad="50800" dist="38100" dir="5400000" algn="t" rotWithShape="0">
                    <a:prstClr val="black">
                      <a:alpha val="40000"/>
                    </a:prstClr>
                  </a:outerShdw>
                </a:effectLst>
              </a:rPr>
              <a:t>In addition to reduced plant resistance, indirect effects of glyphosate and AMPA on plant health are possible through changes in the endophytic and rhizosphere microbiome.</a:t>
            </a:r>
          </a:p>
          <a:p>
            <a:pPr marL="0" indent="0">
              <a:buNone/>
            </a:pPr>
            <a:r>
              <a:rPr lang="en-US" sz="2300" dirty="0">
                <a:solidFill>
                  <a:srgbClr val="FFFFFF"/>
                </a:solidFill>
                <a:effectLst>
                  <a:outerShdw blurRad="50800" dist="38100" dir="5400000" algn="t" rotWithShape="0">
                    <a:prstClr val="black">
                      <a:alpha val="40000"/>
                    </a:prstClr>
                  </a:outerShdw>
                </a:effectLst>
              </a:rPr>
              <a:t>(258)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217268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Besides a reduction in plant resistance as a result of changes in microbial composition after glyphosate use, attraction of plant pathogens to the roots of glyphosate-resistant plants can be enhanced by increased exudation of carbohydrates and amino acids from roots of glyphosate treated plants </a:t>
            </a:r>
          </a:p>
          <a:p>
            <a:pPr marL="0" indent="0">
              <a:buNone/>
            </a:pPr>
            <a:r>
              <a:rPr lang="en-US" sz="2300" dirty="0">
                <a:solidFill>
                  <a:srgbClr val="FFFFFF"/>
                </a:solidFill>
                <a:effectLst>
                  <a:outerShdw blurRad="50800" dist="38100" dir="5400000" algn="t" rotWithShape="0">
                    <a:prstClr val="black">
                      <a:alpha val="40000"/>
                    </a:prstClr>
                  </a:outerShdw>
                </a:effectLst>
              </a:rPr>
              <a:t>(258)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203886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In reaction to the glyphosate-resistance problem, farmers have in- creased the dosage and frequency of glyphosate use even further (Benbrook, 2012), and companies producing glyphosate-resistant crops added genes for resistance to other herbicides, 2,4-D and dicamba, in those crops </a:t>
            </a:r>
          </a:p>
          <a:p>
            <a:pPr marL="0" indent="0">
              <a:buNone/>
            </a:pPr>
            <a:r>
              <a:rPr lang="en-US" sz="2300" dirty="0">
                <a:solidFill>
                  <a:srgbClr val="FFFFFF"/>
                </a:solidFill>
                <a:effectLst>
                  <a:outerShdw blurRad="50800" dist="38100" dir="5400000" algn="t" rotWithShape="0">
                    <a:prstClr val="black">
                      <a:alpha val="40000"/>
                    </a:prstClr>
                  </a:outerShdw>
                </a:effectLst>
              </a:rPr>
              <a:t>(258)</a:t>
            </a:r>
          </a:p>
        </p:txBody>
      </p:sp>
      <p:pic>
        <p:nvPicPr>
          <p:cNvPr id="6" name="Picture 5">
            <a:extLst>
              <a:ext uri="{FF2B5EF4-FFF2-40B4-BE49-F238E27FC236}">
                <a16:creationId xmlns:a16="http://schemas.microsoft.com/office/drawing/2014/main" id="{6FFC3512-DB7C-BE45-91F9-0D3B37E6D513}"/>
              </a:ext>
            </a:extLst>
          </p:cNvPr>
          <p:cNvPicPr>
            <a:picLocks noChangeAspect="1"/>
          </p:cNvPicPr>
          <p:nvPr/>
        </p:nvPicPr>
        <p:blipFill>
          <a:blip r:embed="rId3"/>
          <a:stretch>
            <a:fillRect/>
          </a:stretch>
        </p:blipFill>
        <p:spPr>
          <a:xfrm>
            <a:off x="134057" y="211717"/>
            <a:ext cx="5336963" cy="4572000"/>
          </a:xfrm>
          <a:prstGeom prst="rect">
            <a:avLst/>
          </a:prstGeom>
        </p:spPr>
      </p:pic>
    </p:spTree>
    <p:extLst>
      <p:ext uri="{BB962C8B-B14F-4D97-AF65-F5344CB8AC3E}">
        <p14:creationId xmlns:p14="http://schemas.microsoft.com/office/powerpoint/2010/main" val="327192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Another agricultural problem that has arisen in response to intensive glyphosate use is the widespread appearance of glyphosate-resistant weed species </a:t>
            </a:r>
          </a:p>
          <a:p>
            <a:pPr marL="0" indent="0">
              <a:buNone/>
            </a:pPr>
            <a:r>
              <a:rPr lang="en-US" sz="2300" dirty="0">
                <a:solidFill>
                  <a:srgbClr val="FFFFFF"/>
                </a:solidFill>
                <a:effectLst>
                  <a:outerShdw blurRad="50800" dist="38100" dir="5400000" algn="t" rotWithShape="0">
                    <a:prstClr val="black">
                      <a:alpha val="40000"/>
                    </a:prstClr>
                  </a:outerShdw>
                </a:effectLst>
              </a:rPr>
              <a:t>(258)</a:t>
            </a:r>
          </a:p>
        </p:txBody>
      </p:sp>
      <p:pic>
        <p:nvPicPr>
          <p:cNvPr id="5" name="Picture 4">
            <a:extLst>
              <a:ext uri="{FF2B5EF4-FFF2-40B4-BE49-F238E27FC236}">
                <a16:creationId xmlns:a16="http://schemas.microsoft.com/office/drawing/2014/main" id="{E1B94ACA-EE68-254C-8EDD-8CAE3F35A191}"/>
              </a:ext>
            </a:extLst>
          </p:cNvPr>
          <p:cNvPicPr>
            <a:picLocks noChangeAspect="1"/>
          </p:cNvPicPr>
          <p:nvPr/>
        </p:nvPicPr>
        <p:blipFill>
          <a:blip r:embed="rId3"/>
          <a:stretch>
            <a:fillRect/>
          </a:stretch>
        </p:blipFill>
        <p:spPr>
          <a:xfrm>
            <a:off x="351197" y="917725"/>
            <a:ext cx="4987636" cy="2743200"/>
          </a:xfrm>
          <a:prstGeom prst="rect">
            <a:avLst/>
          </a:prstGeom>
        </p:spPr>
      </p:pic>
    </p:spTree>
    <p:extLst>
      <p:ext uri="{BB962C8B-B14F-4D97-AF65-F5344CB8AC3E}">
        <p14:creationId xmlns:p14="http://schemas.microsoft.com/office/powerpoint/2010/main" val="402550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1B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F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3FF988-1FFE-DF41-B740-926BA2A065AF}"/>
              </a:ext>
            </a:extLst>
          </p:cNvPr>
          <p:cNvSpPr>
            <a:spLocks noGrp="1"/>
          </p:cNvSpPr>
          <p:nvPr>
            <p:ph type="title"/>
          </p:nvPr>
        </p:nvSpPr>
        <p:spPr>
          <a:xfrm>
            <a:off x="393192" y="4767072"/>
            <a:ext cx="4945641" cy="1625210"/>
          </a:xfrm>
        </p:spPr>
        <p:txBody>
          <a:bodyPr>
            <a:normAutofit/>
          </a:bodyPr>
          <a:lstStyle/>
          <a:p>
            <a:r>
              <a:rPr lang="en-US" sz="3600" b="1" i="1" dirty="0">
                <a:solidFill>
                  <a:srgbClr val="FFFFFF"/>
                </a:solidFill>
                <a:effectLst>
                  <a:outerShdw blurRad="50800" dist="38100" dir="5400000" algn="t" rotWithShape="0">
                    <a:prstClr val="black">
                      <a:alpha val="40000"/>
                    </a:prstClr>
                  </a:outerShdw>
                </a:effectLst>
              </a:rPr>
              <a:t>Effects on plants</a:t>
            </a:r>
            <a:endParaRPr lang="en-US" sz="3600" dirty="0">
              <a:solidFill>
                <a:srgbClr val="FFFFFF"/>
              </a:solidFill>
              <a:effectLst>
                <a:outerShdw blurRad="50800" dist="38100" dir="5400000" algn="t" rotWithShape="0">
                  <a:prstClr val="black">
                    <a:alpha val="40000"/>
                  </a:prstClr>
                </a:outerShdw>
              </a:effectLst>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A5A95-F49E-5A49-AC85-580BC63F7FF8}"/>
              </a:ext>
            </a:extLst>
          </p:cNvPr>
          <p:cNvSpPr>
            <a:spLocks noGrp="1"/>
          </p:cNvSpPr>
          <p:nvPr>
            <p:ph idx="1"/>
          </p:nvPr>
        </p:nvSpPr>
        <p:spPr>
          <a:xfrm>
            <a:off x="5686921" y="917725"/>
            <a:ext cx="3323021" cy="5347608"/>
          </a:xfrm>
        </p:spPr>
        <p:txBody>
          <a:bodyPr anchor="ctr">
            <a:noAutofit/>
          </a:bodyPr>
          <a:lstStyle/>
          <a:p>
            <a:pPr marL="0" indent="0">
              <a:buNone/>
            </a:pPr>
            <a:r>
              <a:rPr lang="en-US" sz="2300" dirty="0">
                <a:solidFill>
                  <a:srgbClr val="FFFFFF"/>
                </a:solidFill>
                <a:effectLst>
                  <a:outerShdw blurRad="50800" dist="38100" dir="5400000" algn="t" rotWithShape="0">
                    <a:prstClr val="black">
                      <a:alpha val="40000"/>
                    </a:prstClr>
                  </a:outerShdw>
                </a:effectLst>
              </a:rPr>
              <a:t>However, weeds with multiple herbicide resistance at multiple sites of action will likely emerge soon after the widespread use of these herbicides (Bell et al., 2013). This may then lead to an additional increase in herbicide use and additional unintended side effects (</a:t>
            </a:r>
            <a:r>
              <a:rPr lang="en-US" sz="2300" dirty="0" err="1">
                <a:solidFill>
                  <a:srgbClr val="FFFFFF"/>
                </a:solidFill>
                <a:effectLst>
                  <a:outerShdw blurRad="50800" dist="38100" dir="5400000" algn="t" rotWithShape="0">
                    <a:prstClr val="black">
                      <a:alpha val="40000"/>
                    </a:prstClr>
                  </a:outerShdw>
                </a:effectLst>
              </a:rPr>
              <a:t>Landrigan</a:t>
            </a:r>
            <a:r>
              <a:rPr lang="en-US" sz="2300" dirty="0">
                <a:solidFill>
                  <a:srgbClr val="FFFFFF"/>
                </a:solidFill>
                <a:effectLst>
                  <a:outerShdw blurRad="50800" dist="38100" dir="5400000" algn="t" rotWithShape="0">
                    <a:prstClr val="black">
                      <a:alpha val="40000"/>
                    </a:prstClr>
                  </a:outerShdw>
                </a:effectLst>
              </a:rPr>
              <a:t> and Benbrook, 2015). </a:t>
            </a:r>
          </a:p>
          <a:p>
            <a:pPr marL="0" indent="0">
              <a:buNone/>
            </a:pPr>
            <a:r>
              <a:rPr lang="en-US" sz="2300" dirty="0">
                <a:solidFill>
                  <a:srgbClr val="FFFFFF"/>
                </a:solidFill>
                <a:effectLst>
                  <a:outerShdw blurRad="50800" dist="38100" dir="5400000" algn="t" rotWithShape="0">
                    <a:prstClr val="black">
                      <a:alpha val="40000"/>
                    </a:prstClr>
                  </a:outerShdw>
                </a:effectLst>
              </a:rPr>
              <a:t>(258)</a:t>
            </a:r>
          </a:p>
        </p:txBody>
      </p:sp>
      <p:pic>
        <p:nvPicPr>
          <p:cNvPr id="5" name="Picture 4">
            <a:extLst>
              <a:ext uri="{FF2B5EF4-FFF2-40B4-BE49-F238E27FC236}">
                <a16:creationId xmlns:a16="http://schemas.microsoft.com/office/drawing/2014/main" id="{2E1B938D-BEBB-1843-AD8E-505C6B7D423E}"/>
              </a:ext>
            </a:extLst>
          </p:cNvPr>
          <p:cNvPicPr>
            <a:picLocks noChangeAspect="1"/>
          </p:cNvPicPr>
          <p:nvPr/>
        </p:nvPicPr>
        <p:blipFill>
          <a:blip r:embed="rId3"/>
          <a:stretch>
            <a:fillRect/>
          </a:stretch>
        </p:blipFill>
        <p:spPr>
          <a:xfrm>
            <a:off x="134058" y="689136"/>
            <a:ext cx="5354595" cy="3566160"/>
          </a:xfrm>
          <a:prstGeom prst="rect">
            <a:avLst/>
          </a:prstGeom>
        </p:spPr>
      </p:pic>
    </p:spTree>
    <p:extLst>
      <p:ext uri="{BB962C8B-B14F-4D97-AF65-F5344CB8AC3E}">
        <p14:creationId xmlns:p14="http://schemas.microsoft.com/office/powerpoint/2010/main" val="97443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ED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55B1B-EAD4-0C4B-99EA-2E3C9A8411E1}"/>
              </a:ext>
            </a:extLst>
          </p:cNvPr>
          <p:cNvPicPr>
            <a:picLocks noChangeAspect="1"/>
          </p:cNvPicPr>
          <p:nvPr/>
        </p:nvPicPr>
        <p:blipFill>
          <a:blip r:embed="rId2"/>
          <a:stretch>
            <a:fillRect/>
          </a:stretch>
        </p:blipFill>
        <p:spPr>
          <a:xfrm>
            <a:off x="171450" y="1401233"/>
            <a:ext cx="8808440" cy="3657600"/>
          </a:xfrm>
          <a:prstGeom prst="rect">
            <a:avLst/>
          </a:prstGeom>
        </p:spPr>
      </p:pic>
      <p:sp>
        <p:nvSpPr>
          <p:cNvPr id="5" name="TextBox 4">
            <a:extLst>
              <a:ext uri="{FF2B5EF4-FFF2-40B4-BE49-F238E27FC236}">
                <a16:creationId xmlns:a16="http://schemas.microsoft.com/office/drawing/2014/main" id="{EA55913D-2AB5-5249-BF3B-DF85207D5D58}"/>
              </a:ext>
            </a:extLst>
          </p:cNvPr>
          <p:cNvSpPr txBox="1"/>
          <p:nvPr/>
        </p:nvSpPr>
        <p:spPr>
          <a:xfrm>
            <a:off x="711200" y="321733"/>
            <a:ext cx="7958667" cy="584775"/>
          </a:xfrm>
          <a:prstGeom prst="rect">
            <a:avLst/>
          </a:prstGeom>
          <a:noFill/>
        </p:spPr>
        <p:txBody>
          <a:bodyPr wrap="square" rtlCol="0">
            <a:spAutoFit/>
          </a:bodyPr>
          <a:lstStyle/>
          <a:p>
            <a:pPr algn="ctr"/>
            <a:r>
              <a:rPr lang="en-US" sz="3200" dirty="0">
                <a:solidFill>
                  <a:schemeClr val="bg1"/>
                </a:solidFill>
                <a:effectLst>
                  <a:outerShdw blurRad="50800" dist="38100" dir="5400000" algn="t" rotWithShape="0">
                    <a:prstClr val="black">
                      <a:alpha val="40000"/>
                    </a:prstClr>
                  </a:outerShdw>
                </a:effectLst>
              </a:rPr>
              <a:t>Glyphosate effects on animals</a:t>
            </a:r>
          </a:p>
        </p:txBody>
      </p:sp>
    </p:spTree>
    <p:extLst>
      <p:ext uri="{BB962C8B-B14F-4D97-AF65-F5344CB8AC3E}">
        <p14:creationId xmlns:p14="http://schemas.microsoft.com/office/powerpoint/2010/main" val="98848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554" y="466578"/>
            <a:ext cx="8354891" cy="930447"/>
          </a:xfrm>
        </p:spPr>
        <p:txBody>
          <a:bodyPr vert="horz" lIns="91440" tIns="45720" rIns="91440" bIns="45720" rtlCol="0" anchor="b">
            <a:normAutofit/>
          </a:bodyPr>
          <a:lstStyle/>
          <a:p>
            <a:pPr defTabSz="914400">
              <a:lnSpc>
                <a:spcPct val="90000"/>
              </a:lnSpc>
            </a:pPr>
            <a:r>
              <a:rPr lang="en-US" sz="4700" i="1" kern="1200" dirty="0">
                <a:solidFill>
                  <a:srgbClr val="FFFFFF"/>
                </a:solidFill>
                <a:effectLst>
                  <a:outerShdw blurRad="50800" dist="38100" dir="5400000" algn="t" rotWithShape="0">
                    <a:prstClr val="black">
                      <a:alpha val="40000"/>
                    </a:prstClr>
                  </a:outerShdw>
                </a:effectLst>
                <a:latin typeface="+mj-lt"/>
                <a:ea typeface="+mj-ea"/>
                <a:cs typeface="+mj-cs"/>
              </a:rPr>
              <a:t>Effects on animals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04DCBF7-5F7B-F941-960D-A7B005E8E0D7}"/>
              </a:ext>
            </a:extLst>
          </p:cNvPr>
          <p:cNvSpPr>
            <a:spLocks noGrp="1"/>
          </p:cNvSpPr>
          <p:nvPr>
            <p:ph idx="1"/>
          </p:nvPr>
        </p:nvSpPr>
        <p:spPr>
          <a:xfrm>
            <a:off x="283551" y="2540000"/>
            <a:ext cx="8579094" cy="3586163"/>
          </a:xfrm>
          <a:solidFill>
            <a:schemeClr val="tx1">
              <a:lumMod val="75000"/>
              <a:lumOff val="25000"/>
            </a:schemeClr>
          </a:solidFill>
        </p:spPr>
        <p:txBody>
          <a:bodyPr/>
          <a:lstStyle/>
          <a:p>
            <a:pPr marL="0" indent="0">
              <a:buNone/>
            </a:pPr>
            <a:r>
              <a:rPr lang="en-US" dirty="0">
                <a:solidFill>
                  <a:schemeClr val="bg1"/>
                </a:solidFill>
                <a:effectLst>
                  <a:outerShdw blurRad="50800" dist="38100" dir="5400000" algn="t" rotWithShape="0">
                    <a:prstClr val="black">
                      <a:alpha val="40000"/>
                    </a:prstClr>
                  </a:outerShdw>
                </a:effectLst>
              </a:rPr>
              <a:t>Repeated application of glyphosate at relatively low doses (5 mg kg− 1) negatively affected fertility in male rats, while a single application had a negative fertility effect at a high dose (500 mg kg− 1) only. (260)</a:t>
            </a:r>
          </a:p>
          <a:p>
            <a:pPr marL="0" indent="0">
              <a:buNone/>
            </a:pPr>
            <a:endParaRPr lang="en-US" dirty="0"/>
          </a:p>
        </p:txBody>
      </p:sp>
    </p:spTree>
    <p:extLst>
      <p:ext uri="{BB962C8B-B14F-4D97-AF65-F5344CB8AC3E}">
        <p14:creationId xmlns:p14="http://schemas.microsoft.com/office/powerpoint/2010/main" val="409842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554" y="466578"/>
            <a:ext cx="8354891" cy="930447"/>
          </a:xfrm>
        </p:spPr>
        <p:txBody>
          <a:bodyPr vert="horz" lIns="91440" tIns="45720" rIns="91440" bIns="45720" rtlCol="0" anchor="b">
            <a:normAutofit/>
          </a:bodyPr>
          <a:lstStyle/>
          <a:p>
            <a:pPr defTabSz="914400">
              <a:lnSpc>
                <a:spcPct val="90000"/>
              </a:lnSpc>
            </a:pPr>
            <a:r>
              <a:rPr lang="en-US" sz="4700" i="1" kern="1200" dirty="0">
                <a:solidFill>
                  <a:srgbClr val="FFFFFF"/>
                </a:solidFill>
                <a:effectLst>
                  <a:outerShdw blurRad="50800" dist="38100" dir="5400000" algn="t" rotWithShape="0">
                    <a:prstClr val="black">
                      <a:alpha val="40000"/>
                    </a:prstClr>
                  </a:outerShdw>
                </a:effectLst>
                <a:latin typeface="+mj-lt"/>
                <a:ea typeface="+mj-ea"/>
                <a:cs typeface="+mj-cs"/>
              </a:rPr>
              <a:t>Effects on animals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04DCBF7-5F7B-F941-960D-A7B005E8E0D7}"/>
              </a:ext>
            </a:extLst>
          </p:cNvPr>
          <p:cNvSpPr>
            <a:spLocks noGrp="1"/>
          </p:cNvSpPr>
          <p:nvPr>
            <p:ph idx="1"/>
          </p:nvPr>
        </p:nvSpPr>
        <p:spPr>
          <a:xfrm>
            <a:off x="283551" y="2540000"/>
            <a:ext cx="8579094" cy="3586163"/>
          </a:xfrm>
          <a:solidFill>
            <a:schemeClr val="tx1">
              <a:lumMod val="75000"/>
              <a:lumOff val="25000"/>
            </a:schemeClr>
          </a:solidFill>
        </p:spPr>
        <p:txBody>
          <a:bodyPr/>
          <a:lstStyle/>
          <a:p>
            <a:pPr marL="0" indent="0">
              <a:buNone/>
            </a:pPr>
            <a:r>
              <a:rPr lang="en-US" dirty="0">
                <a:solidFill>
                  <a:schemeClr val="bg1"/>
                </a:solidFill>
                <a:effectLst>
                  <a:outerShdw blurRad="50800" dist="38100" dir="5400000" algn="t" rotWithShape="0">
                    <a:prstClr val="black">
                      <a:alpha val="40000"/>
                    </a:prstClr>
                  </a:outerShdw>
                </a:effectLst>
              </a:rPr>
              <a:t>Again, similar to glyphosate effects on terrestrial animals, chronic exposure of gold fish (</a:t>
            </a:r>
            <a:r>
              <a:rPr lang="en-US" dirty="0" err="1">
                <a:solidFill>
                  <a:schemeClr val="bg1"/>
                </a:solidFill>
                <a:effectLst>
                  <a:outerShdw blurRad="50800" dist="38100" dir="5400000" algn="t" rotWithShape="0">
                    <a:prstClr val="black">
                      <a:alpha val="40000"/>
                    </a:prstClr>
                  </a:outerShdw>
                </a:effectLst>
              </a:rPr>
              <a:t>Carassius</a:t>
            </a:r>
            <a:r>
              <a:rPr lang="en-US" dirty="0">
                <a:solidFill>
                  <a:schemeClr val="bg1"/>
                </a:solidFill>
                <a:effectLst>
                  <a:outerShdw blurRad="50800" dist="38100" dir="5400000" algn="t" rotWithShape="0">
                    <a:prstClr val="black">
                      <a:alpha val="40000"/>
                    </a:prstClr>
                  </a:outerShdw>
                </a:effectLst>
              </a:rPr>
              <a:t> auratus) to moderately low levels of glyphosate (34 mg l− 1) disturbed the metabolism in various tissues, led to overproduction of ROS and oxidative stress (Li et al., 2017). The final result was severe renal injury. (260)</a:t>
            </a:r>
          </a:p>
          <a:p>
            <a:pPr marL="0" indent="0">
              <a:buNone/>
            </a:pPr>
            <a:endParaRPr lang="en-US" dirty="0"/>
          </a:p>
        </p:txBody>
      </p:sp>
    </p:spTree>
    <p:extLst>
      <p:ext uri="{BB962C8B-B14F-4D97-AF65-F5344CB8AC3E}">
        <p14:creationId xmlns:p14="http://schemas.microsoft.com/office/powerpoint/2010/main" val="45817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554" y="466578"/>
            <a:ext cx="8354891" cy="930447"/>
          </a:xfrm>
        </p:spPr>
        <p:txBody>
          <a:bodyPr vert="horz" lIns="91440" tIns="45720" rIns="91440" bIns="45720" rtlCol="0" anchor="b">
            <a:normAutofit/>
          </a:bodyPr>
          <a:lstStyle/>
          <a:p>
            <a:pPr defTabSz="914400">
              <a:lnSpc>
                <a:spcPct val="90000"/>
              </a:lnSpc>
            </a:pPr>
            <a:r>
              <a:rPr lang="en-US" sz="4700" i="1" kern="1200" dirty="0">
                <a:solidFill>
                  <a:srgbClr val="FFFFFF"/>
                </a:solidFill>
                <a:effectLst>
                  <a:outerShdw blurRad="50800" dist="38100" dir="5400000" algn="t" rotWithShape="0">
                    <a:prstClr val="black">
                      <a:alpha val="40000"/>
                    </a:prstClr>
                  </a:outerShdw>
                </a:effectLst>
                <a:latin typeface="+mj-lt"/>
                <a:ea typeface="+mj-ea"/>
                <a:cs typeface="+mj-cs"/>
              </a:rPr>
              <a:t>Effects on animals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04DCBF7-5F7B-F941-960D-A7B005E8E0D7}"/>
              </a:ext>
            </a:extLst>
          </p:cNvPr>
          <p:cNvSpPr>
            <a:spLocks noGrp="1"/>
          </p:cNvSpPr>
          <p:nvPr>
            <p:ph idx="1"/>
          </p:nvPr>
        </p:nvSpPr>
        <p:spPr>
          <a:xfrm>
            <a:off x="283551" y="2540000"/>
            <a:ext cx="8579094" cy="3586163"/>
          </a:xfrm>
          <a:solidFill>
            <a:schemeClr val="tx1">
              <a:lumMod val="75000"/>
              <a:lumOff val="25000"/>
            </a:schemeClr>
          </a:solidFill>
        </p:spPr>
        <p:txBody>
          <a:bodyPr/>
          <a:lstStyle/>
          <a:p>
            <a:pPr marL="0" indent="0">
              <a:buNone/>
            </a:pPr>
            <a:r>
              <a:rPr lang="en-US" sz="2800" dirty="0">
                <a:solidFill>
                  <a:schemeClr val="bg1"/>
                </a:solidFill>
                <a:effectLst>
                  <a:outerShdw blurRad="50800" dist="38100" dir="5400000" algn="t" rotWithShape="0">
                    <a:prstClr val="black">
                      <a:alpha val="40000"/>
                    </a:prstClr>
                  </a:outerShdw>
                </a:effectLst>
              </a:rPr>
              <a:t>In addition to these direct effects on aquatic animals, glyphosate can affect the interactions between fish and their pathogens or parasites. Exposure of silver catfish (</a:t>
            </a:r>
            <a:r>
              <a:rPr lang="en-US" sz="2800" i="1" dirty="0" err="1">
                <a:solidFill>
                  <a:schemeClr val="bg1"/>
                </a:solidFill>
                <a:effectLst>
                  <a:outerShdw blurRad="50800" dist="38100" dir="5400000" algn="t" rotWithShape="0">
                    <a:prstClr val="black">
                      <a:alpha val="40000"/>
                    </a:prstClr>
                  </a:outerShdw>
                </a:effectLst>
              </a:rPr>
              <a:t>Rhamdia</a:t>
            </a:r>
            <a:r>
              <a:rPr lang="en-US" sz="2800" i="1" dirty="0">
                <a:solidFill>
                  <a:schemeClr val="bg1"/>
                </a:solidFill>
                <a:effectLst>
                  <a:outerShdw blurRad="50800" dist="38100" dir="5400000" algn="t" rotWithShape="0">
                    <a:prstClr val="black">
                      <a:alpha val="40000"/>
                    </a:prstClr>
                  </a:outerShdw>
                </a:effectLst>
              </a:rPr>
              <a:t> </a:t>
            </a:r>
            <a:r>
              <a:rPr lang="en-US" sz="2800" i="1" dirty="0" err="1">
                <a:solidFill>
                  <a:schemeClr val="bg1"/>
                </a:solidFill>
                <a:effectLst>
                  <a:outerShdw blurRad="50800" dist="38100" dir="5400000" algn="t" rotWithShape="0">
                    <a:prstClr val="black">
                      <a:alpha val="40000"/>
                    </a:prstClr>
                  </a:outerShdw>
                </a:effectLst>
              </a:rPr>
              <a:t>quelen</a:t>
            </a:r>
            <a:r>
              <a:rPr lang="en-US" sz="2800" dirty="0">
                <a:solidFill>
                  <a:schemeClr val="bg1"/>
                </a:solidFill>
                <a:effectLst>
                  <a:outerShdw blurRad="50800" dist="38100" dir="5400000" algn="t" rotWithShape="0">
                    <a:prstClr val="black">
                      <a:alpha val="40000"/>
                    </a:prstClr>
                  </a:outerShdw>
                </a:effectLst>
              </a:rPr>
              <a:t>) to sublethal concentrations of glyphosate (.73 mg 1</a:t>
            </a:r>
            <a:r>
              <a:rPr lang="en-US" sz="2800" baseline="30000" dirty="0">
                <a:solidFill>
                  <a:schemeClr val="bg1"/>
                </a:solidFill>
                <a:effectLst>
                  <a:outerShdw blurRad="50800" dist="38100" dir="5400000" algn="t" rotWithShape="0">
                    <a:prstClr val="black">
                      <a:alpha val="40000"/>
                    </a:prstClr>
                  </a:outerShdw>
                </a:effectLst>
              </a:rPr>
              <a:t>−1</a:t>
            </a:r>
            <a:r>
              <a:rPr lang="en-US" sz="2800" dirty="0">
                <a:solidFill>
                  <a:schemeClr val="bg1"/>
                </a:solidFill>
                <a:effectLst>
                  <a:outerShdw blurRad="50800" dist="38100" dir="5400000" algn="t" rotWithShape="0">
                    <a:prstClr val="black">
                      <a:alpha val="40000"/>
                    </a:prstClr>
                  </a:outerShdw>
                </a:effectLst>
              </a:rPr>
              <a:t>) decreased immune cell responses and increased susceptibility to the pathogen </a:t>
            </a:r>
            <a:r>
              <a:rPr lang="en-US" sz="2800" i="1" dirty="0">
                <a:solidFill>
                  <a:schemeClr val="bg1"/>
                </a:solidFill>
                <a:effectLst>
                  <a:outerShdw blurRad="50800" dist="38100" dir="5400000" algn="t" rotWithShape="0">
                    <a:prstClr val="black">
                      <a:alpha val="40000"/>
                    </a:prstClr>
                  </a:outerShdw>
                </a:effectLst>
              </a:rPr>
              <a:t>Aeromonas </a:t>
            </a:r>
            <a:r>
              <a:rPr lang="en-US" sz="2800" i="1" dirty="0" err="1">
                <a:solidFill>
                  <a:schemeClr val="bg1"/>
                </a:solidFill>
                <a:effectLst>
                  <a:outerShdw blurRad="50800" dist="38100" dir="5400000" algn="t" rotWithShape="0">
                    <a:prstClr val="black">
                      <a:alpha val="40000"/>
                    </a:prstClr>
                  </a:outerShdw>
                </a:effectLst>
              </a:rPr>
              <a:t>hydrophila</a:t>
            </a:r>
            <a:r>
              <a:rPr lang="en-US" sz="2800" dirty="0">
                <a:solidFill>
                  <a:schemeClr val="bg1"/>
                </a:solidFill>
                <a:effectLst>
                  <a:outerShdw blurRad="50800" dist="38100" dir="5400000" algn="t" rotWithShape="0">
                    <a:prstClr val="black">
                      <a:alpha val="40000"/>
                    </a:prstClr>
                  </a:outerShdw>
                </a:effectLst>
              </a:rPr>
              <a:t>, resulting in a decrease in the survival rate. (260)</a:t>
            </a:r>
          </a:p>
          <a:p>
            <a:pPr marL="0" indent="0">
              <a:buNone/>
            </a:pPr>
            <a:endParaRPr lang="en-US" dirty="0"/>
          </a:p>
        </p:txBody>
      </p:sp>
    </p:spTree>
    <p:extLst>
      <p:ext uri="{BB962C8B-B14F-4D97-AF65-F5344CB8AC3E}">
        <p14:creationId xmlns:p14="http://schemas.microsoft.com/office/powerpoint/2010/main" val="318833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75" y="4666938"/>
            <a:ext cx="2763451" cy="1509931"/>
          </a:xfrm>
        </p:spPr>
        <p:txBody>
          <a:bodyPr vert="horz" lIns="91440" tIns="45720" rIns="91440" bIns="45720" rtlCol="0" anchor="ctr">
            <a:normAutofit/>
          </a:bodyPr>
          <a:lstStyle/>
          <a:p>
            <a:pPr algn="l" defTabSz="914400">
              <a:lnSpc>
                <a:spcPct val="90000"/>
              </a:lnSpc>
            </a:pPr>
            <a:r>
              <a:rPr lang="en-US" sz="3200" dirty="0">
                <a:solidFill>
                  <a:schemeClr val="bg1"/>
                </a:solidFill>
                <a:effectLst>
                  <a:outerShdw blurRad="38100" dist="38100" dir="2700000" algn="tl">
                    <a:srgbClr val="000000">
                      <a:alpha val="43137"/>
                    </a:srgbClr>
                  </a:outerShdw>
                </a:effectLst>
              </a:rPr>
              <a:t>Commonalities</a:t>
            </a:r>
            <a:endParaRPr lang="en-US" sz="3200" dirty="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2861756" y="4434631"/>
            <a:ext cx="6238253" cy="2416708"/>
          </a:xfrm>
          <a:prstGeom prst="rect">
            <a:avLst/>
          </a:prstGeom>
        </p:spPr>
        <p:txBody>
          <a:bodyPr vert="horz" lIns="91440" tIns="45720" rIns="91440" bIns="45720" rtlCol="0" anchor="ctr">
            <a:noAutofit/>
          </a:bodyPr>
          <a:lstStyle/>
          <a:p>
            <a:pPr>
              <a:spcBef>
                <a:spcPts val="600"/>
              </a:spcBef>
            </a:pPr>
            <a:r>
              <a:rPr lang="en-US" sz="2200" i="1" dirty="0">
                <a:solidFill>
                  <a:schemeClr val="bg1"/>
                </a:solidFill>
                <a:effectLst>
                  <a:outerShdw blurRad="50800" dist="38100" dir="5400000" algn="t" rotWithShape="0">
                    <a:prstClr val="black">
                      <a:alpha val="40000"/>
                    </a:prstClr>
                  </a:outerShdw>
                </a:effectLst>
              </a:rPr>
              <a:t>…</a:t>
            </a:r>
            <a:r>
              <a:rPr lang="en-US" sz="2200" dirty="0">
                <a:solidFill>
                  <a:schemeClr val="bg1"/>
                </a:solidFill>
                <a:effectLst>
                  <a:outerShdw blurRad="50800" dist="38100" dir="5400000" algn="t" rotWithShape="0">
                    <a:prstClr val="black">
                      <a:alpha val="40000"/>
                    </a:prstClr>
                  </a:outerShdw>
                </a:effectLst>
              </a:rPr>
              <a:t>root microbiome[s] might assemble by core ecological principles similar to those shaping the mammalian microbiome in which core phylum level enterotypes provide broad metabolic potential combined with modest…host genotype-dependent associations. (Ramirez-Puebla 2012:2)</a:t>
            </a:r>
          </a:p>
        </p:txBody>
      </p:sp>
      <p:pic>
        <p:nvPicPr>
          <p:cNvPr id="8" name="Picture 7">
            <a:extLst>
              <a:ext uri="{FF2B5EF4-FFF2-40B4-BE49-F238E27FC236}">
                <a16:creationId xmlns:a16="http://schemas.microsoft.com/office/drawing/2014/main" id="{403EA616-1DBE-4348-ABA1-A7E01C2F33D0}"/>
              </a:ext>
            </a:extLst>
          </p:cNvPr>
          <p:cNvPicPr>
            <a:picLocks noChangeAspect="1"/>
          </p:cNvPicPr>
          <p:nvPr/>
        </p:nvPicPr>
        <p:blipFill>
          <a:blip r:embed="rId3"/>
          <a:stretch>
            <a:fillRect/>
          </a:stretch>
        </p:blipFill>
        <p:spPr>
          <a:xfrm>
            <a:off x="762000" y="269030"/>
            <a:ext cx="7620000" cy="4165600"/>
          </a:xfrm>
          <a:prstGeom prst="rect">
            <a:avLst/>
          </a:prstGeom>
        </p:spPr>
      </p:pic>
    </p:spTree>
    <p:extLst>
      <p:ext uri="{BB962C8B-B14F-4D97-AF65-F5344CB8AC3E}">
        <p14:creationId xmlns:p14="http://schemas.microsoft.com/office/powerpoint/2010/main" val="1962211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2800" dirty="0">
                <a:solidFill>
                  <a:srgbClr val="262626"/>
                </a:solidFill>
                <a:effectLst>
                  <a:outerShdw blurRad="38100" dist="38100" dir="2700000" algn="tl">
                    <a:srgbClr val="000000">
                      <a:alpha val="43137"/>
                    </a:srgbClr>
                  </a:outerShdw>
                </a:effectLst>
              </a:rPr>
              <a:t>Effects on Microorganisms</a:t>
            </a:r>
          </a:p>
        </p:txBody>
      </p:sp>
      <p:sp>
        <p:nvSpPr>
          <p:cNvPr id="3" name="Content Placeholder 2"/>
          <p:cNvSpPr>
            <a:spLocks noGrp="1"/>
          </p:cNvSpPr>
          <p:nvPr>
            <p:ph idx="1"/>
          </p:nvPr>
        </p:nvSpPr>
        <p:spPr>
          <a:xfrm>
            <a:off x="4536886" y="802638"/>
            <a:ext cx="4056522" cy="5252722"/>
          </a:xfrm>
        </p:spPr>
        <p:txBody>
          <a:bodyPr anchor="ctr">
            <a:normAutofit/>
          </a:bodyPr>
          <a:lstStyle/>
          <a:p>
            <a:pPr marL="0" indent="0">
              <a:buNone/>
            </a:pPr>
            <a:r>
              <a:rPr lang="en-US" sz="2100" dirty="0">
                <a:effectLst>
                  <a:outerShdw blurRad="38100" dist="38100" dir="2700000" algn="tl">
                    <a:srgbClr val="000000">
                      <a:alpha val="43137"/>
                    </a:srgbClr>
                  </a:outerShdw>
                </a:effectLst>
              </a:rPr>
              <a:t>The </a:t>
            </a:r>
            <a:r>
              <a:rPr lang="en-US" sz="2100" b="1" dirty="0">
                <a:effectLst>
                  <a:outerShdw blurRad="38100" dist="38100" dir="2700000" algn="tl">
                    <a:srgbClr val="000000">
                      <a:alpha val="43137"/>
                    </a:srgbClr>
                  </a:outerShdw>
                </a:effectLst>
              </a:rPr>
              <a:t>shikimate pathway </a:t>
            </a:r>
            <a:r>
              <a:rPr lang="en-US" sz="2100" dirty="0">
                <a:effectLst>
                  <a:outerShdw blurRad="38100" dist="38100" dir="2700000" algn="tl">
                    <a:srgbClr val="000000">
                      <a:alpha val="43137"/>
                    </a:srgbClr>
                  </a:outerShdw>
                </a:effectLst>
              </a:rPr>
              <a:t>is present not only in plants but also in fungi and bacteria, rendering many taxa of microorganisms sensitive to glyphosate. However, not all organisms with the shikimate pathway are sensitive to glyphosate. </a:t>
            </a:r>
          </a:p>
        </p:txBody>
      </p:sp>
    </p:spTree>
    <p:extLst>
      <p:ext uri="{BB962C8B-B14F-4D97-AF65-F5344CB8AC3E}">
        <p14:creationId xmlns:p14="http://schemas.microsoft.com/office/powerpoint/2010/main" val="32498709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56899">
            <a:alpha val="9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96D4-68A6-C24F-BFDE-8C880D202AFC}"/>
              </a:ext>
            </a:extLst>
          </p:cNvPr>
          <p:cNvSpPr>
            <a:spLocks noGrp="1"/>
          </p:cNvSpPr>
          <p:nvPr>
            <p:ph type="title"/>
          </p:nvPr>
        </p:nvSpPr>
        <p:spPr>
          <a:xfrm>
            <a:off x="5996823" y="2746904"/>
            <a:ext cx="3048000" cy="1723495"/>
          </a:xfrm>
        </p:spPr>
        <p:txBody>
          <a:bodyPr>
            <a:normAutofit/>
          </a:bodyPr>
          <a:lstStyle/>
          <a:p>
            <a:r>
              <a:rPr lang="en-US" sz="3200" dirty="0" err="1">
                <a:solidFill>
                  <a:schemeClr val="bg1"/>
                </a:solidFill>
                <a:effectLst>
                  <a:outerShdw blurRad="50800" dist="38100" dir="5400000" algn="t" rotWithShape="0">
                    <a:prstClr val="black">
                      <a:alpha val="40000"/>
                    </a:prstClr>
                  </a:outerShdw>
                </a:effectLst>
              </a:rPr>
              <a:t>Shikamate</a:t>
            </a:r>
            <a:r>
              <a:rPr lang="en-US" sz="3200" dirty="0">
                <a:solidFill>
                  <a:schemeClr val="bg1"/>
                </a:solidFill>
                <a:effectLst>
                  <a:outerShdw blurRad="50800" dist="38100" dir="5400000" algn="t" rotWithShape="0">
                    <a:prstClr val="black">
                      <a:alpha val="40000"/>
                    </a:prstClr>
                  </a:outerShdw>
                </a:effectLst>
              </a:rPr>
              <a:t> Pathway and Glyphosate</a:t>
            </a:r>
          </a:p>
        </p:txBody>
      </p:sp>
      <p:pic>
        <p:nvPicPr>
          <p:cNvPr id="5" name="Picture 4">
            <a:extLst>
              <a:ext uri="{FF2B5EF4-FFF2-40B4-BE49-F238E27FC236}">
                <a16:creationId xmlns:a16="http://schemas.microsoft.com/office/drawing/2014/main" id="{18E15F5A-C53A-BC41-BCEE-41A6ED779ECC}"/>
              </a:ext>
            </a:extLst>
          </p:cNvPr>
          <p:cNvPicPr>
            <a:picLocks noChangeAspect="1"/>
          </p:cNvPicPr>
          <p:nvPr/>
        </p:nvPicPr>
        <p:blipFill>
          <a:blip r:embed="rId2"/>
          <a:stretch>
            <a:fillRect/>
          </a:stretch>
        </p:blipFill>
        <p:spPr>
          <a:xfrm>
            <a:off x="423334" y="502920"/>
            <a:ext cx="5573489" cy="5852160"/>
          </a:xfrm>
          <a:prstGeom prst="rect">
            <a:avLst/>
          </a:prstGeom>
        </p:spPr>
      </p:pic>
    </p:spTree>
    <p:extLst>
      <p:ext uri="{BB962C8B-B14F-4D97-AF65-F5344CB8AC3E}">
        <p14:creationId xmlns:p14="http://schemas.microsoft.com/office/powerpoint/2010/main" val="1832857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2800" dirty="0">
                <a:solidFill>
                  <a:srgbClr val="262626"/>
                </a:solidFill>
                <a:effectLst>
                  <a:outerShdw blurRad="38100" dist="38100" dir="2700000" algn="tl">
                    <a:srgbClr val="000000">
                      <a:alpha val="43137"/>
                    </a:srgbClr>
                  </a:outerShdw>
                </a:effectLst>
              </a:rPr>
              <a:t>Effects on Microorganisms</a:t>
            </a:r>
          </a:p>
        </p:txBody>
      </p:sp>
      <p:sp>
        <p:nvSpPr>
          <p:cNvPr id="3" name="Content Placeholder 2"/>
          <p:cNvSpPr>
            <a:spLocks noGrp="1"/>
          </p:cNvSpPr>
          <p:nvPr>
            <p:ph idx="1"/>
          </p:nvPr>
        </p:nvSpPr>
        <p:spPr>
          <a:xfrm>
            <a:off x="4250267" y="802638"/>
            <a:ext cx="4656665" cy="5252722"/>
          </a:xfrm>
        </p:spPr>
        <p:txBody>
          <a:bodyPr anchor="ctr">
            <a:noAutofit/>
          </a:bodyPr>
          <a:lstStyle/>
          <a:p>
            <a:pPr marL="0" indent="0">
              <a:buNone/>
            </a:pPr>
            <a:r>
              <a:rPr lang="en-US" sz="2600" dirty="0">
                <a:effectLst>
                  <a:outerShdw blurRad="38100" dist="38100" dir="2700000" algn="tl">
                    <a:srgbClr val="000000">
                      <a:alpha val="43137"/>
                    </a:srgbClr>
                  </a:outerShdw>
                </a:effectLst>
              </a:rPr>
              <a:t>In studies comparing soil treated with glyphosate with untreated control soil, microbial communities seemed to recover from short term glyphosate treatment … with only minor or no effect on global microbial structure, biomass or activity, probably due to the great diversity and compensatory ability of microorganisms in soil.  (261)</a:t>
            </a:r>
          </a:p>
        </p:txBody>
      </p:sp>
    </p:spTree>
    <p:extLst>
      <p:ext uri="{BB962C8B-B14F-4D97-AF65-F5344CB8AC3E}">
        <p14:creationId xmlns:p14="http://schemas.microsoft.com/office/powerpoint/2010/main" val="409281905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2800" dirty="0">
                <a:solidFill>
                  <a:srgbClr val="262626"/>
                </a:solidFill>
                <a:effectLst>
                  <a:outerShdw blurRad="38100" dist="38100" dir="2700000" algn="tl">
                    <a:srgbClr val="000000">
                      <a:alpha val="43137"/>
                    </a:srgbClr>
                  </a:outerShdw>
                </a:effectLst>
              </a:rPr>
              <a:t>Effects on Microorganisms</a:t>
            </a:r>
          </a:p>
        </p:txBody>
      </p:sp>
      <p:sp>
        <p:nvSpPr>
          <p:cNvPr id="3" name="Content Placeholder 2"/>
          <p:cNvSpPr>
            <a:spLocks noGrp="1"/>
          </p:cNvSpPr>
          <p:nvPr>
            <p:ph idx="1"/>
          </p:nvPr>
        </p:nvSpPr>
        <p:spPr>
          <a:xfrm>
            <a:off x="4250267" y="802638"/>
            <a:ext cx="4656665" cy="5252722"/>
          </a:xfrm>
        </p:spPr>
        <p:txBody>
          <a:bodyPr anchor="ctr">
            <a:noAutofit/>
          </a:bodyPr>
          <a:lstStyle/>
          <a:p>
            <a:pPr marL="0" indent="0">
              <a:buNone/>
            </a:pPr>
            <a:r>
              <a:rPr lang="en-US" sz="2600" dirty="0">
                <a:effectLst>
                  <a:outerShdw blurRad="38100" dist="38100" dir="2700000" algn="tl">
                    <a:srgbClr val="000000">
                      <a:alpha val="43137"/>
                    </a:srgbClr>
                  </a:outerShdw>
                </a:effectLst>
              </a:rPr>
              <a:t>Newman et al. (2016) showed that the phospholipid fatty acid composition in the rhizospheres of Roundup-ready® corn and soybeans changed as a result of long term (3 </a:t>
            </a:r>
            <a:r>
              <a:rPr lang="en-US" sz="2600" dirty="0" err="1">
                <a:effectLst>
                  <a:outerShdw blurRad="38100" dist="38100" dir="2700000" algn="tl">
                    <a:srgbClr val="000000">
                      <a:alpha val="43137"/>
                    </a:srgbClr>
                  </a:outerShdw>
                </a:effectLst>
              </a:rPr>
              <a:t>yr</a:t>
            </a:r>
            <a:r>
              <a:rPr lang="en-US" sz="2600" dirty="0">
                <a:effectLst>
                  <a:outerShdw blurRad="38100" dist="38100" dir="2700000" algn="tl">
                    <a:srgbClr val="000000">
                      <a:alpha val="43137"/>
                    </a:srgbClr>
                  </a:outerShdw>
                </a:effectLst>
              </a:rPr>
              <a:t>) glyphosate treatment at the recommended dose. (261)</a:t>
            </a:r>
          </a:p>
        </p:txBody>
      </p:sp>
    </p:spTree>
    <p:extLst>
      <p:ext uri="{BB962C8B-B14F-4D97-AF65-F5344CB8AC3E}">
        <p14:creationId xmlns:p14="http://schemas.microsoft.com/office/powerpoint/2010/main" val="241291752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2800" dirty="0">
                <a:solidFill>
                  <a:srgbClr val="262626"/>
                </a:solidFill>
                <a:effectLst>
                  <a:outerShdw blurRad="38100" dist="38100" dir="2700000" algn="tl">
                    <a:srgbClr val="000000">
                      <a:alpha val="43137"/>
                    </a:srgbClr>
                  </a:outerShdw>
                </a:effectLst>
              </a:rPr>
              <a:t>Effects on Microorganisms</a:t>
            </a:r>
          </a:p>
        </p:txBody>
      </p:sp>
      <p:sp>
        <p:nvSpPr>
          <p:cNvPr id="3" name="Content Placeholder 2"/>
          <p:cNvSpPr>
            <a:spLocks noGrp="1"/>
          </p:cNvSpPr>
          <p:nvPr>
            <p:ph idx="1"/>
          </p:nvPr>
        </p:nvSpPr>
        <p:spPr>
          <a:xfrm>
            <a:off x="4250267" y="802638"/>
            <a:ext cx="4656665" cy="5252722"/>
          </a:xfrm>
        </p:spPr>
        <p:txBody>
          <a:bodyPr anchor="ctr">
            <a:noAutofit/>
          </a:bodyPr>
          <a:lstStyle/>
          <a:p>
            <a:pPr marL="0" indent="0">
              <a:buNone/>
            </a:pPr>
            <a:r>
              <a:rPr lang="en-US" sz="2600" dirty="0">
                <a:effectLst>
                  <a:outerShdw blurRad="38100" dist="38100" dir="2700000" algn="tl">
                    <a:srgbClr val="000000">
                      <a:alpha val="43137"/>
                    </a:srgbClr>
                  </a:outerShdw>
                </a:effectLst>
              </a:rPr>
              <a:t>The modes of action in aquatic microorganisms are similar to those in terrestrial plants and microorganisms: glyphosate affects synthesis of aromatic amino acids, the production of chlorophyll, photosynthesis and respiration. (261)</a:t>
            </a:r>
          </a:p>
        </p:txBody>
      </p:sp>
    </p:spTree>
    <p:extLst>
      <p:ext uri="{BB962C8B-B14F-4D97-AF65-F5344CB8AC3E}">
        <p14:creationId xmlns:p14="http://schemas.microsoft.com/office/powerpoint/2010/main" val="421389988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718688"/>
          </a:xfrm>
          <a:solidFill>
            <a:srgbClr val="FFFFFF"/>
          </a:solidFill>
          <a:ln w="25400" cap="sq">
            <a:solidFill>
              <a:srgbClr val="404040"/>
            </a:solidFill>
            <a:miter lim="800000"/>
          </a:ln>
        </p:spPr>
        <p:txBody>
          <a:bodyPr>
            <a:normAutofit fontScale="90000"/>
          </a:bodyPr>
          <a:lstStyle/>
          <a:p>
            <a:r>
              <a:rPr lang="en-US" sz="2800" dirty="0">
                <a:solidFill>
                  <a:srgbClr val="262626"/>
                </a:solidFill>
                <a:effectLst>
                  <a:outerShdw blurRad="38100" dist="38100" dir="2700000" algn="tl">
                    <a:srgbClr val="000000">
                      <a:alpha val="43137"/>
                    </a:srgbClr>
                  </a:outerShdw>
                </a:effectLst>
              </a:rPr>
              <a:t>Effects on Microorganisms</a:t>
            </a:r>
          </a:p>
        </p:txBody>
      </p:sp>
      <p:sp>
        <p:nvSpPr>
          <p:cNvPr id="3" name="Content Placeholder 2"/>
          <p:cNvSpPr>
            <a:spLocks noGrp="1"/>
          </p:cNvSpPr>
          <p:nvPr>
            <p:ph idx="1"/>
          </p:nvPr>
        </p:nvSpPr>
        <p:spPr>
          <a:xfrm>
            <a:off x="4250267" y="802638"/>
            <a:ext cx="4656665" cy="5252722"/>
          </a:xfrm>
        </p:spPr>
        <p:txBody>
          <a:bodyPr anchor="ctr">
            <a:noAutofit/>
          </a:bodyPr>
          <a:lstStyle/>
          <a:p>
            <a:pPr marL="0" indent="0">
              <a:buNone/>
            </a:pPr>
            <a:r>
              <a:rPr lang="en-US" sz="2600" dirty="0">
                <a:effectLst>
                  <a:outerShdw blurRad="38100" dist="38100" dir="2700000" algn="tl">
                    <a:srgbClr val="000000">
                      <a:alpha val="43137"/>
                    </a:srgbClr>
                  </a:outerShdw>
                </a:effectLst>
              </a:rPr>
              <a:t>Autotrophic microorganisms are vital to marine and freshwater ecosystems, because they form the base of food chains. Photosynthesis, cell densities and growth rates of three microalgae were diminished by exposure to a typical application rate of glyphosate (0.21 mg POEA l− 1). (261)</a:t>
            </a:r>
          </a:p>
        </p:txBody>
      </p:sp>
    </p:spTree>
    <p:extLst>
      <p:ext uri="{BB962C8B-B14F-4D97-AF65-F5344CB8AC3E}">
        <p14:creationId xmlns:p14="http://schemas.microsoft.com/office/powerpoint/2010/main" val="235741756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F8-ABEE-9542-B1F2-824BA8CEF3EB}"/>
              </a:ext>
            </a:extLst>
          </p:cNvPr>
          <p:cNvSpPr>
            <a:spLocks noGrp="1"/>
          </p:cNvSpPr>
          <p:nvPr>
            <p:ph type="title"/>
          </p:nvPr>
        </p:nvSpPr>
        <p:spPr>
          <a:xfrm>
            <a:off x="457200" y="274638"/>
            <a:ext cx="8229600" cy="809095"/>
          </a:xfrm>
        </p:spPr>
        <p:txBody>
          <a:bodyPr>
            <a:normAutofit/>
          </a:bodyPr>
          <a:lstStyle/>
          <a:p>
            <a:r>
              <a:rPr lang="en-US" sz="3600" i="1" dirty="0">
                <a:solidFill>
                  <a:schemeClr val="bg1"/>
                </a:solidFill>
                <a:effectLst>
                  <a:outerShdw blurRad="50800" dist="38100" dir="5400000" algn="t" rotWithShape="0">
                    <a:prstClr val="black">
                      <a:alpha val="40000"/>
                    </a:prstClr>
                  </a:outerShdw>
                </a:effectLst>
              </a:rPr>
              <a:t>Antibiotic resistance and glyphosate</a:t>
            </a:r>
          </a:p>
        </p:txBody>
      </p:sp>
      <p:pic>
        <p:nvPicPr>
          <p:cNvPr id="4" name="Content Placeholder 3">
            <a:extLst>
              <a:ext uri="{FF2B5EF4-FFF2-40B4-BE49-F238E27FC236}">
                <a16:creationId xmlns:a16="http://schemas.microsoft.com/office/drawing/2014/main" id="{5678FD40-C417-794B-A023-778DC6C70E5E}"/>
              </a:ext>
            </a:extLst>
          </p:cNvPr>
          <p:cNvPicPr>
            <a:picLocks noGrp="1" noChangeAspect="1"/>
          </p:cNvPicPr>
          <p:nvPr>
            <p:ph idx="1"/>
          </p:nvPr>
        </p:nvPicPr>
        <p:blipFill>
          <a:blip r:embed="rId3"/>
          <a:stretch>
            <a:fillRect/>
          </a:stretch>
        </p:blipFill>
        <p:spPr>
          <a:xfrm>
            <a:off x="1028153" y="1083733"/>
            <a:ext cx="7087693" cy="5486400"/>
          </a:xfrm>
          <a:prstGeom prst="rect">
            <a:avLst/>
          </a:prstGeom>
        </p:spPr>
      </p:pic>
    </p:spTree>
    <p:extLst>
      <p:ext uri="{BB962C8B-B14F-4D97-AF65-F5344CB8AC3E}">
        <p14:creationId xmlns:p14="http://schemas.microsoft.com/office/powerpoint/2010/main" val="114504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9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5" y="548982"/>
            <a:ext cx="4653738" cy="1344975"/>
          </a:xfrm>
        </p:spPr>
        <p:txBody>
          <a:bodyPr vert="horz" lIns="91440" tIns="45720" rIns="91440" bIns="45720" rtlCol="0" anchor="ctr">
            <a:normAutofit/>
          </a:bodyPr>
          <a:lstStyle/>
          <a:p>
            <a:pPr algn="r" defTabSz="914400">
              <a:lnSpc>
                <a:spcPct val="90000"/>
              </a:lnSpc>
            </a:pPr>
            <a:r>
              <a:rPr lang="en-US" sz="3600" dirty="0">
                <a:solidFill>
                  <a:schemeClr val="bg1"/>
                </a:solidFill>
                <a:effectLst>
                  <a:outerShdw blurRad="38100" dist="38100" dir="2700000" algn="tl">
                    <a:srgbClr val="000000">
                      <a:alpha val="43137"/>
                    </a:srgbClr>
                  </a:outerShdw>
                </a:effectLst>
              </a:rPr>
              <a:t>Conclusions</a:t>
            </a:r>
            <a:endParaRPr lang="en-US" sz="3600" i="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85061" y="1921449"/>
            <a:ext cx="4784813" cy="3836586"/>
          </a:xfrm>
          <a:prstGeom prst="rect">
            <a:avLst/>
          </a:prstGeom>
        </p:spPr>
        <p:txBody>
          <a:bodyPr vert="horz" lIns="91440" tIns="45720" rIns="91440" bIns="45720" rtlCol="0">
            <a:noAutofit/>
          </a:bodyPr>
          <a:lstStyle/>
          <a:p>
            <a:pPr algn="r" defTabSz="914400">
              <a:lnSpc>
                <a:spcPct val="90000"/>
              </a:lnSpc>
              <a:spcAft>
                <a:spcPts val="600"/>
              </a:spcAft>
            </a:pPr>
            <a:r>
              <a:rPr lang="en-US" sz="2400" dirty="0">
                <a:solidFill>
                  <a:schemeClr val="bg1"/>
                </a:solidFill>
                <a:effectLst>
                  <a:outerShdw blurRad="50800" dist="38100" dir="5400000" algn="t" rotWithShape="0">
                    <a:prstClr val="black">
                      <a:alpha val="40000"/>
                    </a:prstClr>
                  </a:outerShdw>
                </a:effectLst>
              </a:rPr>
              <a:t>Due to the almost exponential increase in glyphosate use and the slow decomposition of glyphosate and its breakdown product AMPA in soil, water and sediment, the accumulation of glyphosate in the environment, plant products and animal organs has become quite worrisome. (263) </a:t>
            </a:r>
          </a:p>
        </p:txBody>
      </p:sp>
    </p:spTree>
    <p:extLst>
      <p:ext uri="{BB962C8B-B14F-4D97-AF65-F5344CB8AC3E}">
        <p14:creationId xmlns:p14="http://schemas.microsoft.com/office/powerpoint/2010/main" val="3360367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9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5" y="548982"/>
            <a:ext cx="4653738" cy="1344975"/>
          </a:xfrm>
        </p:spPr>
        <p:txBody>
          <a:bodyPr vert="horz" lIns="91440" tIns="45720" rIns="91440" bIns="45720" rtlCol="0" anchor="ctr">
            <a:normAutofit/>
          </a:bodyPr>
          <a:lstStyle/>
          <a:p>
            <a:pPr algn="r" defTabSz="914400">
              <a:lnSpc>
                <a:spcPct val="90000"/>
              </a:lnSpc>
            </a:pPr>
            <a:r>
              <a:rPr lang="en-US" sz="3600" dirty="0">
                <a:solidFill>
                  <a:schemeClr val="bg1"/>
                </a:solidFill>
                <a:effectLst>
                  <a:outerShdw blurRad="38100" dist="38100" dir="2700000" algn="tl">
                    <a:srgbClr val="000000">
                      <a:alpha val="43137"/>
                    </a:srgbClr>
                  </a:outerShdw>
                </a:effectLst>
              </a:rPr>
              <a:t>Conclusions</a:t>
            </a:r>
            <a:endParaRPr lang="en-US" sz="3600" i="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85061" y="1921449"/>
            <a:ext cx="4784813" cy="3836586"/>
          </a:xfrm>
          <a:prstGeom prst="rect">
            <a:avLst/>
          </a:prstGeom>
        </p:spPr>
        <p:txBody>
          <a:bodyPr vert="horz" lIns="91440" tIns="45720" rIns="91440" bIns="45720" rtlCol="0">
            <a:noAutofit/>
          </a:bodyPr>
          <a:lstStyle/>
          <a:p>
            <a:pPr algn="r" defTabSz="914400">
              <a:lnSpc>
                <a:spcPct val="90000"/>
              </a:lnSpc>
              <a:spcAft>
                <a:spcPts val="600"/>
              </a:spcAft>
            </a:pPr>
            <a:r>
              <a:rPr lang="en-US" sz="2400" dirty="0">
                <a:solidFill>
                  <a:schemeClr val="bg1"/>
                </a:solidFill>
                <a:effectLst>
                  <a:outerShdw blurRad="50800" dist="38100" dir="5400000" algn="t" rotWithShape="0">
                    <a:prstClr val="black">
                      <a:alpha val="40000"/>
                    </a:prstClr>
                  </a:outerShdw>
                </a:effectLst>
              </a:rPr>
              <a:t>Although the acute toxic effects of glyphosate on fish and mammals are low, the formulated products often are more toxic than glyphosate itself, and concerns have emerged about chronic effects of the formulated products on human and animal diseases, in particular various forms of cancer and mental disorders. (263) </a:t>
            </a:r>
          </a:p>
        </p:txBody>
      </p:sp>
    </p:spTree>
    <p:extLst>
      <p:ext uri="{BB962C8B-B14F-4D97-AF65-F5344CB8AC3E}">
        <p14:creationId xmlns:p14="http://schemas.microsoft.com/office/powerpoint/2010/main" val="1582130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4699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5CC7CD0-175A-7A4E-95EE-DD5AC55DC243}"/>
              </a:ext>
            </a:extLst>
          </p:cNvPr>
          <p:cNvPicPr>
            <a:picLocks noChangeAspect="1"/>
          </p:cNvPicPr>
          <p:nvPr/>
        </p:nvPicPr>
        <p:blipFill>
          <a:blip r:embed="rId2"/>
          <a:stretch>
            <a:fillRect/>
          </a:stretch>
        </p:blipFill>
        <p:spPr>
          <a:xfrm>
            <a:off x="1371600" y="228601"/>
            <a:ext cx="6400800" cy="6400800"/>
          </a:xfrm>
          <a:prstGeom prst="rect">
            <a:avLst/>
          </a:prstGeom>
        </p:spPr>
      </p:pic>
    </p:spTree>
    <p:extLst>
      <p:ext uri="{BB962C8B-B14F-4D97-AF65-F5344CB8AC3E}">
        <p14:creationId xmlns:p14="http://schemas.microsoft.com/office/powerpoint/2010/main" val="359595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08001" y="1012004"/>
            <a:ext cx="2895600" cy="4795408"/>
          </a:xfrm>
        </p:spPr>
        <p:txBody>
          <a:bodyPr>
            <a:normAutofit/>
          </a:bodyPr>
          <a:lstStyle/>
          <a:p>
            <a:r>
              <a:rPr lang="en-US" sz="3200" dirty="0">
                <a:solidFill>
                  <a:srgbClr val="FFFFFF"/>
                </a:solidFill>
                <a:effectLst>
                  <a:outerShdw blurRad="50800" dist="38100" dir="5400000" algn="t" rotWithShape="0">
                    <a:prstClr val="black">
                      <a:alpha val="40000"/>
                    </a:prstClr>
                  </a:outerShdw>
                </a:effectLst>
              </a:rPr>
              <a:t>Commonalities of Rhizosphere and Human Gut Microbiomes</a:t>
            </a:r>
            <a:br>
              <a:rPr lang="en-US" sz="3200" dirty="0">
                <a:solidFill>
                  <a:srgbClr val="FFFFFF"/>
                </a:solidFill>
                <a:effectLst>
                  <a:outerShdw blurRad="50800" dist="38100" dir="5400000" algn="t" rotWithShape="0">
                    <a:prstClr val="black">
                      <a:alpha val="40000"/>
                    </a:prstClr>
                  </a:outerShdw>
                </a:effectLst>
              </a:rPr>
            </a:br>
            <a:br>
              <a:rPr lang="en-US" sz="3200" dirty="0">
                <a:solidFill>
                  <a:srgbClr val="FFFFFF"/>
                </a:solidFill>
                <a:effectLst>
                  <a:outerShdw blurRad="50800" dist="38100" dir="5400000" algn="t" rotWithShape="0">
                    <a:prstClr val="black">
                      <a:alpha val="40000"/>
                    </a:prstClr>
                  </a:outerShdw>
                </a:effectLst>
              </a:rPr>
            </a:br>
            <a:r>
              <a:rPr lang="en-US" sz="2400" dirty="0">
                <a:solidFill>
                  <a:srgbClr val="FFFFFF"/>
                </a:solidFill>
                <a:effectLst>
                  <a:outerShdw blurRad="50800" dist="38100" dir="5400000" algn="t" rotWithShape="0">
                    <a:prstClr val="black">
                      <a:alpha val="40000"/>
                    </a:prstClr>
                  </a:outerShdw>
                </a:effectLst>
              </a:rPr>
              <a:t>Per Ramirez-Puebla et al. (2012:1-5)</a:t>
            </a:r>
          </a:p>
        </p:txBody>
      </p:sp>
      <p:graphicFrame>
        <p:nvGraphicFramePr>
          <p:cNvPr id="5" name="Content Placeholder 2">
            <a:extLst>
              <a:ext uri="{FF2B5EF4-FFF2-40B4-BE49-F238E27FC236}">
                <a16:creationId xmlns:a16="http://schemas.microsoft.com/office/drawing/2014/main" id="{D2CDFDEF-A8EF-4E34-88DB-4DC682B607AB}"/>
              </a:ext>
            </a:extLst>
          </p:cNvPr>
          <p:cNvGraphicFramePr>
            <a:graphicFrameLocks noGrp="1"/>
          </p:cNvGraphicFramePr>
          <p:nvPr>
            <p:ph idx="1"/>
            <p:extLst>
              <p:ext uri="{D42A27DB-BD31-4B8C-83A1-F6EECF244321}">
                <p14:modId xmlns:p14="http://schemas.microsoft.com/office/powerpoint/2010/main" val="554519061"/>
              </p:ext>
            </p:extLst>
          </p:nvPr>
        </p:nvGraphicFramePr>
        <p:xfrm>
          <a:off x="3895725" y="470924"/>
          <a:ext cx="524827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513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ED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212" y="742951"/>
            <a:ext cx="2607469" cy="496252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200" kern="1200" dirty="0">
                <a:solidFill>
                  <a:srgbClr val="FFFFFF"/>
                </a:solidFill>
                <a:effectLst>
                  <a:outerShdw blurRad="38100" dist="38100" dir="2700000" algn="tl">
                    <a:srgbClr val="000000">
                      <a:alpha val="43137"/>
                    </a:srgbClr>
                  </a:outerShdw>
                </a:effectLst>
                <a:latin typeface="+mj-lt"/>
                <a:ea typeface="+mj-ea"/>
                <a:cs typeface="+mj-cs"/>
              </a:rPr>
              <a:t>Red curve represents glyphosate use</a:t>
            </a:r>
          </a:p>
        </p:txBody>
      </p:sp>
      <p:pic>
        <p:nvPicPr>
          <p:cNvPr id="4" name="Content Placeholder 3" descr="How_Roundup_Poisoned_My_Nature_Reserve10.jpg"/>
          <p:cNvPicPr>
            <a:picLocks noGrp="1" noChangeAspect="1"/>
          </p:cNvPicPr>
          <p:nvPr>
            <p:ph idx="1"/>
          </p:nvPr>
        </p:nvPicPr>
        <p:blipFill>
          <a:blip r:embed="rId3"/>
          <a:stretch>
            <a:fillRect/>
          </a:stretch>
        </p:blipFill>
        <p:spPr>
          <a:xfrm>
            <a:off x="3648777" y="1463040"/>
            <a:ext cx="5242560" cy="393192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4699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13200" y="2276759"/>
            <a:ext cx="4923637" cy="4419600"/>
          </a:xfrm>
          <a:prstGeom prst="rect">
            <a:avLst/>
          </a:prstGeom>
        </p:spPr>
        <p:txBody>
          <a:bodyPr vert="horz" lIns="91440" tIns="45720" rIns="91440" bIns="45720" rtlCol="0">
            <a:normAutofit fontScale="92500" lnSpcReduction="10000"/>
          </a:bodyPr>
          <a:lstStyle/>
          <a:p>
            <a:pPr algn="r" defTabSz="914400">
              <a:lnSpc>
                <a:spcPct val="90000"/>
              </a:lnSpc>
              <a:spcAft>
                <a:spcPts val="600"/>
              </a:spcAft>
            </a:pPr>
            <a:endParaRPr lang="en-US" sz="2600" dirty="0">
              <a:solidFill>
                <a:schemeClr val="bg1"/>
              </a:solidFill>
              <a:effectLst>
                <a:outerShdw blurRad="50800" dist="38100" dir="5400000" algn="t" rotWithShape="0">
                  <a:prstClr val="black">
                    <a:alpha val="40000"/>
                  </a:prstClr>
                </a:outerShdw>
              </a:effectLst>
            </a:endParaRPr>
          </a:p>
          <a:p>
            <a:pPr marL="514350" indent="-514350" defTabSz="914400">
              <a:lnSpc>
                <a:spcPct val="90000"/>
              </a:lnSpc>
              <a:spcAft>
                <a:spcPts val="600"/>
              </a:spcAft>
              <a:buAutoNum type="arabicPeriod"/>
            </a:pPr>
            <a:r>
              <a:rPr lang="en-US" sz="2600" dirty="0">
                <a:solidFill>
                  <a:schemeClr val="bg1"/>
                </a:solidFill>
                <a:effectLst>
                  <a:outerShdw blurRad="50800" dist="38100" dir="5400000" algn="t" rotWithShape="0">
                    <a:prstClr val="black">
                      <a:alpha val="40000"/>
                    </a:prstClr>
                  </a:outerShdw>
                </a:effectLst>
              </a:rPr>
              <a:t>The work by Van </a:t>
            </a:r>
            <a:r>
              <a:rPr lang="en-US" sz="2600" dirty="0" err="1">
                <a:solidFill>
                  <a:schemeClr val="bg1"/>
                </a:solidFill>
                <a:effectLst>
                  <a:outerShdw blurRad="50800" dist="38100" dir="5400000" algn="t" rotWithShape="0">
                    <a:prstClr val="black">
                      <a:alpha val="40000"/>
                    </a:prstClr>
                  </a:outerShdw>
                </a:effectLst>
              </a:rPr>
              <a:t>Bruggen</a:t>
            </a:r>
            <a:r>
              <a:rPr lang="en-US" sz="2600" dirty="0">
                <a:solidFill>
                  <a:schemeClr val="bg1"/>
                </a:solidFill>
                <a:effectLst>
                  <a:outerShdw blurRad="50800" dist="38100" dir="5400000" algn="t" rotWithShape="0">
                    <a:prstClr val="black">
                      <a:alpha val="40000"/>
                    </a:prstClr>
                  </a:outerShdw>
                </a:effectLst>
              </a:rPr>
              <a:t>, et al. could have addressed the role and effects of the </a:t>
            </a:r>
            <a:r>
              <a:rPr lang="en-US" sz="2600" b="1" dirty="0">
                <a:solidFill>
                  <a:schemeClr val="bg1"/>
                </a:solidFill>
                <a:effectLst>
                  <a:outerShdw blurRad="50800" dist="38100" dir="5400000" algn="t" rotWithShape="0">
                    <a:prstClr val="black">
                      <a:alpha val="40000"/>
                    </a:prstClr>
                  </a:outerShdw>
                </a:effectLst>
              </a:rPr>
              <a:t>adjuvants</a:t>
            </a:r>
            <a:r>
              <a:rPr lang="en-US" sz="2600" dirty="0">
                <a:solidFill>
                  <a:schemeClr val="bg1"/>
                </a:solidFill>
                <a:effectLst>
                  <a:outerShdw blurRad="50800" dist="38100" dir="5400000" algn="t" rotWithShape="0">
                    <a:prstClr val="black">
                      <a:alpha val="40000"/>
                    </a:prstClr>
                  </a:outerShdw>
                </a:effectLst>
              </a:rPr>
              <a:t> like surfactants (little is known because these remain largely under corporate control as “proprietary interests.”</a:t>
            </a:r>
          </a:p>
          <a:p>
            <a:pPr marL="514350" indent="-514350" defTabSz="914400">
              <a:lnSpc>
                <a:spcPct val="90000"/>
              </a:lnSpc>
              <a:spcAft>
                <a:spcPts val="600"/>
              </a:spcAft>
              <a:buAutoNum type="arabicPeriod"/>
            </a:pPr>
            <a:r>
              <a:rPr lang="en-US" sz="2600" dirty="0">
                <a:solidFill>
                  <a:schemeClr val="bg1"/>
                </a:solidFill>
                <a:effectLst>
                  <a:outerShdw blurRad="50800" dist="38100" dir="5400000" algn="t" rotWithShape="0">
                    <a:prstClr val="black">
                      <a:alpha val="40000"/>
                    </a:prstClr>
                  </a:outerShdw>
                </a:effectLst>
              </a:rPr>
              <a:t>What about farm worker exposure and risks? </a:t>
            </a:r>
          </a:p>
          <a:p>
            <a:pPr marL="514350" indent="-514350" defTabSz="914400">
              <a:lnSpc>
                <a:spcPct val="90000"/>
              </a:lnSpc>
              <a:spcAft>
                <a:spcPts val="600"/>
              </a:spcAft>
              <a:buAutoNum type="arabicPeriod"/>
            </a:pPr>
            <a:r>
              <a:rPr lang="en-US" sz="2600" dirty="0">
                <a:solidFill>
                  <a:schemeClr val="bg1"/>
                </a:solidFill>
                <a:effectLst>
                  <a:outerShdw blurRad="50800" dist="38100" dir="5400000" algn="t" rotWithShape="0">
                    <a:prstClr val="black">
                      <a:alpha val="40000"/>
                    </a:prstClr>
                  </a:outerShdw>
                </a:effectLst>
              </a:rPr>
              <a:t>What are the alternatives?</a:t>
            </a:r>
          </a:p>
          <a:p>
            <a:pPr marL="514350" indent="-514350" defTabSz="914400">
              <a:lnSpc>
                <a:spcPct val="90000"/>
              </a:lnSpc>
              <a:spcAft>
                <a:spcPts val="600"/>
              </a:spcAft>
              <a:buAutoNum type="arabicPeriod"/>
            </a:pPr>
            <a:r>
              <a:rPr lang="en-US" sz="2600" dirty="0">
                <a:solidFill>
                  <a:schemeClr val="bg1"/>
                </a:solidFill>
                <a:effectLst>
                  <a:outerShdw blurRad="50800" dist="38100" dir="5400000" algn="t" rotWithShape="0">
                    <a:prstClr val="black">
                      <a:alpha val="40000"/>
                    </a:prstClr>
                  </a:outerShdw>
                </a:effectLst>
              </a:rPr>
              <a:t>Policy implications? What about the “Precautionary Principle”?</a:t>
            </a:r>
          </a:p>
          <a:p>
            <a:pPr marL="342900" indent="-342900" defTabSz="914400">
              <a:lnSpc>
                <a:spcPct val="90000"/>
              </a:lnSpc>
              <a:spcAft>
                <a:spcPts val="600"/>
              </a:spcAft>
              <a:buFont typeface="Arial" panose="020B0604020202020204" pitchFamily="34" charset="0"/>
              <a:buChar char="•"/>
            </a:pPr>
            <a:endParaRPr lang="en-US" sz="20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FADC455-537F-8540-8574-0886A7E24359}"/>
              </a:ext>
            </a:extLst>
          </p:cNvPr>
          <p:cNvSpPr txBox="1"/>
          <p:nvPr/>
        </p:nvSpPr>
        <p:spPr>
          <a:xfrm>
            <a:off x="3810700" y="1368701"/>
            <a:ext cx="4732020" cy="584775"/>
          </a:xfrm>
          <a:prstGeom prst="rect">
            <a:avLst/>
          </a:prstGeom>
          <a:noFill/>
        </p:spPr>
        <p:txBody>
          <a:bodyPr wrap="square" rtlCol="0">
            <a:spAutoFit/>
          </a:bodyPr>
          <a:lstStyle/>
          <a:p>
            <a:pPr algn="r"/>
            <a:r>
              <a:rPr lang="en-US" sz="3200" dirty="0">
                <a:solidFill>
                  <a:schemeClr val="bg1"/>
                </a:solidFill>
                <a:effectLst>
                  <a:outerShdw blurRad="50800" dist="38100" dir="5400000" algn="t" rotWithShape="0">
                    <a:prstClr val="black">
                      <a:alpha val="40000"/>
                    </a:prstClr>
                  </a:outerShdw>
                </a:effectLst>
              </a:rPr>
              <a:t>Critique</a:t>
            </a:r>
          </a:p>
        </p:txBody>
      </p:sp>
      <p:pic>
        <p:nvPicPr>
          <p:cNvPr id="15" name="Picture 14">
            <a:extLst>
              <a:ext uri="{FF2B5EF4-FFF2-40B4-BE49-F238E27FC236}">
                <a16:creationId xmlns:a16="http://schemas.microsoft.com/office/drawing/2014/main" id="{98F2364A-C91E-8C46-926A-8480C672FA71}"/>
              </a:ext>
            </a:extLst>
          </p:cNvPr>
          <p:cNvPicPr>
            <a:picLocks noChangeAspect="1"/>
          </p:cNvPicPr>
          <p:nvPr/>
        </p:nvPicPr>
        <p:blipFill>
          <a:blip r:embed="rId3"/>
          <a:stretch>
            <a:fillRect/>
          </a:stretch>
        </p:blipFill>
        <p:spPr>
          <a:xfrm>
            <a:off x="207163" y="2115117"/>
            <a:ext cx="3420533" cy="4279900"/>
          </a:xfrm>
          <a:prstGeom prst="rect">
            <a:avLst/>
          </a:prstGeom>
        </p:spPr>
      </p:pic>
    </p:spTree>
    <p:extLst>
      <p:ext uri="{BB962C8B-B14F-4D97-AF65-F5344CB8AC3E}">
        <p14:creationId xmlns:p14="http://schemas.microsoft.com/office/powerpoint/2010/main" val="14687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RCSHI07028_-_Hawaii_(716090)(NRCS_Photo_Gallery) (1).jpg"/>
          <p:cNvPicPr>
            <a:picLocks noChangeAspect="1"/>
          </p:cNvPicPr>
          <p:nvPr/>
        </p:nvPicPr>
        <p:blipFill rotWithShape="1">
          <a:blip r:embed="rId3">
            <a:extLst>
              <a:ext uri="{28A0092B-C50C-407E-A947-70E740481C1C}">
                <a14:useLocalDpi xmlns:a14="http://schemas.microsoft.com/office/drawing/2010/main" val="0"/>
              </a:ext>
            </a:extLst>
          </a:blip>
          <a:srcRect t="23399" r="-1" b="26538"/>
          <a:stretch/>
        </p:blipFill>
        <p:spPr>
          <a:xfrm>
            <a:off x="-1" y="10"/>
            <a:ext cx="9144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294" y="4519681"/>
            <a:ext cx="3890682" cy="2170321"/>
          </a:xfrm>
        </p:spPr>
        <p:txBody>
          <a:bodyPr anchor="ctr">
            <a:normAutofit/>
          </a:bodyPr>
          <a:lstStyle/>
          <a:p>
            <a:pPr marL="0" indent="0">
              <a:buNone/>
            </a:pPr>
            <a:r>
              <a:rPr lang="en-US" sz="2300" dirty="0">
                <a:solidFill>
                  <a:schemeClr val="accent3">
                    <a:lumMod val="50000"/>
                  </a:schemeClr>
                </a:solidFill>
                <a:effectLst>
                  <a:outerShdw blurRad="38100" dist="38100" dir="2700000" algn="tl">
                    <a:srgbClr val="000000">
                      <a:alpha val="43137"/>
                    </a:srgbClr>
                  </a:outerShdw>
                </a:effectLst>
              </a:rPr>
              <a:t>Gut and root microbiotas significantly impact health, development, and fitness of their respective hosts.</a:t>
            </a:r>
          </a:p>
          <a:p>
            <a:pPr marL="400050" lvl="1" indent="0">
              <a:buNone/>
            </a:pPr>
            <a:r>
              <a:rPr lang="en-US" sz="1600" dirty="0">
                <a:solidFill>
                  <a:schemeClr val="accent3">
                    <a:lumMod val="50000"/>
                  </a:schemeClr>
                </a:solidFill>
                <a:effectLst>
                  <a:outerShdw blurRad="38100" dist="38100" dir="2700000" algn="tl">
                    <a:srgbClr val="000000">
                      <a:alpha val="43137"/>
                    </a:srgbClr>
                  </a:outerShdw>
                </a:effectLst>
              </a:rPr>
              <a:t>Ramirez-Puebla, et al. (2012:5) </a:t>
            </a:r>
          </a:p>
          <a:p>
            <a:pPr marL="0" indent="0">
              <a:buNone/>
            </a:pPr>
            <a:endParaRPr lang="en-US" sz="1575" dirty="0"/>
          </a:p>
        </p:txBody>
      </p:sp>
    </p:spTree>
    <p:extLst>
      <p:ext uri="{BB962C8B-B14F-4D97-AF65-F5344CB8AC3E}">
        <p14:creationId xmlns:p14="http://schemas.microsoft.com/office/powerpoint/2010/main" val="338472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973321" y="478232"/>
            <a:ext cx="4229246" cy="1999925"/>
          </a:xfrm>
        </p:spPr>
        <p:txBody>
          <a:bodyPr>
            <a:normAutofit/>
          </a:bodyPr>
          <a:lstStyle/>
          <a:p>
            <a:pPr>
              <a:lnSpc>
                <a:spcPct val="90000"/>
              </a:lnSpc>
            </a:pPr>
            <a:r>
              <a:rPr lang="en-US" sz="3200" dirty="0">
                <a:solidFill>
                  <a:srgbClr val="FFFFFF"/>
                </a:solidFill>
                <a:effectLst>
                  <a:outerShdw blurRad="38100" dist="38100" dir="2700000" algn="tl">
                    <a:srgbClr val="000000">
                      <a:alpha val="43137"/>
                    </a:srgbClr>
                  </a:outerShdw>
                </a:effectLst>
              </a:rPr>
              <a:t>Environmental and health effects of the herbicide glyphosate</a:t>
            </a:r>
            <a:br>
              <a:rPr lang="en-US" sz="3200" dirty="0">
                <a:solidFill>
                  <a:srgbClr val="FFFFFF"/>
                </a:solidFill>
                <a:effectLst>
                  <a:outerShdw blurRad="38100" dist="38100" dir="2700000" algn="tl">
                    <a:srgbClr val="000000">
                      <a:alpha val="43137"/>
                    </a:srgbClr>
                  </a:outerShdw>
                </a:effectLst>
              </a:rPr>
            </a:br>
            <a:r>
              <a:rPr lang="en-US" sz="2400" i="1" dirty="0">
                <a:solidFill>
                  <a:srgbClr val="FFFFFF"/>
                </a:solidFill>
                <a:effectLst>
                  <a:outerShdw blurRad="38100" dist="38100" dir="2700000" algn="tl">
                    <a:srgbClr val="000000">
                      <a:alpha val="43137"/>
                    </a:srgbClr>
                  </a:outerShdw>
                </a:effectLst>
              </a:rPr>
              <a:t>Van </a:t>
            </a:r>
            <a:r>
              <a:rPr lang="en-US" sz="2400" i="1" dirty="0" err="1">
                <a:solidFill>
                  <a:srgbClr val="FFFFFF"/>
                </a:solidFill>
                <a:effectLst>
                  <a:outerShdw blurRad="38100" dist="38100" dir="2700000" algn="tl">
                    <a:srgbClr val="000000">
                      <a:alpha val="43137"/>
                    </a:srgbClr>
                  </a:outerShdw>
                </a:effectLst>
              </a:rPr>
              <a:t>Bruggen</a:t>
            </a:r>
            <a:r>
              <a:rPr lang="en-US" sz="2400" i="1" dirty="0">
                <a:solidFill>
                  <a:srgbClr val="FFFFFF"/>
                </a:solidFill>
                <a:effectLst>
                  <a:outerShdw blurRad="38100" dist="38100" dir="2700000" algn="tl">
                    <a:srgbClr val="000000">
                      <a:alpha val="43137"/>
                    </a:srgbClr>
                  </a:outerShdw>
                </a:effectLst>
              </a:rPr>
              <a:t> et al. 2018 </a:t>
            </a:r>
          </a:p>
        </p:txBody>
      </p:sp>
      <p:cxnSp>
        <p:nvCxnSpPr>
          <p:cNvPr id="20" name="Straight Connector 19">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0" y="2799889"/>
            <a:ext cx="5275591" cy="3363844"/>
          </a:xfrm>
        </p:spPr>
        <p:txBody>
          <a:bodyPr anchor="t">
            <a:normAutofit fontScale="92500"/>
          </a:bodyPr>
          <a:lstStyle/>
          <a:p>
            <a:pPr marL="457200" indent="-457200">
              <a:lnSpc>
                <a:spcPct val="90000"/>
              </a:lnSpc>
              <a:buFont typeface="+mj-lt"/>
              <a:buAutoNum type="arabicPeriod"/>
            </a:pPr>
            <a:r>
              <a:rPr lang="en-US" sz="2200" dirty="0">
                <a:solidFill>
                  <a:srgbClr val="FFFFFF"/>
                </a:solidFill>
                <a:effectLst>
                  <a:outerShdw blurRad="38100" dist="38100" dir="2700000" algn="tl">
                    <a:srgbClr val="000000">
                      <a:alpha val="43137"/>
                    </a:srgbClr>
                  </a:outerShdw>
                </a:effectLst>
              </a:rPr>
              <a:t>Glyphosate and its degradation product AMPA have accumulated in the environment. </a:t>
            </a:r>
          </a:p>
          <a:p>
            <a:pPr marL="457200" indent="-457200">
              <a:lnSpc>
                <a:spcPct val="90000"/>
              </a:lnSpc>
              <a:buFont typeface="+mj-lt"/>
              <a:buAutoNum type="arabicPeriod"/>
            </a:pPr>
            <a:r>
              <a:rPr lang="en-US" sz="2200" dirty="0">
                <a:solidFill>
                  <a:srgbClr val="FFFFFF"/>
                </a:solidFill>
                <a:effectLst>
                  <a:outerShdw blurRad="38100" dist="38100" dir="2700000" algn="tl">
                    <a:srgbClr val="000000">
                      <a:alpha val="43137"/>
                    </a:srgbClr>
                  </a:outerShdw>
                </a:effectLst>
              </a:rPr>
              <a:t>Chronic low dose effects on animals and humans have been documented recently. </a:t>
            </a:r>
          </a:p>
          <a:p>
            <a:pPr marL="457200" indent="-457200">
              <a:lnSpc>
                <a:spcPct val="90000"/>
              </a:lnSpc>
              <a:buFont typeface="+mj-lt"/>
              <a:buAutoNum type="arabicPeriod"/>
            </a:pPr>
            <a:r>
              <a:rPr lang="en-US" sz="2200" dirty="0">
                <a:solidFill>
                  <a:srgbClr val="FFFFFF"/>
                </a:solidFill>
                <a:effectLst>
                  <a:outerShdw blurRad="38100" dist="38100" dir="2700000" algn="tl">
                    <a:srgbClr val="000000">
                      <a:alpha val="43137"/>
                    </a:srgbClr>
                  </a:outerShdw>
                </a:effectLst>
              </a:rPr>
              <a:t>Shifts in microbial community composition in soil, plants and animal guts resulted. </a:t>
            </a:r>
          </a:p>
          <a:p>
            <a:pPr marL="457200" indent="-457200">
              <a:lnSpc>
                <a:spcPct val="90000"/>
              </a:lnSpc>
              <a:buFont typeface="+mj-lt"/>
              <a:buAutoNum type="arabicPeriod"/>
            </a:pPr>
            <a:r>
              <a:rPr lang="en-US" sz="2200" dirty="0">
                <a:solidFill>
                  <a:srgbClr val="FFFFFF"/>
                </a:solidFill>
                <a:effectLst>
                  <a:outerShdw blurRad="38100" dist="38100" dir="2700000" algn="tl">
                    <a:srgbClr val="000000">
                      <a:alpha val="43137"/>
                    </a:srgbClr>
                  </a:outerShdw>
                </a:effectLst>
              </a:rPr>
              <a:t>Glyphosate and antibiotic resistance have arisen in fungi and bacteria in parallel. </a:t>
            </a:r>
          </a:p>
          <a:p>
            <a:pPr marL="457200" indent="-457200">
              <a:lnSpc>
                <a:spcPct val="90000"/>
              </a:lnSpc>
              <a:buFont typeface="+mj-lt"/>
              <a:buAutoNum type="arabicPeriod"/>
            </a:pPr>
            <a:r>
              <a:rPr lang="en-US" sz="2200" dirty="0">
                <a:solidFill>
                  <a:srgbClr val="FFFFFF"/>
                </a:solidFill>
                <a:effectLst>
                  <a:outerShdw blurRad="38100" dist="38100" dir="2700000" algn="tl">
                    <a:srgbClr val="000000">
                      <a:alpha val="43137"/>
                    </a:srgbClr>
                  </a:outerShdw>
                </a:effectLst>
              </a:rPr>
              <a:t>Glyphosate may serve as one of the drivers for antibiotic resistance. </a:t>
            </a:r>
          </a:p>
          <a:p>
            <a:pPr marL="457200" indent="-457200">
              <a:lnSpc>
                <a:spcPct val="90000"/>
              </a:lnSpc>
              <a:buFont typeface="+mj-lt"/>
              <a:buAutoNum type="arabicPeriod"/>
            </a:pPr>
            <a:endParaRPr lang="en-US" sz="2100" dirty="0">
              <a:solidFill>
                <a:srgbClr val="FFFFFF"/>
              </a:solidFill>
              <a:effectLst>
                <a:outerShdw blurRad="38100" dist="38100" dir="2700000" algn="tl">
                  <a:srgbClr val="000000">
                    <a:alpha val="43137"/>
                  </a:srgbClr>
                </a:outerShdw>
              </a:effectLst>
            </a:endParaRPr>
          </a:p>
          <a:p>
            <a:pPr marL="0" indent="0">
              <a:lnSpc>
                <a:spcPct val="90000"/>
              </a:lnSpc>
              <a:buNone/>
            </a:pPr>
            <a:endParaRPr lang="en-US" sz="2100" dirty="0">
              <a:solidFill>
                <a:srgbClr val="FF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6238F2D-21E6-0D48-9649-0DD7EACBE6BF}"/>
              </a:ext>
            </a:extLst>
          </p:cNvPr>
          <p:cNvPicPr>
            <a:picLocks noChangeAspect="1"/>
          </p:cNvPicPr>
          <p:nvPr/>
        </p:nvPicPr>
        <p:blipFill>
          <a:blip r:embed="rId3"/>
          <a:stretch>
            <a:fillRect/>
          </a:stretch>
        </p:blipFill>
        <p:spPr>
          <a:xfrm>
            <a:off x="32047" y="1921491"/>
            <a:ext cx="3377529" cy="2560320"/>
          </a:xfrm>
          <a:prstGeom prst="rect">
            <a:avLst/>
          </a:prstGeom>
        </p:spPr>
      </p:pic>
    </p:spTree>
    <p:extLst>
      <p:ext uri="{BB962C8B-B14F-4D97-AF65-F5344CB8AC3E}">
        <p14:creationId xmlns:p14="http://schemas.microsoft.com/office/powerpoint/2010/main" val="231248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490720" y="1117607"/>
            <a:ext cx="5275591" cy="1360550"/>
          </a:xfrm>
        </p:spPr>
        <p:txBody>
          <a:bodyPr>
            <a:normAutofit/>
          </a:bodyPr>
          <a:lstStyle/>
          <a:p>
            <a:pPr>
              <a:lnSpc>
                <a:spcPct val="90000"/>
              </a:lnSpc>
            </a:pPr>
            <a:r>
              <a:rPr lang="en-US" sz="3200" dirty="0">
                <a:solidFill>
                  <a:schemeClr val="bg1"/>
                </a:solidFill>
                <a:effectLst>
                  <a:outerShdw blurRad="38100" dist="38100" dir="2700000" algn="tl">
                    <a:srgbClr val="000000">
                      <a:alpha val="43137"/>
                    </a:srgbClr>
                  </a:outerShdw>
                </a:effectLst>
              </a:rPr>
              <a:t>The risk science of glyphosate</a:t>
            </a:r>
            <a:endParaRPr lang="en-US" sz="2400" i="1" dirty="0">
              <a:solidFill>
                <a:srgbClr val="FFFFFF"/>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0" y="2799889"/>
            <a:ext cx="5275591" cy="3363844"/>
          </a:xfrm>
        </p:spPr>
        <p:txBody>
          <a:bodyPr anchor="t">
            <a:normAutofit fontScale="92500"/>
          </a:bodyPr>
          <a:lstStyle/>
          <a:p>
            <a:pPr marL="0" indent="0">
              <a:lnSpc>
                <a:spcPct val="90000"/>
              </a:lnSpc>
              <a:buNone/>
            </a:pPr>
            <a:r>
              <a:rPr lang="en-US" sz="2400" dirty="0">
                <a:solidFill>
                  <a:schemeClr val="bg1"/>
                </a:solidFill>
                <a:effectLst>
                  <a:outerShdw blurRad="50800" dist="38100" dir="5400000" algn="t" rotWithShape="0">
                    <a:prstClr val="black">
                      <a:alpha val="40000"/>
                    </a:prstClr>
                  </a:outerShdw>
                </a:effectLst>
              </a:rPr>
              <a:t>The herbicide glyphosate…has been used extensively in the past 40 years, under the assumption that side effects were minimal. …in recent years, concerns have increased worldwide about the potential wide ranging direct and indirect health effects of the large scale use of glyphosate. In 2015, the World Health Organization reclassified glyphosate as probably carcinogenic to humans. </a:t>
            </a:r>
          </a:p>
          <a:p>
            <a:pPr marL="0" indent="0">
              <a:lnSpc>
                <a:spcPct val="90000"/>
              </a:lnSpc>
              <a:buNone/>
            </a:pPr>
            <a:endParaRPr lang="en-US" sz="2100" dirty="0">
              <a:solidFill>
                <a:srgbClr val="FFFFFF"/>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E5D77725-4489-B84C-9AB1-C872DED9D17A}"/>
              </a:ext>
            </a:extLst>
          </p:cNvPr>
          <p:cNvPicPr>
            <a:picLocks noChangeAspect="1"/>
          </p:cNvPicPr>
          <p:nvPr/>
        </p:nvPicPr>
        <p:blipFill>
          <a:blip r:embed="rId3"/>
          <a:stretch>
            <a:fillRect/>
          </a:stretch>
        </p:blipFill>
        <p:spPr>
          <a:xfrm>
            <a:off x="49396" y="1837368"/>
            <a:ext cx="3200400" cy="3200400"/>
          </a:xfrm>
          <a:prstGeom prst="rect">
            <a:avLst/>
          </a:prstGeom>
        </p:spPr>
      </p:pic>
    </p:spTree>
    <p:extLst>
      <p:ext uri="{BB962C8B-B14F-4D97-AF65-F5344CB8AC3E}">
        <p14:creationId xmlns:p14="http://schemas.microsoft.com/office/powerpoint/2010/main" val="298071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E9C8A-C320-F047-85A1-42C4F03EE83A}"/>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6C8737DC-A02A-9A4B-A37E-46892F00F241}"/>
              </a:ext>
            </a:extLst>
          </p:cNvPr>
          <p:cNvPicPr>
            <a:picLocks noChangeAspect="1"/>
          </p:cNvPicPr>
          <p:nvPr/>
        </p:nvPicPr>
        <p:blipFill>
          <a:blip r:embed="rId3"/>
          <a:stretch>
            <a:fillRect/>
          </a:stretch>
        </p:blipFill>
        <p:spPr>
          <a:xfrm>
            <a:off x="203201" y="0"/>
            <a:ext cx="8703732" cy="6858000"/>
          </a:xfrm>
          <a:prstGeom prst="rect">
            <a:avLst/>
          </a:prstGeom>
        </p:spPr>
      </p:pic>
    </p:spTree>
    <p:extLst>
      <p:ext uri="{BB962C8B-B14F-4D97-AF65-F5344CB8AC3E}">
        <p14:creationId xmlns:p14="http://schemas.microsoft.com/office/powerpoint/2010/main" val="350765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Top Corners Rounded 10">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41299" y="981091"/>
            <a:ext cx="3069714" cy="1624457"/>
          </a:xfrm>
        </p:spPr>
        <p:txBody>
          <a:bodyPr>
            <a:normAutofit/>
          </a:bodyPr>
          <a:lstStyle/>
          <a:p>
            <a:r>
              <a:rPr lang="en-US" sz="3100" dirty="0">
                <a:solidFill>
                  <a:schemeClr val="bg1"/>
                </a:solidFill>
                <a:effectLst>
                  <a:outerShdw blurRad="50800" dist="38100" dir="5400000" algn="t" rotWithShape="0">
                    <a:prstClr val="black">
                      <a:alpha val="40000"/>
                    </a:prstClr>
                  </a:outerShdw>
                </a:effectLst>
              </a:rPr>
              <a:t>The problem of AMPA</a:t>
            </a:r>
          </a:p>
        </p:txBody>
      </p:sp>
      <p:cxnSp>
        <p:nvCxnSpPr>
          <p:cNvPr id="13" name="Straight Connector 12">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3207" y="2948699"/>
            <a:ext cx="3202002" cy="3226399"/>
          </a:xfrm>
        </p:spPr>
        <p:txBody>
          <a:bodyPr anchor="t">
            <a:noAutofit/>
          </a:bodyPr>
          <a:lstStyle/>
          <a:p>
            <a:pPr marL="0" indent="0">
              <a:buNone/>
            </a:pPr>
            <a:r>
              <a:rPr lang="en-US" sz="2000" dirty="0">
                <a:solidFill>
                  <a:schemeClr val="bg1"/>
                </a:solidFill>
                <a:effectLst>
                  <a:outerShdw blurRad="38100" dist="38100" dir="2700000" algn="tl">
                    <a:srgbClr val="000000">
                      <a:alpha val="43137"/>
                    </a:srgbClr>
                  </a:outerShdw>
                </a:effectLst>
              </a:rPr>
              <a:t>Soil is the foundation of human health. Restoring the organic matter it needs for fertility and a balanced system of functions involves treating soil as more than an aggregation of chemicals, whether mineral or organic. It means recognizing soil as a truly living system. </a:t>
            </a:r>
          </a:p>
        </p:txBody>
      </p:sp>
      <p:pic>
        <p:nvPicPr>
          <p:cNvPr id="6" name="Picture 5">
            <a:extLst>
              <a:ext uri="{FF2B5EF4-FFF2-40B4-BE49-F238E27FC236}">
                <a16:creationId xmlns:a16="http://schemas.microsoft.com/office/drawing/2014/main" id="{C79EE833-F64E-AD45-87C8-0784DB1D42D1}"/>
              </a:ext>
            </a:extLst>
          </p:cNvPr>
          <p:cNvPicPr>
            <a:picLocks noChangeAspect="1"/>
          </p:cNvPicPr>
          <p:nvPr/>
        </p:nvPicPr>
        <p:blipFill>
          <a:blip r:embed="rId3"/>
          <a:stretch>
            <a:fillRect/>
          </a:stretch>
        </p:blipFill>
        <p:spPr>
          <a:xfrm>
            <a:off x="3648417" y="1142997"/>
            <a:ext cx="5400000" cy="4572000"/>
          </a:xfrm>
          <a:prstGeom prst="rect">
            <a:avLst/>
          </a:prstGeom>
        </p:spPr>
      </p:pic>
    </p:spTree>
    <p:extLst>
      <p:ext uri="{BB962C8B-B14F-4D97-AF65-F5344CB8AC3E}">
        <p14:creationId xmlns:p14="http://schemas.microsoft.com/office/powerpoint/2010/main" val="138303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2800</Words>
  <Application>Microsoft Macintosh PowerPoint</Application>
  <PresentationFormat>On-screen Show (4:3)</PresentationFormat>
  <Paragraphs>176</Paragraphs>
  <Slides>41</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Environmental and heath impacts of herbicides in rhizosphere and human gut microbiomes </vt:lpstr>
      <vt:lpstr>PowerPoint Presentation</vt:lpstr>
      <vt:lpstr>Commonalities</vt:lpstr>
      <vt:lpstr>Commonalities of Rhizosphere and Human Gut Microbiomes  Per Ramirez-Puebla et al. (2012:1-5)</vt:lpstr>
      <vt:lpstr>PowerPoint Presentation</vt:lpstr>
      <vt:lpstr>Environmental and health effects of the herbicide glyphosate Van Bruggen et al. 2018 </vt:lpstr>
      <vt:lpstr>The risk science of glyphosate</vt:lpstr>
      <vt:lpstr>PowerPoint Presentation</vt:lpstr>
      <vt:lpstr>The problem of AMPA</vt:lpstr>
      <vt:lpstr>The problem of AMPA</vt:lpstr>
      <vt:lpstr>USGS Findings</vt:lpstr>
      <vt:lpstr>USGS Findings</vt:lpstr>
      <vt:lpstr>The problem of cumulative effects</vt:lpstr>
      <vt:lpstr>Other major impacts of glyphosate</vt:lpstr>
      <vt:lpstr>PowerPoint Presentation</vt:lpstr>
      <vt:lpstr>Other concepts in Mexica soil classification</vt:lpstr>
      <vt:lpstr>Effects on plants</vt:lpstr>
      <vt:lpstr>Effects on plants</vt:lpstr>
      <vt:lpstr>Effects on plants</vt:lpstr>
      <vt:lpstr>Effects on plants</vt:lpstr>
      <vt:lpstr>Effects on plants</vt:lpstr>
      <vt:lpstr>Effects on plants</vt:lpstr>
      <vt:lpstr>Effects on plants</vt:lpstr>
      <vt:lpstr>Effects on plants</vt:lpstr>
      <vt:lpstr>Effects on plants</vt:lpstr>
      <vt:lpstr>PowerPoint Presentation</vt:lpstr>
      <vt:lpstr>Effects on animals</vt:lpstr>
      <vt:lpstr>Effects on animals</vt:lpstr>
      <vt:lpstr>Effects on animals</vt:lpstr>
      <vt:lpstr>Effects on Microorganisms</vt:lpstr>
      <vt:lpstr>Shikamate Pathway and Glyphosate</vt:lpstr>
      <vt:lpstr>Effects on Microorganisms</vt:lpstr>
      <vt:lpstr>Effects on Microorganisms</vt:lpstr>
      <vt:lpstr>Effects on Microorganisms</vt:lpstr>
      <vt:lpstr>Effects on Microorganisms</vt:lpstr>
      <vt:lpstr>Antibiotic resistance and glyphosate</vt:lpstr>
      <vt:lpstr>Conclusions</vt:lpstr>
      <vt:lpstr>Conclusions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Teotlalyollotli Indigenous soil biodynamics, the environment, and community health </dc:title>
  <dc:creator>Devon G. Pena</dc:creator>
  <cp:lastModifiedBy>Microsoft Office User</cp:lastModifiedBy>
  <cp:revision>34</cp:revision>
  <dcterms:created xsi:type="dcterms:W3CDTF">2019-04-27T22:09:50Z</dcterms:created>
  <dcterms:modified xsi:type="dcterms:W3CDTF">2020-08-11T20:14:31Z</dcterms:modified>
</cp:coreProperties>
</file>