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1" r:id="rId5"/>
    <p:sldId id="262" r:id="rId6"/>
    <p:sldId id="263" r:id="rId7"/>
    <p:sldId id="284" r:id="rId8"/>
    <p:sldId id="264" r:id="rId9"/>
    <p:sldId id="265" r:id="rId10"/>
    <p:sldId id="266" r:id="rId11"/>
    <p:sldId id="285" r:id="rId12"/>
    <p:sldId id="267" r:id="rId13"/>
    <p:sldId id="268" r:id="rId14"/>
    <p:sldId id="269" r:id="rId15"/>
    <p:sldId id="272" r:id="rId16"/>
    <p:sldId id="286" r:id="rId17"/>
    <p:sldId id="287" r:id="rId18"/>
    <p:sldId id="273" r:id="rId19"/>
    <p:sldId id="271" r:id="rId20"/>
    <p:sldId id="274"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9B4B"/>
    <a:srgbClr val="9EB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67"/>
    <p:restoredTop sz="69290"/>
  </p:normalViewPr>
  <p:slideViewPr>
    <p:cSldViewPr snapToGrid="0" snapToObjects="1">
      <p:cViewPr varScale="1">
        <p:scale>
          <a:sx n="52" d="100"/>
          <a:sy n="52" d="100"/>
        </p:scale>
        <p:origin x="208"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A56A5-A38E-41BC-BC4D-E41A34C68BFA}"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17DF9855-CF8A-4776-89CF-D08F86C9459F}">
      <dgm:prSet/>
      <dgm:spPr/>
      <dgm:t>
        <a:bodyPr/>
        <a:lstStyle/>
        <a:p>
          <a:r>
            <a:rPr lang="en-US" dirty="0">
              <a:effectLst>
                <a:outerShdw blurRad="50800" dist="38100" dir="5400000" algn="t" rotWithShape="0">
                  <a:prstClr val="black">
                    <a:alpha val="40000"/>
                  </a:prstClr>
                </a:outerShdw>
              </a:effectLst>
            </a:rPr>
            <a:t>An </a:t>
          </a:r>
          <a:r>
            <a:rPr lang="en-US" b="1" dirty="0">
              <a:effectLst>
                <a:outerShdw blurRad="50800" dist="38100" dir="5400000" algn="t" rotWithShape="0">
                  <a:prstClr val="black">
                    <a:alpha val="40000"/>
                  </a:prstClr>
                </a:outerShdw>
              </a:effectLst>
            </a:rPr>
            <a:t>immune signaling cascade</a:t>
          </a:r>
          <a:r>
            <a:rPr lang="en-US" dirty="0">
              <a:effectLst>
                <a:outerShdw blurRad="50800" dist="38100" dir="5400000" algn="t" rotWithShape="0">
                  <a:prstClr val="black">
                    <a:alpha val="40000"/>
                  </a:prstClr>
                </a:outerShdw>
              </a:effectLst>
            </a:rPr>
            <a:t> is initiated systemically that confers </a:t>
          </a:r>
          <a:r>
            <a:rPr lang="en-US" b="1" dirty="0">
              <a:effectLst>
                <a:outerShdw blurRad="50800" dist="38100" dir="5400000" algn="t" rotWithShape="0">
                  <a:prstClr val="black">
                    <a:alpha val="40000"/>
                  </a:prstClr>
                </a:outerShdw>
              </a:effectLst>
            </a:rPr>
            <a:t>resistance against a broad spectrum of pathogens and even insects.</a:t>
          </a:r>
        </a:p>
      </dgm:t>
    </dgm:pt>
    <dgm:pt modelId="{74264BB4-0FAB-49BA-8F0D-20D78CBEBC5D}" type="parTrans" cxnId="{1D14F922-9677-4A61-9EEB-086490642634}">
      <dgm:prSet/>
      <dgm:spPr/>
      <dgm:t>
        <a:bodyPr/>
        <a:lstStyle/>
        <a:p>
          <a:endParaRPr lang="en-US"/>
        </a:p>
      </dgm:t>
    </dgm:pt>
    <dgm:pt modelId="{E27ABBED-70CE-43F3-B624-FEDA0587D9E7}" type="sibTrans" cxnId="{1D14F922-9677-4A61-9EEB-086490642634}">
      <dgm:prSet/>
      <dgm:spPr/>
      <dgm:t>
        <a:bodyPr/>
        <a:lstStyle/>
        <a:p>
          <a:endParaRPr lang="en-US"/>
        </a:p>
      </dgm:t>
    </dgm:pt>
    <dgm:pt modelId="{4765BE27-9048-4388-B6BE-D1A958E79451}">
      <dgm:prSet/>
      <dgm:spPr/>
      <dgm:t>
        <a:bodyPr/>
        <a:lstStyle/>
        <a:p>
          <a:r>
            <a:rPr lang="en-US" dirty="0">
              <a:effectLst>
                <a:outerShdw blurRad="50800" dist="38100" dir="5400000" algn="t" rotWithShape="0">
                  <a:prstClr val="black">
                    <a:alpha val="40000"/>
                  </a:prstClr>
                </a:outerShdw>
              </a:effectLst>
            </a:rPr>
            <a:t>The ISR primes accelerated defense-related gene expression and </a:t>
          </a:r>
          <a:r>
            <a:rPr lang="en-US" b="1" dirty="0">
              <a:effectLst>
                <a:outerShdw blurRad="50800" dist="38100" dir="5400000" algn="t" rotWithShape="0">
                  <a:prstClr val="black">
                    <a:alpha val="40000"/>
                  </a:prstClr>
                </a:outerShdw>
              </a:effectLst>
            </a:rPr>
            <a:t>increased deposition of callose at the site of pathogen entry.</a:t>
          </a:r>
        </a:p>
      </dgm:t>
    </dgm:pt>
    <dgm:pt modelId="{FE96F863-B486-4668-8EA5-45D36931D7B1}" type="parTrans" cxnId="{DFB3595F-3B19-4251-8217-24B569616244}">
      <dgm:prSet/>
      <dgm:spPr/>
      <dgm:t>
        <a:bodyPr/>
        <a:lstStyle/>
        <a:p>
          <a:endParaRPr lang="en-US"/>
        </a:p>
      </dgm:t>
    </dgm:pt>
    <dgm:pt modelId="{DED4B626-4B86-4D1D-821A-EFAFC858A010}" type="sibTrans" cxnId="{DFB3595F-3B19-4251-8217-24B569616244}">
      <dgm:prSet/>
      <dgm:spPr/>
      <dgm:t>
        <a:bodyPr/>
        <a:lstStyle/>
        <a:p>
          <a:endParaRPr lang="en-US"/>
        </a:p>
      </dgm:t>
    </dgm:pt>
    <dgm:pt modelId="{CEF5A965-A369-4FD6-9684-192D0920A2E5}">
      <dgm:prSet/>
      <dgm:spPr/>
      <dgm:t>
        <a:bodyPr/>
        <a:lstStyle/>
        <a:p>
          <a:r>
            <a:rPr lang="en-US" dirty="0">
              <a:effectLst>
                <a:outerShdw blurRad="50800" dist="38100" dir="5400000" algn="t" rotWithShape="0">
                  <a:prstClr val="black">
                    <a:alpha val="40000"/>
                  </a:prstClr>
                </a:outerShdw>
              </a:effectLst>
            </a:rPr>
            <a:t>Plant growth-promoting </a:t>
          </a:r>
          <a:r>
            <a:rPr lang="en-US" b="1" dirty="0">
              <a:effectLst>
                <a:outerShdw blurRad="50800" dist="38100" dir="5400000" algn="t" rotWithShape="0">
                  <a:prstClr val="black">
                    <a:alpha val="40000"/>
                  </a:prstClr>
                </a:outerShdw>
              </a:effectLst>
            </a:rPr>
            <a:t>rhizobacteria, beneficial fungi such as mycorrhizal fungi</a:t>
          </a:r>
          <a:r>
            <a:rPr lang="en-US" dirty="0">
              <a:effectLst>
                <a:outerShdw blurRad="50800" dist="38100" dir="5400000" algn="t" rotWithShape="0">
                  <a:prstClr val="black">
                    <a:alpha val="40000"/>
                  </a:prstClr>
                </a:outerShdw>
              </a:effectLst>
            </a:rPr>
            <a:t>, Trichoderma spp. and other fungal biocontrol agents have also been found to </a:t>
          </a:r>
          <a:r>
            <a:rPr lang="en-US" b="1" dirty="0">
              <a:effectLst>
                <a:outerShdw blurRad="50800" dist="38100" dir="5400000" algn="t" rotWithShape="0">
                  <a:prstClr val="black">
                    <a:alpha val="40000"/>
                  </a:prstClr>
                </a:outerShdw>
              </a:effectLst>
            </a:rPr>
            <a:t>induce ISR.</a:t>
          </a:r>
        </a:p>
      </dgm:t>
    </dgm:pt>
    <dgm:pt modelId="{C67666A1-2D34-499C-8B27-194A15CAD07C}" type="parTrans" cxnId="{D20CAB4E-941F-4FC9-95BC-B947F56C6D7A}">
      <dgm:prSet/>
      <dgm:spPr/>
      <dgm:t>
        <a:bodyPr/>
        <a:lstStyle/>
        <a:p>
          <a:endParaRPr lang="en-US"/>
        </a:p>
      </dgm:t>
    </dgm:pt>
    <dgm:pt modelId="{E996CB6E-3287-4940-BC50-9F8661C93F67}" type="sibTrans" cxnId="{D20CAB4E-941F-4FC9-95BC-B947F56C6D7A}">
      <dgm:prSet/>
      <dgm:spPr/>
      <dgm:t>
        <a:bodyPr/>
        <a:lstStyle/>
        <a:p>
          <a:endParaRPr lang="en-US"/>
        </a:p>
      </dgm:t>
    </dgm:pt>
    <dgm:pt modelId="{165F6D0B-642A-402B-9BE5-9BDA0024510E}">
      <dgm:prSet/>
      <dgm:spPr/>
      <dgm:t>
        <a:bodyPr/>
        <a:lstStyle/>
        <a:p>
          <a:r>
            <a:rPr lang="en-US" b="1" dirty="0">
              <a:effectLst>
                <a:outerShdw blurRad="50800" dist="38100" dir="5400000" algn="t" rotWithShape="0">
                  <a:prstClr val="black">
                    <a:alpha val="40000"/>
                  </a:prstClr>
                </a:outerShdw>
              </a:effectLst>
            </a:rPr>
            <a:t>Mycorrhizal fungi </a:t>
          </a:r>
          <a:r>
            <a:rPr lang="en-US" b="0" dirty="0">
              <a:effectLst>
                <a:outerShdw blurRad="50800" dist="38100" dir="5400000" algn="t" rotWithShape="0">
                  <a:prstClr val="black">
                    <a:alpha val="40000"/>
                  </a:prstClr>
                </a:outerShdw>
              </a:effectLst>
            </a:rPr>
            <a:t>can also</a:t>
          </a:r>
          <a:r>
            <a:rPr lang="en-US" b="1" dirty="0">
              <a:effectLst>
                <a:outerShdw blurRad="50800" dist="38100" dir="5400000" algn="t" rotWithShape="0">
                  <a:prstClr val="black">
                    <a:alpha val="40000"/>
                  </a:prstClr>
                </a:outerShdw>
              </a:effectLst>
            </a:rPr>
            <a:t> form a connecting network </a:t>
          </a:r>
          <a:r>
            <a:rPr lang="en-US" b="0" dirty="0">
              <a:effectLst>
                <a:outerShdw blurRad="50800" dist="38100" dir="5400000" algn="t" rotWithShape="0">
                  <a:prstClr val="black">
                    <a:alpha val="40000"/>
                  </a:prstClr>
                </a:outerShdw>
              </a:effectLst>
            </a:rPr>
            <a:t>between plants </a:t>
          </a:r>
          <a:r>
            <a:rPr lang="en-US" b="1" dirty="0">
              <a:effectLst>
                <a:outerShdw blurRad="50800" dist="38100" dir="5400000" algn="t" rotWithShape="0">
                  <a:prstClr val="black">
                    <a:alpha val="40000"/>
                  </a:prstClr>
                </a:outerShdw>
              </a:effectLst>
            </a:rPr>
            <a:t>that can convey a resistance-inducing signal to neighboring plants</a:t>
          </a:r>
          <a:r>
            <a:rPr lang="en-US" dirty="0">
              <a:effectLst>
                <a:outerShdw blurRad="50800" dist="38100" dir="5400000" algn="t" rotWithShape="0">
                  <a:prstClr val="black">
                    <a:alpha val="40000"/>
                  </a:prstClr>
                </a:outerShdw>
              </a:effectLst>
            </a:rPr>
            <a:t> </a:t>
          </a:r>
        </a:p>
      </dgm:t>
    </dgm:pt>
    <dgm:pt modelId="{A02992EE-C6B2-49AE-AB78-E649702BE9E3}" type="parTrans" cxnId="{4AC8927E-0901-4D66-9BE3-838260D1CACA}">
      <dgm:prSet/>
      <dgm:spPr/>
      <dgm:t>
        <a:bodyPr/>
        <a:lstStyle/>
        <a:p>
          <a:endParaRPr lang="en-US"/>
        </a:p>
      </dgm:t>
    </dgm:pt>
    <dgm:pt modelId="{40DF8135-FC03-4978-BD1F-B605011A806D}" type="sibTrans" cxnId="{4AC8927E-0901-4D66-9BE3-838260D1CACA}">
      <dgm:prSet/>
      <dgm:spPr/>
      <dgm:t>
        <a:bodyPr/>
        <a:lstStyle/>
        <a:p>
          <a:endParaRPr lang="en-US"/>
        </a:p>
      </dgm:t>
    </dgm:pt>
    <dgm:pt modelId="{05754D90-2281-7D43-A89A-06E3FD40B92B}" type="pres">
      <dgm:prSet presAssocID="{ED6A56A5-A38E-41BC-BC4D-E41A34C68BFA}" presName="vert0" presStyleCnt="0">
        <dgm:presLayoutVars>
          <dgm:dir/>
          <dgm:animOne val="branch"/>
          <dgm:animLvl val="lvl"/>
        </dgm:presLayoutVars>
      </dgm:prSet>
      <dgm:spPr/>
    </dgm:pt>
    <dgm:pt modelId="{D59907DB-21B3-1741-B7AE-E6B999775CA5}" type="pres">
      <dgm:prSet presAssocID="{17DF9855-CF8A-4776-89CF-D08F86C9459F}" presName="thickLine" presStyleLbl="alignNode1" presStyleIdx="0" presStyleCnt="4"/>
      <dgm:spPr/>
    </dgm:pt>
    <dgm:pt modelId="{E420B8E6-6DE4-1242-A8CF-1DA5FD6D98F9}" type="pres">
      <dgm:prSet presAssocID="{17DF9855-CF8A-4776-89CF-D08F86C9459F}" presName="horz1" presStyleCnt="0"/>
      <dgm:spPr/>
    </dgm:pt>
    <dgm:pt modelId="{EE21B3E7-6DED-6C47-B082-9580BF8112D9}" type="pres">
      <dgm:prSet presAssocID="{17DF9855-CF8A-4776-89CF-D08F86C9459F}" presName="tx1" presStyleLbl="revTx" presStyleIdx="0" presStyleCnt="4"/>
      <dgm:spPr/>
    </dgm:pt>
    <dgm:pt modelId="{81376D75-D1C2-7B48-A33A-E05AB252F505}" type="pres">
      <dgm:prSet presAssocID="{17DF9855-CF8A-4776-89CF-D08F86C9459F}" presName="vert1" presStyleCnt="0"/>
      <dgm:spPr/>
    </dgm:pt>
    <dgm:pt modelId="{6148D604-9A61-4A45-8D93-3C1C694127DB}" type="pres">
      <dgm:prSet presAssocID="{4765BE27-9048-4388-B6BE-D1A958E79451}" presName="thickLine" presStyleLbl="alignNode1" presStyleIdx="1" presStyleCnt="4"/>
      <dgm:spPr/>
    </dgm:pt>
    <dgm:pt modelId="{F343F262-AE25-A14B-A767-B6E195911A63}" type="pres">
      <dgm:prSet presAssocID="{4765BE27-9048-4388-B6BE-D1A958E79451}" presName="horz1" presStyleCnt="0"/>
      <dgm:spPr/>
    </dgm:pt>
    <dgm:pt modelId="{1659E05F-E0F5-5B48-8ABB-91CE7B60D878}" type="pres">
      <dgm:prSet presAssocID="{4765BE27-9048-4388-B6BE-D1A958E79451}" presName="tx1" presStyleLbl="revTx" presStyleIdx="1" presStyleCnt="4"/>
      <dgm:spPr/>
    </dgm:pt>
    <dgm:pt modelId="{C9CBC9B3-E744-EF41-B270-2ECB647543B6}" type="pres">
      <dgm:prSet presAssocID="{4765BE27-9048-4388-B6BE-D1A958E79451}" presName="vert1" presStyleCnt="0"/>
      <dgm:spPr/>
    </dgm:pt>
    <dgm:pt modelId="{19EA0D13-EB4A-F546-A30B-3F30C0A83CD0}" type="pres">
      <dgm:prSet presAssocID="{CEF5A965-A369-4FD6-9684-192D0920A2E5}" presName="thickLine" presStyleLbl="alignNode1" presStyleIdx="2" presStyleCnt="4"/>
      <dgm:spPr/>
    </dgm:pt>
    <dgm:pt modelId="{CAB3DE9D-6007-6745-9962-339B3298E041}" type="pres">
      <dgm:prSet presAssocID="{CEF5A965-A369-4FD6-9684-192D0920A2E5}" presName="horz1" presStyleCnt="0"/>
      <dgm:spPr/>
    </dgm:pt>
    <dgm:pt modelId="{9F1E9C93-D59B-AF43-A414-5920177C6103}" type="pres">
      <dgm:prSet presAssocID="{CEF5A965-A369-4FD6-9684-192D0920A2E5}" presName="tx1" presStyleLbl="revTx" presStyleIdx="2" presStyleCnt="4"/>
      <dgm:spPr/>
    </dgm:pt>
    <dgm:pt modelId="{A4AD9CEC-733C-F14D-B6C6-D97C1D9174CA}" type="pres">
      <dgm:prSet presAssocID="{CEF5A965-A369-4FD6-9684-192D0920A2E5}" presName="vert1" presStyleCnt="0"/>
      <dgm:spPr/>
    </dgm:pt>
    <dgm:pt modelId="{363408A6-6303-7247-A543-C19203DCCF9E}" type="pres">
      <dgm:prSet presAssocID="{165F6D0B-642A-402B-9BE5-9BDA0024510E}" presName="thickLine" presStyleLbl="alignNode1" presStyleIdx="3" presStyleCnt="4"/>
      <dgm:spPr/>
    </dgm:pt>
    <dgm:pt modelId="{62590846-F964-F540-8ABE-5F4FC045616D}" type="pres">
      <dgm:prSet presAssocID="{165F6D0B-642A-402B-9BE5-9BDA0024510E}" presName="horz1" presStyleCnt="0"/>
      <dgm:spPr/>
    </dgm:pt>
    <dgm:pt modelId="{481A36E5-010C-494C-870A-84BC97FF0798}" type="pres">
      <dgm:prSet presAssocID="{165F6D0B-642A-402B-9BE5-9BDA0024510E}" presName="tx1" presStyleLbl="revTx" presStyleIdx="3" presStyleCnt="4"/>
      <dgm:spPr/>
    </dgm:pt>
    <dgm:pt modelId="{09E67FD5-4166-AA47-AC70-44B9C45AF4BD}" type="pres">
      <dgm:prSet presAssocID="{165F6D0B-642A-402B-9BE5-9BDA0024510E}" presName="vert1" presStyleCnt="0"/>
      <dgm:spPr/>
    </dgm:pt>
  </dgm:ptLst>
  <dgm:cxnLst>
    <dgm:cxn modelId="{1D14F922-9677-4A61-9EEB-086490642634}" srcId="{ED6A56A5-A38E-41BC-BC4D-E41A34C68BFA}" destId="{17DF9855-CF8A-4776-89CF-D08F86C9459F}" srcOrd="0" destOrd="0" parTransId="{74264BB4-0FAB-49BA-8F0D-20D78CBEBC5D}" sibTransId="{E27ABBED-70CE-43F3-B624-FEDA0587D9E7}"/>
    <dgm:cxn modelId="{B103C326-7313-EC44-B848-845835CB4F9A}" type="presOf" srcId="{4765BE27-9048-4388-B6BE-D1A958E79451}" destId="{1659E05F-E0F5-5B48-8ABB-91CE7B60D878}" srcOrd="0" destOrd="0" presId="urn:microsoft.com/office/officeart/2008/layout/LinedList"/>
    <dgm:cxn modelId="{950E7546-FAAE-884C-A85B-9869640EE141}" type="presOf" srcId="{ED6A56A5-A38E-41BC-BC4D-E41A34C68BFA}" destId="{05754D90-2281-7D43-A89A-06E3FD40B92B}" srcOrd="0" destOrd="0" presId="urn:microsoft.com/office/officeart/2008/layout/LinedList"/>
    <dgm:cxn modelId="{D20CAB4E-941F-4FC9-95BC-B947F56C6D7A}" srcId="{ED6A56A5-A38E-41BC-BC4D-E41A34C68BFA}" destId="{CEF5A965-A369-4FD6-9684-192D0920A2E5}" srcOrd="2" destOrd="0" parTransId="{C67666A1-2D34-499C-8B27-194A15CAD07C}" sibTransId="{E996CB6E-3287-4940-BC50-9F8661C93F67}"/>
    <dgm:cxn modelId="{DFB3595F-3B19-4251-8217-24B569616244}" srcId="{ED6A56A5-A38E-41BC-BC4D-E41A34C68BFA}" destId="{4765BE27-9048-4388-B6BE-D1A958E79451}" srcOrd="1" destOrd="0" parTransId="{FE96F863-B486-4668-8EA5-45D36931D7B1}" sibTransId="{DED4B626-4B86-4D1D-821A-EFAFC858A010}"/>
    <dgm:cxn modelId="{4AC8927E-0901-4D66-9BE3-838260D1CACA}" srcId="{ED6A56A5-A38E-41BC-BC4D-E41A34C68BFA}" destId="{165F6D0B-642A-402B-9BE5-9BDA0024510E}" srcOrd="3" destOrd="0" parTransId="{A02992EE-C6B2-49AE-AB78-E649702BE9E3}" sibTransId="{40DF8135-FC03-4978-BD1F-B605011A806D}"/>
    <dgm:cxn modelId="{9369AA93-FEB1-544D-9A41-3B5613E6A077}" type="presOf" srcId="{17DF9855-CF8A-4776-89CF-D08F86C9459F}" destId="{EE21B3E7-6DED-6C47-B082-9580BF8112D9}" srcOrd="0" destOrd="0" presId="urn:microsoft.com/office/officeart/2008/layout/LinedList"/>
    <dgm:cxn modelId="{DBD4B4A2-50F3-D24F-943C-71AF1D748915}" type="presOf" srcId="{165F6D0B-642A-402B-9BE5-9BDA0024510E}" destId="{481A36E5-010C-494C-870A-84BC97FF0798}" srcOrd="0" destOrd="0" presId="urn:microsoft.com/office/officeart/2008/layout/LinedList"/>
    <dgm:cxn modelId="{620376E3-62C7-594A-9AD2-F697E13AA1DD}" type="presOf" srcId="{CEF5A965-A369-4FD6-9684-192D0920A2E5}" destId="{9F1E9C93-D59B-AF43-A414-5920177C6103}" srcOrd="0" destOrd="0" presId="urn:microsoft.com/office/officeart/2008/layout/LinedList"/>
    <dgm:cxn modelId="{24D3A71A-DCC6-6E40-8B73-D521E5909768}" type="presParOf" srcId="{05754D90-2281-7D43-A89A-06E3FD40B92B}" destId="{D59907DB-21B3-1741-B7AE-E6B999775CA5}" srcOrd="0" destOrd="0" presId="urn:microsoft.com/office/officeart/2008/layout/LinedList"/>
    <dgm:cxn modelId="{F477B540-C138-994D-B387-6844BDE7D4EC}" type="presParOf" srcId="{05754D90-2281-7D43-A89A-06E3FD40B92B}" destId="{E420B8E6-6DE4-1242-A8CF-1DA5FD6D98F9}" srcOrd="1" destOrd="0" presId="urn:microsoft.com/office/officeart/2008/layout/LinedList"/>
    <dgm:cxn modelId="{97C1D073-E860-1E49-A57D-884750B0057E}" type="presParOf" srcId="{E420B8E6-6DE4-1242-A8CF-1DA5FD6D98F9}" destId="{EE21B3E7-6DED-6C47-B082-9580BF8112D9}" srcOrd="0" destOrd="0" presId="urn:microsoft.com/office/officeart/2008/layout/LinedList"/>
    <dgm:cxn modelId="{FF131E81-A48E-4144-BDD6-64EFCD467529}" type="presParOf" srcId="{E420B8E6-6DE4-1242-A8CF-1DA5FD6D98F9}" destId="{81376D75-D1C2-7B48-A33A-E05AB252F505}" srcOrd="1" destOrd="0" presId="urn:microsoft.com/office/officeart/2008/layout/LinedList"/>
    <dgm:cxn modelId="{855092E2-8C7E-6943-B29B-7A9DD4088A22}" type="presParOf" srcId="{05754D90-2281-7D43-A89A-06E3FD40B92B}" destId="{6148D604-9A61-4A45-8D93-3C1C694127DB}" srcOrd="2" destOrd="0" presId="urn:microsoft.com/office/officeart/2008/layout/LinedList"/>
    <dgm:cxn modelId="{EF3FFAD7-0B7D-3041-988C-BEFFDD88F871}" type="presParOf" srcId="{05754D90-2281-7D43-A89A-06E3FD40B92B}" destId="{F343F262-AE25-A14B-A767-B6E195911A63}" srcOrd="3" destOrd="0" presId="urn:microsoft.com/office/officeart/2008/layout/LinedList"/>
    <dgm:cxn modelId="{5E32C842-0A78-E244-AF1E-9C0BC419823B}" type="presParOf" srcId="{F343F262-AE25-A14B-A767-B6E195911A63}" destId="{1659E05F-E0F5-5B48-8ABB-91CE7B60D878}" srcOrd="0" destOrd="0" presId="urn:microsoft.com/office/officeart/2008/layout/LinedList"/>
    <dgm:cxn modelId="{DB60B036-9F6B-FB4A-A51D-6C6041A665A6}" type="presParOf" srcId="{F343F262-AE25-A14B-A767-B6E195911A63}" destId="{C9CBC9B3-E744-EF41-B270-2ECB647543B6}" srcOrd="1" destOrd="0" presId="urn:microsoft.com/office/officeart/2008/layout/LinedList"/>
    <dgm:cxn modelId="{2A2EB241-9790-9F4B-87D5-305C6D49EC93}" type="presParOf" srcId="{05754D90-2281-7D43-A89A-06E3FD40B92B}" destId="{19EA0D13-EB4A-F546-A30B-3F30C0A83CD0}" srcOrd="4" destOrd="0" presId="urn:microsoft.com/office/officeart/2008/layout/LinedList"/>
    <dgm:cxn modelId="{F95765FC-C290-EA42-9E1C-4E9072300F60}" type="presParOf" srcId="{05754D90-2281-7D43-A89A-06E3FD40B92B}" destId="{CAB3DE9D-6007-6745-9962-339B3298E041}" srcOrd="5" destOrd="0" presId="urn:microsoft.com/office/officeart/2008/layout/LinedList"/>
    <dgm:cxn modelId="{4190608E-5146-7F41-B4DD-0C705677C085}" type="presParOf" srcId="{CAB3DE9D-6007-6745-9962-339B3298E041}" destId="{9F1E9C93-D59B-AF43-A414-5920177C6103}" srcOrd="0" destOrd="0" presId="urn:microsoft.com/office/officeart/2008/layout/LinedList"/>
    <dgm:cxn modelId="{63B1A6C7-3F3A-574B-9F6B-4003C30CFB5B}" type="presParOf" srcId="{CAB3DE9D-6007-6745-9962-339B3298E041}" destId="{A4AD9CEC-733C-F14D-B6C6-D97C1D9174CA}" srcOrd="1" destOrd="0" presId="urn:microsoft.com/office/officeart/2008/layout/LinedList"/>
    <dgm:cxn modelId="{798A7107-BDFD-7E4D-B73C-0DE6882D47E2}" type="presParOf" srcId="{05754D90-2281-7D43-A89A-06E3FD40B92B}" destId="{363408A6-6303-7247-A543-C19203DCCF9E}" srcOrd="6" destOrd="0" presId="urn:microsoft.com/office/officeart/2008/layout/LinedList"/>
    <dgm:cxn modelId="{9EF35C25-E5DE-BC41-B923-B8260B92062C}" type="presParOf" srcId="{05754D90-2281-7D43-A89A-06E3FD40B92B}" destId="{62590846-F964-F540-8ABE-5F4FC045616D}" srcOrd="7" destOrd="0" presId="urn:microsoft.com/office/officeart/2008/layout/LinedList"/>
    <dgm:cxn modelId="{401D1F33-6B26-B346-B6F6-FD1BB4140093}" type="presParOf" srcId="{62590846-F964-F540-8ABE-5F4FC045616D}" destId="{481A36E5-010C-494C-870A-84BC97FF0798}" srcOrd="0" destOrd="0" presId="urn:microsoft.com/office/officeart/2008/layout/LinedList"/>
    <dgm:cxn modelId="{C51BF083-52C4-834D-A8DE-2533E7E1DD62}" type="presParOf" srcId="{62590846-F964-F540-8ABE-5F4FC045616D}" destId="{09E67FD5-4166-AA47-AC70-44B9C45AF4B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A56A5-A38E-41BC-BC4D-E41A34C68B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7DF9855-CF8A-4776-89CF-D08F86C9459F}">
      <dgm:prSet custT="1"/>
      <dgm:spPr/>
      <dgm:t>
        <a:bodyPr/>
        <a:lstStyle/>
        <a:p>
          <a:r>
            <a:rPr lang="en-US" sz="2400" dirty="0">
              <a:effectLst>
                <a:outerShdw blurRad="50800" dist="38100" dir="5400000" algn="t" rotWithShape="0">
                  <a:prstClr val="black">
                    <a:alpha val="40000"/>
                  </a:prstClr>
                </a:outerShdw>
              </a:effectLst>
            </a:rPr>
            <a:t>Pathogen-suppressing microorganisms could be present in sufficiently high numbers to have a significant effect. </a:t>
          </a:r>
        </a:p>
      </dgm:t>
    </dgm:pt>
    <dgm:pt modelId="{74264BB4-0FAB-49BA-8F0D-20D78CBEBC5D}" type="parTrans" cxnId="{1D14F922-9677-4A61-9EEB-086490642634}">
      <dgm:prSet/>
      <dgm:spPr/>
      <dgm:t>
        <a:bodyPr/>
        <a:lstStyle/>
        <a:p>
          <a:endParaRPr lang="en-US"/>
        </a:p>
      </dgm:t>
    </dgm:pt>
    <dgm:pt modelId="{E27ABBED-70CE-43F3-B624-FEDA0587D9E7}" type="sibTrans" cxnId="{1D14F922-9677-4A61-9EEB-086490642634}">
      <dgm:prSet/>
      <dgm:spPr/>
      <dgm:t>
        <a:bodyPr/>
        <a:lstStyle/>
        <a:p>
          <a:endParaRPr lang="en-US"/>
        </a:p>
      </dgm:t>
    </dgm:pt>
    <dgm:pt modelId="{4765BE27-9048-4388-B6BE-D1A958E79451}">
      <dgm:prSet custT="1"/>
      <dgm:spPr/>
      <dgm:t>
        <a:bodyPr/>
        <a:lstStyle/>
        <a:p>
          <a:r>
            <a:rPr lang="en-US" sz="2400" dirty="0">
              <a:effectLst>
                <a:outerShdw blurRad="50800" dist="38100" dir="5400000" algn="t" rotWithShape="0">
                  <a:prstClr val="black">
                    <a:alpha val="40000"/>
                  </a:prstClr>
                </a:outerShdw>
              </a:effectLst>
            </a:rPr>
            <a:t>Microorganisms regarded as commensals, because they neither harm nor benefit the plant directly, can compete effectively with the pathogen-suppressing biocontrol bacteria. </a:t>
          </a:r>
        </a:p>
      </dgm:t>
    </dgm:pt>
    <dgm:pt modelId="{FE96F863-B486-4668-8EA5-45D36931D7B1}" type="parTrans" cxnId="{DFB3595F-3B19-4251-8217-24B569616244}">
      <dgm:prSet/>
      <dgm:spPr/>
      <dgm:t>
        <a:bodyPr/>
        <a:lstStyle/>
        <a:p>
          <a:endParaRPr lang="en-US"/>
        </a:p>
      </dgm:t>
    </dgm:pt>
    <dgm:pt modelId="{DED4B626-4B86-4D1D-821A-EFAFC858A010}" type="sibTrans" cxnId="{DFB3595F-3B19-4251-8217-24B569616244}">
      <dgm:prSet/>
      <dgm:spPr/>
      <dgm:t>
        <a:bodyPr/>
        <a:lstStyle/>
        <a:p>
          <a:endParaRPr lang="en-US"/>
        </a:p>
      </dgm:t>
    </dgm:pt>
    <dgm:pt modelId="{CEF5A965-A369-4FD6-9684-192D0920A2E5}">
      <dgm:prSet custT="1"/>
      <dgm:spPr/>
      <dgm:t>
        <a:bodyPr/>
        <a:lstStyle/>
        <a:p>
          <a:r>
            <a:rPr lang="en-US" sz="2400" dirty="0">
              <a:effectLst>
                <a:outerShdw blurRad="50800" dist="38100" dir="5400000" algn="t" rotWithShape="0">
                  <a:prstClr val="black">
                    <a:alpha val="40000"/>
                  </a:prstClr>
                </a:outerShdw>
              </a:effectLst>
            </a:rPr>
            <a:t>Biocontrol bacteria may also act synergistically on each other, as seemingly non-antagonistic bacterial strains can become antagonistic when grown together with other specific strains.</a:t>
          </a:r>
        </a:p>
      </dgm:t>
    </dgm:pt>
    <dgm:pt modelId="{C67666A1-2D34-499C-8B27-194A15CAD07C}" type="parTrans" cxnId="{D20CAB4E-941F-4FC9-95BC-B947F56C6D7A}">
      <dgm:prSet/>
      <dgm:spPr/>
      <dgm:t>
        <a:bodyPr/>
        <a:lstStyle/>
        <a:p>
          <a:endParaRPr lang="en-US"/>
        </a:p>
      </dgm:t>
    </dgm:pt>
    <dgm:pt modelId="{E996CB6E-3287-4940-BC50-9F8661C93F67}" type="sibTrans" cxnId="{D20CAB4E-941F-4FC9-95BC-B947F56C6D7A}">
      <dgm:prSet/>
      <dgm:spPr/>
      <dgm:t>
        <a:bodyPr/>
        <a:lstStyle/>
        <a:p>
          <a:endParaRPr lang="en-US"/>
        </a:p>
      </dgm:t>
    </dgm:pt>
    <dgm:pt modelId="{165F6D0B-642A-402B-9BE5-9BDA0024510E}">
      <dgm:prSet custT="1"/>
      <dgm:spPr/>
      <dgm:t>
        <a:bodyPr/>
        <a:lstStyle/>
        <a:p>
          <a:r>
            <a:rPr lang="en-US" sz="2400" dirty="0">
              <a:effectLst>
                <a:outerShdw blurRad="50800" dist="38100" dir="5400000" algn="t" rotWithShape="0">
                  <a:prstClr val="black">
                    <a:alpha val="40000"/>
                  </a:prstClr>
                </a:outerShdw>
              </a:effectLst>
            </a:rPr>
            <a:t>It can be argued that all the active microorganisms affect each other in one way or another, albeit indirectly…it is the total microbiome that affect[s] plant health </a:t>
          </a:r>
        </a:p>
      </dgm:t>
    </dgm:pt>
    <dgm:pt modelId="{A02992EE-C6B2-49AE-AB78-E649702BE9E3}" type="parTrans" cxnId="{4AC8927E-0901-4D66-9BE3-838260D1CACA}">
      <dgm:prSet/>
      <dgm:spPr/>
      <dgm:t>
        <a:bodyPr/>
        <a:lstStyle/>
        <a:p>
          <a:endParaRPr lang="en-US"/>
        </a:p>
      </dgm:t>
    </dgm:pt>
    <dgm:pt modelId="{40DF8135-FC03-4978-BD1F-B605011A806D}" type="sibTrans" cxnId="{4AC8927E-0901-4D66-9BE3-838260D1CACA}">
      <dgm:prSet/>
      <dgm:spPr/>
      <dgm:t>
        <a:bodyPr/>
        <a:lstStyle/>
        <a:p>
          <a:endParaRPr lang="en-US"/>
        </a:p>
      </dgm:t>
    </dgm:pt>
    <dgm:pt modelId="{C854EDE1-30F7-E44D-9C86-F0FCFEC70A29}" type="pres">
      <dgm:prSet presAssocID="{ED6A56A5-A38E-41BC-BC4D-E41A34C68BFA}" presName="linear" presStyleCnt="0">
        <dgm:presLayoutVars>
          <dgm:animLvl val="lvl"/>
          <dgm:resizeHandles val="exact"/>
        </dgm:presLayoutVars>
      </dgm:prSet>
      <dgm:spPr/>
    </dgm:pt>
    <dgm:pt modelId="{462F3EE1-AEB6-3A4C-9066-766B92974550}" type="pres">
      <dgm:prSet presAssocID="{17DF9855-CF8A-4776-89CF-D08F86C9459F}" presName="parentText" presStyleLbl="node1" presStyleIdx="0" presStyleCnt="4">
        <dgm:presLayoutVars>
          <dgm:chMax val="0"/>
          <dgm:bulletEnabled val="1"/>
        </dgm:presLayoutVars>
      </dgm:prSet>
      <dgm:spPr/>
    </dgm:pt>
    <dgm:pt modelId="{731FC986-21E4-2646-B524-7BEE66855C7F}" type="pres">
      <dgm:prSet presAssocID="{E27ABBED-70CE-43F3-B624-FEDA0587D9E7}" presName="spacer" presStyleCnt="0"/>
      <dgm:spPr/>
    </dgm:pt>
    <dgm:pt modelId="{9AADC0B4-48C5-7E4B-87FB-3541A68BC968}" type="pres">
      <dgm:prSet presAssocID="{4765BE27-9048-4388-B6BE-D1A958E79451}" presName="parentText" presStyleLbl="node1" presStyleIdx="1" presStyleCnt="4">
        <dgm:presLayoutVars>
          <dgm:chMax val="0"/>
          <dgm:bulletEnabled val="1"/>
        </dgm:presLayoutVars>
      </dgm:prSet>
      <dgm:spPr/>
    </dgm:pt>
    <dgm:pt modelId="{C5D38315-37DC-BA44-8469-1B5722CFE9A3}" type="pres">
      <dgm:prSet presAssocID="{DED4B626-4B86-4D1D-821A-EFAFC858A010}" presName="spacer" presStyleCnt="0"/>
      <dgm:spPr/>
    </dgm:pt>
    <dgm:pt modelId="{924D1F75-D525-C347-956D-40587AF394AB}" type="pres">
      <dgm:prSet presAssocID="{CEF5A965-A369-4FD6-9684-192D0920A2E5}" presName="parentText" presStyleLbl="node1" presStyleIdx="2" presStyleCnt="4">
        <dgm:presLayoutVars>
          <dgm:chMax val="0"/>
          <dgm:bulletEnabled val="1"/>
        </dgm:presLayoutVars>
      </dgm:prSet>
      <dgm:spPr/>
    </dgm:pt>
    <dgm:pt modelId="{BBF223E6-CFF4-D741-9D0F-CB17C938DE46}" type="pres">
      <dgm:prSet presAssocID="{E996CB6E-3287-4940-BC50-9F8661C93F67}" presName="spacer" presStyleCnt="0"/>
      <dgm:spPr/>
    </dgm:pt>
    <dgm:pt modelId="{6032333D-4359-2547-AB87-FE42191B20FD}" type="pres">
      <dgm:prSet presAssocID="{165F6D0B-642A-402B-9BE5-9BDA0024510E}" presName="parentText" presStyleLbl="node1" presStyleIdx="3" presStyleCnt="4">
        <dgm:presLayoutVars>
          <dgm:chMax val="0"/>
          <dgm:bulletEnabled val="1"/>
        </dgm:presLayoutVars>
      </dgm:prSet>
      <dgm:spPr/>
    </dgm:pt>
  </dgm:ptLst>
  <dgm:cxnLst>
    <dgm:cxn modelId="{1D14F922-9677-4A61-9EEB-086490642634}" srcId="{ED6A56A5-A38E-41BC-BC4D-E41A34C68BFA}" destId="{17DF9855-CF8A-4776-89CF-D08F86C9459F}" srcOrd="0" destOrd="0" parTransId="{74264BB4-0FAB-49BA-8F0D-20D78CBEBC5D}" sibTransId="{E27ABBED-70CE-43F3-B624-FEDA0587D9E7}"/>
    <dgm:cxn modelId="{0E08A336-6C71-FC4B-AFAD-B909ACEBAFF3}" type="presOf" srcId="{ED6A56A5-A38E-41BC-BC4D-E41A34C68BFA}" destId="{C854EDE1-30F7-E44D-9C86-F0FCFEC70A29}" srcOrd="0" destOrd="0" presId="urn:microsoft.com/office/officeart/2005/8/layout/vList2"/>
    <dgm:cxn modelId="{D20CAB4E-941F-4FC9-95BC-B947F56C6D7A}" srcId="{ED6A56A5-A38E-41BC-BC4D-E41A34C68BFA}" destId="{CEF5A965-A369-4FD6-9684-192D0920A2E5}" srcOrd="2" destOrd="0" parTransId="{C67666A1-2D34-499C-8B27-194A15CAD07C}" sibTransId="{E996CB6E-3287-4940-BC50-9F8661C93F67}"/>
    <dgm:cxn modelId="{DFB3595F-3B19-4251-8217-24B569616244}" srcId="{ED6A56A5-A38E-41BC-BC4D-E41A34C68BFA}" destId="{4765BE27-9048-4388-B6BE-D1A958E79451}" srcOrd="1" destOrd="0" parTransId="{FE96F863-B486-4668-8EA5-45D36931D7B1}" sibTransId="{DED4B626-4B86-4D1D-821A-EFAFC858A010}"/>
    <dgm:cxn modelId="{43EA7468-3B59-1848-A62B-C2607221868F}" type="presOf" srcId="{165F6D0B-642A-402B-9BE5-9BDA0024510E}" destId="{6032333D-4359-2547-AB87-FE42191B20FD}" srcOrd="0" destOrd="0" presId="urn:microsoft.com/office/officeart/2005/8/layout/vList2"/>
    <dgm:cxn modelId="{C3797A7A-1721-7E41-988B-D818A3171E1C}" type="presOf" srcId="{4765BE27-9048-4388-B6BE-D1A958E79451}" destId="{9AADC0B4-48C5-7E4B-87FB-3541A68BC968}" srcOrd="0" destOrd="0" presId="urn:microsoft.com/office/officeart/2005/8/layout/vList2"/>
    <dgm:cxn modelId="{4AC8927E-0901-4D66-9BE3-838260D1CACA}" srcId="{ED6A56A5-A38E-41BC-BC4D-E41A34C68BFA}" destId="{165F6D0B-642A-402B-9BE5-9BDA0024510E}" srcOrd="3" destOrd="0" parTransId="{A02992EE-C6B2-49AE-AB78-E649702BE9E3}" sibTransId="{40DF8135-FC03-4978-BD1F-B605011A806D}"/>
    <dgm:cxn modelId="{092E41DE-7295-A143-B860-7A0B4FF8B866}" type="presOf" srcId="{CEF5A965-A369-4FD6-9684-192D0920A2E5}" destId="{924D1F75-D525-C347-956D-40587AF394AB}" srcOrd="0" destOrd="0" presId="urn:microsoft.com/office/officeart/2005/8/layout/vList2"/>
    <dgm:cxn modelId="{719F1DFF-8DDA-B842-9ACC-D511619C2E94}" type="presOf" srcId="{17DF9855-CF8A-4776-89CF-D08F86C9459F}" destId="{462F3EE1-AEB6-3A4C-9066-766B92974550}" srcOrd="0" destOrd="0" presId="urn:microsoft.com/office/officeart/2005/8/layout/vList2"/>
    <dgm:cxn modelId="{E831A80E-4815-4A44-A03F-F24D7A36D184}" type="presParOf" srcId="{C854EDE1-30F7-E44D-9C86-F0FCFEC70A29}" destId="{462F3EE1-AEB6-3A4C-9066-766B92974550}" srcOrd="0" destOrd="0" presId="urn:microsoft.com/office/officeart/2005/8/layout/vList2"/>
    <dgm:cxn modelId="{20486B57-D4D7-624E-9FF1-2367548D3D0F}" type="presParOf" srcId="{C854EDE1-30F7-E44D-9C86-F0FCFEC70A29}" destId="{731FC986-21E4-2646-B524-7BEE66855C7F}" srcOrd="1" destOrd="0" presId="urn:microsoft.com/office/officeart/2005/8/layout/vList2"/>
    <dgm:cxn modelId="{0E774696-C38F-8E40-BA35-FC1786CED9F6}" type="presParOf" srcId="{C854EDE1-30F7-E44D-9C86-F0FCFEC70A29}" destId="{9AADC0B4-48C5-7E4B-87FB-3541A68BC968}" srcOrd="2" destOrd="0" presId="urn:microsoft.com/office/officeart/2005/8/layout/vList2"/>
    <dgm:cxn modelId="{0815F023-980B-2846-8BED-555278D9ED89}" type="presParOf" srcId="{C854EDE1-30F7-E44D-9C86-F0FCFEC70A29}" destId="{C5D38315-37DC-BA44-8469-1B5722CFE9A3}" srcOrd="3" destOrd="0" presId="urn:microsoft.com/office/officeart/2005/8/layout/vList2"/>
    <dgm:cxn modelId="{A8521466-351A-814E-90B0-A7D8F3D3605F}" type="presParOf" srcId="{C854EDE1-30F7-E44D-9C86-F0FCFEC70A29}" destId="{924D1F75-D525-C347-956D-40587AF394AB}" srcOrd="4" destOrd="0" presId="urn:microsoft.com/office/officeart/2005/8/layout/vList2"/>
    <dgm:cxn modelId="{EB70FE16-F882-244F-89A9-4C8F82E18FA3}" type="presParOf" srcId="{C854EDE1-30F7-E44D-9C86-F0FCFEC70A29}" destId="{BBF223E6-CFF4-D741-9D0F-CB17C938DE46}" srcOrd="5" destOrd="0" presId="urn:microsoft.com/office/officeart/2005/8/layout/vList2"/>
    <dgm:cxn modelId="{E8B83D7B-0C72-5546-8196-10D2125FA1EE}" type="presParOf" srcId="{C854EDE1-30F7-E44D-9C86-F0FCFEC70A29}" destId="{6032333D-4359-2547-AB87-FE42191B20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7DBFF-C6F7-44EF-AE36-D97300470D5C}"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ED50B087-F964-47DB-90C2-327F9A2EFC22}">
      <dgm:prSet custT="1"/>
      <dgm:spPr/>
      <dgm:t>
        <a:bodyPr/>
        <a:lstStyle/>
        <a:p>
          <a:r>
            <a:rPr lang="en-US" sz="2000" dirty="0">
              <a:effectLst>
                <a:outerShdw blurRad="50800" dist="38100" dir="5400000" algn="t" rotWithShape="0">
                  <a:prstClr val="black">
                    <a:alpha val="40000"/>
                  </a:prstClr>
                </a:outerShdw>
              </a:effectLst>
            </a:rPr>
            <a:t>Cell-to-cell communication </a:t>
          </a:r>
        </a:p>
      </dgm:t>
    </dgm:pt>
    <dgm:pt modelId="{C616684B-1153-4332-B0D9-B573CD90D6FF}" type="parTrans" cxnId="{DB53070C-9DE7-4376-BE6E-DA1BCCF6CE68}">
      <dgm:prSet/>
      <dgm:spPr/>
      <dgm:t>
        <a:bodyPr/>
        <a:lstStyle/>
        <a:p>
          <a:endParaRPr lang="en-US"/>
        </a:p>
      </dgm:t>
    </dgm:pt>
    <dgm:pt modelId="{C18EE2E6-FA21-4259-AE95-A0C73FCBC2EF}" type="sibTrans" cxnId="{DB53070C-9DE7-4376-BE6E-DA1BCCF6CE68}">
      <dgm:prSet/>
      <dgm:spPr/>
      <dgm:t>
        <a:bodyPr/>
        <a:lstStyle/>
        <a:p>
          <a:endParaRPr lang="en-US"/>
        </a:p>
      </dgm:t>
    </dgm:pt>
    <dgm:pt modelId="{AA0431E5-9300-46C7-BE9E-E45D68533F48}">
      <dgm:prSet custT="1"/>
      <dgm:spPr/>
      <dgm:t>
        <a:bodyPr/>
        <a:lstStyle/>
        <a:p>
          <a:r>
            <a:rPr lang="en-US" sz="2000" dirty="0">
              <a:effectLst>
                <a:outerShdw blurRad="50800" dist="38100" dir="5400000" algn="t" rotWithShape="0">
                  <a:prstClr val="black">
                    <a:alpha val="40000"/>
                  </a:prstClr>
                </a:outerShdw>
              </a:effectLst>
            </a:rPr>
            <a:t>Plant-associated bacteria produce and utilize AHLs  to signal to each other and to regulate their gene expression </a:t>
          </a:r>
        </a:p>
      </dgm:t>
    </dgm:pt>
    <dgm:pt modelId="{9412A2E6-8E1B-4108-BCC9-0366FCBDE570}" type="parTrans" cxnId="{4132E2FE-7FD3-4E0C-BA93-61E49945DE44}">
      <dgm:prSet/>
      <dgm:spPr/>
      <dgm:t>
        <a:bodyPr/>
        <a:lstStyle/>
        <a:p>
          <a:endParaRPr lang="en-US"/>
        </a:p>
      </dgm:t>
    </dgm:pt>
    <dgm:pt modelId="{E63731B0-5B89-4326-8B6A-B956CF8DD928}" type="sibTrans" cxnId="{4132E2FE-7FD3-4E0C-BA93-61E49945DE44}">
      <dgm:prSet/>
      <dgm:spPr/>
      <dgm:t>
        <a:bodyPr/>
        <a:lstStyle/>
        <a:p>
          <a:endParaRPr lang="en-US"/>
        </a:p>
      </dgm:t>
    </dgm:pt>
    <dgm:pt modelId="{5F5D74EE-DCF1-4F5C-B4A3-586E1C553D0E}">
      <dgm:prSet custT="1"/>
      <dgm:spPr/>
      <dgm:t>
        <a:bodyPr/>
        <a:lstStyle/>
        <a:p>
          <a:r>
            <a:rPr lang="en-US" sz="2000" dirty="0">
              <a:effectLst>
                <a:outerShdw blurRad="50800" dist="38100" dir="5400000" algn="t" rotWithShape="0">
                  <a:prstClr val="black">
                    <a:alpha val="40000"/>
                  </a:prstClr>
                </a:outerShdw>
              </a:effectLst>
            </a:rPr>
            <a:t>AHLs affect root development and elicit ISR, further highlighting the importance of AHLs in cross-kingdom signaling in the rhizosphere. </a:t>
          </a:r>
        </a:p>
      </dgm:t>
    </dgm:pt>
    <dgm:pt modelId="{D8E0D378-E88C-44D9-8F6F-6EF54A14818E}" type="parTrans" cxnId="{E31E1CAA-037B-4FFD-B4FC-764C91325B82}">
      <dgm:prSet/>
      <dgm:spPr/>
      <dgm:t>
        <a:bodyPr/>
        <a:lstStyle/>
        <a:p>
          <a:endParaRPr lang="en-US"/>
        </a:p>
      </dgm:t>
    </dgm:pt>
    <dgm:pt modelId="{77424BB4-8E02-4EA3-BC2D-1E6204124142}" type="sibTrans" cxnId="{E31E1CAA-037B-4FFD-B4FC-764C91325B82}">
      <dgm:prSet/>
      <dgm:spPr/>
      <dgm:t>
        <a:bodyPr/>
        <a:lstStyle/>
        <a:p>
          <a:endParaRPr lang="en-US"/>
        </a:p>
      </dgm:t>
    </dgm:pt>
    <dgm:pt modelId="{F18E3387-F980-41C7-A2E7-ED5E018DAB3D}">
      <dgm:prSet custT="1"/>
      <dgm:spPr/>
      <dgm:t>
        <a:bodyPr/>
        <a:lstStyle/>
        <a:p>
          <a:r>
            <a:rPr lang="en-US" sz="2000" dirty="0">
              <a:effectLst>
                <a:outerShdw blurRad="50800" dist="38100" dir="5400000" algn="t" rotWithShape="0">
                  <a:prstClr val="black">
                    <a:alpha val="40000"/>
                  </a:prstClr>
                </a:outerShdw>
              </a:effectLst>
            </a:rPr>
            <a:t>Plants can produce compounds that stimulate or repress QS-regulated responses in bacteria. </a:t>
          </a:r>
        </a:p>
      </dgm:t>
    </dgm:pt>
    <dgm:pt modelId="{88C42720-0FDF-4FAF-B9E0-9CA714CEA5BD}" type="parTrans" cxnId="{AB0CEEC8-761B-446A-92DB-3D99FEA7B6B1}">
      <dgm:prSet/>
      <dgm:spPr/>
      <dgm:t>
        <a:bodyPr/>
        <a:lstStyle/>
        <a:p>
          <a:endParaRPr lang="en-US"/>
        </a:p>
      </dgm:t>
    </dgm:pt>
    <dgm:pt modelId="{024A99F6-B5EF-4F41-8433-746CD5325C5D}" type="sibTrans" cxnId="{AB0CEEC8-761B-446A-92DB-3D99FEA7B6B1}">
      <dgm:prSet/>
      <dgm:spPr/>
      <dgm:t>
        <a:bodyPr/>
        <a:lstStyle/>
        <a:p>
          <a:endParaRPr lang="en-US"/>
        </a:p>
      </dgm:t>
    </dgm:pt>
    <dgm:pt modelId="{863591E7-58BA-7F4B-A19D-9C8F95AE70CB}" type="pres">
      <dgm:prSet presAssocID="{B007DBFF-C6F7-44EF-AE36-D97300470D5C}" presName="matrix" presStyleCnt="0">
        <dgm:presLayoutVars>
          <dgm:chMax val="1"/>
          <dgm:dir/>
          <dgm:resizeHandles val="exact"/>
        </dgm:presLayoutVars>
      </dgm:prSet>
      <dgm:spPr/>
    </dgm:pt>
    <dgm:pt modelId="{9149FF55-2FF1-5747-90F0-07D0A67ECC8F}" type="pres">
      <dgm:prSet presAssocID="{B007DBFF-C6F7-44EF-AE36-D97300470D5C}" presName="axisShape" presStyleLbl="bgShp" presStyleIdx="0" presStyleCnt="1"/>
      <dgm:spPr/>
    </dgm:pt>
    <dgm:pt modelId="{7388B79B-0071-A74F-A9F2-4E40EC8FD3DF}" type="pres">
      <dgm:prSet presAssocID="{B007DBFF-C6F7-44EF-AE36-D97300470D5C}" presName="rect1" presStyleLbl="node1" presStyleIdx="0" presStyleCnt="4">
        <dgm:presLayoutVars>
          <dgm:chMax val="0"/>
          <dgm:chPref val="0"/>
          <dgm:bulletEnabled val="1"/>
        </dgm:presLayoutVars>
      </dgm:prSet>
      <dgm:spPr/>
    </dgm:pt>
    <dgm:pt modelId="{2729889F-C017-2640-831E-DE2DA5B1EF48}" type="pres">
      <dgm:prSet presAssocID="{B007DBFF-C6F7-44EF-AE36-D97300470D5C}" presName="rect2" presStyleLbl="node1" presStyleIdx="1" presStyleCnt="4">
        <dgm:presLayoutVars>
          <dgm:chMax val="0"/>
          <dgm:chPref val="0"/>
          <dgm:bulletEnabled val="1"/>
        </dgm:presLayoutVars>
      </dgm:prSet>
      <dgm:spPr/>
    </dgm:pt>
    <dgm:pt modelId="{8388FEFE-6ECB-BB40-9E1D-000AF880D2FD}" type="pres">
      <dgm:prSet presAssocID="{B007DBFF-C6F7-44EF-AE36-D97300470D5C}" presName="rect3" presStyleLbl="node1" presStyleIdx="2" presStyleCnt="4">
        <dgm:presLayoutVars>
          <dgm:chMax val="0"/>
          <dgm:chPref val="0"/>
          <dgm:bulletEnabled val="1"/>
        </dgm:presLayoutVars>
      </dgm:prSet>
      <dgm:spPr/>
    </dgm:pt>
    <dgm:pt modelId="{7CA31A8B-26BB-5144-8CF1-1CF232F32225}" type="pres">
      <dgm:prSet presAssocID="{B007DBFF-C6F7-44EF-AE36-D97300470D5C}" presName="rect4" presStyleLbl="node1" presStyleIdx="3" presStyleCnt="4">
        <dgm:presLayoutVars>
          <dgm:chMax val="0"/>
          <dgm:chPref val="0"/>
          <dgm:bulletEnabled val="1"/>
        </dgm:presLayoutVars>
      </dgm:prSet>
      <dgm:spPr/>
    </dgm:pt>
  </dgm:ptLst>
  <dgm:cxnLst>
    <dgm:cxn modelId="{CC2AA009-1B72-C94C-9CD6-BE28123399B7}" type="presOf" srcId="{AA0431E5-9300-46C7-BE9E-E45D68533F48}" destId="{2729889F-C017-2640-831E-DE2DA5B1EF48}" srcOrd="0" destOrd="0" presId="urn:microsoft.com/office/officeart/2005/8/layout/matrix2"/>
    <dgm:cxn modelId="{DB53070C-9DE7-4376-BE6E-DA1BCCF6CE68}" srcId="{B007DBFF-C6F7-44EF-AE36-D97300470D5C}" destId="{ED50B087-F964-47DB-90C2-327F9A2EFC22}" srcOrd="0" destOrd="0" parTransId="{C616684B-1153-4332-B0D9-B573CD90D6FF}" sibTransId="{C18EE2E6-FA21-4259-AE95-A0C73FCBC2EF}"/>
    <dgm:cxn modelId="{27639D11-AA7C-7A45-A28C-9960C16C894F}" type="presOf" srcId="{F18E3387-F980-41C7-A2E7-ED5E018DAB3D}" destId="{7CA31A8B-26BB-5144-8CF1-1CF232F32225}" srcOrd="0" destOrd="0" presId="urn:microsoft.com/office/officeart/2005/8/layout/matrix2"/>
    <dgm:cxn modelId="{6A456256-CE58-A949-A98A-A096358551F1}" type="presOf" srcId="{B007DBFF-C6F7-44EF-AE36-D97300470D5C}" destId="{863591E7-58BA-7F4B-A19D-9C8F95AE70CB}" srcOrd="0" destOrd="0" presId="urn:microsoft.com/office/officeart/2005/8/layout/matrix2"/>
    <dgm:cxn modelId="{E31E1CAA-037B-4FFD-B4FC-764C91325B82}" srcId="{B007DBFF-C6F7-44EF-AE36-D97300470D5C}" destId="{5F5D74EE-DCF1-4F5C-B4A3-586E1C553D0E}" srcOrd="2" destOrd="0" parTransId="{D8E0D378-E88C-44D9-8F6F-6EF54A14818E}" sibTransId="{77424BB4-8E02-4EA3-BC2D-1E6204124142}"/>
    <dgm:cxn modelId="{AB0CEEC8-761B-446A-92DB-3D99FEA7B6B1}" srcId="{B007DBFF-C6F7-44EF-AE36-D97300470D5C}" destId="{F18E3387-F980-41C7-A2E7-ED5E018DAB3D}" srcOrd="3" destOrd="0" parTransId="{88C42720-0FDF-4FAF-B9E0-9CA714CEA5BD}" sibTransId="{024A99F6-B5EF-4F41-8433-746CD5325C5D}"/>
    <dgm:cxn modelId="{F99D5ACA-1533-4146-AB45-02E9185AF82A}" type="presOf" srcId="{ED50B087-F964-47DB-90C2-327F9A2EFC22}" destId="{7388B79B-0071-A74F-A9F2-4E40EC8FD3DF}" srcOrd="0" destOrd="0" presId="urn:microsoft.com/office/officeart/2005/8/layout/matrix2"/>
    <dgm:cxn modelId="{2C7B74CE-DFE2-404A-974A-6BA34FCBDB96}" type="presOf" srcId="{5F5D74EE-DCF1-4F5C-B4A3-586E1C553D0E}" destId="{8388FEFE-6ECB-BB40-9E1D-000AF880D2FD}" srcOrd="0" destOrd="0" presId="urn:microsoft.com/office/officeart/2005/8/layout/matrix2"/>
    <dgm:cxn modelId="{4132E2FE-7FD3-4E0C-BA93-61E49945DE44}" srcId="{B007DBFF-C6F7-44EF-AE36-D97300470D5C}" destId="{AA0431E5-9300-46C7-BE9E-E45D68533F48}" srcOrd="1" destOrd="0" parTransId="{9412A2E6-8E1B-4108-BCC9-0366FCBDE570}" sibTransId="{E63731B0-5B89-4326-8B6A-B956CF8DD928}"/>
    <dgm:cxn modelId="{FEB5D665-E3A6-1C46-8A99-2480FC007119}" type="presParOf" srcId="{863591E7-58BA-7F4B-A19D-9C8F95AE70CB}" destId="{9149FF55-2FF1-5747-90F0-07D0A67ECC8F}" srcOrd="0" destOrd="0" presId="urn:microsoft.com/office/officeart/2005/8/layout/matrix2"/>
    <dgm:cxn modelId="{0CC79BD8-BCFE-4341-B07B-2F4145AAEBA8}" type="presParOf" srcId="{863591E7-58BA-7F4B-A19D-9C8F95AE70CB}" destId="{7388B79B-0071-A74F-A9F2-4E40EC8FD3DF}" srcOrd="1" destOrd="0" presId="urn:microsoft.com/office/officeart/2005/8/layout/matrix2"/>
    <dgm:cxn modelId="{FA1E98B0-6637-4C44-B404-C2F2E7DC0D8A}" type="presParOf" srcId="{863591E7-58BA-7F4B-A19D-9C8F95AE70CB}" destId="{2729889F-C017-2640-831E-DE2DA5B1EF48}" srcOrd="2" destOrd="0" presId="urn:microsoft.com/office/officeart/2005/8/layout/matrix2"/>
    <dgm:cxn modelId="{86FB1174-28B3-D645-A970-966FB7FD9CAB}" type="presParOf" srcId="{863591E7-58BA-7F4B-A19D-9C8F95AE70CB}" destId="{8388FEFE-6ECB-BB40-9E1D-000AF880D2FD}" srcOrd="3" destOrd="0" presId="urn:microsoft.com/office/officeart/2005/8/layout/matrix2"/>
    <dgm:cxn modelId="{5E8A884F-3B36-664D-8C15-9EB342D87E09}" type="presParOf" srcId="{863591E7-58BA-7F4B-A19D-9C8F95AE70CB}" destId="{7CA31A8B-26BB-5144-8CF1-1CF232F3222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F042D-B001-4F9E-B1BA-2892EAF38FDB}">
      <dgm:prSet/>
      <dgm:spPr/>
      <dgm:t>
        <a:bodyPr/>
        <a:lstStyle/>
        <a:p>
          <a:r>
            <a:rPr lang="en-US" dirty="0">
              <a:effectLst>
                <a:outerShdw blurRad="50800" dist="38100" dir="5400000" algn="t" rotWithShape="0">
                  <a:prstClr val="black">
                    <a:alpha val="40000"/>
                  </a:prstClr>
                </a:outerShdw>
              </a:effectLst>
            </a:rPr>
            <a:t>If plants shape the rhizosphere, then what is the role of cultural selection practices in Indigenous agroecosystems where the quality of the crop is not reduced to a simple farm-gate end product?</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dgm:spPr/>
      <dgm:t>
        <a:bodyPr/>
        <a:lstStyle/>
        <a:p>
          <a:r>
            <a:rPr lang="en-US" dirty="0">
              <a:solidFill>
                <a:schemeClr val="bg1"/>
              </a:solidFill>
              <a:effectLst>
                <a:outerShdw blurRad="50800" dist="38100" dir="5400000" algn="t" rotWithShape="0">
                  <a:prstClr val="black">
                    <a:alpha val="40000"/>
                  </a:prstClr>
                </a:outerShdw>
              </a:effectLst>
            </a:rPr>
            <a:t>“Induction of </a:t>
          </a:r>
          <a:r>
            <a:rPr lang="en-US" dirty="0" err="1">
              <a:solidFill>
                <a:schemeClr val="bg1"/>
              </a:solidFill>
              <a:effectLst>
                <a:outerShdw blurRad="50800" dist="38100" dir="5400000" algn="t" rotWithShape="0">
                  <a:prstClr val="black">
                    <a:alpha val="40000"/>
                  </a:prstClr>
                </a:outerShdw>
              </a:effectLst>
            </a:rPr>
            <a:t>suppressiveness</a:t>
          </a:r>
          <a:r>
            <a:rPr lang="en-US" dirty="0">
              <a:solidFill>
                <a:schemeClr val="bg1"/>
              </a:solidFill>
              <a:effectLst>
                <a:outerShdw blurRad="50800" dist="38100" dir="5400000" algn="t" rotWithShape="0">
                  <a:prstClr val="black">
                    <a:alpha val="40000"/>
                  </a:prstClr>
                </a:outerShdw>
              </a:effectLst>
            </a:rPr>
            <a:t> by itself is remarkable, because for most plant species, successive monocultures will lead to a build-up of specialized plant pathogens.” Q: Is this an endorsement?</a:t>
          </a:r>
          <a:endParaRPr lang="en-US" dirty="0"/>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84B3D132-FF21-4B98-825F-B2ED23746684}">
      <dgm:prSet/>
      <dgm:spPr/>
      <dgm:t>
        <a:bodyPr/>
        <a:lstStyle/>
        <a:p>
          <a:r>
            <a:rPr lang="en-US" dirty="0">
              <a:solidFill>
                <a:schemeClr val="bg1"/>
              </a:solidFill>
              <a:effectLst>
                <a:outerShdw blurRad="50800" dist="38100" dir="5400000" algn="t" rotWithShape="0">
                  <a:prstClr val="black">
                    <a:alpha val="40000"/>
                  </a:prstClr>
                </a:outerShdw>
              </a:effectLst>
            </a:rPr>
            <a:t>Many studies suggest GMOs, combined with agro-industrial chemicals like glyphosate, can cause harmful cumulative effects to the rhizosphere and human gut microbiomes alike.</a:t>
          </a:r>
          <a:endParaRPr lang="en-US" dirty="0"/>
        </a:p>
      </dgm:t>
    </dgm:pt>
    <dgm:pt modelId="{0E3407F9-3BEA-462B-A2E5-11F2F0C50DC9}" type="parTrans" cxnId="{D9D86CDC-BB22-4286-885D-996A5EBC1E49}">
      <dgm:prSet/>
      <dgm:spPr/>
      <dgm:t>
        <a:bodyPr/>
        <a:lstStyle/>
        <a:p>
          <a:endParaRPr lang="en-US"/>
        </a:p>
      </dgm:t>
    </dgm:pt>
    <dgm:pt modelId="{DACF64EE-DE27-4DED-9037-70829DE0A9FA}" type="sibTrans" cxnId="{D9D86CDC-BB22-4286-885D-996A5EBC1E4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3">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3">
        <dgm:presLayoutVars>
          <dgm:chMax val="0"/>
          <dgm:bulletEnabled val="1"/>
        </dgm:presLayoutVars>
      </dgm:prSet>
      <dgm:spPr/>
    </dgm:pt>
    <dgm:pt modelId="{9536AC2C-D029-8742-BB0F-3496D4F9C7D0}" type="pres">
      <dgm:prSet presAssocID="{DA3888C7-7F6C-438E-9D0A-996E48E51DD7}" presName="spacer" presStyleCnt="0"/>
      <dgm:spPr/>
    </dgm:pt>
    <dgm:pt modelId="{BB5AADBB-13E9-2140-9401-8A07D8C93C14}" type="pres">
      <dgm:prSet presAssocID="{84B3D132-FF21-4B98-825F-B2ED23746684}" presName="parentText" presStyleLbl="node1" presStyleIdx="2" presStyleCnt="3">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3F312827-1CB2-484B-8DCA-F228DD4BF3AD}" type="presOf" srcId="{84B3D132-FF21-4B98-825F-B2ED23746684}" destId="{BB5AADBB-13E9-2140-9401-8A07D8C93C14}"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D9D86CDC-BB22-4286-885D-996A5EBC1E49}" srcId="{2C1FAEDE-EC07-448D-8BE8-A7ED8DCAE0EE}" destId="{84B3D132-FF21-4B98-825F-B2ED23746684}" srcOrd="2" destOrd="0" parTransId="{0E3407F9-3BEA-462B-A2E5-11F2F0C50DC9}" sibTransId="{DACF64EE-DE27-4DED-9037-70829DE0A9FA}"/>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 modelId="{5B709371-F56F-A24D-A452-3702DBF0A57F}" type="presParOf" srcId="{9E0499E6-C0C7-1D43-A1FC-247BABB75549}" destId="{9536AC2C-D029-8742-BB0F-3496D4F9C7D0}" srcOrd="3" destOrd="0" presId="urn:microsoft.com/office/officeart/2005/8/layout/vList2"/>
    <dgm:cxn modelId="{8A95C214-185E-7846-BD0F-1D9E07FA6193}" type="presParOf" srcId="{9E0499E6-C0C7-1D43-A1FC-247BABB75549}" destId="{BB5AADBB-13E9-2140-9401-8A07D8C93C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907DB-21B3-1741-B7AE-E6B999775CA5}">
      <dsp:nvSpPr>
        <dsp:cNvPr id="0" name=""/>
        <dsp:cNvSpPr/>
      </dsp:nvSpPr>
      <dsp:spPr>
        <a:xfrm>
          <a:off x="0" y="0"/>
          <a:ext cx="400758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21B3E7-6DED-6C47-B082-9580BF8112D9}">
      <dsp:nvSpPr>
        <dsp:cNvPr id="0" name=""/>
        <dsp:cNvSpPr/>
      </dsp:nvSpPr>
      <dsp:spPr>
        <a:xfrm>
          <a:off x="0" y="0"/>
          <a:ext cx="4007581" cy="125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outerShdw blurRad="50800" dist="38100" dir="5400000" algn="t" rotWithShape="0">
                  <a:prstClr val="black">
                    <a:alpha val="40000"/>
                  </a:prstClr>
                </a:outerShdw>
              </a:effectLst>
            </a:rPr>
            <a:t>An </a:t>
          </a:r>
          <a:r>
            <a:rPr lang="en-US" sz="1600" b="1" kern="1200" dirty="0">
              <a:effectLst>
                <a:outerShdw blurRad="50800" dist="38100" dir="5400000" algn="t" rotWithShape="0">
                  <a:prstClr val="black">
                    <a:alpha val="40000"/>
                  </a:prstClr>
                </a:outerShdw>
              </a:effectLst>
            </a:rPr>
            <a:t>immune signaling cascade</a:t>
          </a:r>
          <a:r>
            <a:rPr lang="en-US" sz="1600" kern="1200" dirty="0">
              <a:effectLst>
                <a:outerShdw blurRad="50800" dist="38100" dir="5400000" algn="t" rotWithShape="0">
                  <a:prstClr val="black">
                    <a:alpha val="40000"/>
                  </a:prstClr>
                </a:outerShdw>
              </a:effectLst>
            </a:rPr>
            <a:t> is initiated systemically that confers </a:t>
          </a:r>
          <a:r>
            <a:rPr lang="en-US" sz="1600" b="1" kern="1200" dirty="0">
              <a:effectLst>
                <a:outerShdw blurRad="50800" dist="38100" dir="5400000" algn="t" rotWithShape="0">
                  <a:prstClr val="black">
                    <a:alpha val="40000"/>
                  </a:prstClr>
                </a:outerShdw>
              </a:effectLst>
            </a:rPr>
            <a:t>resistance against a broad spectrum of pathogens and even insects.</a:t>
          </a:r>
        </a:p>
      </dsp:txBody>
      <dsp:txXfrm>
        <a:off x="0" y="0"/>
        <a:ext cx="4007581" cy="1257396"/>
      </dsp:txXfrm>
    </dsp:sp>
    <dsp:sp modelId="{6148D604-9A61-4A45-8D93-3C1C694127DB}">
      <dsp:nvSpPr>
        <dsp:cNvPr id="0" name=""/>
        <dsp:cNvSpPr/>
      </dsp:nvSpPr>
      <dsp:spPr>
        <a:xfrm>
          <a:off x="0" y="1257396"/>
          <a:ext cx="400758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59E05F-E0F5-5B48-8ABB-91CE7B60D878}">
      <dsp:nvSpPr>
        <dsp:cNvPr id="0" name=""/>
        <dsp:cNvSpPr/>
      </dsp:nvSpPr>
      <dsp:spPr>
        <a:xfrm>
          <a:off x="0" y="1257396"/>
          <a:ext cx="4007581" cy="125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outerShdw blurRad="50800" dist="38100" dir="5400000" algn="t" rotWithShape="0">
                  <a:prstClr val="black">
                    <a:alpha val="40000"/>
                  </a:prstClr>
                </a:outerShdw>
              </a:effectLst>
            </a:rPr>
            <a:t>The ISR primes accelerated defense-related gene expression and </a:t>
          </a:r>
          <a:r>
            <a:rPr lang="en-US" sz="1600" b="1" kern="1200" dirty="0">
              <a:effectLst>
                <a:outerShdw blurRad="50800" dist="38100" dir="5400000" algn="t" rotWithShape="0">
                  <a:prstClr val="black">
                    <a:alpha val="40000"/>
                  </a:prstClr>
                </a:outerShdw>
              </a:effectLst>
            </a:rPr>
            <a:t>increased deposition of callose at the site of pathogen entry.</a:t>
          </a:r>
        </a:p>
      </dsp:txBody>
      <dsp:txXfrm>
        <a:off x="0" y="1257396"/>
        <a:ext cx="4007581" cy="1257396"/>
      </dsp:txXfrm>
    </dsp:sp>
    <dsp:sp modelId="{19EA0D13-EB4A-F546-A30B-3F30C0A83CD0}">
      <dsp:nvSpPr>
        <dsp:cNvPr id="0" name=""/>
        <dsp:cNvSpPr/>
      </dsp:nvSpPr>
      <dsp:spPr>
        <a:xfrm>
          <a:off x="0" y="2514793"/>
          <a:ext cx="400758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1E9C93-D59B-AF43-A414-5920177C6103}">
      <dsp:nvSpPr>
        <dsp:cNvPr id="0" name=""/>
        <dsp:cNvSpPr/>
      </dsp:nvSpPr>
      <dsp:spPr>
        <a:xfrm>
          <a:off x="0" y="2514793"/>
          <a:ext cx="4007581" cy="125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outerShdw blurRad="50800" dist="38100" dir="5400000" algn="t" rotWithShape="0">
                  <a:prstClr val="black">
                    <a:alpha val="40000"/>
                  </a:prstClr>
                </a:outerShdw>
              </a:effectLst>
            </a:rPr>
            <a:t>Plant growth-promoting </a:t>
          </a:r>
          <a:r>
            <a:rPr lang="en-US" sz="1600" b="1" kern="1200" dirty="0">
              <a:effectLst>
                <a:outerShdw blurRad="50800" dist="38100" dir="5400000" algn="t" rotWithShape="0">
                  <a:prstClr val="black">
                    <a:alpha val="40000"/>
                  </a:prstClr>
                </a:outerShdw>
              </a:effectLst>
            </a:rPr>
            <a:t>rhizobacteria, beneficial fungi such as mycorrhizal fungi</a:t>
          </a:r>
          <a:r>
            <a:rPr lang="en-US" sz="1600" kern="1200" dirty="0">
              <a:effectLst>
                <a:outerShdw blurRad="50800" dist="38100" dir="5400000" algn="t" rotWithShape="0">
                  <a:prstClr val="black">
                    <a:alpha val="40000"/>
                  </a:prstClr>
                </a:outerShdw>
              </a:effectLst>
            </a:rPr>
            <a:t>, Trichoderma spp. and other fungal biocontrol agents have also been found to </a:t>
          </a:r>
          <a:r>
            <a:rPr lang="en-US" sz="1600" b="1" kern="1200" dirty="0">
              <a:effectLst>
                <a:outerShdw blurRad="50800" dist="38100" dir="5400000" algn="t" rotWithShape="0">
                  <a:prstClr val="black">
                    <a:alpha val="40000"/>
                  </a:prstClr>
                </a:outerShdw>
              </a:effectLst>
            </a:rPr>
            <a:t>induce ISR.</a:t>
          </a:r>
        </a:p>
      </dsp:txBody>
      <dsp:txXfrm>
        <a:off x="0" y="2514793"/>
        <a:ext cx="4007581" cy="1257396"/>
      </dsp:txXfrm>
    </dsp:sp>
    <dsp:sp modelId="{363408A6-6303-7247-A543-C19203DCCF9E}">
      <dsp:nvSpPr>
        <dsp:cNvPr id="0" name=""/>
        <dsp:cNvSpPr/>
      </dsp:nvSpPr>
      <dsp:spPr>
        <a:xfrm>
          <a:off x="0" y="3772189"/>
          <a:ext cx="400758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1A36E5-010C-494C-870A-84BC97FF0798}">
      <dsp:nvSpPr>
        <dsp:cNvPr id="0" name=""/>
        <dsp:cNvSpPr/>
      </dsp:nvSpPr>
      <dsp:spPr>
        <a:xfrm>
          <a:off x="0" y="3772189"/>
          <a:ext cx="4007581" cy="125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effectLst>
                <a:outerShdw blurRad="50800" dist="38100" dir="5400000" algn="t" rotWithShape="0">
                  <a:prstClr val="black">
                    <a:alpha val="40000"/>
                  </a:prstClr>
                </a:outerShdw>
              </a:effectLst>
            </a:rPr>
            <a:t>Mycorrhizal fungi </a:t>
          </a:r>
          <a:r>
            <a:rPr lang="en-US" sz="1600" b="0" kern="1200" dirty="0">
              <a:effectLst>
                <a:outerShdw blurRad="50800" dist="38100" dir="5400000" algn="t" rotWithShape="0">
                  <a:prstClr val="black">
                    <a:alpha val="40000"/>
                  </a:prstClr>
                </a:outerShdw>
              </a:effectLst>
            </a:rPr>
            <a:t>can also</a:t>
          </a:r>
          <a:r>
            <a:rPr lang="en-US" sz="1600" b="1" kern="1200" dirty="0">
              <a:effectLst>
                <a:outerShdw blurRad="50800" dist="38100" dir="5400000" algn="t" rotWithShape="0">
                  <a:prstClr val="black">
                    <a:alpha val="40000"/>
                  </a:prstClr>
                </a:outerShdw>
              </a:effectLst>
            </a:rPr>
            <a:t> form a connecting network </a:t>
          </a:r>
          <a:r>
            <a:rPr lang="en-US" sz="1600" b="0" kern="1200" dirty="0">
              <a:effectLst>
                <a:outerShdw blurRad="50800" dist="38100" dir="5400000" algn="t" rotWithShape="0">
                  <a:prstClr val="black">
                    <a:alpha val="40000"/>
                  </a:prstClr>
                </a:outerShdw>
              </a:effectLst>
            </a:rPr>
            <a:t>between plants </a:t>
          </a:r>
          <a:r>
            <a:rPr lang="en-US" sz="1600" b="1" kern="1200" dirty="0">
              <a:effectLst>
                <a:outerShdw blurRad="50800" dist="38100" dir="5400000" algn="t" rotWithShape="0">
                  <a:prstClr val="black">
                    <a:alpha val="40000"/>
                  </a:prstClr>
                </a:outerShdw>
              </a:effectLst>
            </a:rPr>
            <a:t>that can convey a resistance-inducing signal to neighboring plants</a:t>
          </a:r>
          <a:r>
            <a:rPr lang="en-US" sz="1600" kern="1200" dirty="0">
              <a:effectLst>
                <a:outerShdw blurRad="50800" dist="38100" dir="5400000" algn="t" rotWithShape="0">
                  <a:prstClr val="black">
                    <a:alpha val="40000"/>
                  </a:prstClr>
                </a:outerShdw>
              </a:effectLst>
            </a:rPr>
            <a:t> </a:t>
          </a:r>
        </a:p>
      </dsp:txBody>
      <dsp:txXfrm>
        <a:off x="0" y="3772189"/>
        <a:ext cx="4007581" cy="1257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3EE1-AEB6-3A4C-9066-766B92974550}">
      <dsp:nvSpPr>
        <dsp:cNvPr id="0" name=""/>
        <dsp:cNvSpPr/>
      </dsp:nvSpPr>
      <dsp:spPr>
        <a:xfrm>
          <a:off x="0" y="360"/>
          <a:ext cx="6513603" cy="14619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Pathogen-suppressing microorganisms could be present in sufficiently high numbers to have a significant effect. </a:t>
          </a:r>
        </a:p>
      </dsp:txBody>
      <dsp:txXfrm>
        <a:off x="71366" y="71726"/>
        <a:ext cx="6370871" cy="1319205"/>
      </dsp:txXfrm>
    </dsp:sp>
    <dsp:sp modelId="{9AADC0B4-48C5-7E4B-87FB-3541A68BC968}">
      <dsp:nvSpPr>
        <dsp:cNvPr id="0" name=""/>
        <dsp:cNvSpPr/>
      </dsp:nvSpPr>
      <dsp:spPr>
        <a:xfrm>
          <a:off x="0" y="1474616"/>
          <a:ext cx="6513603" cy="146193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Microorganisms regarded as commensals, because they neither harm nor benefit the plant directly, can compete effectively with the pathogen-suppressing biocontrol bacteria. </a:t>
          </a:r>
        </a:p>
      </dsp:txBody>
      <dsp:txXfrm>
        <a:off x="71366" y="1545982"/>
        <a:ext cx="6370871" cy="1319205"/>
      </dsp:txXfrm>
    </dsp:sp>
    <dsp:sp modelId="{924D1F75-D525-C347-956D-40587AF394AB}">
      <dsp:nvSpPr>
        <dsp:cNvPr id="0" name=""/>
        <dsp:cNvSpPr/>
      </dsp:nvSpPr>
      <dsp:spPr>
        <a:xfrm>
          <a:off x="0" y="2948872"/>
          <a:ext cx="6513603" cy="146193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Biocontrol bacteria may also act synergistically on each other, as seemingly non-antagonistic bacterial strains can become antagonistic when grown together with other specific strains.</a:t>
          </a:r>
        </a:p>
      </dsp:txBody>
      <dsp:txXfrm>
        <a:off x="71366" y="3020238"/>
        <a:ext cx="6370871" cy="1319205"/>
      </dsp:txXfrm>
    </dsp:sp>
    <dsp:sp modelId="{6032333D-4359-2547-AB87-FE42191B20FD}">
      <dsp:nvSpPr>
        <dsp:cNvPr id="0" name=""/>
        <dsp:cNvSpPr/>
      </dsp:nvSpPr>
      <dsp:spPr>
        <a:xfrm>
          <a:off x="0" y="4423128"/>
          <a:ext cx="6513603" cy="14619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50800" dist="38100" dir="5400000" algn="t" rotWithShape="0">
                  <a:prstClr val="black">
                    <a:alpha val="40000"/>
                  </a:prstClr>
                </a:outerShdw>
              </a:effectLst>
            </a:rPr>
            <a:t>It can be argued that all the active microorganisms affect each other in one way or another, albeit indirectly…it is the total microbiome that affect[s] plant health </a:t>
          </a:r>
        </a:p>
      </dsp:txBody>
      <dsp:txXfrm>
        <a:off x="71366" y="4494494"/>
        <a:ext cx="6370871" cy="1319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9FF55-2FF1-5747-90F0-07D0A67ECC8F}">
      <dsp:nvSpPr>
        <dsp:cNvPr id="0" name=""/>
        <dsp:cNvSpPr/>
      </dsp:nvSpPr>
      <dsp:spPr>
        <a:xfrm>
          <a:off x="314088" y="0"/>
          <a:ext cx="5885426" cy="588542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8B79B-0071-A74F-A9F2-4E40EC8FD3DF}">
      <dsp:nvSpPr>
        <dsp:cNvPr id="0" name=""/>
        <dsp:cNvSpPr/>
      </dsp:nvSpPr>
      <dsp:spPr>
        <a:xfrm>
          <a:off x="696641" y="382552"/>
          <a:ext cx="2354170" cy="23541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Cell-to-cell communication </a:t>
          </a:r>
        </a:p>
      </dsp:txBody>
      <dsp:txXfrm>
        <a:off x="811562" y="497473"/>
        <a:ext cx="2124328" cy="2124328"/>
      </dsp:txXfrm>
    </dsp:sp>
    <dsp:sp modelId="{2729889F-C017-2640-831E-DE2DA5B1EF48}">
      <dsp:nvSpPr>
        <dsp:cNvPr id="0" name=""/>
        <dsp:cNvSpPr/>
      </dsp:nvSpPr>
      <dsp:spPr>
        <a:xfrm>
          <a:off x="3462791" y="382552"/>
          <a:ext cx="2354170" cy="23541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Plant-associated bacteria produce and utilize AHLs  to signal to each other and to regulate their gene expression </a:t>
          </a:r>
        </a:p>
      </dsp:txBody>
      <dsp:txXfrm>
        <a:off x="3577712" y="497473"/>
        <a:ext cx="2124328" cy="2124328"/>
      </dsp:txXfrm>
    </dsp:sp>
    <dsp:sp modelId="{8388FEFE-6ECB-BB40-9E1D-000AF880D2FD}">
      <dsp:nvSpPr>
        <dsp:cNvPr id="0" name=""/>
        <dsp:cNvSpPr/>
      </dsp:nvSpPr>
      <dsp:spPr>
        <a:xfrm>
          <a:off x="696641" y="3148702"/>
          <a:ext cx="2354170" cy="23541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AHLs affect root development and elicit ISR, further highlighting the importance of AHLs in cross-kingdom signaling in the rhizosphere. </a:t>
          </a:r>
        </a:p>
      </dsp:txBody>
      <dsp:txXfrm>
        <a:off x="811562" y="3263623"/>
        <a:ext cx="2124328" cy="2124328"/>
      </dsp:txXfrm>
    </dsp:sp>
    <dsp:sp modelId="{7CA31A8B-26BB-5144-8CF1-1CF232F32225}">
      <dsp:nvSpPr>
        <dsp:cNvPr id="0" name=""/>
        <dsp:cNvSpPr/>
      </dsp:nvSpPr>
      <dsp:spPr>
        <a:xfrm>
          <a:off x="3462791" y="3148702"/>
          <a:ext cx="2354170" cy="23541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50800" dist="38100" dir="5400000" algn="t" rotWithShape="0">
                  <a:prstClr val="black">
                    <a:alpha val="40000"/>
                  </a:prstClr>
                </a:outerShdw>
              </a:effectLst>
            </a:rPr>
            <a:t>Plants can produce compounds that stimulate or repress QS-regulated responses in bacteria. </a:t>
          </a:r>
        </a:p>
      </dsp:txBody>
      <dsp:txXfrm>
        <a:off x="3577712" y="3263623"/>
        <a:ext cx="2124328" cy="212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524142"/>
          <a:ext cx="6513603" cy="1570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effectLst>
                <a:outerShdw blurRad="50800" dist="38100" dir="5400000" algn="t" rotWithShape="0">
                  <a:prstClr val="black">
                    <a:alpha val="40000"/>
                  </a:prstClr>
                </a:outerShdw>
              </a:effectLst>
            </a:rPr>
            <a:t>If plants shape the rhizosphere, then what is the role of cultural selection practices in Indigenous agroecosystems where the quality of the crop is not reduced to a simple farm-gate end product?</a:t>
          </a:r>
        </a:p>
      </dsp:txBody>
      <dsp:txXfrm>
        <a:off x="76648" y="600790"/>
        <a:ext cx="6360307" cy="1416844"/>
      </dsp:txXfrm>
    </dsp:sp>
    <dsp:sp modelId="{199F697F-EB47-C04C-8268-0AF0CAA6A79C}">
      <dsp:nvSpPr>
        <dsp:cNvPr id="0" name=""/>
        <dsp:cNvSpPr/>
      </dsp:nvSpPr>
      <dsp:spPr>
        <a:xfrm>
          <a:off x="0" y="2157643"/>
          <a:ext cx="6513603" cy="1570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50800" dist="38100" dir="5400000" algn="t" rotWithShape="0">
                  <a:prstClr val="black">
                    <a:alpha val="40000"/>
                  </a:prstClr>
                </a:outerShdw>
              </a:effectLst>
            </a:rPr>
            <a:t>“Induction of </a:t>
          </a:r>
          <a:r>
            <a:rPr lang="en-US" sz="2200" kern="1200" dirty="0" err="1">
              <a:solidFill>
                <a:schemeClr val="bg1"/>
              </a:solidFill>
              <a:effectLst>
                <a:outerShdw blurRad="50800" dist="38100" dir="5400000" algn="t" rotWithShape="0">
                  <a:prstClr val="black">
                    <a:alpha val="40000"/>
                  </a:prstClr>
                </a:outerShdw>
              </a:effectLst>
            </a:rPr>
            <a:t>suppressiveness</a:t>
          </a:r>
          <a:r>
            <a:rPr lang="en-US" sz="2200" kern="1200" dirty="0">
              <a:solidFill>
                <a:schemeClr val="bg1"/>
              </a:solidFill>
              <a:effectLst>
                <a:outerShdw blurRad="50800" dist="38100" dir="5400000" algn="t" rotWithShape="0">
                  <a:prstClr val="black">
                    <a:alpha val="40000"/>
                  </a:prstClr>
                </a:outerShdw>
              </a:effectLst>
            </a:rPr>
            <a:t> by itself is remarkable, because for most plant species, successive monocultures will lead to a build-up of specialized plant pathogens.” Q: Is this an endorsement?</a:t>
          </a:r>
          <a:endParaRPr lang="en-US" sz="2200" kern="1200" dirty="0"/>
        </a:p>
      </dsp:txBody>
      <dsp:txXfrm>
        <a:off x="76648" y="2234291"/>
        <a:ext cx="6360307" cy="1416844"/>
      </dsp:txXfrm>
    </dsp:sp>
    <dsp:sp modelId="{BB5AADBB-13E9-2140-9401-8A07D8C93C14}">
      <dsp:nvSpPr>
        <dsp:cNvPr id="0" name=""/>
        <dsp:cNvSpPr/>
      </dsp:nvSpPr>
      <dsp:spPr>
        <a:xfrm>
          <a:off x="0" y="3791143"/>
          <a:ext cx="6513603" cy="1570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50800" dist="38100" dir="5400000" algn="t" rotWithShape="0">
                  <a:prstClr val="black">
                    <a:alpha val="40000"/>
                  </a:prstClr>
                </a:outerShdw>
              </a:effectLst>
            </a:rPr>
            <a:t>Many studies suggest GMOs, combined with agro-industrial chemicals like glyphosate, can cause harmful cumulative effects to the rhizosphere and human gut microbiomes alike.</a:t>
          </a:r>
          <a:endParaRPr lang="en-US" sz="2200" kern="1200" dirty="0"/>
        </a:p>
      </dsp:txBody>
      <dsp:txXfrm>
        <a:off x="76648" y="3867791"/>
        <a:ext cx="6360307" cy="1416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E100-9708-D242-A1A6-A922F481419D}" type="datetimeFigureOut">
              <a:rPr lang="en-US" smtClean="0"/>
              <a:t>8/8/21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7274-B00B-FA47-887F-E4CA087AC1E0}" type="slidenum">
              <a:rPr lang="en-US" smtClean="0"/>
              <a:t>‹#›</a:t>
            </a:fld>
            <a:endParaRPr lang="en-US"/>
          </a:p>
        </p:txBody>
      </p:sp>
    </p:spTree>
    <p:extLst>
      <p:ext uri="{BB962C8B-B14F-4D97-AF65-F5344CB8AC3E}">
        <p14:creationId xmlns:p14="http://schemas.microsoft.com/office/powerpoint/2010/main" val="27027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outerShdw blurRad="50800" dist="38100" dir="5400000" algn="t" rotWithShape="0">
                    <a:prstClr val="black">
                      <a:alpha val="40000"/>
                    </a:prstClr>
                  </a:outerShdw>
                </a:effectLst>
              </a:rPr>
              <a:t>Prokaryotic. </a:t>
            </a:r>
            <a:r>
              <a:rPr lang="en-US" b="0" dirty="0">
                <a:effectLst>
                  <a:outerShdw blurRad="50800" dist="38100" dir="5400000" algn="t" rotWithShape="0">
                    <a:prstClr val="black">
                      <a:alpha val="40000"/>
                    </a:prstClr>
                  </a:outerShdw>
                </a:effectLst>
              </a:rPr>
              <a:t>Typically, a unicellular organism defined by absence of cell nucleus or organelles. Foremost forms are bacteria.</a:t>
            </a:r>
            <a:endParaRPr lang="en-US" b="0" dirty="0"/>
          </a:p>
        </p:txBody>
      </p:sp>
      <p:sp>
        <p:nvSpPr>
          <p:cNvPr id="4" name="Slide Number Placeholder 3"/>
          <p:cNvSpPr>
            <a:spLocks noGrp="1"/>
          </p:cNvSpPr>
          <p:nvPr>
            <p:ph type="sldNum" sz="quarter" idx="5"/>
          </p:nvPr>
        </p:nvSpPr>
        <p:spPr/>
        <p:txBody>
          <a:bodyPr/>
          <a:lstStyle/>
          <a:p>
            <a:fld id="{41197274-B00B-FA47-887F-E4CA087AC1E0}" type="slidenum">
              <a:rPr lang="en-US" smtClean="0"/>
              <a:t>2</a:t>
            </a:fld>
            <a:endParaRPr lang="en-US"/>
          </a:p>
        </p:txBody>
      </p:sp>
    </p:spTree>
    <p:extLst>
      <p:ext uri="{BB962C8B-B14F-4D97-AF65-F5344CB8AC3E}">
        <p14:creationId xmlns:p14="http://schemas.microsoft.com/office/powerpoint/2010/main" val="331698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41197274-B00B-FA47-887F-E4CA087AC1E0}" type="slidenum">
              <a:rPr lang="en-US" smtClean="0"/>
              <a:t>11</a:t>
            </a:fld>
            <a:endParaRPr lang="en-US"/>
          </a:p>
        </p:txBody>
      </p:sp>
    </p:spTree>
    <p:extLst>
      <p:ext uri="{BB962C8B-B14F-4D97-AF65-F5344CB8AC3E}">
        <p14:creationId xmlns:p14="http://schemas.microsoft.com/office/powerpoint/2010/main" val="54101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12</a:t>
            </a:fld>
            <a:endParaRPr lang="en-US"/>
          </a:p>
        </p:txBody>
      </p:sp>
    </p:spTree>
    <p:extLst>
      <p:ext uri="{BB962C8B-B14F-4D97-AF65-F5344CB8AC3E}">
        <p14:creationId xmlns:p14="http://schemas.microsoft.com/office/powerpoint/2010/main" val="292415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Note: </a:t>
            </a:r>
            <a:r>
              <a:rPr lang="en-US" b="0" dirty="0"/>
              <a:t>The issue of </a:t>
            </a:r>
            <a:r>
              <a:rPr lang="en-US" b="1" dirty="0"/>
              <a:t>soil types as a variable is left unaddressed</a:t>
            </a:r>
            <a:r>
              <a:rPr lang="en-US" dirty="0"/>
              <a:t>. What do they mean by soil types? Only two references suggests a paucity of studies, especially those addressing agroecological processes and models.</a:t>
            </a:r>
          </a:p>
        </p:txBody>
      </p:sp>
      <p:sp>
        <p:nvSpPr>
          <p:cNvPr id="4" name="Slide Number Placeholder 3"/>
          <p:cNvSpPr>
            <a:spLocks noGrp="1"/>
          </p:cNvSpPr>
          <p:nvPr>
            <p:ph type="sldNum" sz="quarter" idx="5"/>
          </p:nvPr>
        </p:nvSpPr>
        <p:spPr/>
        <p:txBody>
          <a:bodyPr/>
          <a:lstStyle/>
          <a:p>
            <a:fld id="{41197274-B00B-FA47-887F-E4CA087AC1E0}" type="slidenum">
              <a:rPr lang="en-US" smtClean="0"/>
              <a:t>13</a:t>
            </a:fld>
            <a:endParaRPr lang="en-US"/>
          </a:p>
        </p:txBody>
      </p:sp>
    </p:spTree>
    <p:extLst>
      <p:ext uri="{BB962C8B-B14F-4D97-AF65-F5344CB8AC3E}">
        <p14:creationId xmlns:p14="http://schemas.microsoft.com/office/powerpoint/2010/main" val="95689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14</a:t>
            </a:fld>
            <a:endParaRPr lang="en-US"/>
          </a:p>
        </p:txBody>
      </p:sp>
    </p:spTree>
    <p:extLst>
      <p:ext uri="{BB962C8B-B14F-4D97-AF65-F5344CB8AC3E}">
        <p14:creationId xmlns:p14="http://schemas.microsoft.com/office/powerpoint/2010/main" val="235207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Technical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Lactone </a:t>
            </a:r>
            <a:r>
              <a:rPr lang="en-US" dirty="0"/>
              <a:t>is very important to processes that support </a:t>
            </a:r>
            <a:r>
              <a:rPr lang="en-US" b="1" dirty="0"/>
              <a:t>metabolism in the rhizosphere</a:t>
            </a:r>
            <a:r>
              <a:rPr lang="en-US" dirty="0"/>
              <a:t>. For e.g., cyclic carboxylic esters which are energy transmitters in the form of diffusible N-acyl-homoserine lactones (AHLs) lactones are important to:</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Hydrolysis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Reduction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Aminolysis</a:t>
            </a: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Polymerization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Michael reaction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15</a:t>
            </a:fld>
            <a:endParaRPr lang="en-US"/>
          </a:p>
        </p:txBody>
      </p:sp>
    </p:spTree>
    <p:extLst>
      <p:ext uri="{BB962C8B-B14F-4D97-AF65-F5344CB8AC3E}">
        <p14:creationId xmlns:p14="http://schemas.microsoft.com/office/powerpoint/2010/main" val="4191433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note: </a:t>
            </a:r>
            <a:r>
              <a:rPr lang="en-US" dirty="0"/>
              <a:t>Still no elaboration of soil types, e.g., sandy loam, gravelly loam, clay dominant, etc.</a:t>
            </a:r>
          </a:p>
        </p:txBody>
      </p:sp>
      <p:sp>
        <p:nvSpPr>
          <p:cNvPr id="4" name="Slide Number Placeholder 3"/>
          <p:cNvSpPr>
            <a:spLocks noGrp="1"/>
          </p:cNvSpPr>
          <p:nvPr>
            <p:ph type="sldNum" sz="quarter" idx="5"/>
          </p:nvPr>
        </p:nvSpPr>
        <p:spPr/>
        <p:txBody>
          <a:bodyPr/>
          <a:lstStyle/>
          <a:p>
            <a:fld id="{41197274-B00B-FA47-887F-E4CA087AC1E0}" type="slidenum">
              <a:rPr lang="en-US" smtClean="0"/>
              <a:t>16</a:t>
            </a:fld>
            <a:endParaRPr lang="en-US"/>
          </a:p>
        </p:txBody>
      </p:sp>
    </p:spTree>
    <p:extLst>
      <p:ext uri="{BB962C8B-B14F-4D97-AF65-F5344CB8AC3E}">
        <p14:creationId xmlns:p14="http://schemas.microsoft.com/office/powerpoint/2010/main" val="341478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17</a:t>
            </a:fld>
            <a:endParaRPr lang="en-US"/>
          </a:p>
        </p:txBody>
      </p:sp>
    </p:spTree>
    <p:extLst>
      <p:ext uri="{BB962C8B-B14F-4D97-AF65-F5344CB8AC3E}">
        <p14:creationId xmlns:p14="http://schemas.microsoft.com/office/powerpoint/2010/main" val="8389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Many of these results were obtained using </a:t>
            </a:r>
            <a:r>
              <a:rPr lang="en-US" b="1" dirty="0"/>
              <a:t>inoculation protocols involving biocontrol bacterium</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18</a:t>
            </a:fld>
            <a:endParaRPr lang="en-US"/>
          </a:p>
        </p:txBody>
      </p:sp>
    </p:spTree>
    <p:extLst>
      <p:ext uri="{BB962C8B-B14F-4D97-AF65-F5344CB8AC3E}">
        <p14:creationId xmlns:p14="http://schemas.microsoft.com/office/powerpoint/2010/main" val="405231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19</a:t>
            </a:fld>
            <a:endParaRPr lang="en-US"/>
          </a:p>
        </p:txBody>
      </p:sp>
    </p:spTree>
    <p:extLst>
      <p:ext uri="{BB962C8B-B14F-4D97-AF65-F5344CB8AC3E}">
        <p14:creationId xmlns:p14="http://schemas.microsoft.com/office/powerpoint/2010/main" val="74852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1197274-B00B-FA47-887F-E4CA087AC1E0}" type="slidenum">
              <a:rPr lang="en-US" smtClean="0"/>
              <a:t>20</a:t>
            </a:fld>
            <a:endParaRPr lang="en-US"/>
          </a:p>
        </p:txBody>
      </p:sp>
    </p:spTree>
    <p:extLst>
      <p:ext uri="{BB962C8B-B14F-4D97-AF65-F5344CB8AC3E}">
        <p14:creationId xmlns:p14="http://schemas.microsoft.com/office/powerpoint/2010/main" val="413610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3</a:t>
            </a:fld>
            <a:endParaRPr lang="en-US"/>
          </a:p>
        </p:txBody>
      </p:sp>
    </p:spTree>
    <p:extLst>
      <p:ext uri="{BB962C8B-B14F-4D97-AF65-F5344CB8AC3E}">
        <p14:creationId xmlns:p14="http://schemas.microsoft.com/office/powerpoint/2010/main" val="108687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197274-B00B-FA47-887F-E4CA087AC1E0}" type="slidenum">
              <a:rPr lang="en-US" smtClean="0"/>
              <a:t>21</a:t>
            </a:fld>
            <a:endParaRPr lang="en-US"/>
          </a:p>
        </p:txBody>
      </p:sp>
    </p:spTree>
    <p:extLst>
      <p:ext uri="{BB962C8B-B14F-4D97-AF65-F5344CB8AC3E}">
        <p14:creationId xmlns:p14="http://schemas.microsoft.com/office/powerpoint/2010/main" val="261847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4</a:t>
            </a:fld>
            <a:endParaRPr lang="en-US"/>
          </a:p>
        </p:txBody>
      </p:sp>
    </p:spTree>
    <p:extLst>
      <p:ext uri="{BB962C8B-B14F-4D97-AF65-F5344CB8AC3E}">
        <p14:creationId xmlns:p14="http://schemas.microsoft.com/office/powerpoint/2010/main" val="83237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5</a:t>
            </a:fld>
            <a:endParaRPr lang="en-US"/>
          </a:p>
        </p:txBody>
      </p:sp>
    </p:spTree>
    <p:extLst>
      <p:ext uri="{BB962C8B-B14F-4D97-AF65-F5344CB8AC3E}">
        <p14:creationId xmlns:p14="http://schemas.microsoft.com/office/powerpoint/2010/main" val="316274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6</a:t>
            </a:fld>
            <a:endParaRPr lang="en-US"/>
          </a:p>
        </p:txBody>
      </p:sp>
    </p:spTree>
    <p:extLst>
      <p:ext uri="{BB962C8B-B14F-4D97-AF65-F5344CB8AC3E}">
        <p14:creationId xmlns:p14="http://schemas.microsoft.com/office/powerpoint/2010/main" val="127908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on diagram:</a:t>
            </a:r>
            <a:r>
              <a:rPr lang="en-US" dirty="0"/>
              <a:t> </a:t>
            </a:r>
            <a:r>
              <a:rPr lang="en-US" sz="1200" b="0" i="0" kern="1200" dirty="0">
                <a:solidFill>
                  <a:schemeClr val="tx1"/>
                </a:solidFill>
                <a:effectLst/>
                <a:latin typeface="+mn-lt"/>
                <a:ea typeface="+mn-ea"/>
                <a:cs typeface="+mn-cs"/>
              </a:rPr>
              <a:t>Several rhizobacteria trigger the </a:t>
            </a:r>
            <a:r>
              <a:rPr lang="en-US" sz="1200" b="1" i="0" kern="1200" dirty="0">
                <a:solidFill>
                  <a:schemeClr val="tx1"/>
                </a:solidFill>
                <a:effectLst/>
                <a:latin typeface="+mn-lt"/>
                <a:ea typeface="+mn-ea"/>
                <a:cs typeface="+mn-cs"/>
              </a:rPr>
              <a:t>salicylic acid </a:t>
            </a:r>
            <a:r>
              <a:rPr lang="en-US" sz="1200" b="0" i="0" kern="1200" dirty="0">
                <a:solidFill>
                  <a:schemeClr val="tx1"/>
                </a:solidFill>
                <a:effectLst/>
                <a:latin typeface="+mn-lt"/>
                <a:ea typeface="+mn-ea"/>
                <a:cs typeface="+mn-cs"/>
              </a:rPr>
              <a:t>(SA)-dependent SAR pathway by producing SA at the root surface whereas other rhizobacteria trigger different signaling pathway independent of SA.</a:t>
            </a:r>
          </a:p>
          <a:p>
            <a:endParaRPr lang="en-US" sz="1200" b="0" i="0" kern="1200" dirty="0">
              <a:solidFill>
                <a:schemeClr val="tx1"/>
              </a:solidFill>
              <a:effectLst/>
              <a:latin typeface="+mn-lt"/>
              <a:ea typeface="+mn-ea"/>
              <a:cs typeface="+mn-cs"/>
            </a:endParaRPr>
          </a:p>
          <a:p>
            <a:r>
              <a:rPr lang="en-US" dirty="0"/>
              <a:t>This </a:t>
            </a:r>
            <a:r>
              <a:rPr lang="en-US" b="1" dirty="0"/>
              <a:t>medication is used on the skin to treat common skin and foot (plantar) warts</a:t>
            </a:r>
            <a:r>
              <a:rPr lang="en-US" dirty="0"/>
              <a:t>. Salicylic acid helps cause the wart to gradually peel off. This medication is also used to help remove corns and calluses. This product should not be used on the face or on moles, birthmarks, warts with hair growing from them, or genital/anal warts.</a:t>
            </a:r>
          </a:p>
          <a:p>
            <a:endParaRPr lang="en-US" dirty="0"/>
          </a:p>
          <a:p>
            <a:r>
              <a:rPr lang="en-US" b="1" dirty="0"/>
              <a:t>Salicylic acid is a keratolytic. It belongs to the same class of drugs as aspirin (salicylates). </a:t>
            </a:r>
            <a:r>
              <a:rPr lang="en-US" dirty="0"/>
              <a:t>It works by increasing the amount of moisture in the skin and dissolving the substance that causes the skin cells to stick together. This makes it easier to shed the skin cells. Warts are caused by a virus. Salicylic acid does not affect the virus.</a:t>
            </a:r>
          </a:p>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7</a:t>
            </a:fld>
            <a:endParaRPr lang="en-US"/>
          </a:p>
        </p:txBody>
      </p:sp>
    </p:spTree>
    <p:extLst>
      <p:ext uri="{BB962C8B-B14F-4D97-AF65-F5344CB8AC3E}">
        <p14:creationId xmlns:p14="http://schemas.microsoft.com/office/powerpoint/2010/main" val="23297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Notes on terminology:</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Induced systemic response </a:t>
            </a:r>
            <a:r>
              <a:rPr lang="en-US" b="0" i="0" dirty="0"/>
              <a:t>(ISR).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i="0" dirty="0"/>
              <a:t>Arabidopsis thaliana </a:t>
            </a:r>
            <a:r>
              <a:rPr lang="en-US" b="0" dirty="0"/>
              <a:t>(</a:t>
            </a:r>
            <a:r>
              <a:rPr lang="en-US" b="0" dirty="0" err="1"/>
              <a:t>thale</a:t>
            </a:r>
            <a:r>
              <a:rPr lang="en-US" b="0" dirty="0"/>
              <a:t> cress, mouse-ear cress) is a small flowering plant native to Eurasia and Africa.</a:t>
            </a:r>
          </a:p>
          <a:p>
            <a:pPr marL="228600" indent="-228600">
              <a:buAutoNum type="arabicPeriod"/>
            </a:pPr>
            <a:r>
              <a:rPr lang="en-US" sz="1200" b="1" i="0" kern="1200" dirty="0">
                <a:solidFill>
                  <a:schemeClr val="tx1"/>
                </a:solidFill>
                <a:effectLst/>
                <a:latin typeface="+mn-lt"/>
                <a:ea typeface="+mn-ea"/>
                <a:cs typeface="+mn-cs"/>
              </a:rPr>
              <a:t>Pseudomonas </a:t>
            </a:r>
            <a:r>
              <a:rPr lang="en-US" sz="1200" b="1" i="0" kern="1200" dirty="0" err="1">
                <a:solidFill>
                  <a:schemeClr val="tx1"/>
                </a:solidFill>
                <a:effectLst/>
                <a:latin typeface="+mn-lt"/>
                <a:ea typeface="+mn-ea"/>
                <a:cs typeface="+mn-cs"/>
              </a:rPr>
              <a:t>simiae</a:t>
            </a:r>
            <a:r>
              <a:rPr lang="en-US" sz="1200" b="1" i="0" kern="1200" dirty="0">
                <a:solidFill>
                  <a:schemeClr val="tx1"/>
                </a:solidFill>
                <a:effectLst/>
                <a:latin typeface="+mn-lt"/>
                <a:ea typeface="+mn-ea"/>
                <a:cs typeface="+mn-cs"/>
              </a:rPr>
              <a:t> WCS417</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widely-studied bacterium that protects plants against pathogenic microbes through a diversity of mechanisms including competition for nutrients, production of antibiotics, and stimulation of the host immune system, a phenomenon called induced systemic resistance (ISR).</a:t>
            </a:r>
          </a:p>
          <a:p>
            <a:pPr marL="228600" indent="-228600">
              <a:buAutoNum type="arabicPeriod"/>
            </a:pPr>
            <a:r>
              <a:rPr lang="en-US" b="1" i="0" dirty="0" err="1"/>
              <a:t>Callose</a:t>
            </a:r>
            <a:r>
              <a:rPr lang="en-US" b="1" i="0" dirty="0"/>
              <a:t> </a:t>
            </a:r>
            <a:r>
              <a:rPr lang="en-US" b="0" i="0" dirty="0"/>
              <a:t>is a plant polysaccharide. Its production is due to the glucan synthase-like gene (GLS) in various places within a plant. It is produced to act as a temporary cell wall in response to stimuli such as stress or damage.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kern="1200" dirty="0">
                <a:solidFill>
                  <a:schemeClr val="tx1"/>
                </a:solidFill>
                <a:effectLst/>
                <a:latin typeface="+mn-lt"/>
                <a:ea typeface="+mn-ea"/>
                <a:cs typeface="+mn-cs"/>
              </a:rPr>
              <a:t>Plant growth-promoting rhizobacteria </a:t>
            </a:r>
            <a:r>
              <a:rPr lang="en-US" sz="1200" b="0" i="0" kern="1200" dirty="0">
                <a:solidFill>
                  <a:schemeClr val="tx1"/>
                </a:solidFill>
                <a:effectLst/>
                <a:latin typeface="+mn-lt"/>
                <a:ea typeface="+mn-ea"/>
                <a:cs typeface="+mn-cs"/>
              </a:rPr>
              <a:t>(PGPR).</a:t>
            </a:r>
            <a:endParaRPr lang="en-US" b="0" i="0" dirty="0"/>
          </a:p>
        </p:txBody>
      </p:sp>
      <p:sp>
        <p:nvSpPr>
          <p:cNvPr id="4" name="Slide Number Placeholder 3"/>
          <p:cNvSpPr>
            <a:spLocks noGrp="1"/>
          </p:cNvSpPr>
          <p:nvPr>
            <p:ph type="sldNum" sz="quarter" idx="5"/>
          </p:nvPr>
        </p:nvSpPr>
        <p:spPr/>
        <p:txBody>
          <a:bodyPr/>
          <a:lstStyle/>
          <a:p>
            <a:fld id="{41197274-B00B-FA47-887F-E4CA087AC1E0}" type="slidenum">
              <a:rPr lang="en-US" smtClean="0"/>
              <a:t>8</a:t>
            </a:fld>
            <a:endParaRPr lang="en-US"/>
          </a:p>
        </p:txBody>
      </p:sp>
    </p:spTree>
    <p:extLst>
      <p:ext uri="{BB962C8B-B14F-4D97-AF65-F5344CB8AC3E}">
        <p14:creationId xmlns:p14="http://schemas.microsoft.com/office/powerpoint/2010/main" val="412208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on diagram: </a:t>
            </a:r>
            <a:r>
              <a:rPr lang="en-US" sz="1200" b="0" i="0" kern="1200" dirty="0">
                <a:solidFill>
                  <a:schemeClr val="tx1"/>
                </a:solidFill>
                <a:effectLst/>
                <a:latin typeface="+mn-lt"/>
                <a:ea typeface="+mn-ea"/>
                <a:cs typeface="+mn-cs"/>
              </a:rPr>
              <a:t>The mutualistic </a:t>
            </a:r>
            <a:r>
              <a:rPr lang="en-US" sz="1200" b="1" i="0" kern="1200" dirty="0">
                <a:solidFill>
                  <a:schemeClr val="tx1"/>
                </a:solidFill>
                <a:effectLst/>
                <a:latin typeface="+mn-lt"/>
                <a:ea typeface="+mn-ea"/>
                <a:cs typeface="+mn-cs"/>
              </a:rPr>
              <a:t>endofungal bacterium</a:t>
            </a:r>
            <a:r>
              <a:rPr lang="en-US" sz="1200" b="0" i="0" kern="1200" dirty="0">
                <a:solidFill>
                  <a:schemeClr val="tx1"/>
                </a:solidFill>
                <a:effectLst/>
                <a:latin typeface="+mn-lt"/>
                <a:ea typeface="+mn-ea"/>
                <a:cs typeface="+mn-cs"/>
              </a:rPr>
              <a:t> Rhizobium </a:t>
            </a:r>
            <a:r>
              <a:rPr lang="en-US" sz="1200" b="0" i="0" kern="1200" dirty="0" err="1">
                <a:solidFill>
                  <a:schemeClr val="tx1"/>
                </a:solidFill>
                <a:effectLst/>
                <a:latin typeface="+mn-lt"/>
                <a:ea typeface="+mn-ea"/>
                <a:cs typeface="+mn-cs"/>
              </a:rPr>
              <a:t>radiobacter</a:t>
            </a:r>
            <a:r>
              <a:rPr lang="en-US" sz="1200" b="0" i="0" kern="1200" dirty="0">
                <a:solidFill>
                  <a:schemeClr val="tx1"/>
                </a:solidFill>
                <a:effectLst/>
                <a:latin typeface="+mn-lt"/>
                <a:ea typeface="+mn-ea"/>
                <a:cs typeface="+mn-cs"/>
              </a:rPr>
              <a:t> signals an effector-triggered immunity (</a:t>
            </a:r>
            <a:r>
              <a:rPr lang="en-US" sz="1200" b="1" i="0" kern="1200" dirty="0">
                <a:solidFill>
                  <a:schemeClr val="tx1"/>
                </a:solidFill>
                <a:effectLst/>
                <a:latin typeface="+mn-lt"/>
                <a:ea typeface="+mn-ea"/>
                <a:cs typeface="+mn-cs"/>
              </a:rPr>
              <a:t>ETI</a:t>
            </a:r>
            <a:r>
              <a:rPr lang="en-US" sz="1200" b="0" i="0" kern="1200" dirty="0">
                <a:solidFill>
                  <a:schemeClr val="tx1"/>
                </a:solidFill>
                <a:effectLst/>
                <a:latin typeface="+mn-lt"/>
                <a:ea typeface="+mn-ea"/>
                <a:cs typeface="+mn-cs"/>
              </a:rPr>
              <a:t>) as the second layer immune system.</a:t>
            </a:r>
          </a:p>
          <a:p>
            <a:r>
              <a:rPr lang="en-US" sz="1200" b="1" i="0" kern="1200" dirty="0">
                <a:solidFill>
                  <a:schemeClr val="tx1"/>
                </a:solidFill>
                <a:effectLst/>
                <a:latin typeface="+mn-lt"/>
                <a:ea typeface="+mn-ea"/>
                <a:cs typeface="+mn-cs"/>
              </a:rPr>
              <a:t>SAR </a:t>
            </a:r>
            <a:r>
              <a:rPr lang="en-US" sz="1200" b="0" i="0" kern="1200" dirty="0">
                <a:solidFill>
                  <a:schemeClr val="tx1"/>
                </a:solidFill>
                <a:effectLst/>
                <a:latin typeface="+mn-lt"/>
                <a:ea typeface="+mn-ea"/>
                <a:cs typeface="+mn-cs"/>
              </a:rPr>
              <a:t>– Systemic acquired resistance</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9</a:t>
            </a:fld>
            <a:endParaRPr lang="en-US"/>
          </a:p>
        </p:txBody>
      </p:sp>
    </p:spTree>
    <p:extLst>
      <p:ext uri="{BB962C8B-B14F-4D97-AF65-F5344CB8AC3E}">
        <p14:creationId xmlns:p14="http://schemas.microsoft.com/office/powerpoint/2010/main" val="22138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10</a:t>
            </a:fld>
            <a:endParaRPr lang="en-US"/>
          </a:p>
        </p:txBody>
      </p:sp>
    </p:spTree>
    <p:extLst>
      <p:ext uri="{BB962C8B-B14F-4D97-AF65-F5344CB8AC3E}">
        <p14:creationId xmlns:p14="http://schemas.microsoft.com/office/powerpoint/2010/main" val="171047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23BF-B82E-0244-9FA6-43BD21378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4848A-E0E1-DF4E-8C9B-3FF9D8138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03CD-A5B4-3D40-A25E-C1140B896FCD}"/>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5" name="Footer Placeholder 4">
            <a:extLst>
              <a:ext uri="{FF2B5EF4-FFF2-40B4-BE49-F238E27FC236}">
                <a16:creationId xmlns:a16="http://schemas.microsoft.com/office/drawing/2014/main" id="{F97E2F65-5507-DD4D-B52A-D5244376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289A-C04C-C742-BCBD-91354AE21BCE}"/>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084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8DF-7694-EC40-9A32-2C8B1F75F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B53F7-95FF-7645-B5DC-AFFDD75CA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CA804-400D-814D-A709-8D77F4E7E969}"/>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5" name="Footer Placeholder 4">
            <a:extLst>
              <a:ext uri="{FF2B5EF4-FFF2-40B4-BE49-F238E27FC236}">
                <a16:creationId xmlns:a16="http://schemas.microsoft.com/office/drawing/2014/main" id="{16F418A3-BE00-BE45-9C0A-359789AE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56D19-AEB1-4545-A7BB-AA46D51FD4A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42027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BB62F-430A-E64B-B2EF-B37AE9C3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A999-6B68-014B-BE83-37473C07B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0EFB-B124-5E4D-94D0-E2929A1C8C26}"/>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5" name="Footer Placeholder 4">
            <a:extLst>
              <a:ext uri="{FF2B5EF4-FFF2-40B4-BE49-F238E27FC236}">
                <a16:creationId xmlns:a16="http://schemas.microsoft.com/office/drawing/2014/main" id="{A3A4FA78-BA0B-0A46-89FE-7F75AA11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89A6-4C8B-CC4A-875D-FC47DE9E6478}"/>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126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20CB-4E38-304F-95F5-52D11F97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76ECC-76A3-5D45-BECD-8D84D5B0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1720-270C-D546-B198-278DE3F45CBE}"/>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5" name="Footer Placeholder 4">
            <a:extLst>
              <a:ext uri="{FF2B5EF4-FFF2-40B4-BE49-F238E27FC236}">
                <a16:creationId xmlns:a16="http://schemas.microsoft.com/office/drawing/2014/main" id="{696B3321-F315-7246-82A7-088B34DA9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2C6C-F4FE-1F47-B4D7-EB4EB845487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6447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4B56-0071-BA4A-B0D9-900C34E14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F81CE-D533-454D-9510-73B839D3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15AA4-9740-1C42-9DD4-E0C2145B287E}"/>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5" name="Footer Placeholder 4">
            <a:extLst>
              <a:ext uri="{FF2B5EF4-FFF2-40B4-BE49-F238E27FC236}">
                <a16:creationId xmlns:a16="http://schemas.microsoft.com/office/drawing/2014/main" id="{8A231C36-B10C-8342-B53C-322BBC54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D541-5E42-B244-BF22-61A414F6557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79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5B3E-B618-9F4B-AC48-90BCFE30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7918-B7D2-5B44-8F6E-82DAA7F08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D89E1-750A-C543-B7CD-D7B615E14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AA7C6-9726-4D4B-B6A4-B9A246115F47}"/>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6" name="Footer Placeholder 5">
            <a:extLst>
              <a:ext uri="{FF2B5EF4-FFF2-40B4-BE49-F238E27FC236}">
                <a16:creationId xmlns:a16="http://schemas.microsoft.com/office/drawing/2014/main" id="{4A2F025B-2666-0946-845F-5A23D5854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257-E2B9-9645-890D-4DF4ADA2D075}"/>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061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CF7-41BD-4644-B07E-BAB016829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DB44-4ACE-994D-88BD-B2EA8B66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50298-24E6-6143-AAE7-620B15D6F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4FFCAC-91C6-FE4A-BF6A-A186A5CEB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A9B1C-381A-0844-B10E-C81514B06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F9037-417C-684B-94C3-8DAC64B73687}"/>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8" name="Footer Placeholder 7">
            <a:extLst>
              <a:ext uri="{FF2B5EF4-FFF2-40B4-BE49-F238E27FC236}">
                <a16:creationId xmlns:a16="http://schemas.microsoft.com/office/drawing/2014/main" id="{ACDCA84C-252B-8547-8E14-F92C76341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D0E83-7FBD-7F47-AA72-A31683A62ECB}"/>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7136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B4-A9C3-CF47-B44C-806059F6D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82529-8079-CD45-A88C-AFFCCC545E14}"/>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4" name="Footer Placeholder 3">
            <a:extLst>
              <a:ext uri="{FF2B5EF4-FFF2-40B4-BE49-F238E27FC236}">
                <a16:creationId xmlns:a16="http://schemas.microsoft.com/office/drawing/2014/main" id="{FD23D80F-5957-404A-B641-D3112510A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C013-59E7-974B-B2BB-4105A4F4135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55653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F3866-5FF7-4F42-8D2F-6F739B45B15A}"/>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3" name="Footer Placeholder 2">
            <a:extLst>
              <a:ext uri="{FF2B5EF4-FFF2-40B4-BE49-F238E27FC236}">
                <a16:creationId xmlns:a16="http://schemas.microsoft.com/office/drawing/2014/main" id="{1B50CBFC-0A24-4C48-BD5E-79235C8F2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7A684-FF8A-624D-836B-E01E3A4B24D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752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05A-E36E-D549-B616-9C86D4274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F07AF-243B-F247-99B8-34319E0B7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3213-BC9A-A047-9B0F-4D1658CF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00225-2E2C-3245-A731-83DE8A4A75C4}"/>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6" name="Footer Placeholder 5">
            <a:extLst>
              <a:ext uri="{FF2B5EF4-FFF2-40B4-BE49-F238E27FC236}">
                <a16:creationId xmlns:a16="http://schemas.microsoft.com/office/drawing/2014/main" id="{72E86C2C-4EA7-864D-BE17-199DF447F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88C06-68E2-E54A-8AE7-3F049BD5401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8463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BD6-14A7-C640-BF47-2D5C69CF7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729A8-EFD2-2343-AC5C-5ADE0F060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BFED4-E1BD-5F4C-A1B8-98D8C548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7B1F-F11B-2A4C-BC1F-5FF5725FE768}"/>
              </a:ext>
            </a:extLst>
          </p:cNvPr>
          <p:cNvSpPr>
            <a:spLocks noGrp="1"/>
          </p:cNvSpPr>
          <p:nvPr>
            <p:ph type="dt" sz="half" idx="10"/>
          </p:nvPr>
        </p:nvSpPr>
        <p:spPr/>
        <p:txBody>
          <a:bodyPr/>
          <a:lstStyle/>
          <a:p>
            <a:fld id="{62344B4D-45EF-0F4B-861F-395561979659}" type="datetimeFigureOut">
              <a:rPr lang="en-US" smtClean="0"/>
              <a:t>8/8/21</a:t>
            </a:fld>
            <a:endParaRPr lang="en-US"/>
          </a:p>
        </p:txBody>
      </p:sp>
      <p:sp>
        <p:nvSpPr>
          <p:cNvPr id="6" name="Footer Placeholder 5">
            <a:extLst>
              <a:ext uri="{FF2B5EF4-FFF2-40B4-BE49-F238E27FC236}">
                <a16:creationId xmlns:a16="http://schemas.microsoft.com/office/drawing/2014/main" id="{D8482A5B-45D4-E243-ACE8-820AC73D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E0F25-F7A6-0242-8107-DDD9EED9B076}"/>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539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A61CB-C73A-3A43-B58E-D48BEBC71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291C7-D709-7F42-8FC4-01854F27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9ED9-13E9-2C43-A427-AF13E6EF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4B4D-45EF-0F4B-861F-395561979659}" type="datetimeFigureOut">
              <a:rPr lang="en-US" smtClean="0"/>
              <a:t>8/8/21</a:t>
            </a:fld>
            <a:endParaRPr lang="en-US"/>
          </a:p>
        </p:txBody>
      </p:sp>
      <p:sp>
        <p:nvSpPr>
          <p:cNvPr id="5" name="Footer Placeholder 4">
            <a:extLst>
              <a:ext uri="{FF2B5EF4-FFF2-40B4-BE49-F238E27FC236}">
                <a16:creationId xmlns:a16="http://schemas.microsoft.com/office/drawing/2014/main" id="{D9B52202-B9A7-1A47-99F7-98EAFD89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178C7-E8E1-2F4D-B953-B8E5AD3E6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8FFE5-EFD1-6B46-93AA-576006B50C7E}" type="slidenum">
              <a:rPr lang="en-US" smtClean="0"/>
              <a:t>‹#›</a:t>
            </a:fld>
            <a:endParaRPr lang="en-US"/>
          </a:p>
        </p:txBody>
      </p:sp>
    </p:spTree>
    <p:extLst>
      <p:ext uri="{BB962C8B-B14F-4D97-AF65-F5344CB8AC3E}">
        <p14:creationId xmlns:p14="http://schemas.microsoft.com/office/powerpoint/2010/main" val="8062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8CFCD-C76A-D646-A086-086740BC86A4}"/>
              </a:ext>
            </a:extLst>
          </p:cNvPr>
          <p:cNvSpPr>
            <a:spLocks noGrp="1"/>
          </p:cNvSpPr>
          <p:nvPr>
            <p:ph type="title"/>
          </p:nvPr>
        </p:nvSpPr>
        <p:spPr>
          <a:xfrm>
            <a:off x="524256" y="4911056"/>
            <a:ext cx="6594189" cy="1625210"/>
          </a:xfrm>
        </p:spPr>
        <p:txBody>
          <a:bodyPr>
            <a:normAutofit fontScale="90000"/>
          </a:bodyPr>
          <a:lstStyle/>
          <a:p>
            <a:pPr algn="ctr"/>
            <a:r>
              <a:rPr lang="en-US" sz="4100" dirty="0">
                <a:solidFill>
                  <a:srgbClr val="FFFFFF"/>
                </a:solidFill>
                <a:effectLst>
                  <a:outerShdw blurRad="50800" dist="38100" dir="5400000" algn="t" rotWithShape="0">
                    <a:prstClr val="black">
                      <a:alpha val="40000"/>
                    </a:prstClr>
                  </a:outerShdw>
                </a:effectLst>
              </a:rPr>
              <a:t>Conceptualizing the rhizosphere</a:t>
            </a:r>
            <a:br>
              <a:rPr lang="en-US" sz="4100" dirty="0">
                <a:solidFill>
                  <a:srgbClr val="FFFFFF"/>
                </a:solidFill>
                <a:effectLst>
                  <a:outerShdw blurRad="50800" dist="38100" dir="5400000" algn="t" rotWithShape="0">
                    <a:prstClr val="black">
                      <a:alpha val="40000"/>
                    </a:prstClr>
                  </a:outerShdw>
                </a:effectLst>
              </a:rPr>
            </a:br>
            <a:r>
              <a:rPr lang="en-US" sz="3100" i="1" dirty="0">
                <a:solidFill>
                  <a:srgbClr val="FFFFFF"/>
                </a:solidFill>
                <a:effectLst>
                  <a:outerShdw blurRad="50800" dist="38100" dir="5400000" algn="t" rotWithShape="0">
                    <a:prstClr val="black">
                      <a:alpha val="40000"/>
                    </a:prstClr>
                  </a:outerShdw>
                </a:effectLst>
              </a:rPr>
              <a:t>Berendsen, et al. </a:t>
            </a:r>
            <a:br>
              <a:rPr lang="en-US" sz="4100" dirty="0">
                <a:solidFill>
                  <a:srgbClr val="FFFFFF"/>
                </a:solidFill>
                <a:effectLst>
                  <a:outerShdw blurRad="50800" dist="38100" dir="5400000" algn="t" rotWithShape="0">
                    <a:prstClr val="black">
                      <a:alpha val="40000"/>
                    </a:prstClr>
                  </a:outerShdw>
                </a:effectLst>
              </a:rPr>
            </a:br>
            <a:endParaRPr lang="en-US" sz="4100" dirty="0">
              <a:solidFill>
                <a:srgbClr val="FFFFFF"/>
              </a:solidFill>
              <a:effectLst>
                <a:outerShdw blurRad="50800" dist="38100" dir="5400000" algn="t" rotWithShape="0">
                  <a:prstClr val="black">
                    <a:alpha val="40000"/>
                  </a:prstClr>
                </a:outerShdw>
              </a:effectLst>
            </a:endParaRP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6DD64-C854-7E44-B562-8190E1052AB8}"/>
              </a:ext>
            </a:extLst>
          </p:cNvPr>
          <p:cNvSpPr>
            <a:spLocks noGrp="1"/>
          </p:cNvSpPr>
          <p:nvPr>
            <p:ph idx="1"/>
          </p:nvPr>
        </p:nvSpPr>
        <p:spPr>
          <a:xfrm>
            <a:off x="7728155" y="560438"/>
            <a:ext cx="3939589" cy="5831843"/>
          </a:xfrm>
        </p:spPr>
        <p:txBody>
          <a:bodyPr anchor="ctr">
            <a:normAutofit/>
          </a:bodyPr>
          <a:lstStyle/>
          <a:p>
            <a:pPr marL="0" indent="0">
              <a:buNone/>
            </a:pPr>
            <a:r>
              <a:rPr lang="en-US" sz="2400" dirty="0">
                <a:solidFill>
                  <a:srgbClr val="FFFFFF"/>
                </a:solidFill>
                <a:effectLst>
                  <a:outerShdw blurRad="50800" dist="38100" dir="5400000" algn="t" rotWithShape="0">
                    <a:prstClr val="black">
                      <a:alpha val="40000"/>
                    </a:prstClr>
                  </a:outerShdw>
                </a:effectLst>
              </a:rPr>
              <a:t>The diversity of microbes associated with plant roots is enormous, in the order of tens of thousands of species. This complex plant-associated microbial community, also referred to as the second genome of the plant, is crucial for plant health. </a:t>
            </a:r>
          </a:p>
          <a:p>
            <a:pPr marL="0" indent="0">
              <a:buNone/>
            </a:pPr>
            <a:r>
              <a:rPr lang="en-US" sz="2400" dirty="0">
                <a:solidFill>
                  <a:srgbClr val="FFFFFF"/>
                </a:solidFill>
                <a:effectLst>
                  <a:outerShdw blurRad="50800" dist="38100" dir="5400000" algn="t" rotWithShape="0">
                    <a:prstClr val="black">
                      <a:alpha val="40000"/>
                    </a:prstClr>
                  </a:outerShdw>
                </a:effectLst>
              </a:rPr>
              <a:t>There is evidence that upon pathogen or insect attack, plants are able to recruit protective microorganisms, and enhance microbial activity to suppress pathogens in the rhizosphere .</a:t>
            </a:r>
          </a:p>
          <a:p>
            <a:pPr marL="0" indent="0">
              <a:buNone/>
            </a:pPr>
            <a:endParaRPr lang="en-US" sz="1600" dirty="0">
              <a:solidFill>
                <a:srgbClr val="FFFFFF"/>
              </a:solidFill>
            </a:endParaRPr>
          </a:p>
        </p:txBody>
      </p:sp>
      <p:pic>
        <p:nvPicPr>
          <p:cNvPr id="6" name="Picture 5">
            <a:extLst>
              <a:ext uri="{FF2B5EF4-FFF2-40B4-BE49-F238E27FC236}">
                <a16:creationId xmlns:a16="http://schemas.microsoft.com/office/drawing/2014/main" id="{AE58C570-5231-8C49-8FE0-3A900DC75FC0}"/>
              </a:ext>
            </a:extLst>
          </p:cNvPr>
          <p:cNvPicPr>
            <a:picLocks noChangeAspect="1"/>
          </p:cNvPicPr>
          <p:nvPr/>
        </p:nvPicPr>
        <p:blipFill>
          <a:blip r:embed="rId2"/>
          <a:stretch>
            <a:fillRect/>
          </a:stretch>
        </p:blipFill>
        <p:spPr>
          <a:xfrm>
            <a:off x="321732" y="321732"/>
            <a:ext cx="7058306" cy="4250268"/>
          </a:xfrm>
          <a:prstGeom prst="rect">
            <a:avLst/>
          </a:prstGeom>
        </p:spPr>
      </p:pic>
    </p:spTree>
    <p:extLst>
      <p:ext uri="{BB962C8B-B14F-4D97-AF65-F5344CB8AC3E}">
        <p14:creationId xmlns:p14="http://schemas.microsoft.com/office/powerpoint/2010/main" val="114885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55394"/>
            <a:ext cx="3363974" cy="1597315"/>
          </a:xfrm>
          <a:noFill/>
          <a:ln w="19050">
            <a:solidFill>
              <a:schemeClr val="bg1"/>
            </a:solidFill>
          </a:ln>
        </p:spPr>
        <p:txBody>
          <a:bodyPr wrap="square">
            <a:normAutofit/>
          </a:bodyPr>
          <a:lstStyle/>
          <a:p>
            <a:pPr algn="ctr"/>
            <a:r>
              <a:rPr lang="en-US" sz="3200" dirty="0">
                <a:solidFill>
                  <a:schemeClr val="bg1"/>
                </a:solidFill>
              </a:rPr>
              <a:t>The Key is Diversity</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73630" y="2830551"/>
            <a:ext cx="4103649" cy="2370099"/>
          </a:xfrm>
        </p:spPr>
        <p:txBody>
          <a:bodyPr>
            <a:normAutofit lnSpcReduction="10000"/>
          </a:bodyPr>
          <a:lstStyle/>
          <a:p>
            <a:pPr marL="0" indent="0">
              <a:buNone/>
            </a:pPr>
            <a:r>
              <a:rPr lang="en-US" sz="2400" dirty="0">
                <a:solidFill>
                  <a:schemeClr val="bg1"/>
                </a:solidFill>
              </a:rPr>
              <a:t>It was concluded that disease </a:t>
            </a:r>
            <a:r>
              <a:rPr lang="en-US" sz="2400" dirty="0" err="1">
                <a:solidFill>
                  <a:schemeClr val="bg1"/>
                </a:solidFill>
              </a:rPr>
              <a:t>suppressiveness</a:t>
            </a:r>
            <a:r>
              <a:rPr lang="en-US" sz="2400" dirty="0">
                <a:solidFill>
                  <a:schemeClr val="bg1"/>
                </a:solidFill>
              </a:rPr>
              <a:t> in the R. </a:t>
            </a:r>
            <a:r>
              <a:rPr lang="en-US" sz="2400" dirty="0" err="1">
                <a:solidFill>
                  <a:schemeClr val="bg1"/>
                </a:solidFill>
              </a:rPr>
              <a:t>solani</a:t>
            </a:r>
            <a:r>
              <a:rPr lang="en-US" sz="2400" dirty="0">
                <a:solidFill>
                  <a:schemeClr val="bg1"/>
                </a:solidFill>
              </a:rPr>
              <a:t> suppressive soil could not be attributed to a single taxon, but that it was brought about by a consortium of microorganisms. (480) </a:t>
            </a:r>
          </a:p>
        </p:txBody>
      </p:sp>
      <p:pic>
        <p:nvPicPr>
          <p:cNvPr id="6" name="Picture 5">
            <a:extLst>
              <a:ext uri="{FF2B5EF4-FFF2-40B4-BE49-F238E27FC236}">
                <a16:creationId xmlns:a16="http://schemas.microsoft.com/office/drawing/2014/main" id="{DC293FF8-2C69-2F42-9106-3F3F3328EC14}"/>
              </a:ext>
            </a:extLst>
          </p:cNvPr>
          <p:cNvPicPr>
            <a:picLocks noChangeAspect="1"/>
          </p:cNvPicPr>
          <p:nvPr/>
        </p:nvPicPr>
        <p:blipFill>
          <a:blip r:embed="rId3"/>
          <a:stretch>
            <a:fillRect/>
          </a:stretch>
        </p:blipFill>
        <p:spPr>
          <a:xfrm>
            <a:off x="5297764" y="400050"/>
            <a:ext cx="6057900" cy="6057900"/>
          </a:xfrm>
          <a:prstGeom prst="rect">
            <a:avLst/>
          </a:prstGeom>
        </p:spPr>
      </p:pic>
    </p:spTree>
    <p:extLst>
      <p:ext uri="{BB962C8B-B14F-4D97-AF65-F5344CB8AC3E}">
        <p14:creationId xmlns:p14="http://schemas.microsoft.com/office/powerpoint/2010/main" val="207847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77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FF5C62-5D27-4D4A-90AB-9D6BB0806578}"/>
              </a:ext>
            </a:extLst>
          </p:cNvPr>
          <p:cNvSpPr>
            <a:spLocks noGrp="1"/>
          </p:cNvSpPr>
          <p:nvPr>
            <p:ph type="title"/>
          </p:nvPr>
        </p:nvSpPr>
        <p:spPr>
          <a:xfrm>
            <a:off x="863028" y="1012004"/>
            <a:ext cx="3670871" cy="4795408"/>
          </a:xfrm>
        </p:spPr>
        <p:txBody>
          <a:bodyPr>
            <a:noAutofit/>
          </a:bodyPr>
          <a:lstStyle/>
          <a:p>
            <a:r>
              <a:rPr lang="en-US" sz="2800" dirty="0">
                <a:solidFill>
                  <a:schemeClr val="bg1"/>
                </a:solidFill>
                <a:effectLst>
                  <a:outerShdw blurRad="50800" dist="38100" dir="5400000" algn="t" rotWithShape="0">
                    <a:prstClr val="black">
                      <a:alpha val="40000"/>
                    </a:prstClr>
                  </a:outerShdw>
                </a:effectLst>
              </a:rPr>
              <a:t>Although specific microorganisms are able to protect the plant either directly or indirectly against pathogens, their efficacy is largely influenced by the rest of the microbial community.  (480)</a:t>
            </a:r>
          </a:p>
        </p:txBody>
      </p:sp>
      <p:graphicFrame>
        <p:nvGraphicFramePr>
          <p:cNvPr id="5" name="Content Placeholder 2">
            <a:extLst>
              <a:ext uri="{FF2B5EF4-FFF2-40B4-BE49-F238E27FC236}">
                <a16:creationId xmlns:a16="http://schemas.microsoft.com/office/drawing/2014/main" id="{0672A8E4-C339-484F-8A15-1101F2E7493C}"/>
              </a:ext>
            </a:extLst>
          </p:cNvPr>
          <p:cNvGraphicFramePr>
            <a:graphicFrameLocks noGrp="1"/>
          </p:cNvGraphicFramePr>
          <p:nvPr>
            <p:ph idx="1"/>
            <p:extLst>
              <p:ext uri="{D42A27DB-BD31-4B8C-83A1-F6EECF244321}">
                <p14:modId xmlns:p14="http://schemas.microsoft.com/office/powerpoint/2010/main" val="4469859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99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Plants also influence the rhizosphere</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109819" y="2256707"/>
            <a:ext cx="4431272" cy="4178295"/>
          </a:xfrm>
        </p:spPr>
        <p:txBody>
          <a:bodyPr>
            <a:noAutofit/>
          </a:bodyPr>
          <a:lstStyle/>
          <a:p>
            <a:r>
              <a:rPr lang="en-US" sz="2400" dirty="0">
                <a:solidFill>
                  <a:schemeClr val="bg1"/>
                </a:solidFill>
                <a:effectLst>
                  <a:outerShdw blurRad="50800" dist="38100" dir="5400000" algn="t" rotWithShape="0">
                    <a:prstClr val="black">
                      <a:alpha val="40000"/>
                    </a:prstClr>
                  </a:outerShdw>
                </a:effectLst>
              </a:rPr>
              <a:t>Plants actively shape their root microbiome</a:t>
            </a:r>
          </a:p>
          <a:p>
            <a:r>
              <a:rPr lang="en-US" sz="2400" dirty="0">
                <a:solidFill>
                  <a:schemeClr val="bg1"/>
                </a:solidFill>
                <a:effectLst>
                  <a:outerShdw blurRad="50800" dist="38100" dir="5400000" algn="t" rotWithShape="0">
                    <a:prstClr val="black">
                      <a:alpha val="40000"/>
                    </a:prstClr>
                  </a:outerShdw>
                </a:effectLst>
              </a:rPr>
              <a:t>The microflora of most soils is carbon starved.</a:t>
            </a:r>
          </a:p>
          <a:p>
            <a:r>
              <a:rPr lang="en-US" sz="2400" dirty="0">
                <a:solidFill>
                  <a:schemeClr val="bg1"/>
                </a:solidFill>
                <a:effectLst>
                  <a:outerShdw blurRad="50800" dist="38100" dir="5400000" algn="t" rotWithShape="0">
                    <a:prstClr val="black">
                      <a:alpha val="40000"/>
                    </a:prstClr>
                  </a:outerShdw>
                </a:effectLst>
              </a:rPr>
              <a:t>Because plants secrete up to 40% of their photosynthates into the rhizosphere, the microbial population densities in the rhizosphere are much higher than in the surrounding bulk soil.  (481)</a:t>
            </a:r>
          </a:p>
        </p:txBody>
      </p:sp>
      <p:pic>
        <p:nvPicPr>
          <p:cNvPr id="4" name="Picture 3">
            <a:extLst>
              <a:ext uri="{FF2B5EF4-FFF2-40B4-BE49-F238E27FC236}">
                <a16:creationId xmlns:a16="http://schemas.microsoft.com/office/drawing/2014/main" id="{B615E910-CF8A-A641-9985-806C0A78A6DC}"/>
              </a:ext>
            </a:extLst>
          </p:cNvPr>
          <p:cNvPicPr>
            <a:picLocks noChangeAspect="1"/>
          </p:cNvPicPr>
          <p:nvPr/>
        </p:nvPicPr>
        <p:blipFill>
          <a:blip r:embed="rId3"/>
          <a:stretch>
            <a:fillRect/>
          </a:stretch>
        </p:blipFill>
        <p:spPr>
          <a:xfrm>
            <a:off x="5184559" y="440602"/>
            <a:ext cx="6464300" cy="5994400"/>
          </a:xfrm>
          <a:prstGeom prst="rect">
            <a:avLst/>
          </a:prstGeom>
        </p:spPr>
      </p:pic>
    </p:spTree>
    <p:extLst>
      <p:ext uri="{BB962C8B-B14F-4D97-AF65-F5344CB8AC3E}">
        <p14:creationId xmlns:p14="http://schemas.microsoft.com/office/powerpoint/2010/main" val="297315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9A88-BCE5-AE43-B83B-C543883FF284}"/>
              </a:ext>
            </a:extLst>
          </p:cNvPr>
          <p:cNvSpPr>
            <a:spLocks noGrp="1"/>
          </p:cNvSpPr>
          <p:nvPr>
            <p:ph type="title"/>
          </p:nvPr>
        </p:nvSpPr>
        <p:spPr>
          <a:xfrm>
            <a:off x="267629" y="142644"/>
            <a:ext cx="6043960" cy="1325563"/>
          </a:xfrm>
        </p:spPr>
        <p:txBody>
          <a:bodyPr>
            <a:normAutofit fontScale="90000"/>
          </a:bodyPr>
          <a:lstStyle/>
          <a:p>
            <a:r>
              <a:rPr lang="en-US" dirty="0"/>
              <a:t>Roots signal alerts and beckon specific companions</a:t>
            </a:r>
          </a:p>
        </p:txBody>
      </p:sp>
      <p:sp>
        <p:nvSpPr>
          <p:cNvPr id="3" name="Content Placeholder 2">
            <a:extLst>
              <a:ext uri="{FF2B5EF4-FFF2-40B4-BE49-F238E27FC236}">
                <a16:creationId xmlns:a16="http://schemas.microsoft.com/office/drawing/2014/main" id="{D7A2B40A-8C0B-614F-B113-BB8240BEAD3A}"/>
              </a:ext>
            </a:extLst>
          </p:cNvPr>
          <p:cNvSpPr>
            <a:spLocks noGrp="1"/>
          </p:cNvSpPr>
          <p:nvPr>
            <p:ph idx="1"/>
          </p:nvPr>
        </p:nvSpPr>
        <p:spPr>
          <a:xfrm>
            <a:off x="189079" y="1638301"/>
            <a:ext cx="5906921" cy="5077055"/>
          </a:xfrm>
        </p:spPr>
        <p:txBody>
          <a:bodyPr anchor="t">
            <a:noAutofit/>
          </a:bodyPr>
          <a:lstStyle/>
          <a:p>
            <a:r>
              <a:rPr lang="en-US" sz="2600" dirty="0"/>
              <a:t>Plant roots select for specific microorganisms to prosper in the rhizosphere. </a:t>
            </a:r>
          </a:p>
          <a:p>
            <a:r>
              <a:rPr lang="en-US" sz="2600" dirty="0"/>
              <a:t>Soil type is an important driver of the microbial community composition in the rhizosphere </a:t>
            </a:r>
          </a:p>
          <a:p>
            <a:r>
              <a:rPr lang="en-US" sz="2600" dirty="0"/>
              <a:t>Microbial communities in the rhizospheres of different plant species growing on the same soil are also often different. </a:t>
            </a:r>
          </a:p>
          <a:p>
            <a:r>
              <a:rPr lang="en-US" sz="2600" dirty="0"/>
              <a:t>Plants are able to shape the composition of the microbiome in their rhizosphere. (481)</a:t>
            </a:r>
          </a:p>
          <a:p>
            <a:endParaRPr lang="en-US" sz="2400" dirty="0"/>
          </a:p>
          <a:p>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E4BA50C-32D6-AD4D-8067-DC785A5D2F36}"/>
              </a:ext>
            </a:extLst>
          </p:cNvPr>
          <p:cNvPicPr>
            <a:picLocks noChangeAspect="1"/>
          </p:cNvPicPr>
          <p:nvPr/>
        </p:nvPicPr>
        <p:blipFill>
          <a:blip r:embed="rId3"/>
          <a:stretch>
            <a:fillRect/>
          </a:stretch>
        </p:blipFill>
        <p:spPr>
          <a:xfrm>
            <a:off x="6367191" y="0"/>
            <a:ext cx="5824808" cy="6858000"/>
          </a:xfrm>
          <a:prstGeom prst="rect">
            <a:avLst/>
          </a:prstGeom>
        </p:spPr>
      </p:pic>
    </p:spTree>
    <p:extLst>
      <p:ext uri="{BB962C8B-B14F-4D97-AF65-F5344CB8AC3E}">
        <p14:creationId xmlns:p14="http://schemas.microsoft.com/office/powerpoint/2010/main" val="7903089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CBD95-0C1A-FB4A-97DE-4723E28D198A}"/>
              </a:ext>
            </a:extLst>
          </p:cNvPr>
          <p:cNvSpPr>
            <a:spLocks noGrp="1"/>
          </p:cNvSpPr>
          <p:nvPr>
            <p:ph type="title"/>
          </p:nvPr>
        </p:nvSpPr>
        <p:spPr>
          <a:xfrm>
            <a:off x="379142" y="2745736"/>
            <a:ext cx="4527396" cy="1366528"/>
          </a:xfrm>
          <a:solidFill>
            <a:srgbClr val="FFFFFF"/>
          </a:solidFill>
          <a:ln w="25400" cap="sq">
            <a:solidFill>
              <a:srgbClr val="404040"/>
            </a:solidFill>
            <a:miter lim="800000"/>
          </a:ln>
        </p:spPr>
        <p:txBody>
          <a:bodyPr>
            <a:noAutofit/>
          </a:bodyPr>
          <a:lstStyle/>
          <a:p>
            <a:pPr algn="ctr"/>
            <a:r>
              <a:rPr lang="en-US" sz="3600" dirty="0">
                <a:solidFill>
                  <a:srgbClr val="262626"/>
                </a:solidFill>
              </a:rPr>
              <a:t>Plant effects</a:t>
            </a:r>
            <a:br>
              <a:rPr lang="en-US" sz="3600" dirty="0">
                <a:solidFill>
                  <a:srgbClr val="262626"/>
                </a:solidFill>
              </a:rPr>
            </a:br>
            <a:r>
              <a:rPr lang="en-US" sz="3600" dirty="0">
                <a:solidFill>
                  <a:srgbClr val="262626"/>
                </a:solidFill>
              </a:rPr>
              <a:t>in the root zone</a:t>
            </a:r>
          </a:p>
        </p:txBody>
      </p:sp>
      <p:sp>
        <p:nvSpPr>
          <p:cNvPr id="3" name="Content Placeholder 2">
            <a:extLst>
              <a:ext uri="{FF2B5EF4-FFF2-40B4-BE49-F238E27FC236}">
                <a16:creationId xmlns:a16="http://schemas.microsoft.com/office/drawing/2014/main" id="{856434A1-24D0-C34E-85EF-3B8663A6C07F}"/>
              </a:ext>
            </a:extLst>
          </p:cNvPr>
          <p:cNvSpPr>
            <a:spLocks noGrp="1"/>
          </p:cNvSpPr>
          <p:nvPr>
            <p:ph idx="1"/>
          </p:nvPr>
        </p:nvSpPr>
        <p:spPr>
          <a:xfrm>
            <a:off x="6049182" y="802638"/>
            <a:ext cx="5971368" cy="5252722"/>
          </a:xfrm>
        </p:spPr>
        <p:txBody>
          <a:bodyPr anchor="ctr">
            <a:normAutofit fontScale="92500" lnSpcReduction="10000"/>
          </a:bodyPr>
          <a:lstStyle/>
          <a:p>
            <a:r>
              <a:rPr lang="en-US" sz="2600" dirty="0"/>
              <a:t>Plants can determine the composition of the root microbiome by active secretion of compounds that specifically stimulate or repress members of the microbial community.</a:t>
            </a:r>
          </a:p>
          <a:p>
            <a:r>
              <a:rPr lang="en-US" sz="2600" dirty="0"/>
              <a:t>How? The exudates produced by seed, seedlings and roots of tomato, cucumber and sweet pepper are predominantly organic acids with citric acid, succinic acid and malic acid being the most common. </a:t>
            </a:r>
          </a:p>
          <a:p>
            <a:r>
              <a:rPr lang="en-US" sz="2600" dirty="0"/>
              <a:t>The ability of  rhizobacterial strains to grow in vitro on citric acid as the sole carbon source appears to correlate with their root-colonizing ability. This indicates that plant species can  select bacteria through the production of specific root exudates. (482)</a:t>
            </a:r>
          </a:p>
          <a:p>
            <a:endParaRPr lang="en-US" sz="2400" dirty="0"/>
          </a:p>
        </p:txBody>
      </p:sp>
    </p:spTree>
    <p:extLst>
      <p:ext uri="{BB962C8B-B14F-4D97-AF65-F5344CB8AC3E}">
        <p14:creationId xmlns:p14="http://schemas.microsoft.com/office/powerpoint/2010/main" val="20678070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B32C5D-F73C-E743-B113-FAFC20F311DC}"/>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Quorum sensing</a:t>
            </a:r>
          </a:p>
        </p:txBody>
      </p:sp>
      <p:graphicFrame>
        <p:nvGraphicFramePr>
          <p:cNvPr id="5" name="Content Placeholder 2">
            <a:extLst>
              <a:ext uri="{FF2B5EF4-FFF2-40B4-BE49-F238E27FC236}">
                <a16:creationId xmlns:a16="http://schemas.microsoft.com/office/drawing/2014/main" id="{C1C2CB68-81EF-4687-9C21-0744577C6970}"/>
              </a:ext>
            </a:extLst>
          </p:cNvPr>
          <p:cNvGraphicFramePr>
            <a:graphicFrameLocks noGrp="1"/>
          </p:cNvGraphicFramePr>
          <p:nvPr>
            <p:ph idx="1"/>
            <p:extLst>
              <p:ext uri="{D42A27DB-BD31-4B8C-83A1-F6EECF244321}">
                <p14:modId xmlns:p14="http://schemas.microsoft.com/office/powerpoint/2010/main" val="34558941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3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9A88-BCE5-AE43-B83B-C543883FF284}"/>
              </a:ext>
            </a:extLst>
          </p:cNvPr>
          <p:cNvSpPr>
            <a:spLocks noGrp="1"/>
          </p:cNvSpPr>
          <p:nvPr>
            <p:ph type="title"/>
          </p:nvPr>
        </p:nvSpPr>
        <p:spPr>
          <a:xfrm>
            <a:off x="267628" y="1"/>
            <a:ext cx="6043960" cy="1251284"/>
          </a:xfrm>
        </p:spPr>
        <p:txBody>
          <a:bodyPr>
            <a:noAutofit/>
          </a:bodyPr>
          <a:lstStyle/>
          <a:p>
            <a:pPr algn="r"/>
            <a:r>
              <a:rPr lang="en-US" sz="3600" dirty="0">
                <a:effectLst>
                  <a:outerShdw blurRad="50800" dist="38100" dir="5400000" algn="t" rotWithShape="0">
                    <a:prstClr val="black">
                      <a:alpha val="40000"/>
                    </a:prstClr>
                  </a:outerShdw>
                </a:effectLst>
              </a:rPr>
              <a:t>Plant genotype and soil type shape microbiome composition</a:t>
            </a:r>
          </a:p>
        </p:txBody>
      </p:sp>
      <p:sp>
        <p:nvSpPr>
          <p:cNvPr id="3" name="Content Placeholder 2">
            <a:extLst>
              <a:ext uri="{FF2B5EF4-FFF2-40B4-BE49-F238E27FC236}">
                <a16:creationId xmlns:a16="http://schemas.microsoft.com/office/drawing/2014/main" id="{D7A2B40A-8C0B-614F-B113-BB8240BEAD3A}"/>
              </a:ext>
            </a:extLst>
          </p:cNvPr>
          <p:cNvSpPr>
            <a:spLocks noGrp="1"/>
          </p:cNvSpPr>
          <p:nvPr>
            <p:ph idx="1"/>
          </p:nvPr>
        </p:nvSpPr>
        <p:spPr>
          <a:xfrm>
            <a:off x="92758" y="1468207"/>
            <a:ext cx="6393701" cy="5077055"/>
          </a:xfrm>
        </p:spPr>
        <p:txBody>
          <a:bodyPr anchor="t">
            <a:noAutofit/>
          </a:bodyPr>
          <a:lstStyle/>
          <a:p>
            <a:pPr algn="r"/>
            <a:r>
              <a:rPr lang="en-US" sz="2400" dirty="0">
                <a:effectLst>
                  <a:outerShdw blurRad="50800" dist="38100" dir="5400000" algn="t" rotWithShape="0">
                    <a:prstClr val="black">
                      <a:alpha val="40000"/>
                    </a:prstClr>
                  </a:outerShdw>
                </a:effectLst>
              </a:rPr>
              <a:t>Evidence suggests that differences between plant genotypes in a single gene can have a significant impact on the rhizosphere microbiome. </a:t>
            </a:r>
          </a:p>
          <a:p>
            <a:pPr algn="r"/>
            <a:r>
              <a:rPr lang="en-US" sz="2400" dirty="0">
                <a:effectLst>
                  <a:outerShdw blurRad="50800" dist="38100" dir="5400000" algn="t" rotWithShape="0">
                    <a:prstClr val="black">
                      <a:alpha val="40000"/>
                    </a:prstClr>
                  </a:outerShdw>
                </a:effectLst>
              </a:rPr>
              <a:t>A study of bacterial rhizosphere communities in two different soils on three cultivars of potato…detected 2432 operational taxonomic units in the potato rhizosphere, of which 40% had a site-specific abundance.</a:t>
            </a:r>
          </a:p>
          <a:p>
            <a:pPr algn="r"/>
            <a:r>
              <a:rPr lang="en-US" sz="2400" dirty="0">
                <a:effectLst>
                  <a:outerShdw blurRad="50800" dist="38100" dir="5400000" algn="t" rotWithShape="0">
                    <a:prstClr val="black">
                      <a:alpha val="40000"/>
                    </a:prstClr>
                  </a:outerShdw>
                </a:effectLst>
              </a:rPr>
              <a:t>These results underline not only the importance of the soil in determining rhizosphere communities, but also that some microbes have a particular affinity for certain plant genotypes. (482) </a:t>
            </a:r>
          </a:p>
          <a:p>
            <a:endParaRPr lang="en-US" sz="2400" dirty="0">
              <a:effectLst>
                <a:outerShdw blurRad="50800" dist="38100" dir="5400000" algn="t" rotWithShape="0">
                  <a:prstClr val="black">
                    <a:alpha val="40000"/>
                  </a:prstClr>
                </a:outerShdw>
              </a:effectLst>
            </a:endParaRPr>
          </a:p>
          <a:p>
            <a:endParaRPr lang="en-US" sz="2400" dirty="0"/>
          </a:p>
          <a:p>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220C219-BA6B-D349-8444-7FEE6A4D9151}"/>
              </a:ext>
            </a:extLst>
          </p:cNvPr>
          <p:cNvPicPr>
            <a:picLocks noChangeAspect="1"/>
          </p:cNvPicPr>
          <p:nvPr/>
        </p:nvPicPr>
        <p:blipFill>
          <a:blip r:embed="rId3"/>
          <a:stretch>
            <a:fillRect/>
          </a:stretch>
        </p:blipFill>
        <p:spPr>
          <a:xfrm>
            <a:off x="6582780" y="0"/>
            <a:ext cx="5609220" cy="6008364"/>
          </a:xfrm>
          <a:prstGeom prst="rect">
            <a:avLst/>
          </a:prstGeom>
        </p:spPr>
      </p:pic>
    </p:spTree>
    <p:extLst>
      <p:ext uri="{BB962C8B-B14F-4D97-AF65-F5344CB8AC3E}">
        <p14:creationId xmlns:p14="http://schemas.microsoft.com/office/powerpoint/2010/main" val="24183880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F9B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F0B2-81BB-644F-97DA-24BBDA2E3A3F}"/>
              </a:ext>
            </a:extLst>
          </p:cNvPr>
          <p:cNvSpPr>
            <a:spLocks noGrp="1"/>
          </p:cNvSpPr>
          <p:nvPr>
            <p:ph type="title"/>
          </p:nvPr>
        </p:nvSpPr>
        <p:spPr>
          <a:xfrm>
            <a:off x="1876925" y="132180"/>
            <a:ext cx="10122568" cy="1010653"/>
          </a:xfrm>
        </p:spPr>
        <p:txBody>
          <a:bodyPr/>
          <a:lstStyle/>
          <a:p>
            <a:pPr algn="r"/>
            <a:r>
              <a:rPr lang="en-US" dirty="0">
                <a:solidFill>
                  <a:schemeClr val="bg1"/>
                </a:solidFill>
                <a:effectLst>
                  <a:outerShdw blurRad="50800" dist="38100" dir="5400000" algn="t" rotWithShape="0">
                    <a:prstClr val="black">
                      <a:alpha val="40000"/>
                    </a:prstClr>
                  </a:outerShdw>
                </a:effectLst>
              </a:rPr>
              <a:t>The root microbiome to the rescue</a:t>
            </a:r>
          </a:p>
        </p:txBody>
      </p:sp>
      <p:pic>
        <p:nvPicPr>
          <p:cNvPr id="4" name="Content Placeholder 3">
            <a:extLst>
              <a:ext uri="{FF2B5EF4-FFF2-40B4-BE49-F238E27FC236}">
                <a16:creationId xmlns:a16="http://schemas.microsoft.com/office/drawing/2014/main" id="{EDBB7F0A-79FE-784B-9EF0-D7B4A01B0196}"/>
              </a:ext>
            </a:extLst>
          </p:cNvPr>
          <p:cNvPicPr>
            <a:picLocks noGrp="1" noChangeAspect="1"/>
          </p:cNvPicPr>
          <p:nvPr>
            <p:ph idx="1"/>
          </p:nvPr>
        </p:nvPicPr>
        <p:blipFill>
          <a:blip r:embed="rId3"/>
          <a:stretch>
            <a:fillRect/>
          </a:stretch>
        </p:blipFill>
        <p:spPr>
          <a:xfrm>
            <a:off x="4247256" y="1142833"/>
            <a:ext cx="7944744" cy="5394960"/>
          </a:xfrm>
          <a:prstGeom prst="rect">
            <a:avLst/>
          </a:prstGeom>
        </p:spPr>
      </p:pic>
      <p:sp>
        <p:nvSpPr>
          <p:cNvPr id="5" name="TextBox 4">
            <a:extLst>
              <a:ext uri="{FF2B5EF4-FFF2-40B4-BE49-F238E27FC236}">
                <a16:creationId xmlns:a16="http://schemas.microsoft.com/office/drawing/2014/main" id="{64C03159-9F1D-6C47-8B63-7E6FD9E12DD1}"/>
              </a:ext>
            </a:extLst>
          </p:cNvPr>
          <p:cNvSpPr txBox="1"/>
          <p:nvPr/>
        </p:nvSpPr>
        <p:spPr>
          <a:xfrm>
            <a:off x="529389" y="1026695"/>
            <a:ext cx="3481137" cy="5151154"/>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prstClr val="white"/>
                </a:solidFill>
                <a:effectLst>
                  <a:outerShdw blurRad="50800" dist="38100" dir="5400000" algn="t" rotWithShape="0">
                    <a:prstClr val="black">
                      <a:alpha val="40000"/>
                    </a:prstClr>
                  </a:outerShdw>
                </a:effectLst>
              </a:rPr>
              <a:t>The microbiome changes upon defense activation and plants develop what we can call immunological memory, just like mammals. </a:t>
            </a:r>
            <a:endParaRPr lang="en-US" sz="2400" dirty="0">
              <a:solidFill>
                <a:prstClr val="white"/>
              </a:solidFill>
              <a:effectLst>
                <a:outerShdw blurRad="50800" dist="38100" dir="5400000" algn="t" rotWithShape="0">
                  <a:prstClr val="black">
                    <a:alpha val="40000"/>
                  </a:prstClr>
                </a:outerShdw>
              </a:effectLst>
            </a:endParaRPr>
          </a:p>
          <a:p>
            <a:pPr marL="228600" lvl="0" indent="-228600">
              <a:lnSpc>
                <a:spcPct val="90000"/>
              </a:lnSpc>
              <a:spcBef>
                <a:spcPts val="1000"/>
              </a:spcBef>
              <a:buFont typeface="Arial" panose="020B0604020202020204" pitchFamily="34" charset="0"/>
              <a:buChar char="•"/>
            </a:pPr>
            <a:r>
              <a:rPr lang="en-US" sz="2800" dirty="0">
                <a:solidFill>
                  <a:prstClr val="white"/>
                </a:solidFill>
                <a:effectLst>
                  <a:outerShdw blurRad="50800" dist="38100" dir="5400000" algn="t" rotWithShape="0">
                    <a:prstClr val="black">
                      <a:alpha val="40000"/>
                    </a:prstClr>
                  </a:outerShdw>
                </a:effectLst>
              </a:rPr>
              <a:t>Plants (through root exudation) recruit beneficial microbes. (See Fig.3, 483)</a:t>
            </a:r>
            <a:endParaRPr lang="en-US" sz="2400" dirty="0">
              <a:solidFill>
                <a:prstClr val="white"/>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71587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421FD-971B-B24D-B033-DEA5363943D5}"/>
              </a:ext>
            </a:extLst>
          </p:cNvPr>
          <p:cNvSpPr>
            <a:spLocks noGrp="1"/>
          </p:cNvSpPr>
          <p:nvPr>
            <p:ph type="title"/>
          </p:nvPr>
        </p:nvSpPr>
        <p:spPr>
          <a:xfrm>
            <a:off x="368968" y="2745736"/>
            <a:ext cx="4604085" cy="1366528"/>
          </a:xfrm>
          <a:solidFill>
            <a:srgbClr val="FFFFFF"/>
          </a:solidFill>
          <a:ln w="25400" cap="sq">
            <a:solidFill>
              <a:srgbClr val="404040"/>
            </a:solidFill>
            <a:miter lim="800000"/>
          </a:ln>
        </p:spPr>
        <p:txBody>
          <a:bodyPr>
            <a:noAutofit/>
          </a:bodyPr>
          <a:lstStyle/>
          <a:p>
            <a:pPr algn="ctr"/>
            <a:r>
              <a:rPr lang="en-US" sz="3600" dirty="0">
                <a:solidFill>
                  <a:srgbClr val="262626"/>
                </a:solidFill>
              </a:rPr>
              <a:t>Activation of beneficials </a:t>
            </a:r>
          </a:p>
        </p:txBody>
      </p:sp>
      <p:sp>
        <p:nvSpPr>
          <p:cNvPr id="3" name="Content Placeholder 2">
            <a:extLst>
              <a:ext uri="{FF2B5EF4-FFF2-40B4-BE49-F238E27FC236}">
                <a16:creationId xmlns:a16="http://schemas.microsoft.com/office/drawing/2014/main" id="{8819637E-D65C-5347-9AD9-878471024E90}"/>
              </a:ext>
            </a:extLst>
          </p:cNvPr>
          <p:cNvSpPr>
            <a:spLocks noGrp="1"/>
          </p:cNvSpPr>
          <p:nvPr>
            <p:ph idx="1"/>
          </p:nvPr>
        </p:nvSpPr>
        <p:spPr>
          <a:xfrm>
            <a:off x="6049182" y="802638"/>
            <a:ext cx="5408696" cy="5252722"/>
          </a:xfrm>
        </p:spPr>
        <p:txBody>
          <a:bodyPr anchor="ctr">
            <a:normAutofit/>
          </a:bodyPr>
          <a:lstStyle/>
          <a:p>
            <a:r>
              <a:rPr lang="en-US" dirty="0">
                <a:effectLst>
                  <a:outerShdw blurRad="50800" dist="38100" dir="5400000" algn="t" rotWithShape="0">
                    <a:prstClr val="black">
                      <a:alpha val="40000"/>
                    </a:prstClr>
                  </a:outerShdw>
                </a:effectLst>
              </a:rPr>
              <a:t>The association of the pathogenic fungus G. </a:t>
            </a:r>
            <a:r>
              <a:rPr lang="en-US" dirty="0" err="1">
                <a:effectLst>
                  <a:outerShdw blurRad="50800" dist="38100" dir="5400000" algn="t" rotWithShape="0">
                    <a:prstClr val="black">
                      <a:alpha val="40000"/>
                    </a:prstClr>
                  </a:outerShdw>
                </a:effectLst>
              </a:rPr>
              <a:t>graminis</a:t>
            </a:r>
            <a:r>
              <a:rPr lang="en-US" dirty="0">
                <a:effectLst>
                  <a:outerShdw blurRad="50800" dist="38100" dir="5400000" algn="t" rotWithShape="0">
                    <a:prstClr val="black">
                      <a:alpha val="40000"/>
                    </a:prstClr>
                  </a:outerShdw>
                </a:effectLst>
              </a:rPr>
              <a:t> var. </a:t>
            </a:r>
            <a:r>
              <a:rPr lang="en-US" dirty="0" err="1">
                <a:effectLst>
                  <a:outerShdw blurRad="50800" dist="38100" dir="5400000" algn="t" rotWithShape="0">
                    <a:prstClr val="black">
                      <a:alpha val="40000"/>
                    </a:prstClr>
                  </a:outerShdw>
                </a:effectLst>
              </a:rPr>
              <a:t>tritici</a:t>
            </a:r>
            <a:r>
              <a:rPr lang="en-US" dirty="0">
                <a:effectLst>
                  <a:outerShdw blurRad="50800" dist="38100" dir="5400000" algn="t" rotWithShape="0">
                    <a:prstClr val="black">
                      <a:alpha val="40000"/>
                    </a:prstClr>
                  </a:outerShdw>
                </a:effectLst>
              </a:rPr>
              <a:t> with wheat roots strongly altered gene expression of the biocontrol bacterium P. fluorescens Pf29Arp </a:t>
            </a:r>
          </a:p>
          <a:p>
            <a:r>
              <a:rPr lang="en-US" dirty="0">
                <a:effectLst>
                  <a:outerShdw blurRad="50800" dist="38100" dir="5400000" algn="t" rotWithShape="0">
                    <a:prstClr val="black">
                      <a:alpha val="40000"/>
                    </a:prstClr>
                  </a:outerShdw>
                </a:effectLst>
              </a:rPr>
              <a:t>Results imply that, upon pathogen attack, the plant launches a systemic response that can stimulate the antifungal activity of the rhizosphere microflora. </a:t>
            </a:r>
            <a:endParaRPr lang="en-US" sz="2400"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3056859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C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DC7DE-E9E1-0043-BA53-58AA93ACCFD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Critique</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418722-A167-3B48-B15A-E3799DE6E7CB}"/>
              </a:ext>
            </a:extLst>
          </p:cNvPr>
          <p:cNvSpPr>
            <a:spLocks noGrp="1"/>
          </p:cNvSpPr>
          <p:nvPr>
            <p:ph idx="1"/>
          </p:nvPr>
        </p:nvSpPr>
        <p:spPr>
          <a:xfrm>
            <a:off x="7761249" y="557560"/>
            <a:ext cx="3906495" cy="5834721"/>
          </a:xfrm>
        </p:spPr>
        <p:txBody>
          <a:bodyPr anchor="ctr">
            <a:normAutofit lnSpcReduction="10000"/>
          </a:bodyPr>
          <a:lstStyle/>
          <a:p>
            <a:pPr marL="457200" indent="-457200">
              <a:buFont typeface="+mj-lt"/>
              <a:buAutoNum type="arabicPeriod"/>
            </a:pPr>
            <a:r>
              <a:rPr lang="en-US" sz="2200" dirty="0">
                <a:solidFill>
                  <a:srgbClr val="FFFFFF"/>
                </a:solidFill>
              </a:rPr>
              <a:t>The authors never clarify which soil types are being considered.</a:t>
            </a:r>
          </a:p>
          <a:p>
            <a:pPr marL="457200" indent="-457200">
              <a:buFont typeface="+mj-lt"/>
              <a:buAutoNum type="arabicPeriod"/>
            </a:pPr>
            <a:r>
              <a:rPr lang="en-US" sz="2200" dirty="0">
                <a:solidFill>
                  <a:srgbClr val="FFFFFF"/>
                </a:solidFill>
              </a:rPr>
              <a:t>They did not control for companion plants and focused only on the crop specific to the experiments.</a:t>
            </a:r>
          </a:p>
          <a:p>
            <a:pPr marL="457200" indent="-457200">
              <a:buFont typeface="+mj-lt"/>
              <a:buAutoNum type="arabicPeriod"/>
            </a:pPr>
            <a:r>
              <a:rPr lang="en-US" sz="2200" dirty="0">
                <a:solidFill>
                  <a:srgbClr val="FFFFFF"/>
                </a:solidFill>
              </a:rPr>
              <a:t>Plant communication is obviously important, and the authors advance understanding of the role of AHL (energy transmitters) and other metabolic agents, but they do not address how </a:t>
            </a:r>
            <a:r>
              <a:rPr lang="en-US" sz="2200" dirty="0" err="1">
                <a:solidFill>
                  <a:srgbClr val="FFFFFF"/>
                </a:solidFill>
              </a:rPr>
              <a:t>agro</a:t>
            </a:r>
            <a:r>
              <a:rPr lang="en-US" sz="2200" dirty="0">
                <a:solidFill>
                  <a:srgbClr val="FFFFFF"/>
                </a:solidFill>
              </a:rPr>
              <a:t>-biodiversity itself – involving multiple alleles of the same species (e.g., corn) – might affect signaling and recruiting.</a:t>
            </a:r>
          </a:p>
          <a:p>
            <a:pPr marL="457200" indent="-457200">
              <a:buFont typeface="+mj-lt"/>
              <a:buAutoNum type="arabicPeriod"/>
            </a:pPr>
            <a:endParaRPr lang="en-US" sz="2200" dirty="0">
              <a:solidFill>
                <a:srgbClr val="FFFFFF"/>
              </a:solidFill>
            </a:endParaRPr>
          </a:p>
        </p:txBody>
      </p:sp>
      <p:pic>
        <p:nvPicPr>
          <p:cNvPr id="5" name="Picture 4">
            <a:extLst>
              <a:ext uri="{FF2B5EF4-FFF2-40B4-BE49-F238E27FC236}">
                <a16:creationId xmlns:a16="http://schemas.microsoft.com/office/drawing/2014/main" id="{81FC19A8-A28A-754A-A7DA-C7FF9DCADA16}"/>
              </a:ext>
            </a:extLst>
          </p:cNvPr>
          <p:cNvPicPr>
            <a:picLocks noChangeAspect="1"/>
          </p:cNvPicPr>
          <p:nvPr/>
        </p:nvPicPr>
        <p:blipFill>
          <a:blip r:embed="rId3"/>
          <a:stretch>
            <a:fillRect/>
          </a:stretch>
        </p:blipFill>
        <p:spPr>
          <a:xfrm>
            <a:off x="295238" y="514888"/>
            <a:ext cx="7090615" cy="3657600"/>
          </a:xfrm>
          <a:prstGeom prst="rect">
            <a:avLst/>
          </a:prstGeom>
        </p:spPr>
      </p:pic>
    </p:spTree>
    <p:extLst>
      <p:ext uri="{BB962C8B-B14F-4D97-AF65-F5344CB8AC3E}">
        <p14:creationId xmlns:p14="http://schemas.microsoft.com/office/powerpoint/2010/main" val="399010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BD36-B694-2B4F-B473-DF7A68C47133}"/>
              </a:ext>
            </a:extLst>
          </p:cNvPr>
          <p:cNvSpPr>
            <a:spLocks noGrp="1"/>
          </p:cNvSpPr>
          <p:nvPr>
            <p:ph type="title"/>
          </p:nvPr>
        </p:nvSpPr>
        <p:spPr>
          <a:xfrm>
            <a:off x="467317" y="803325"/>
            <a:ext cx="5609220" cy="1325563"/>
          </a:xfrm>
        </p:spPr>
        <p:txBody>
          <a:bodyPr>
            <a:normAutofit/>
          </a:bodyPr>
          <a:lstStyle/>
          <a:p>
            <a:r>
              <a:rPr lang="en-US" sz="3700" dirty="0">
                <a:effectLst>
                  <a:outerShdw blurRad="50800" dist="38100" dir="5400000" algn="t" rotWithShape="0">
                    <a:prstClr val="black">
                      <a:alpha val="40000"/>
                    </a:prstClr>
                  </a:outerShdw>
                </a:effectLst>
              </a:rPr>
              <a:t>The rhizosphere microbiome</a:t>
            </a:r>
          </a:p>
        </p:txBody>
      </p:sp>
      <p:sp>
        <p:nvSpPr>
          <p:cNvPr id="3" name="Content Placeholder 2">
            <a:extLst>
              <a:ext uri="{FF2B5EF4-FFF2-40B4-BE49-F238E27FC236}">
                <a16:creationId xmlns:a16="http://schemas.microsoft.com/office/drawing/2014/main" id="{79F70BB3-F04D-5646-83A8-6CD677617CC8}"/>
              </a:ext>
            </a:extLst>
          </p:cNvPr>
          <p:cNvSpPr>
            <a:spLocks noGrp="1"/>
          </p:cNvSpPr>
          <p:nvPr>
            <p:ph idx="1"/>
          </p:nvPr>
        </p:nvSpPr>
        <p:spPr>
          <a:xfrm>
            <a:off x="467318" y="2279018"/>
            <a:ext cx="5609226" cy="4281802"/>
          </a:xfrm>
        </p:spPr>
        <p:txBody>
          <a:bodyPr anchor="t">
            <a:normAutofit/>
          </a:bodyPr>
          <a:lstStyle/>
          <a:p>
            <a:pPr marL="0" indent="0" algn="r">
              <a:buNone/>
            </a:pPr>
            <a:r>
              <a:rPr lang="en-US" dirty="0">
                <a:effectLst>
                  <a:outerShdw blurRad="50800" dist="38100" dir="5400000" algn="t" rotWithShape="0">
                    <a:prstClr val="black">
                      <a:alpha val="40000"/>
                    </a:prstClr>
                  </a:outerShdw>
                </a:effectLst>
              </a:rPr>
              <a:t>The rhizosphere, which is the narrow zone of soil that is influenced by root secretions, can contain up to 1011 microbial cells per gram root and more than 30,000 </a:t>
            </a:r>
            <a:r>
              <a:rPr lang="en-US" b="1" dirty="0">
                <a:effectLst>
                  <a:outerShdw blurRad="50800" dist="38100" dir="5400000" algn="t" rotWithShape="0">
                    <a:prstClr val="black">
                      <a:alpha val="40000"/>
                    </a:prstClr>
                  </a:outerShdw>
                </a:effectLst>
              </a:rPr>
              <a:t>prokaryotic</a:t>
            </a:r>
            <a:r>
              <a:rPr lang="en-US" dirty="0">
                <a:effectLst>
                  <a:outerShdw blurRad="50800" dist="38100" dir="5400000" algn="t" rotWithShape="0">
                    <a:prstClr val="black">
                      <a:alpha val="40000"/>
                    </a:prstClr>
                  </a:outerShdw>
                </a:effectLst>
              </a:rPr>
              <a:t> species. The collective genome of this microbial community is much larger than that of the plant and is also referred to as the plant’s second genome (p. 478). </a:t>
            </a:r>
            <a:endParaRPr lang="en-US" sz="2400" dirty="0">
              <a:effectLst>
                <a:outerShdw blurRad="50800" dist="38100" dir="5400000" algn="t" rotWithShape="0">
                  <a:prstClr val="black">
                    <a:alpha val="40000"/>
                  </a:prstClr>
                </a:outerShdw>
              </a:effectLst>
            </a:endParaRPr>
          </a:p>
          <a:p>
            <a:pPr marL="0" indent="0">
              <a:buNone/>
            </a:pPr>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FE51EDA-2158-3946-B678-74C81796F5EA}"/>
              </a:ext>
            </a:extLst>
          </p:cNvPr>
          <p:cNvPicPr>
            <a:picLocks noChangeAspect="1"/>
          </p:cNvPicPr>
          <p:nvPr/>
        </p:nvPicPr>
        <p:blipFill>
          <a:blip r:embed="rId3"/>
          <a:stretch>
            <a:fillRect/>
          </a:stretch>
        </p:blipFill>
        <p:spPr>
          <a:xfrm>
            <a:off x="6304547" y="0"/>
            <a:ext cx="5887453" cy="6858000"/>
          </a:xfrm>
          <a:prstGeom prst="rect">
            <a:avLst/>
          </a:prstGeom>
        </p:spPr>
      </p:pic>
    </p:spTree>
    <p:extLst>
      <p:ext uri="{BB962C8B-B14F-4D97-AF65-F5344CB8AC3E}">
        <p14:creationId xmlns:p14="http://schemas.microsoft.com/office/powerpoint/2010/main" val="21170825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2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Decolonial implications</a:t>
            </a:r>
            <a:br>
              <a:rPr lang="en-US" dirty="0">
                <a:solidFill>
                  <a:srgbClr val="FFFFFF"/>
                </a:solidFill>
                <a:effectLst>
                  <a:outerShdw blurRad="50800" dist="38100" dir="5400000" algn="t" rotWithShape="0">
                    <a:prstClr val="black">
                      <a:alpha val="40000"/>
                    </a:prstClr>
                  </a:outerShdw>
                </a:effectLst>
              </a:rPr>
            </a:br>
            <a:r>
              <a:rPr lang="en-US" dirty="0">
                <a:solidFill>
                  <a:srgbClr val="FFFFFF"/>
                </a:solidFill>
                <a:effectLst>
                  <a:outerShdw blurRad="50800" dist="38100" dir="5400000" algn="t" rotWithShape="0">
                    <a:prstClr val="black">
                      <a:alpha val="40000"/>
                    </a:prstClr>
                  </a:outerShdw>
                </a:effectLst>
              </a:rPr>
              <a:t>and questions</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19815595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58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C961-BC97-1046-B71F-CA5DA82D32A3}"/>
              </a:ext>
            </a:extLst>
          </p:cNvPr>
          <p:cNvSpPr>
            <a:spLocks noGrp="1"/>
          </p:cNvSpPr>
          <p:nvPr>
            <p:ph type="title"/>
          </p:nvPr>
        </p:nvSpPr>
        <p:spPr>
          <a:xfrm>
            <a:off x="5069940" y="365124"/>
            <a:ext cx="6172200" cy="1092973"/>
          </a:xfrm>
        </p:spPr>
        <p:txBody>
          <a:bodyPr>
            <a:normAutofit/>
          </a:bodyPr>
          <a:lstStyle/>
          <a:p>
            <a:r>
              <a:rPr lang="en-US" sz="3800" dirty="0"/>
              <a:t>Do plants have “agency”? </a:t>
            </a:r>
          </a:p>
        </p:txBody>
      </p:sp>
      <p:pic>
        <p:nvPicPr>
          <p:cNvPr id="5" name="Picture 4" descr="A cactus in a pot&#10;&#10;Description automatically generated with medium confidence">
            <a:extLst>
              <a:ext uri="{FF2B5EF4-FFF2-40B4-BE49-F238E27FC236}">
                <a16:creationId xmlns:a16="http://schemas.microsoft.com/office/drawing/2014/main" id="{58C99D13-3402-2449-9618-FDD33423FB8E}"/>
              </a:ext>
            </a:extLst>
          </p:cNvPr>
          <p:cNvPicPr>
            <a:picLocks noChangeAspect="1"/>
          </p:cNvPicPr>
          <p:nvPr/>
        </p:nvPicPr>
        <p:blipFill rotWithShape="1">
          <a:blip r:embed="rId3"/>
          <a:srcRect l="30518" r="27706"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70FBBFE1-6BA7-F145-9A2B-82B9A4D2A514}"/>
              </a:ext>
            </a:extLst>
          </p:cNvPr>
          <p:cNvSpPr>
            <a:spLocks noGrp="1"/>
          </p:cNvSpPr>
          <p:nvPr>
            <p:ph idx="1"/>
          </p:nvPr>
        </p:nvSpPr>
        <p:spPr>
          <a:xfrm>
            <a:off x="5069939" y="1458097"/>
            <a:ext cx="6602407" cy="4723247"/>
          </a:xfrm>
        </p:spPr>
        <p:txBody>
          <a:bodyPr>
            <a:noAutofit/>
          </a:bodyPr>
          <a:lstStyle/>
          <a:p>
            <a:pPr marL="0" indent="0">
              <a:buNone/>
            </a:pPr>
            <a:r>
              <a:rPr lang="en-US" sz="2200" dirty="0"/>
              <a:t>Plants </a:t>
            </a:r>
            <a:r>
              <a:rPr lang="en-US" sz="2200" b="1" dirty="0"/>
              <a:t>respond to nutrient deficiency by altering root morphology</a:t>
            </a:r>
            <a:r>
              <a:rPr lang="en-US" sz="2200" dirty="0"/>
              <a:t>, recruiting the help of microorganisms and changing the chemical environment of the rhizosphere.</a:t>
            </a:r>
          </a:p>
          <a:p>
            <a:pPr marL="0" indent="0">
              <a:buNone/>
            </a:pPr>
            <a:r>
              <a:rPr lang="en-US" sz="2200" dirty="0"/>
              <a:t>The ability to respond to environmental conditions is a central quality in anthropological definitions of human agency and action. Given this criterion, it seems that plants do have a sort of agency.</a:t>
            </a:r>
          </a:p>
          <a:p>
            <a:pPr marL="0" indent="0">
              <a:buNone/>
            </a:pPr>
            <a:r>
              <a:rPr lang="en-US" sz="2200" dirty="0"/>
              <a:t>Is subjectivity the difference? Human subjectivity (and its active constituents including cultural norms and values, ideologies, belief systems, symbolic language) is clearly implicated in our understanding of human agency. </a:t>
            </a:r>
          </a:p>
          <a:p>
            <a:pPr marL="0" indent="0">
              <a:buNone/>
            </a:pPr>
            <a:r>
              <a:rPr lang="en-US" sz="2200" dirty="0"/>
              <a:t>Do plants have an analog of subjectivity or is their chemical signaling an a priori predisposition?</a:t>
            </a:r>
          </a:p>
        </p:txBody>
      </p:sp>
    </p:spTree>
    <p:extLst>
      <p:ext uri="{BB962C8B-B14F-4D97-AF65-F5344CB8AC3E}">
        <p14:creationId xmlns:p14="http://schemas.microsoft.com/office/powerpoint/2010/main" val="6663060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260010" y="287144"/>
            <a:ext cx="4076016" cy="1597315"/>
          </a:xfrm>
          <a:noFill/>
          <a:ln w="19050">
            <a:solidFill>
              <a:schemeClr val="bg1"/>
            </a:solidFill>
          </a:ln>
        </p:spPr>
        <p:txBody>
          <a:bodyPr wrap="square">
            <a:noAutofit/>
          </a:bodyPr>
          <a:lstStyle/>
          <a:p>
            <a:pPr algn="ctr"/>
            <a:r>
              <a:rPr lang="en-US" sz="3200" b="1" dirty="0">
                <a:solidFill>
                  <a:schemeClr val="bg1"/>
                </a:solidFill>
                <a:effectLst>
                  <a:outerShdw blurRad="50800" dist="38100" dir="5400000" algn="t" rotWithShape="0">
                    <a:prstClr val="black">
                      <a:alpha val="40000"/>
                    </a:prstClr>
                  </a:outerShdw>
                </a:effectLst>
              </a:rPr>
              <a:t>Human and rootzone microbiome similarities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60010" y="2171603"/>
            <a:ext cx="4076016" cy="4399253"/>
          </a:xfrm>
        </p:spPr>
        <p:txBody>
          <a:bodyPr>
            <a:normAutofit/>
          </a:bodyPr>
          <a:lstStyle/>
          <a:p>
            <a:pPr marL="0" indent="0">
              <a:buNone/>
            </a:pPr>
            <a:r>
              <a:rPr lang="en-US" dirty="0">
                <a:solidFill>
                  <a:schemeClr val="bg1"/>
                </a:solidFill>
                <a:effectLst>
                  <a:outerShdw blurRad="50800" dist="38100" dir="5400000" algn="t" rotWithShape="0">
                    <a:prstClr val="black">
                      <a:alpha val="40000"/>
                    </a:prstClr>
                  </a:outerShdw>
                </a:effectLst>
              </a:rPr>
              <a:t>In humans, the effects of intestinal microbial communities on health are becoming increasingly apparent. Similar functions can be ascribed to microbial communities in the human gut and plant rhizosphere (478). </a:t>
            </a:r>
          </a:p>
          <a:p>
            <a:pPr marL="0" indent="0">
              <a:buNone/>
            </a:pPr>
            <a:endParaRPr lang="en-US" sz="1700" dirty="0">
              <a:solidFill>
                <a:schemeClr val="bg1"/>
              </a:solidFill>
            </a:endParaRPr>
          </a:p>
        </p:txBody>
      </p:sp>
      <p:pic>
        <p:nvPicPr>
          <p:cNvPr id="6" name="Picture 5">
            <a:extLst>
              <a:ext uri="{FF2B5EF4-FFF2-40B4-BE49-F238E27FC236}">
                <a16:creationId xmlns:a16="http://schemas.microsoft.com/office/drawing/2014/main" id="{3B48003E-F751-4D4D-86C5-A8AA2A89E4CD}"/>
              </a:ext>
            </a:extLst>
          </p:cNvPr>
          <p:cNvPicPr>
            <a:picLocks noChangeAspect="1"/>
          </p:cNvPicPr>
          <p:nvPr/>
        </p:nvPicPr>
        <p:blipFill>
          <a:blip r:embed="rId3"/>
          <a:stretch>
            <a:fillRect/>
          </a:stretch>
        </p:blipFill>
        <p:spPr>
          <a:xfrm>
            <a:off x="4979494" y="-42208"/>
            <a:ext cx="6648061" cy="6858000"/>
          </a:xfrm>
          <a:prstGeom prst="rect">
            <a:avLst/>
          </a:prstGeom>
        </p:spPr>
      </p:pic>
    </p:spTree>
    <p:extLst>
      <p:ext uri="{BB962C8B-B14F-4D97-AF65-F5344CB8AC3E}">
        <p14:creationId xmlns:p14="http://schemas.microsoft.com/office/powerpoint/2010/main" val="206308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5161" y="221226"/>
            <a:ext cx="3363974" cy="1597315"/>
          </a:xfrm>
          <a:noFill/>
          <a:ln w="19050">
            <a:solidFill>
              <a:schemeClr val="bg1"/>
            </a:solidFill>
          </a:ln>
        </p:spPr>
        <p:txBody>
          <a:bodyPr wrap="square">
            <a:normAutofit/>
          </a:bodyPr>
          <a:lstStyle/>
          <a:p>
            <a:pPr algn="ctr"/>
            <a:r>
              <a:rPr lang="en-US" sz="4000" dirty="0">
                <a:solidFill>
                  <a:schemeClr val="bg1"/>
                </a:solidFill>
                <a:effectLst>
                  <a:outerShdw blurRad="50800" dist="38100" dir="5400000" algn="t" rotWithShape="0">
                    <a:prstClr val="black">
                      <a:alpha val="40000"/>
                    </a:prstClr>
                  </a:outerShdw>
                </a:effectLst>
              </a:rPr>
              <a:t>Starved soils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35974" y="2039767"/>
            <a:ext cx="4188542" cy="4597007"/>
          </a:xfrm>
        </p:spPr>
        <p:txBody>
          <a:bodyPr>
            <a:normAutofit lnSpcReduction="10000"/>
          </a:bodyPr>
          <a:lstStyle/>
          <a:p>
            <a:pPr marL="0" indent="0">
              <a:buNone/>
            </a:pPr>
            <a:r>
              <a:rPr lang="en-US" dirty="0">
                <a:solidFill>
                  <a:schemeClr val="bg1"/>
                </a:solidFill>
                <a:effectLst>
                  <a:outerShdw blurRad="50800" dist="38100" dir="5400000" algn="t" rotWithShape="0">
                    <a:prstClr val="black">
                      <a:alpha val="40000"/>
                    </a:prstClr>
                  </a:outerShdw>
                </a:effectLst>
              </a:rPr>
              <a:t>The impact of the root microbiome on plant health is evidenced most clearly in disease-suppressive soils.</a:t>
            </a:r>
          </a:p>
          <a:p>
            <a:pPr marL="0" indent="0">
              <a:buNone/>
            </a:pPr>
            <a:r>
              <a:rPr lang="en-US" dirty="0">
                <a:solidFill>
                  <a:schemeClr val="bg1"/>
                </a:solidFill>
                <a:effectLst>
                  <a:outerShdw blurRad="50800" dist="38100" dir="5400000" algn="t" rotWithShape="0">
                    <a:prstClr val="black">
                      <a:alpha val="40000"/>
                    </a:prstClr>
                  </a:outerShdw>
                </a:effectLst>
              </a:rPr>
              <a:t>The microflora of most soils is starved. </a:t>
            </a:r>
          </a:p>
          <a:p>
            <a:pPr marL="0" indent="0">
              <a:buNone/>
            </a:pPr>
            <a:r>
              <a:rPr lang="en-US" dirty="0">
                <a:solidFill>
                  <a:schemeClr val="bg1"/>
                </a:solidFill>
                <a:effectLst>
                  <a:outerShdw blurRad="50800" dist="38100" dir="5400000" algn="t" rotWithShape="0">
                    <a:prstClr val="black">
                      <a:alpha val="40000"/>
                    </a:prstClr>
                  </a:outerShdw>
                </a:effectLst>
              </a:rPr>
              <a:t>Note: Why are so many soils “starved”? Has this always been the case? How is settler colonialism implicated?</a:t>
            </a:r>
          </a:p>
          <a:p>
            <a:endParaRPr lang="en-US" sz="1700" dirty="0">
              <a:solidFill>
                <a:schemeClr val="bg1"/>
              </a:solidFill>
            </a:endParaRPr>
          </a:p>
        </p:txBody>
      </p:sp>
      <p:pic>
        <p:nvPicPr>
          <p:cNvPr id="5" name="Picture 4">
            <a:extLst>
              <a:ext uri="{FF2B5EF4-FFF2-40B4-BE49-F238E27FC236}">
                <a16:creationId xmlns:a16="http://schemas.microsoft.com/office/drawing/2014/main" id="{C2252E76-9A45-C344-BBDB-8AEA94D2BD2D}"/>
              </a:ext>
            </a:extLst>
          </p:cNvPr>
          <p:cNvPicPr>
            <a:picLocks noChangeAspect="1"/>
          </p:cNvPicPr>
          <p:nvPr/>
        </p:nvPicPr>
        <p:blipFill>
          <a:blip r:embed="rId3"/>
          <a:stretch>
            <a:fillRect/>
          </a:stretch>
        </p:blipFill>
        <p:spPr>
          <a:xfrm>
            <a:off x="4654296" y="0"/>
            <a:ext cx="7537703" cy="6858000"/>
          </a:xfrm>
          <a:prstGeom prst="rect">
            <a:avLst/>
          </a:prstGeom>
        </p:spPr>
      </p:pic>
    </p:spTree>
    <p:extLst>
      <p:ext uri="{BB962C8B-B14F-4D97-AF65-F5344CB8AC3E}">
        <p14:creationId xmlns:p14="http://schemas.microsoft.com/office/powerpoint/2010/main" val="325461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77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363248"/>
            <a:ext cx="3363974" cy="1597315"/>
          </a:xfrm>
          <a:noFill/>
          <a:ln w="19050">
            <a:solidFill>
              <a:schemeClr val="bg1"/>
            </a:solidFill>
          </a:ln>
        </p:spPr>
        <p:txBody>
          <a:bodyPr wrap="square">
            <a:normAutofit/>
          </a:bodyPr>
          <a:lstStyle/>
          <a:p>
            <a:pPr algn="ctr"/>
            <a:r>
              <a:rPr lang="en-US" sz="3600" dirty="0">
                <a:solidFill>
                  <a:schemeClr val="bg1"/>
                </a:solidFill>
                <a:effectLst>
                  <a:outerShdw blurRad="50800" dist="38100" dir="5400000" algn="t" rotWithShape="0">
                    <a:prstClr val="black">
                      <a:alpha val="40000"/>
                    </a:prstClr>
                  </a:outerShdw>
                </a:effectLst>
              </a:rPr>
              <a:t>Healing is possible</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82803" y="2748933"/>
            <a:ext cx="4085304" cy="4170941"/>
          </a:xfrm>
        </p:spPr>
        <p:txBody>
          <a:bodyPr>
            <a:normAutofit/>
          </a:bodyPr>
          <a:lstStyle/>
          <a:p>
            <a:pPr marL="0" indent="0" algn="ctr">
              <a:buNone/>
            </a:pPr>
            <a:r>
              <a:rPr lang="en-US" dirty="0">
                <a:solidFill>
                  <a:schemeClr val="bg1"/>
                </a:solidFill>
                <a:effectLst>
                  <a:outerShdw blurRad="50800" dist="38100" dir="5400000" algn="t" rotWithShape="0">
                    <a:prstClr val="black">
                      <a:alpha val="40000"/>
                    </a:prstClr>
                  </a:outerShdw>
                </a:effectLst>
              </a:rPr>
              <a:t>Organic amendments can stimulate the activity of microbial populations in a conducive soil, resulting in enhanced general disease </a:t>
            </a:r>
            <a:r>
              <a:rPr lang="en-US" dirty="0" err="1">
                <a:solidFill>
                  <a:schemeClr val="bg1"/>
                </a:solidFill>
                <a:effectLst>
                  <a:outerShdw blurRad="50800" dist="38100" dir="5400000" algn="t" rotWithShape="0">
                    <a:prstClr val="black">
                      <a:alpha val="40000"/>
                    </a:prstClr>
                  </a:outerShdw>
                </a:effectLst>
              </a:rPr>
              <a:t>suppressiveness</a:t>
            </a:r>
            <a:r>
              <a:rPr lang="en-US" dirty="0">
                <a:solidFill>
                  <a:schemeClr val="bg1"/>
                </a:solidFill>
                <a:effectLst>
                  <a:outerShdw blurRad="50800" dist="38100" dir="5400000" algn="t" rotWithShape="0">
                    <a:prstClr val="black">
                      <a:alpha val="40000"/>
                    </a:prstClr>
                  </a:outerShdw>
                </a:effectLst>
              </a:rPr>
              <a:t> (478)</a:t>
            </a:r>
          </a:p>
          <a:p>
            <a:endParaRPr lang="en-US" sz="1400" dirty="0">
              <a:solidFill>
                <a:schemeClr val="bg1"/>
              </a:solidFill>
            </a:endParaRPr>
          </a:p>
        </p:txBody>
      </p:sp>
      <p:pic>
        <p:nvPicPr>
          <p:cNvPr id="6" name="Picture 5">
            <a:extLst>
              <a:ext uri="{FF2B5EF4-FFF2-40B4-BE49-F238E27FC236}">
                <a16:creationId xmlns:a16="http://schemas.microsoft.com/office/drawing/2014/main" id="{7A80EA7C-E818-C34D-A879-62E98E6C1184}"/>
              </a:ext>
            </a:extLst>
          </p:cNvPr>
          <p:cNvPicPr>
            <a:picLocks noChangeAspect="1"/>
          </p:cNvPicPr>
          <p:nvPr/>
        </p:nvPicPr>
        <p:blipFill>
          <a:blip r:embed="rId3"/>
          <a:stretch>
            <a:fillRect/>
          </a:stretch>
        </p:blipFill>
        <p:spPr>
          <a:xfrm>
            <a:off x="4654296" y="594360"/>
            <a:ext cx="7559040" cy="5669280"/>
          </a:xfrm>
          <a:prstGeom prst="rect">
            <a:avLst/>
          </a:prstGeom>
        </p:spPr>
      </p:pic>
    </p:spTree>
    <p:extLst>
      <p:ext uri="{BB962C8B-B14F-4D97-AF65-F5344CB8AC3E}">
        <p14:creationId xmlns:p14="http://schemas.microsoft.com/office/powerpoint/2010/main" val="226518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err="1">
                <a:solidFill>
                  <a:schemeClr val="bg1"/>
                </a:solidFill>
                <a:effectLst>
                  <a:outerShdw blurRad="50800" dist="38100" dir="5400000" algn="t" rotWithShape="0">
                    <a:prstClr val="black">
                      <a:alpha val="40000"/>
                    </a:prstClr>
                  </a:outerShdw>
                </a:effectLst>
              </a:rPr>
              <a:t>Suppressiveness</a:t>
            </a:r>
            <a:r>
              <a:rPr lang="en-US" sz="3200" dirty="0">
                <a:solidFill>
                  <a:schemeClr val="bg1"/>
                </a:solidFill>
                <a:effectLst>
                  <a:outerShdw blurRad="50800" dist="38100" dir="5400000" algn="t" rotWithShape="0">
                    <a:prstClr val="black">
                      <a:alpha val="40000"/>
                    </a:prstClr>
                  </a:outerShdw>
                </a:effectLst>
              </a:rPr>
              <a:t> across soil types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lnSpcReduction="10000"/>
          </a:bodyPr>
          <a:lstStyle/>
          <a:p>
            <a:pPr marL="0" indent="0">
              <a:buNone/>
            </a:pPr>
            <a:r>
              <a:rPr lang="en-US" sz="2300" dirty="0">
                <a:solidFill>
                  <a:schemeClr val="bg1"/>
                </a:solidFill>
                <a:effectLst>
                  <a:outerShdw blurRad="50800" dist="38100" dir="5400000" algn="t" rotWithShape="0">
                    <a:prstClr val="black">
                      <a:alpha val="40000"/>
                    </a:prstClr>
                  </a:outerShdw>
                </a:effectLst>
              </a:rPr>
              <a:t>Some soils retain their disease </a:t>
            </a:r>
            <a:r>
              <a:rPr lang="en-US" sz="2300" dirty="0" err="1">
                <a:solidFill>
                  <a:schemeClr val="bg1"/>
                </a:solidFill>
                <a:effectLst>
                  <a:outerShdw blurRad="50800" dist="38100" dir="5400000" algn="t" rotWithShape="0">
                    <a:prstClr val="black">
                      <a:alpha val="40000"/>
                    </a:prstClr>
                  </a:outerShdw>
                </a:effectLst>
              </a:rPr>
              <a:t>suppressiveness</a:t>
            </a:r>
            <a:r>
              <a:rPr lang="en-US" sz="2300" dirty="0">
                <a:solidFill>
                  <a:schemeClr val="bg1"/>
                </a:solidFill>
                <a:effectLst>
                  <a:outerShdw blurRad="50800" dist="38100" dir="5400000" algn="t" rotWithShape="0">
                    <a:prstClr val="black">
                      <a:alpha val="40000"/>
                    </a:prstClr>
                  </a:outerShdw>
                </a:effectLst>
              </a:rPr>
              <a:t> for prolonged periods and persist even when soils are left bare, whereas other soils develop </a:t>
            </a:r>
            <a:r>
              <a:rPr lang="en-US" sz="2300" dirty="0" err="1">
                <a:solidFill>
                  <a:schemeClr val="bg1"/>
                </a:solidFill>
                <a:effectLst>
                  <a:outerShdw blurRad="50800" dist="38100" dir="5400000" algn="t" rotWithShape="0">
                    <a:prstClr val="black">
                      <a:alpha val="40000"/>
                    </a:prstClr>
                  </a:outerShdw>
                </a:effectLst>
              </a:rPr>
              <a:t>suppressiveness</a:t>
            </a:r>
            <a:r>
              <a:rPr lang="en-US" sz="2300" dirty="0">
                <a:solidFill>
                  <a:schemeClr val="bg1"/>
                </a:solidFill>
                <a:effectLst>
                  <a:outerShdw blurRad="50800" dist="38100" dir="5400000" algn="t" rotWithShape="0">
                    <a:prstClr val="black">
                      <a:alpha val="40000"/>
                    </a:prstClr>
                  </a:outerShdw>
                </a:effectLst>
              </a:rPr>
              <a:t> only after monoculture of a crop for several years. Induction of </a:t>
            </a:r>
            <a:r>
              <a:rPr lang="en-US" sz="2300" dirty="0" err="1">
                <a:solidFill>
                  <a:schemeClr val="bg1"/>
                </a:solidFill>
                <a:effectLst>
                  <a:outerShdw blurRad="50800" dist="38100" dir="5400000" algn="t" rotWithShape="0">
                    <a:prstClr val="black">
                      <a:alpha val="40000"/>
                    </a:prstClr>
                  </a:outerShdw>
                </a:effectLst>
              </a:rPr>
              <a:t>suppressiveness</a:t>
            </a:r>
            <a:r>
              <a:rPr lang="en-US" sz="2300" dirty="0">
                <a:solidFill>
                  <a:schemeClr val="bg1"/>
                </a:solidFill>
                <a:effectLst>
                  <a:outerShdw blurRad="50800" dist="38100" dir="5400000" algn="t" rotWithShape="0">
                    <a:prstClr val="black">
                      <a:alpha val="40000"/>
                    </a:prstClr>
                  </a:outerShdw>
                </a:effectLst>
              </a:rPr>
              <a:t> by itself is remarkable, because for most plant species, successive monocultures will lead to a build-up of specialized plant pathogens [Note: which with GMOs can cause harmful cumulative effects]. (479)</a:t>
            </a:r>
          </a:p>
          <a:p>
            <a:endParaRPr lang="en-US" sz="2000" dirty="0">
              <a:solidFill>
                <a:schemeClr val="bg1"/>
              </a:solidFill>
            </a:endParaRPr>
          </a:p>
        </p:txBody>
      </p:sp>
      <p:pic>
        <p:nvPicPr>
          <p:cNvPr id="5" name="Picture 4">
            <a:extLst>
              <a:ext uri="{FF2B5EF4-FFF2-40B4-BE49-F238E27FC236}">
                <a16:creationId xmlns:a16="http://schemas.microsoft.com/office/drawing/2014/main" id="{1E970116-C3F2-0D41-BEF7-E328DA9E42CA}"/>
              </a:ext>
            </a:extLst>
          </p:cNvPr>
          <p:cNvPicPr>
            <a:picLocks noChangeAspect="1"/>
          </p:cNvPicPr>
          <p:nvPr/>
        </p:nvPicPr>
        <p:blipFill>
          <a:blip r:embed="rId3"/>
          <a:stretch>
            <a:fillRect/>
          </a:stretch>
        </p:blipFill>
        <p:spPr>
          <a:xfrm>
            <a:off x="4650910" y="1424636"/>
            <a:ext cx="7372461" cy="4754880"/>
          </a:xfrm>
          <a:prstGeom prst="rect">
            <a:avLst/>
          </a:prstGeom>
        </p:spPr>
      </p:pic>
    </p:spTree>
    <p:extLst>
      <p:ext uri="{BB962C8B-B14F-4D97-AF65-F5344CB8AC3E}">
        <p14:creationId xmlns:p14="http://schemas.microsoft.com/office/powerpoint/2010/main" val="328371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alpha val="85000"/>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fontScale="90000"/>
          </a:bodyPr>
          <a:lstStyle/>
          <a:p>
            <a:pPr algn="ctr"/>
            <a:r>
              <a:rPr lang="en-US" sz="3200" dirty="0">
                <a:solidFill>
                  <a:schemeClr val="bg1"/>
                </a:solidFill>
                <a:effectLst>
                  <a:outerShdw blurRad="50800" dist="38100" dir="5400000" algn="t" rotWithShape="0">
                    <a:prstClr val="black">
                      <a:alpha val="40000"/>
                    </a:prstClr>
                  </a:outerShdw>
                </a:effectLst>
              </a:rPr>
              <a:t>Direct effects on deleterious microbes in the rhizosphere</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lnSpcReduction="10000"/>
          </a:bodyPr>
          <a:lstStyle/>
          <a:p>
            <a:pPr marL="0" indent="0">
              <a:buNone/>
            </a:pPr>
            <a:r>
              <a:rPr lang="en-US" sz="2400" dirty="0">
                <a:solidFill>
                  <a:schemeClr val="bg1"/>
                </a:solidFill>
                <a:effectLst>
                  <a:outerShdw blurRad="50800" dist="38100" dir="5400000" algn="t" rotWithShape="0">
                    <a:prstClr val="black">
                      <a:alpha val="40000"/>
                    </a:prstClr>
                  </a:outerShdw>
                </a:effectLst>
              </a:rPr>
              <a:t>In addition to, many beneficial soil-borne microorganisms have been found to boost the defensive capacity in above- ground parts of the plant [15]. This induced systemic resistance (ISR) is a state in which the immune system of the plant is primed for accelerated activation of defense. </a:t>
            </a:r>
          </a:p>
          <a:p>
            <a:pPr marL="0" indent="0">
              <a:buNone/>
            </a:pPr>
            <a:r>
              <a:rPr lang="en-US" sz="2400" dirty="0">
                <a:solidFill>
                  <a:schemeClr val="bg1"/>
                </a:solidFill>
                <a:effectLst>
                  <a:outerShdw blurRad="50800" dist="38100" dir="5400000" algn="t" rotWithShape="0">
                    <a:prstClr val="black">
                      <a:alpha val="40000"/>
                    </a:prstClr>
                  </a:outerShdw>
                </a:effectLst>
              </a:rPr>
              <a:t>Note: Primed implies “memory.”</a:t>
            </a:r>
          </a:p>
          <a:p>
            <a:pPr marL="0" indent="0">
              <a:buNone/>
            </a:pPr>
            <a:endParaRPr lang="en-US" sz="2000" dirty="0">
              <a:solidFill>
                <a:schemeClr val="bg1"/>
              </a:solidFill>
            </a:endParaRPr>
          </a:p>
        </p:txBody>
      </p:sp>
      <p:pic>
        <p:nvPicPr>
          <p:cNvPr id="6" name="Picture 5">
            <a:extLst>
              <a:ext uri="{FF2B5EF4-FFF2-40B4-BE49-F238E27FC236}">
                <a16:creationId xmlns:a16="http://schemas.microsoft.com/office/drawing/2014/main" id="{6A6AC6A7-E1D2-E544-9252-0AF11411F59B}"/>
              </a:ext>
            </a:extLst>
          </p:cNvPr>
          <p:cNvPicPr>
            <a:picLocks noChangeAspect="1"/>
          </p:cNvPicPr>
          <p:nvPr/>
        </p:nvPicPr>
        <p:blipFill>
          <a:blip r:embed="rId3"/>
          <a:stretch>
            <a:fillRect/>
          </a:stretch>
        </p:blipFill>
        <p:spPr>
          <a:xfrm>
            <a:off x="4911471" y="236395"/>
            <a:ext cx="7023353" cy="6385210"/>
          </a:xfrm>
          <a:prstGeom prst="rect">
            <a:avLst/>
          </a:prstGeom>
        </p:spPr>
      </p:pic>
    </p:spTree>
    <p:extLst>
      <p:ext uri="{BB962C8B-B14F-4D97-AF65-F5344CB8AC3E}">
        <p14:creationId xmlns:p14="http://schemas.microsoft.com/office/powerpoint/2010/main" val="160909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FF5C62-5D27-4D4A-90AB-9D6BB0806578}"/>
              </a:ext>
            </a:extLst>
          </p:cNvPr>
          <p:cNvSpPr>
            <a:spLocks noGrp="1"/>
          </p:cNvSpPr>
          <p:nvPr>
            <p:ph type="title"/>
          </p:nvPr>
        </p:nvSpPr>
        <p:spPr>
          <a:xfrm>
            <a:off x="774700" y="762000"/>
            <a:ext cx="3595973" cy="3018430"/>
          </a:xfrm>
        </p:spPr>
        <p:txBody>
          <a:bodyPr>
            <a:normAutofit/>
          </a:bodyPr>
          <a:lstStyle/>
          <a:p>
            <a:r>
              <a:rPr lang="en-US" sz="1800" b="1" dirty="0">
                <a:solidFill>
                  <a:srgbClr val="FFFFFF"/>
                </a:solidFill>
                <a:effectLst>
                  <a:outerShdw blurRad="50800" dist="38100" dir="5400000" algn="t" rotWithShape="0">
                    <a:prstClr val="black">
                      <a:alpha val="40000"/>
                    </a:prstClr>
                  </a:outerShdw>
                </a:effectLst>
              </a:rPr>
              <a:t>Induction of ISR</a:t>
            </a:r>
            <a:r>
              <a:rPr lang="en-US" sz="1800" dirty="0">
                <a:solidFill>
                  <a:srgbClr val="FFFFFF"/>
                </a:solidFill>
                <a:effectLst>
                  <a:outerShdw blurRad="50800" dist="38100" dir="5400000" algn="t" rotWithShape="0">
                    <a:prstClr val="black">
                      <a:alpha val="40000"/>
                    </a:prstClr>
                  </a:outerShdw>
                </a:effectLst>
              </a:rPr>
              <a:t> in Arabidopsis (Arabidopsis thaliana, </a:t>
            </a:r>
            <a:r>
              <a:rPr lang="en-US" sz="1800" dirty="0" err="1">
                <a:solidFill>
                  <a:srgbClr val="FFFFFF"/>
                </a:solidFill>
                <a:effectLst>
                  <a:outerShdw blurRad="50800" dist="38100" dir="5400000" algn="t" rotWithShape="0">
                    <a:prstClr val="black">
                      <a:alpha val="40000"/>
                    </a:prstClr>
                  </a:outerShdw>
                </a:effectLst>
              </a:rPr>
              <a:t>thale</a:t>
            </a:r>
            <a:r>
              <a:rPr lang="en-US" sz="1800" dirty="0">
                <a:solidFill>
                  <a:srgbClr val="FFFFFF"/>
                </a:solidFill>
                <a:effectLst>
                  <a:outerShdw blurRad="50800" dist="38100" dir="5400000" algn="t" rotWithShape="0">
                    <a:prstClr val="black">
                      <a:alpha val="40000"/>
                    </a:prstClr>
                  </a:outerShdw>
                </a:effectLst>
              </a:rPr>
              <a:t> cress) by the plant growth-promoting rhizobacterium Pseudomonas fluorescens is well studied. Locally in roots, [the rhizobacterium]…is able to suppress flagellin-triggered immune responses via </a:t>
            </a:r>
            <a:r>
              <a:rPr lang="en-US" sz="1800" dirty="0" err="1">
                <a:solidFill>
                  <a:srgbClr val="FFFFFF"/>
                </a:solidFill>
                <a:effectLst>
                  <a:outerShdw blurRad="50800" dist="38100" dir="5400000" algn="t" rotWithShape="0">
                    <a:prstClr val="black">
                      <a:alpha val="40000"/>
                    </a:prstClr>
                  </a:outerShdw>
                </a:effectLst>
              </a:rPr>
              <a:t>apoplastic</a:t>
            </a:r>
            <a:r>
              <a:rPr lang="en-US" sz="1800" dirty="0">
                <a:solidFill>
                  <a:srgbClr val="FFFFFF"/>
                </a:solidFill>
                <a:effectLst>
                  <a:outerShdw blurRad="50800" dist="38100" dir="5400000" algn="t" rotWithShape="0">
                    <a:prstClr val="black">
                      <a:alpha val="40000"/>
                    </a:prstClr>
                  </a:outerShdw>
                </a:effectLst>
              </a:rPr>
              <a:t> secretion of one or more low-molecular-weight molecules. (480)</a:t>
            </a: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Shape&#10;&#10;Description automatically generated with medium confidence">
            <a:extLst>
              <a:ext uri="{FF2B5EF4-FFF2-40B4-BE49-F238E27FC236}">
                <a16:creationId xmlns:a16="http://schemas.microsoft.com/office/drawing/2014/main" id="{E207A5B1-4267-6548-8B6F-9E891F0B0349}"/>
              </a:ext>
            </a:extLst>
          </p:cNvPr>
          <p:cNvPicPr>
            <a:picLocks noChangeAspect="1"/>
          </p:cNvPicPr>
          <p:nvPr/>
        </p:nvPicPr>
        <p:blipFill>
          <a:blip r:embed="rId3"/>
          <a:stretch>
            <a:fillRect/>
          </a:stretch>
        </p:blipFill>
        <p:spPr>
          <a:xfrm>
            <a:off x="471770" y="4621518"/>
            <a:ext cx="4182519" cy="1359317"/>
          </a:xfrm>
          <a:prstGeom prst="rect">
            <a:avLst/>
          </a:prstGeom>
        </p:spPr>
      </p:pic>
      <p:sp>
        <p:nvSpPr>
          <p:cNvPr id="21" name="Rectangle 2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672A8E4-C339-484F-8A15-1101F2E7493C}"/>
              </a:ext>
            </a:extLst>
          </p:cNvPr>
          <p:cNvGraphicFramePr>
            <a:graphicFrameLocks noGrp="1"/>
          </p:cNvGraphicFramePr>
          <p:nvPr>
            <p:ph idx="1"/>
            <p:extLst>
              <p:ext uri="{D42A27DB-BD31-4B8C-83A1-F6EECF244321}">
                <p14:modId xmlns:p14="http://schemas.microsoft.com/office/powerpoint/2010/main" val="2202930852"/>
              </p:ext>
            </p:extLst>
          </p:nvPr>
        </p:nvGraphicFramePr>
        <p:xfrm>
          <a:off x="5259592" y="909143"/>
          <a:ext cx="4007581" cy="5029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491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55000"/>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effectLst>
                  <a:outerShdw blurRad="50800" dist="38100" dir="5400000" algn="t" rotWithShape="0">
                    <a:prstClr val="black">
                      <a:alpha val="40000"/>
                    </a:prstClr>
                  </a:outerShdw>
                </a:effectLst>
              </a:rPr>
              <a:t>Microbiome complexity</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6" y="2070104"/>
            <a:ext cx="4114800" cy="4787895"/>
          </a:xfrm>
        </p:spPr>
        <p:txBody>
          <a:bodyPr>
            <a:normAutofit/>
          </a:bodyPr>
          <a:lstStyle/>
          <a:p>
            <a:r>
              <a:rPr lang="en-US" sz="2000" dirty="0">
                <a:solidFill>
                  <a:schemeClr val="bg1"/>
                </a:solidFill>
              </a:rPr>
              <a:t>Identification of microorganisms responsible for disease </a:t>
            </a:r>
            <a:r>
              <a:rPr lang="en-US" sz="2000" dirty="0" err="1">
                <a:solidFill>
                  <a:schemeClr val="bg1"/>
                </a:solidFill>
              </a:rPr>
              <a:t>suppressiveness</a:t>
            </a:r>
            <a:r>
              <a:rPr lang="en-US" sz="2000" dirty="0">
                <a:solidFill>
                  <a:schemeClr val="bg1"/>
                </a:solidFill>
              </a:rPr>
              <a:t> has relied mainly on cultivation-dependent techniques.</a:t>
            </a:r>
          </a:p>
          <a:p>
            <a:r>
              <a:rPr lang="en-US" sz="2000" dirty="0">
                <a:solidFill>
                  <a:schemeClr val="bg1"/>
                </a:solidFill>
              </a:rPr>
              <a:t>Neither the number nor the exclusive presence of microbial taxa could be related to disease </a:t>
            </a:r>
            <a:r>
              <a:rPr lang="en-US" sz="2000" dirty="0" err="1">
                <a:solidFill>
                  <a:schemeClr val="bg1"/>
                </a:solidFill>
              </a:rPr>
              <a:t>suppressiveness</a:t>
            </a:r>
            <a:r>
              <a:rPr lang="en-US" sz="2000" dirty="0">
                <a:solidFill>
                  <a:schemeClr val="bg1"/>
                </a:solidFill>
              </a:rPr>
              <a:t>. </a:t>
            </a:r>
          </a:p>
          <a:p>
            <a:r>
              <a:rPr lang="en-US" sz="2000" dirty="0">
                <a:solidFill>
                  <a:schemeClr val="bg1"/>
                </a:solidFill>
              </a:rPr>
              <a:t>Instead, the relative abundance of several taxa was found to correspond to disease </a:t>
            </a:r>
            <a:r>
              <a:rPr lang="en-US" sz="2000" dirty="0" err="1">
                <a:solidFill>
                  <a:schemeClr val="bg1"/>
                </a:solidFill>
              </a:rPr>
              <a:t>suppressiveness</a:t>
            </a:r>
            <a:r>
              <a:rPr lang="en-US" sz="2000" dirty="0">
                <a:solidFill>
                  <a:schemeClr val="bg1"/>
                </a:solidFill>
              </a:rPr>
              <a:t>. (480)</a:t>
            </a:r>
          </a:p>
          <a:p>
            <a:pPr marL="0" indent="0">
              <a:buNone/>
            </a:pPr>
            <a:r>
              <a:rPr lang="en-US" sz="2000" dirty="0">
                <a:solidFill>
                  <a:schemeClr val="bg1"/>
                </a:solidFill>
              </a:rPr>
              <a:t>Note: In other words, diversity is the key to resilience.</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pic>
        <p:nvPicPr>
          <p:cNvPr id="6" name="Picture 5">
            <a:extLst>
              <a:ext uri="{FF2B5EF4-FFF2-40B4-BE49-F238E27FC236}">
                <a16:creationId xmlns:a16="http://schemas.microsoft.com/office/drawing/2014/main" id="{E5C197F0-9BC6-3443-8A48-F3E2DB20AE22}"/>
              </a:ext>
            </a:extLst>
          </p:cNvPr>
          <p:cNvPicPr>
            <a:picLocks noChangeAspect="1"/>
          </p:cNvPicPr>
          <p:nvPr/>
        </p:nvPicPr>
        <p:blipFill>
          <a:blip r:embed="rId3"/>
          <a:stretch>
            <a:fillRect/>
          </a:stretch>
        </p:blipFill>
        <p:spPr>
          <a:xfrm>
            <a:off x="4911471" y="236395"/>
            <a:ext cx="7023353" cy="6385210"/>
          </a:xfrm>
          <a:prstGeom prst="rect">
            <a:avLst/>
          </a:prstGeom>
        </p:spPr>
      </p:pic>
    </p:spTree>
    <p:extLst>
      <p:ext uri="{BB962C8B-B14F-4D97-AF65-F5344CB8AC3E}">
        <p14:creationId xmlns:p14="http://schemas.microsoft.com/office/powerpoint/2010/main" val="1663951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2064</Words>
  <Application>Microsoft Macintosh PowerPoint</Application>
  <PresentationFormat>Widescreen</PresentationFormat>
  <Paragraphs>126</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Conceptualizing the rhizosphere Berendsen, et al.  </vt:lpstr>
      <vt:lpstr>The rhizosphere microbiome</vt:lpstr>
      <vt:lpstr>Human and rootzone microbiome similarities</vt:lpstr>
      <vt:lpstr>Starved soils</vt:lpstr>
      <vt:lpstr>Healing is possible</vt:lpstr>
      <vt:lpstr>Suppressiveness across soil types</vt:lpstr>
      <vt:lpstr>Direct effects on deleterious microbes in the rhizosphere</vt:lpstr>
      <vt:lpstr>Induction of ISR in Arabidopsis (Arabidopsis thaliana, thale cress) by the plant growth-promoting rhizobacterium Pseudomonas fluorescens is well studied. Locally in roots, [the rhizobacterium]…is able to suppress flagellin-triggered immune responses via apoplastic secretion of one or more low-molecular-weight molecules. (480)</vt:lpstr>
      <vt:lpstr>Microbiome complexity</vt:lpstr>
      <vt:lpstr>The Key is Diversity</vt:lpstr>
      <vt:lpstr>Although specific microorganisms are able to protect the plant either directly or indirectly against pathogens, their efficacy is largely influenced by the rest of the microbial community.  (480)</vt:lpstr>
      <vt:lpstr>Plants also influence the rhizosphere</vt:lpstr>
      <vt:lpstr>Roots signal alerts and beckon specific companions</vt:lpstr>
      <vt:lpstr>Plant effects in the root zone</vt:lpstr>
      <vt:lpstr>Quorum sensing</vt:lpstr>
      <vt:lpstr>Plant genotype and soil type shape microbiome composition</vt:lpstr>
      <vt:lpstr>The root microbiome to the rescue</vt:lpstr>
      <vt:lpstr>Activation of beneficials </vt:lpstr>
      <vt:lpstr>Critique</vt:lpstr>
      <vt:lpstr>Decolonial implications and questions</vt:lpstr>
      <vt:lpstr>Do plants have “agency”?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the rhizosphere Berendsen, et al.  </dc:title>
  <dc:creator>Devon G. Pena</dc:creator>
  <cp:lastModifiedBy>Devon G. Pena</cp:lastModifiedBy>
  <cp:revision>1</cp:revision>
  <dcterms:created xsi:type="dcterms:W3CDTF">2021-08-09T18:04:29Z</dcterms:created>
  <dcterms:modified xsi:type="dcterms:W3CDTF">2021-08-09T18:05:23Z</dcterms:modified>
</cp:coreProperties>
</file>