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37"/>
  </p:notesMasterIdLst>
  <p:sldIdLst>
    <p:sldId id="256" r:id="rId2"/>
    <p:sldId id="290" r:id="rId3"/>
    <p:sldId id="263" r:id="rId4"/>
    <p:sldId id="264" r:id="rId5"/>
    <p:sldId id="262" r:id="rId6"/>
    <p:sldId id="257" r:id="rId7"/>
    <p:sldId id="265" r:id="rId8"/>
    <p:sldId id="266" r:id="rId9"/>
    <p:sldId id="267" r:id="rId10"/>
    <p:sldId id="268" r:id="rId11"/>
    <p:sldId id="269" r:id="rId12"/>
    <p:sldId id="258" r:id="rId13"/>
    <p:sldId id="270" r:id="rId14"/>
    <p:sldId id="271" r:id="rId15"/>
    <p:sldId id="272" r:id="rId16"/>
    <p:sldId id="273" r:id="rId17"/>
    <p:sldId id="274" r:id="rId18"/>
    <p:sldId id="259" r:id="rId19"/>
    <p:sldId id="275" r:id="rId20"/>
    <p:sldId id="276" r:id="rId21"/>
    <p:sldId id="277" r:id="rId22"/>
    <p:sldId id="278" r:id="rId23"/>
    <p:sldId id="279" r:id="rId24"/>
    <p:sldId id="260" r:id="rId25"/>
    <p:sldId id="280" r:id="rId26"/>
    <p:sldId id="281" r:id="rId27"/>
    <p:sldId id="282" r:id="rId28"/>
    <p:sldId id="283" r:id="rId29"/>
    <p:sldId id="284" r:id="rId30"/>
    <p:sldId id="261" r:id="rId31"/>
    <p:sldId id="285" r:id="rId32"/>
    <p:sldId id="286" r:id="rId33"/>
    <p:sldId id="287" r:id="rId34"/>
    <p:sldId id="288"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900"/>
    <p:restoredTop sz="79143"/>
  </p:normalViewPr>
  <p:slideViewPr>
    <p:cSldViewPr snapToGrid="0" snapToObjects="1">
      <p:cViewPr varScale="1">
        <p:scale>
          <a:sx n="84" d="100"/>
          <a:sy n="84" d="100"/>
        </p:scale>
        <p:origin x="216"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9971C-C130-6042-AFB7-F3017C937E9D}" type="datetimeFigureOut">
              <a:rPr lang="en-US" smtClean="0"/>
              <a:t>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96094-EC1C-F346-B669-2CEA38C0E730}" type="slidenum">
              <a:rPr lang="en-US" smtClean="0"/>
              <a:t>‹#›</a:t>
            </a:fld>
            <a:endParaRPr lang="en-US"/>
          </a:p>
        </p:txBody>
      </p:sp>
    </p:spTree>
    <p:extLst>
      <p:ext uri="{BB962C8B-B14F-4D97-AF65-F5344CB8AC3E}">
        <p14:creationId xmlns:p14="http://schemas.microsoft.com/office/powerpoint/2010/main" val="131616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sia.com/features/indigenous-knowledge-wildfires-australi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96094-EC1C-F346-B669-2CEA38C0E730}" type="slidenum">
              <a:rPr lang="en-US" smtClean="0"/>
              <a:t>4</a:t>
            </a:fld>
            <a:endParaRPr lang="en-US"/>
          </a:p>
        </p:txBody>
      </p:sp>
    </p:spTree>
    <p:extLst>
      <p:ext uri="{BB962C8B-B14F-4D97-AF65-F5344CB8AC3E}">
        <p14:creationId xmlns:p14="http://schemas.microsoft.com/office/powerpoint/2010/main" val="3799144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Women across many different indigenous societies claim an entirely different relationship, one embedded in beliefs about the land and the universe, about the spiritual significance of women, and about the collective </a:t>
            </a:r>
            <a:r>
              <a:rPr lang="en-US" sz="1200" kern="1200" dirty="0" err="1">
                <a:solidFill>
                  <a:schemeClr val="tx1"/>
                </a:solidFill>
                <a:effectLst/>
                <a:latin typeface="+mn-lt"/>
                <a:ea typeface="+mn-ea"/>
                <a:cs typeface="+mn-cs"/>
              </a:rPr>
              <a:t>endeavours</a:t>
            </a:r>
            <a:r>
              <a:rPr lang="en-US" sz="1200" kern="1200" dirty="0">
                <a:solidFill>
                  <a:schemeClr val="tx1"/>
                </a:solidFill>
                <a:effectLst/>
                <a:latin typeface="+mn-lt"/>
                <a:ea typeface="+mn-ea"/>
                <a:cs typeface="+mn-cs"/>
              </a:rPr>
              <a:t> that were required in the organization of society. </a:t>
            </a:r>
            <a:endParaRPr lang="en-US" dirty="0"/>
          </a:p>
          <a:p>
            <a:endParaRPr lang="en-US" dirty="0"/>
          </a:p>
        </p:txBody>
      </p:sp>
      <p:sp>
        <p:nvSpPr>
          <p:cNvPr id="4" name="Slide Number Placeholder 3"/>
          <p:cNvSpPr>
            <a:spLocks noGrp="1"/>
          </p:cNvSpPr>
          <p:nvPr>
            <p:ph type="sldNum" sz="quarter" idx="5"/>
          </p:nvPr>
        </p:nvSpPr>
        <p:spPr/>
        <p:txBody>
          <a:bodyPr/>
          <a:lstStyle/>
          <a:p>
            <a:fld id="{B7E96094-EC1C-F346-B669-2CEA38C0E730}" type="slidenum">
              <a:rPr lang="en-US" smtClean="0"/>
              <a:t>21</a:t>
            </a:fld>
            <a:endParaRPr lang="en-US"/>
          </a:p>
        </p:txBody>
      </p:sp>
    </p:spTree>
    <p:extLst>
      <p:ext uri="{BB962C8B-B14F-4D97-AF65-F5344CB8AC3E}">
        <p14:creationId xmlns:p14="http://schemas.microsoft.com/office/powerpoint/2010/main" val="2626582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96094-EC1C-F346-B669-2CEA38C0E730}" type="slidenum">
              <a:rPr lang="en-US" smtClean="0"/>
              <a:t>28</a:t>
            </a:fld>
            <a:endParaRPr lang="en-US"/>
          </a:p>
        </p:txBody>
      </p:sp>
    </p:spTree>
    <p:extLst>
      <p:ext uri="{BB962C8B-B14F-4D97-AF65-F5344CB8AC3E}">
        <p14:creationId xmlns:p14="http://schemas.microsoft.com/office/powerpoint/2010/main" val="2137273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my idea and discussion of noisy toponyms.</a:t>
            </a:r>
          </a:p>
        </p:txBody>
      </p:sp>
      <p:sp>
        <p:nvSpPr>
          <p:cNvPr id="4" name="Slide Number Placeholder 3"/>
          <p:cNvSpPr>
            <a:spLocks noGrp="1"/>
          </p:cNvSpPr>
          <p:nvPr>
            <p:ph type="sldNum" sz="quarter" idx="5"/>
          </p:nvPr>
        </p:nvSpPr>
        <p:spPr/>
        <p:txBody>
          <a:bodyPr/>
          <a:lstStyle/>
          <a:p>
            <a:fld id="{B7E96094-EC1C-F346-B669-2CEA38C0E730}" type="slidenum">
              <a:rPr lang="en-US" smtClean="0"/>
              <a:t>29</a:t>
            </a:fld>
            <a:endParaRPr lang="en-US"/>
          </a:p>
        </p:txBody>
      </p:sp>
    </p:spTree>
    <p:extLst>
      <p:ext uri="{BB962C8B-B14F-4D97-AF65-F5344CB8AC3E}">
        <p14:creationId xmlns:p14="http://schemas.microsoft.com/office/powerpoint/2010/main" val="3984830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96094-EC1C-F346-B669-2CEA38C0E730}" type="slidenum">
              <a:rPr lang="en-US" smtClean="0"/>
              <a:t>31</a:t>
            </a:fld>
            <a:endParaRPr lang="en-US"/>
          </a:p>
        </p:txBody>
      </p:sp>
    </p:spTree>
    <p:extLst>
      <p:ext uri="{BB962C8B-B14F-4D97-AF65-F5344CB8AC3E}">
        <p14:creationId xmlns:p14="http://schemas.microsoft.com/office/powerpoint/2010/main" val="1075971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e.g.: TEK is constantly integrated into environmental protection programs and practices.</a:t>
            </a:r>
          </a:p>
        </p:txBody>
      </p:sp>
      <p:sp>
        <p:nvSpPr>
          <p:cNvPr id="4" name="Slide Number Placeholder 3"/>
          <p:cNvSpPr>
            <a:spLocks noGrp="1"/>
          </p:cNvSpPr>
          <p:nvPr>
            <p:ph type="sldNum" sz="quarter" idx="5"/>
          </p:nvPr>
        </p:nvSpPr>
        <p:spPr/>
        <p:txBody>
          <a:bodyPr/>
          <a:lstStyle/>
          <a:p>
            <a:fld id="{B7E96094-EC1C-F346-B669-2CEA38C0E730}" type="slidenum">
              <a:rPr lang="en-US" smtClean="0"/>
              <a:t>32</a:t>
            </a:fld>
            <a:endParaRPr lang="en-US"/>
          </a:p>
        </p:txBody>
      </p:sp>
    </p:spTree>
    <p:extLst>
      <p:ext uri="{BB962C8B-B14F-4D97-AF65-F5344CB8AC3E}">
        <p14:creationId xmlns:p14="http://schemas.microsoft.com/office/powerpoint/2010/main" val="2351851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Aboriginal man setting fire in the bush country, Australia. </a:t>
            </a:r>
            <a:r>
              <a:rPr lang="en-US" sz="1200" b="0" i="0" kern="1200" dirty="0">
                <a:solidFill>
                  <a:schemeClr val="tx1"/>
                </a:solidFill>
                <a:effectLst/>
                <a:latin typeface="+mn-lt"/>
                <a:ea typeface="+mn-ea"/>
                <a:cs typeface="+mn-cs"/>
              </a:rPr>
              <a:t>Courtesy of </a:t>
            </a:r>
            <a:r>
              <a:rPr lang="en-US" sz="1200" b="0" i="0" kern="1200" dirty="0" err="1">
                <a:solidFill>
                  <a:schemeClr val="tx1"/>
                </a:solidFill>
                <a:effectLst/>
                <a:latin typeface="+mn-lt"/>
                <a:ea typeface="+mn-ea"/>
                <a:cs typeface="+mn-cs"/>
              </a:rPr>
              <a:t>Wunambal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Gaambera</a:t>
            </a:r>
            <a:r>
              <a:rPr lang="en-US" sz="1200" b="0" i="0" kern="1200" dirty="0">
                <a:solidFill>
                  <a:schemeClr val="tx1"/>
                </a:solidFill>
                <a:effectLst/>
                <a:latin typeface="+mn-lt"/>
                <a:ea typeface="+mn-ea"/>
                <a:cs typeface="+mn-cs"/>
              </a:rPr>
              <a:t> Aboriginal Corporation/Russell Ord.</a:t>
            </a:r>
          </a:p>
          <a:p>
            <a:r>
              <a:rPr lang="en-US" sz="1200" b="0" i="0" kern="1200" dirty="0">
                <a:solidFill>
                  <a:schemeClr val="tx1"/>
                </a:solidFill>
                <a:effectLst/>
                <a:latin typeface="+mn-lt"/>
                <a:ea typeface="+mn-ea"/>
                <a:cs typeface="+mn-cs"/>
              </a:rPr>
              <a:t>URL: </a:t>
            </a:r>
            <a:r>
              <a:rPr lang="en-US" dirty="0">
                <a:hlinkClick r:id="rId3"/>
              </a:rPr>
              <a:t>https://ensia.com/features/indigenous-knowledge-wildfires-australia/</a:t>
            </a:r>
            <a:r>
              <a:rPr lang="en-US" dirty="0"/>
              <a:t>.</a:t>
            </a:r>
          </a:p>
        </p:txBody>
      </p:sp>
      <p:sp>
        <p:nvSpPr>
          <p:cNvPr id="4" name="Slide Number Placeholder 3"/>
          <p:cNvSpPr>
            <a:spLocks noGrp="1"/>
          </p:cNvSpPr>
          <p:nvPr>
            <p:ph type="sldNum" sz="quarter" idx="5"/>
          </p:nvPr>
        </p:nvSpPr>
        <p:spPr/>
        <p:txBody>
          <a:bodyPr/>
          <a:lstStyle/>
          <a:p>
            <a:fld id="{B7E96094-EC1C-F346-B669-2CEA38C0E730}" type="slidenum">
              <a:rPr lang="en-US" smtClean="0"/>
              <a:t>34</a:t>
            </a:fld>
            <a:endParaRPr lang="en-US"/>
          </a:p>
        </p:txBody>
      </p:sp>
    </p:spTree>
    <p:extLst>
      <p:ext uri="{BB962C8B-B14F-4D97-AF65-F5344CB8AC3E}">
        <p14:creationId xmlns:p14="http://schemas.microsoft.com/office/powerpoint/2010/main" val="116657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ethics to sharing and the act of sharing must not violate principles of confidentiality, anonymity, shared ownership, Indigenous autonomy, and respect for sacred knowledge which includes knowledge that is not to be shared beyond </a:t>
            </a:r>
            <a:r>
              <a:rPr lang="en-US"/>
              <a:t>certain groups, </a:t>
            </a:r>
            <a:r>
              <a:rPr lang="en-US" dirty="0"/>
              <a:t>etc.</a:t>
            </a:r>
          </a:p>
        </p:txBody>
      </p:sp>
      <p:sp>
        <p:nvSpPr>
          <p:cNvPr id="4" name="Slide Number Placeholder 3"/>
          <p:cNvSpPr>
            <a:spLocks noGrp="1"/>
          </p:cNvSpPr>
          <p:nvPr>
            <p:ph type="sldNum" sz="quarter" idx="5"/>
          </p:nvPr>
        </p:nvSpPr>
        <p:spPr/>
        <p:txBody>
          <a:bodyPr/>
          <a:lstStyle/>
          <a:p>
            <a:fld id="{B7E96094-EC1C-F346-B669-2CEA38C0E730}" type="slidenum">
              <a:rPr lang="en-US" smtClean="0"/>
              <a:t>35</a:t>
            </a:fld>
            <a:endParaRPr lang="en-US"/>
          </a:p>
        </p:txBody>
      </p:sp>
    </p:spTree>
    <p:extLst>
      <p:ext uri="{BB962C8B-B14F-4D97-AF65-F5344CB8AC3E}">
        <p14:creationId xmlns:p14="http://schemas.microsoft.com/office/powerpoint/2010/main" val="213613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Testimonio is more familiar to Latin American contexts as a narrative of collective memory: it has become one of a number of literary methods for making sense of histories, of voices and representation, and of the political narrative of oppression.  (241)</a:t>
            </a:r>
            <a:endParaRPr lang="en-US" dirty="0"/>
          </a:p>
          <a:p>
            <a:endParaRPr lang="en-US" dirty="0"/>
          </a:p>
        </p:txBody>
      </p:sp>
      <p:sp>
        <p:nvSpPr>
          <p:cNvPr id="4" name="Slide Number Placeholder 3"/>
          <p:cNvSpPr>
            <a:spLocks noGrp="1"/>
          </p:cNvSpPr>
          <p:nvPr>
            <p:ph type="sldNum" sz="quarter" idx="5"/>
          </p:nvPr>
        </p:nvSpPr>
        <p:spPr/>
        <p:txBody>
          <a:bodyPr/>
          <a:lstStyle/>
          <a:p>
            <a:fld id="{B7E96094-EC1C-F346-B669-2CEA38C0E730}" type="slidenum">
              <a:rPr lang="en-US" smtClean="0"/>
              <a:t>8</a:t>
            </a:fld>
            <a:endParaRPr lang="en-US"/>
          </a:p>
        </p:txBody>
      </p:sp>
    </p:spTree>
    <p:extLst>
      <p:ext uri="{BB962C8B-B14F-4D97-AF65-F5344CB8AC3E}">
        <p14:creationId xmlns:p14="http://schemas.microsoft.com/office/powerpoint/2010/main" val="3016668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96094-EC1C-F346-B669-2CEA38C0E730}" type="slidenum">
              <a:rPr lang="en-US" smtClean="0"/>
              <a:t>9</a:t>
            </a:fld>
            <a:endParaRPr lang="en-US"/>
          </a:p>
        </p:txBody>
      </p:sp>
    </p:spTree>
    <p:extLst>
      <p:ext uri="{BB962C8B-B14F-4D97-AF65-F5344CB8AC3E}">
        <p14:creationId xmlns:p14="http://schemas.microsoft.com/office/powerpoint/2010/main" val="2109841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directly addresses </a:t>
            </a:r>
            <a:r>
              <a:rPr lang="en-US" b="1" dirty="0"/>
              <a:t>erasure </a:t>
            </a:r>
            <a:r>
              <a:rPr lang="en-US" dirty="0"/>
              <a:t>and </a:t>
            </a:r>
            <a:r>
              <a:rPr lang="en-US" b="1" dirty="0"/>
              <a:t>silencing </a:t>
            </a:r>
            <a:r>
              <a:rPr lang="en-US" dirty="0"/>
              <a:t>as settler colonial practices of domination.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the readings from </a:t>
            </a:r>
            <a:r>
              <a:rPr lang="en-US" i="1" dirty="0"/>
              <a:t>Mexican-Origin Foods, Foodways, and Social Movements </a:t>
            </a:r>
            <a:r>
              <a:rPr lang="en-US" dirty="0"/>
              <a:t>book; for e.g., in the chapter by Sylvia Patricia Solis, the author notes how her body carries the memory of generations of pain, and of a history of being landless. But in the end her body is also the site of re-</a:t>
            </a:r>
            <a:r>
              <a:rPr lang="en-US" dirty="0" err="1"/>
              <a:t>membering</a:t>
            </a:r>
            <a:r>
              <a:rPr lang="en-US" dirty="0"/>
              <a:t> -- it is the sense of becoming aware of her body as place, as carrying the healing memory of place connections.</a:t>
            </a:r>
          </a:p>
          <a:p>
            <a:endParaRPr lang="en-US" dirty="0"/>
          </a:p>
        </p:txBody>
      </p:sp>
      <p:sp>
        <p:nvSpPr>
          <p:cNvPr id="4" name="Slide Number Placeholder 3"/>
          <p:cNvSpPr>
            <a:spLocks noGrp="1"/>
          </p:cNvSpPr>
          <p:nvPr>
            <p:ph type="sldNum" sz="quarter" idx="5"/>
          </p:nvPr>
        </p:nvSpPr>
        <p:spPr/>
        <p:txBody>
          <a:bodyPr/>
          <a:lstStyle/>
          <a:p>
            <a:fld id="{B7E96094-EC1C-F346-B669-2CEA38C0E730}" type="slidenum">
              <a:rPr lang="en-US" smtClean="0"/>
              <a:t>11</a:t>
            </a:fld>
            <a:endParaRPr lang="en-US"/>
          </a:p>
        </p:txBody>
      </p:sp>
    </p:spTree>
    <p:extLst>
      <p:ext uri="{BB962C8B-B14F-4D97-AF65-F5344CB8AC3E}">
        <p14:creationId xmlns:p14="http://schemas.microsoft.com/office/powerpoint/2010/main" val="98002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96094-EC1C-F346-B669-2CEA38C0E730}" type="slidenum">
              <a:rPr lang="en-US" smtClean="0"/>
              <a:t>13</a:t>
            </a:fld>
            <a:endParaRPr lang="en-US"/>
          </a:p>
        </p:txBody>
      </p:sp>
    </p:spTree>
    <p:extLst>
      <p:ext uri="{BB962C8B-B14F-4D97-AF65-F5344CB8AC3E}">
        <p14:creationId xmlns:p14="http://schemas.microsoft.com/office/powerpoint/2010/main" val="226906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Intervention is often used against indigenous communities – for example, as an excuse to invade and occupy territories under the pretense of saving or rescuing an indigenous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indigenous intervening project carries with it some working principles. For example, the community itself invites the project in and sets out its parameters. The various departments and agencies involved in such a project are also expected to be willing to change themselves in some way – to redirect policy, design new programs or train staff differently. </a:t>
            </a:r>
            <a:r>
              <a:rPr lang="en-US" sz="1200" b="1" kern="1200" dirty="0">
                <a:solidFill>
                  <a:schemeClr val="tx1"/>
                </a:solidFill>
                <a:effectLst/>
                <a:latin typeface="+mn-lt"/>
                <a:ea typeface="+mn-ea"/>
                <a:cs typeface="+mn-cs"/>
              </a:rPr>
              <a:t>Intervening is thus directed at changing institutions that deal with indigenous peoples, and not at changing indigenous peoples to fit the structures.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7E96094-EC1C-F346-B669-2CEA38C0E730}" type="slidenum">
              <a:rPr lang="en-US" smtClean="0"/>
              <a:t>14</a:t>
            </a:fld>
            <a:endParaRPr lang="en-US"/>
          </a:p>
        </p:txBody>
      </p:sp>
    </p:spTree>
    <p:extLst>
      <p:ext uri="{BB962C8B-B14F-4D97-AF65-F5344CB8AC3E}">
        <p14:creationId xmlns:p14="http://schemas.microsoft.com/office/powerpoint/2010/main" val="233104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96094-EC1C-F346-B669-2CEA38C0E730}" type="slidenum">
              <a:rPr lang="en-US" smtClean="0"/>
              <a:t>15</a:t>
            </a:fld>
            <a:endParaRPr lang="en-US"/>
          </a:p>
        </p:txBody>
      </p:sp>
    </p:spTree>
    <p:extLst>
      <p:ext uri="{BB962C8B-B14F-4D97-AF65-F5344CB8AC3E}">
        <p14:creationId xmlns:p14="http://schemas.microsoft.com/office/powerpoint/2010/main" val="396137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Interdisciplinarity + intersectionality + interculturality</a:t>
            </a:r>
          </a:p>
        </p:txBody>
      </p:sp>
      <p:sp>
        <p:nvSpPr>
          <p:cNvPr id="4" name="Slide Number Placeholder 3"/>
          <p:cNvSpPr>
            <a:spLocks noGrp="1"/>
          </p:cNvSpPr>
          <p:nvPr>
            <p:ph type="sldNum" sz="quarter" idx="5"/>
          </p:nvPr>
        </p:nvSpPr>
        <p:spPr/>
        <p:txBody>
          <a:bodyPr/>
          <a:lstStyle/>
          <a:p>
            <a:fld id="{B7E96094-EC1C-F346-B669-2CEA38C0E730}" type="slidenum">
              <a:rPr lang="en-US" smtClean="0"/>
              <a:t>19</a:t>
            </a:fld>
            <a:endParaRPr lang="en-US"/>
          </a:p>
        </p:txBody>
      </p:sp>
    </p:spTree>
    <p:extLst>
      <p:ext uri="{BB962C8B-B14F-4D97-AF65-F5344CB8AC3E}">
        <p14:creationId xmlns:p14="http://schemas.microsoft.com/office/powerpoint/2010/main" val="190830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96094-EC1C-F346-B669-2CEA38C0E730}" type="slidenum">
              <a:rPr lang="en-US" smtClean="0"/>
              <a:t>20</a:t>
            </a:fld>
            <a:endParaRPr lang="en-US"/>
          </a:p>
        </p:txBody>
      </p:sp>
    </p:spTree>
    <p:extLst>
      <p:ext uri="{BB962C8B-B14F-4D97-AF65-F5344CB8AC3E}">
        <p14:creationId xmlns:p14="http://schemas.microsoft.com/office/powerpoint/2010/main" val="186117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7/20/20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66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7/20/20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42153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7/20/20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1036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4540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7/20/20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316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0657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9815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7/20/20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3167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7/20/20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6012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9622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5455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572622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590D266D-A402-CF4E-A116-4CEF1C431B38}"/>
              </a:ext>
            </a:extLst>
          </p:cNvPr>
          <p:cNvPicPr>
            <a:picLocks noChangeAspect="1"/>
          </p:cNvPicPr>
          <p:nvPr/>
        </p:nvPicPr>
        <p:blipFill rotWithShape="1">
          <a:blip r:embed="rId2"/>
          <a:srcRect r="1" b="11572"/>
          <a:stretch/>
        </p:blipFill>
        <p:spPr>
          <a:xfrm>
            <a:off x="3595404" y="31"/>
            <a:ext cx="4942298" cy="6857999"/>
          </a:xfrm>
          <a:custGeom>
            <a:avLst/>
            <a:gdLst>
              <a:gd name="connsiteX0" fmla="*/ 0 w 4942298"/>
              <a:gd name="connsiteY0" fmla="*/ 0 h 6857999"/>
              <a:gd name="connsiteX1" fmla="*/ 4164238 w 4942298"/>
              <a:gd name="connsiteY1" fmla="*/ 0 h 6857999"/>
              <a:gd name="connsiteX2" fmla="*/ 4271743 w 4942298"/>
              <a:gd name="connsiteY2" fmla="*/ 210478 h 6857999"/>
              <a:gd name="connsiteX3" fmla="*/ 4942298 w 4942298"/>
              <a:gd name="connsiteY3" fmla="*/ 3424428 h 6857999"/>
              <a:gd name="connsiteX4" fmla="*/ 4271743 w 4942298"/>
              <a:gd name="connsiteY4" fmla="*/ 6638378 h 6857999"/>
              <a:gd name="connsiteX5" fmla="*/ 4159568 w 4942298"/>
              <a:gd name="connsiteY5" fmla="*/ 6857999 h 6857999"/>
              <a:gd name="connsiteX6" fmla="*/ 49488 w 4942298"/>
              <a:gd name="connsiteY6" fmla="*/ 6857999 h 6857999"/>
              <a:gd name="connsiteX7" fmla="*/ 119616 w 4942298"/>
              <a:gd name="connsiteY7" fmla="*/ 6721637 h 6857999"/>
              <a:gd name="connsiteX8" fmla="*/ 796416 w 4942298"/>
              <a:gd name="connsiteY8" fmla="*/ 3474162 h 6857999"/>
              <a:gd name="connsiteX9" fmla="*/ 33352 w 4942298"/>
              <a:gd name="connsiteY9" fmla="*/ 5895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useBgFill="1">
        <p:nvSpPr>
          <p:cNvPr id="22" name="Freeform: Shape 21">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FA3CF0-79B6-C248-9599-8153A617C0FD}"/>
              </a:ext>
            </a:extLst>
          </p:cNvPr>
          <p:cNvSpPr>
            <a:spLocks noGrp="1"/>
          </p:cNvSpPr>
          <p:nvPr>
            <p:ph type="ctrTitle"/>
          </p:nvPr>
        </p:nvSpPr>
        <p:spPr>
          <a:xfrm>
            <a:off x="438913" y="1511589"/>
            <a:ext cx="3430958" cy="2896432"/>
          </a:xfrm>
        </p:spPr>
        <p:txBody>
          <a:bodyPr anchor="b">
            <a:normAutofit/>
          </a:bodyPr>
          <a:lstStyle/>
          <a:p>
            <a:r>
              <a:rPr lang="en-US" sz="4000"/>
              <a:t>Linda T. Smith</a:t>
            </a:r>
          </a:p>
        </p:txBody>
      </p:sp>
      <p:sp>
        <p:nvSpPr>
          <p:cNvPr id="3" name="Subtitle 2">
            <a:extLst>
              <a:ext uri="{FF2B5EF4-FFF2-40B4-BE49-F238E27FC236}">
                <a16:creationId xmlns:a16="http://schemas.microsoft.com/office/drawing/2014/main" id="{3950372A-EE07-F744-B74D-6CBDF95337C7}"/>
              </a:ext>
            </a:extLst>
          </p:cNvPr>
          <p:cNvSpPr>
            <a:spLocks noGrp="1"/>
          </p:cNvSpPr>
          <p:nvPr>
            <p:ph type="subTitle" idx="1"/>
          </p:nvPr>
        </p:nvSpPr>
        <p:spPr>
          <a:xfrm>
            <a:off x="438911" y="4769996"/>
            <a:ext cx="3430959" cy="1334930"/>
          </a:xfrm>
        </p:spPr>
        <p:txBody>
          <a:bodyPr>
            <a:normAutofit/>
          </a:bodyPr>
          <a:lstStyle/>
          <a:p>
            <a:r>
              <a:rPr lang="en-US" sz="2100"/>
              <a:t>Decolonizing methodologies</a:t>
            </a:r>
          </a:p>
          <a:p>
            <a:r>
              <a:rPr lang="en-US" sz="2100"/>
              <a:t>25 Indigenous Projects</a:t>
            </a:r>
          </a:p>
        </p:txBody>
      </p:sp>
      <p:sp>
        <p:nvSpPr>
          <p:cNvPr id="26" name="Rectangle 25">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295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CC7AC-66CE-8048-A37B-B5AAFDE8B091}"/>
              </a:ext>
            </a:extLst>
          </p:cNvPr>
          <p:cNvSpPr>
            <a:spLocks noGrp="1"/>
          </p:cNvSpPr>
          <p:nvPr>
            <p:ph type="title"/>
          </p:nvPr>
        </p:nvSpPr>
        <p:spPr>
          <a:xfrm>
            <a:off x="429768" y="411480"/>
            <a:ext cx="11201400" cy="1106424"/>
          </a:xfrm>
        </p:spPr>
        <p:txBody>
          <a:bodyPr>
            <a:normAutofit/>
          </a:bodyPr>
          <a:lstStyle/>
          <a:p>
            <a:r>
              <a:rPr lang="en-US" sz="3600"/>
              <a:t>4. Celebrating survival – survivance </a:t>
            </a:r>
          </a:p>
        </p:txBody>
      </p:sp>
      <p:sp>
        <p:nvSpPr>
          <p:cNvPr id="12" name="Rectangle 1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CEABDD85-9411-7745-A1F4-87A08A76182D}"/>
              </a:ext>
            </a:extLst>
          </p:cNvPr>
          <p:cNvPicPr>
            <a:picLocks noChangeAspect="1"/>
          </p:cNvPicPr>
          <p:nvPr/>
        </p:nvPicPr>
        <p:blipFill>
          <a:blip r:embed="rId2"/>
          <a:stretch>
            <a:fillRect/>
          </a:stretch>
        </p:blipFill>
        <p:spPr>
          <a:xfrm>
            <a:off x="429768" y="2511457"/>
            <a:ext cx="6702552" cy="2932366"/>
          </a:xfrm>
          <a:prstGeom prst="rect">
            <a:avLst/>
          </a:prstGeom>
        </p:spPr>
      </p:pic>
      <p:sp useBgFill="1">
        <p:nvSpPr>
          <p:cNvPr id="14" name="Rectangle 1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706744-6F5B-4E44-8CED-404B1EB65C06}"/>
              </a:ext>
            </a:extLst>
          </p:cNvPr>
          <p:cNvSpPr>
            <a:spLocks noGrp="1"/>
          </p:cNvSpPr>
          <p:nvPr>
            <p:ph idx="1"/>
          </p:nvPr>
        </p:nvSpPr>
        <p:spPr>
          <a:xfrm>
            <a:off x="7938752" y="2020824"/>
            <a:ext cx="3455097" cy="3959352"/>
          </a:xfrm>
        </p:spPr>
        <p:txBody>
          <a:bodyPr anchor="ctr">
            <a:normAutofit/>
          </a:bodyPr>
          <a:lstStyle/>
          <a:p>
            <a:pPr marL="0" indent="0">
              <a:lnSpc>
                <a:spcPct val="100000"/>
              </a:lnSpc>
              <a:buNone/>
            </a:pPr>
            <a:r>
              <a:rPr lang="en-US" sz="1700" dirty="0"/>
              <a:t>Non-indigenous research has been intent on documenting the demise and cultural assimilation of indigenous peoples. Instead it is possible to celebrate survival, or what Gerald </a:t>
            </a:r>
            <a:r>
              <a:rPr lang="en-US" sz="1700" dirty="0" err="1"/>
              <a:t>Vizenor</a:t>
            </a:r>
            <a:r>
              <a:rPr lang="en-US" sz="1700" dirty="0"/>
              <a:t> has called ‘survivance’ – survival and resistance </a:t>
            </a:r>
          </a:p>
          <a:p>
            <a:pPr marL="0" indent="0">
              <a:lnSpc>
                <a:spcPct val="100000"/>
              </a:lnSpc>
              <a:buNone/>
            </a:pPr>
            <a:r>
              <a:rPr lang="en-US" sz="1700" dirty="0"/>
              <a:t>Peña: A beautiful example of this is the return of the “milpa diet” (heritage cuisine) as central aspects of the Indigenous seed and food sovereignty movements.</a:t>
            </a:r>
          </a:p>
        </p:txBody>
      </p:sp>
    </p:spTree>
    <p:extLst>
      <p:ext uri="{BB962C8B-B14F-4D97-AF65-F5344CB8AC3E}">
        <p14:creationId xmlns:p14="http://schemas.microsoft.com/office/powerpoint/2010/main" val="3779392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CC7AC-66CE-8048-A37B-B5AAFDE8B091}"/>
              </a:ext>
            </a:extLst>
          </p:cNvPr>
          <p:cNvSpPr>
            <a:spLocks noGrp="1"/>
          </p:cNvSpPr>
          <p:nvPr>
            <p:ph type="title"/>
          </p:nvPr>
        </p:nvSpPr>
        <p:spPr>
          <a:xfrm>
            <a:off x="5080216" y="1076324"/>
            <a:ext cx="6272784" cy="1535051"/>
          </a:xfrm>
        </p:spPr>
        <p:txBody>
          <a:bodyPr anchor="b">
            <a:normAutofit/>
          </a:bodyPr>
          <a:lstStyle/>
          <a:p>
            <a:r>
              <a:rPr lang="en-US" sz="5200"/>
              <a:t>5. Remembering</a:t>
            </a:r>
          </a:p>
        </p:txBody>
      </p:sp>
      <p:pic>
        <p:nvPicPr>
          <p:cNvPr id="5" name="Picture 4" descr="A picture containing table, sitting, man, standing&#10;&#10;Description automatically generated">
            <a:extLst>
              <a:ext uri="{FF2B5EF4-FFF2-40B4-BE49-F238E27FC236}">
                <a16:creationId xmlns:a16="http://schemas.microsoft.com/office/drawing/2014/main" id="{AF086E80-15DB-3041-B45B-C22F935A1813}"/>
              </a:ext>
            </a:extLst>
          </p:cNvPr>
          <p:cNvPicPr>
            <a:picLocks noChangeAspect="1"/>
          </p:cNvPicPr>
          <p:nvPr/>
        </p:nvPicPr>
        <p:blipFill rotWithShape="1">
          <a:blip r:embed="rId3"/>
          <a:srcRect l="19440" r="5049"/>
          <a:stretch/>
        </p:blipFill>
        <p:spPr>
          <a:xfrm>
            <a:off x="20" y="10"/>
            <a:ext cx="4505305" cy="6857990"/>
          </a:xfrm>
          <a:prstGeom prst="rect">
            <a:avLst/>
          </a:prstGeom>
        </p:spPr>
      </p:pic>
      <p:sp>
        <p:nvSpPr>
          <p:cNvPr id="12" name="Rectangle 11">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706744-6F5B-4E44-8CED-404B1EB65C06}"/>
              </a:ext>
            </a:extLst>
          </p:cNvPr>
          <p:cNvSpPr>
            <a:spLocks noGrp="1"/>
          </p:cNvSpPr>
          <p:nvPr>
            <p:ph idx="1"/>
          </p:nvPr>
        </p:nvSpPr>
        <p:spPr>
          <a:xfrm>
            <a:off x="5080216" y="3351276"/>
            <a:ext cx="6272784" cy="2825686"/>
          </a:xfrm>
        </p:spPr>
        <p:txBody>
          <a:bodyPr>
            <a:normAutofit/>
          </a:bodyPr>
          <a:lstStyle/>
          <a:p>
            <a:pPr marL="0" indent="0">
              <a:buNone/>
            </a:pPr>
            <a:r>
              <a:rPr lang="en-US" sz="2200" dirty="0"/>
              <a:t>…the remembering of a painful past, re-</a:t>
            </a:r>
            <a:r>
              <a:rPr lang="en-US" sz="2200" dirty="0" err="1"/>
              <a:t>membering</a:t>
            </a:r>
            <a:r>
              <a:rPr lang="en-US" sz="2200" dirty="0"/>
              <a:t> in terms of connecting bodies with place and experience, and importantly, people’s responses to that pain. </a:t>
            </a:r>
          </a:p>
          <a:p>
            <a:pPr marL="0" indent="0">
              <a:buNone/>
            </a:pPr>
            <a:r>
              <a:rPr lang="en-US" sz="2200" dirty="0"/>
              <a:t>…collectively indigenous communities can talk through the history of traumatic events…</a:t>
            </a:r>
          </a:p>
          <a:p>
            <a:pPr marL="0" indent="0">
              <a:buNone/>
            </a:pPr>
            <a:endParaRPr lang="en-US" sz="1800" dirty="0"/>
          </a:p>
        </p:txBody>
      </p:sp>
    </p:spTree>
    <p:extLst>
      <p:ext uri="{BB962C8B-B14F-4D97-AF65-F5344CB8AC3E}">
        <p14:creationId xmlns:p14="http://schemas.microsoft.com/office/powerpoint/2010/main" val="345883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1374-0EAC-124F-8E8E-DF1DE32B0EFF}"/>
              </a:ext>
            </a:extLst>
          </p:cNvPr>
          <p:cNvSpPr>
            <a:spLocks noGrp="1"/>
          </p:cNvSpPr>
          <p:nvPr>
            <p:ph type="title"/>
          </p:nvPr>
        </p:nvSpPr>
        <p:spPr/>
        <p:txBody>
          <a:bodyPr/>
          <a:lstStyle/>
          <a:p>
            <a:r>
              <a:rPr lang="en-US" dirty="0"/>
              <a:t>Smith, Decolonizing methodologies</a:t>
            </a:r>
          </a:p>
        </p:txBody>
      </p:sp>
      <p:sp>
        <p:nvSpPr>
          <p:cNvPr id="3" name="Content Placeholder 2">
            <a:extLst>
              <a:ext uri="{FF2B5EF4-FFF2-40B4-BE49-F238E27FC236}">
                <a16:creationId xmlns:a16="http://schemas.microsoft.com/office/drawing/2014/main" id="{2FE3530A-C856-564E-91AF-D4C858A1F34E}"/>
              </a:ext>
            </a:extLst>
          </p:cNvPr>
          <p:cNvSpPr>
            <a:spLocks noGrp="1"/>
          </p:cNvSpPr>
          <p:nvPr>
            <p:ph idx="1"/>
          </p:nvPr>
        </p:nvSpPr>
        <p:spPr/>
        <p:txBody>
          <a:bodyPr/>
          <a:lstStyle/>
          <a:p>
            <a:pPr marL="0" indent="0">
              <a:buNone/>
            </a:pPr>
            <a:r>
              <a:rPr lang="en-US" dirty="0"/>
              <a:t>6 Indigenizing and indigenist processes </a:t>
            </a:r>
          </a:p>
          <a:p>
            <a:pPr marL="0" indent="0">
              <a:buNone/>
            </a:pPr>
            <a:r>
              <a:rPr lang="en-US" dirty="0"/>
              <a:t>7 Intervening </a:t>
            </a:r>
          </a:p>
          <a:p>
            <a:pPr marL="0" indent="0">
              <a:buNone/>
            </a:pPr>
            <a:r>
              <a:rPr lang="en-US" dirty="0"/>
              <a:t>8 Revitalizing and regenerating </a:t>
            </a:r>
          </a:p>
          <a:p>
            <a:pPr marL="0" indent="0">
              <a:buNone/>
            </a:pPr>
            <a:r>
              <a:rPr lang="en-US" dirty="0"/>
              <a:t>9 Connecting </a:t>
            </a:r>
          </a:p>
          <a:p>
            <a:pPr marL="0" indent="0">
              <a:buNone/>
            </a:pPr>
            <a:r>
              <a:rPr lang="en-US" dirty="0"/>
              <a:t>10 Reading </a:t>
            </a:r>
          </a:p>
          <a:p>
            <a:pPr marL="0" indent="0">
              <a:buNone/>
            </a:pPr>
            <a:endParaRPr lang="en-US" dirty="0"/>
          </a:p>
        </p:txBody>
      </p:sp>
    </p:spTree>
    <p:extLst>
      <p:ext uri="{BB962C8B-B14F-4D97-AF65-F5344CB8AC3E}">
        <p14:creationId xmlns:p14="http://schemas.microsoft.com/office/powerpoint/2010/main" val="371289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CC7AC-66CE-8048-A37B-B5AAFDE8B091}"/>
              </a:ext>
            </a:extLst>
          </p:cNvPr>
          <p:cNvSpPr>
            <a:spLocks noGrp="1"/>
          </p:cNvSpPr>
          <p:nvPr>
            <p:ph type="title"/>
          </p:nvPr>
        </p:nvSpPr>
        <p:spPr>
          <a:xfrm>
            <a:off x="429768" y="411480"/>
            <a:ext cx="11201400" cy="1106424"/>
          </a:xfrm>
        </p:spPr>
        <p:txBody>
          <a:bodyPr>
            <a:normAutofit/>
          </a:bodyPr>
          <a:lstStyle/>
          <a:p>
            <a:r>
              <a:rPr lang="en-US" sz="3600"/>
              <a:t>6. Indigenizing and indigenist processes </a:t>
            </a:r>
          </a:p>
        </p:txBody>
      </p:sp>
      <p:sp>
        <p:nvSpPr>
          <p:cNvPr id="12" name="Rectangle 1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clock&#10;&#10;Description automatically generated">
            <a:extLst>
              <a:ext uri="{FF2B5EF4-FFF2-40B4-BE49-F238E27FC236}">
                <a16:creationId xmlns:a16="http://schemas.microsoft.com/office/drawing/2014/main" id="{FAA527CE-E3F5-4D4B-8774-6FB081BC8831}"/>
              </a:ext>
            </a:extLst>
          </p:cNvPr>
          <p:cNvPicPr>
            <a:picLocks noChangeAspect="1"/>
          </p:cNvPicPr>
          <p:nvPr/>
        </p:nvPicPr>
        <p:blipFill>
          <a:blip r:embed="rId3"/>
          <a:stretch>
            <a:fillRect/>
          </a:stretch>
        </p:blipFill>
        <p:spPr>
          <a:xfrm>
            <a:off x="1471607" y="1719072"/>
            <a:ext cx="4618873" cy="4517136"/>
          </a:xfrm>
          <a:prstGeom prst="rect">
            <a:avLst/>
          </a:prstGeom>
        </p:spPr>
      </p:pic>
      <p:sp useBgFill="1">
        <p:nvSpPr>
          <p:cNvPr id="14" name="Rectangle 1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706744-6F5B-4E44-8CED-404B1EB65C06}"/>
              </a:ext>
            </a:extLst>
          </p:cNvPr>
          <p:cNvSpPr>
            <a:spLocks noGrp="1"/>
          </p:cNvSpPr>
          <p:nvPr>
            <p:ph idx="1"/>
          </p:nvPr>
        </p:nvSpPr>
        <p:spPr>
          <a:xfrm>
            <a:off x="7938752" y="2020824"/>
            <a:ext cx="3455097" cy="3959352"/>
          </a:xfrm>
        </p:spPr>
        <p:txBody>
          <a:bodyPr anchor="ctr">
            <a:normAutofit lnSpcReduction="10000"/>
          </a:bodyPr>
          <a:lstStyle/>
          <a:p>
            <a:pPr marL="0" indent="0">
              <a:buNone/>
            </a:pPr>
            <a:r>
              <a:rPr lang="en-US" sz="2200" dirty="0"/>
              <a:t>…a centering in consciousness of the landscapes, images, languages, themes, metaphors and stories of the indigenous world, and the disconnecting of many of the cultural ties between the settler society and its metropolitan homeland. </a:t>
            </a:r>
          </a:p>
          <a:p>
            <a:pPr marL="0" indent="0">
              <a:buNone/>
            </a:pPr>
            <a:endParaRPr lang="en-US" sz="1700" dirty="0"/>
          </a:p>
        </p:txBody>
      </p:sp>
    </p:spTree>
    <p:extLst>
      <p:ext uri="{BB962C8B-B14F-4D97-AF65-F5344CB8AC3E}">
        <p14:creationId xmlns:p14="http://schemas.microsoft.com/office/powerpoint/2010/main" val="3322646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CC7AC-66CE-8048-A37B-B5AAFDE8B091}"/>
              </a:ext>
            </a:extLst>
          </p:cNvPr>
          <p:cNvSpPr>
            <a:spLocks noGrp="1"/>
          </p:cNvSpPr>
          <p:nvPr>
            <p:ph type="title"/>
          </p:nvPr>
        </p:nvSpPr>
        <p:spPr/>
        <p:txBody>
          <a:bodyPr>
            <a:normAutofit/>
          </a:bodyPr>
          <a:lstStyle/>
          <a:p>
            <a:r>
              <a:rPr lang="en-US" dirty="0"/>
              <a:t>7. Intervening </a:t>
            </a:r>
          </a:p>
        </p:txBody>
      </p:sp>
      <p:sp>
        <p:nvSpPr>
          <p:cNvPr id="3" name="Content Placeholder 2">
            <a:extLst>
              <a:ext uri="{FF2B5EF4-FFF2-40B4-BE49-F238E27FC236}">
                <a16:creationId xmlns:a16="http://schemas.microsoft.com/office/drawing/2014/main" id="{60706744-6F5B-4E44-8CED-404B1EB65C06}"/>
              </a:ext>
            </a:extLst>
          </p:cNvPr>
          <p:cNvSpPr>
            <a:spLocks noGrp="1"/>
          </p:cNvSpPr>
          <p:nvPr>
            <p:ph idx="1"/>
          </p:nvPr>
        </p:nvSpPr>
        <p:spPr/>
        <p:txBody>
          <a:bodyPr>
            <a:normAutofit lnSpcReduction="10000"/>
          </a:bodyPr>
          <a:lstStyle/>
          <a:p>
            <a:pPr marL="0" indent="0">
              <a:buNone/>
            </a:pPr>
            <a:r>
              <a:rPr lang="en-US" dirty="0"/>
              <a:t>Intervening takes action research to mean literally the process of being proactive and of becoming involved as an interested worker for change. Intervention-based projects are usually designed around making structural and cultural changes. </a:t>
            </a:r>
          </a:p>
          <a:p>
            <a:pPr marL="0" indent="0">
              <a:buNone/>
            </a:pPr>
            <a:r>
              <a:rPr lang="en-US" dirty="0"/>
              <a:t>This can happen in Indigenous or settler colonial settings and institutions as needed. Interventionist research is a form of claiming or reframing of truth and legitimation of knowledge claims. It seeks to transform law and policy.</a:t>
            </a:r>
          </a:p>
          <a:p>
            <a:pPr marL="0" indent="0">
              <a:buNone/>
            </a:pPr>
            <a:endParaRPr lang="en-US" dirty="0"/>
          </a:p>
        </p:txBody>
      </p:sp>
    </p:spTree>
    <p:extLst>
      <p:ext uri="{BB962C8B-B14F-4D97-AF65-F5344CB8AC3E}">
        <p14:creationId xmlns:p14="http://schemas.microsoft.com/office/powerpoint/2010/main" val="29801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CC7AC-66CE-8048-A37B-B5AAFDE8B091}"/>
              </a:ext>
            </a:extLst>
          </p:cNvPr>
          <p:cNvSpPr>
            <a:spLocks noGrp="1"/>
          </p:cNvSpPr>
          <p:nvPr>
            <p:ph type="title"/>
          </p:nvPr>
        </p:nvSpPr>
        <p:spPr>
          <a:xfrm>
            <a:off x="5080216" y="1076324"/>
            <a:ext cx="6272784" cy="1535051"/>
          </a:xfrm>
        </p:spPr>
        <p:txBody>
          <a:bodyPr anchor="b">
            <a:normAutofit/>
          </a:bodyPr>
          <a:lstStyle/>
          <a:p>
            <a:r>
              <a:rPr lang="en-US" sz="5200"/>
              <a:t>8. Revitalizing and regenerating </a:t>
            </a:r>
          </a:p>
        </p:txBody>
      </p:sp>
      <p:pic>
        <p:nvPicPr>
          <p:cNvPr id="5" name="Picture 4" descr="A picture containing black, shirt, man, phone&#10;&#10;Description automatically generated">
            <a:extLst>
              <a:ext uri="{FF2B5EF4-FFF2-40B4-BE49-F238E27FC236}">
                <a16:creationId xmlns:a16="http://schemas.microsoft.com/office/drawing/2014/main" id="{DDACAE31-BC8C-4A4A-AEB9-A85A7B8D7E8A}"/>
              </a:ext>
            </a:extLst>
          </p:cNvPr>
          <p:cNvPicPr>
            <a:picLocks noChangeAspect="1"/>
          </p:cNvPicPr>
          <p:nvPr/>
        </p:nvPicPr>
        <p:blipFill rotWithShape="1">
          <a:blip r:embed="rId3"/>
          <a:srcRect r="1" b="17801"/>
          <a:stretch/>
        </p:blipFill>
        <p:spPr>
          <a:xfrm>
            <a:off x="20" y="10"/>
            <a:ext cx="4505305" cy="6857990"/>
          </a:xfrm>
          <a:prstGeom prst="rect">
            <a:avLst/>
          </a:prstGeom>
        </p:spPr>
      </p:pic>
      <p:sp>
        <p:nvSpPr>
          <p:cNvPr id="12" name="Rectangle 11">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706744-6F5B-4E44-8CED-404B1EB65C06}"/>
              </a:ext>
            </a:extLst>
          </p:cNvPr>
          <p:cNvSpPr>
            <a:spLocks noGrp="1"/>
          </p:cNvSpPr>
          <p:nvPr>
            <p:ph idx="1"/>
          </p:nvPr>
        </p:nvSpPr>
        <p:spPr>
          <a:xfrm>
            <a:off x="5080215" y="3143824"/>
            <a:ext cx="6931675" cy="3488436"/>
          </a:xfrm>
        </p:spPr>
        <p:txBody>
          <a:bodyPr>
            <a:normAutofit fontScale="92500" lnSpcReduction="10000"/>
          </a:bodyPr>
          <a:lstStyle/>
          <a:p>
            <a:pPr marL="0" indent="0">
              <a:buNone/>
            </a:pPr>
            <a:r>
              <a:rPr lang="en-US" sz="2200" dirty="0"/>
              <a:t>Indigenous languages, their arts and their cultural practices are in various states of crisis. Many indigenous languages are officially ‘dead’, with fewer than a hundred speakers. Others are in the last stages before what is described by linguists as ‘language death’. Revitalization initiatives in languages encompass education, broadcasting, publishing and community-based programs. </a:t>
            </a:r>
          </a:p>
          <a:p>
            <a:pPr marL="0" indent="0">
              <a:buNone/>
            </a:pPr>
            <a:r>
              <a:rPr lang="en-US" sz="2200" dirty="0"/>
              <a:t>Regeneration is for many of us a preferred term for revitalization.</a:t>
            </a:r>
          </a:p>
          <a:p>
            <a:pPr marL="0" indent="0">
              <a:buNone/>
            </a:pPr>
            <a:endParaRPr lang="en-US" sz="1700" dirty="0"/>
          </a:p>
        </p:txBody>
      </p:sp>
    </p:spTree>
    <p:extLst>
      <p:ext uri="{BB962C8B-B14F-4D97-AF65-F5344CB8AC3E}">
        <p14:creationId xmlns:p14="http://schemas.microsoft.com/office/powerpoint/2010/main" val="285132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A750-95C8-8241-8A53-CC9FAE821392}"/>
              </a:ext>
            </a:extLst>
          </p:cNvPr>
          <p:cNvSpPr>
            <a:spLocks noGrp="1"/>
          </p:cNvSpPr>
          <p:nvPr>
            <p:ph type="title"/>
          </p:nvPr>
        </p:nvSpPr>
        <p:spPr/>
        <p:txBody>
          <a:bodyPr/>
          <a:lstStyle/>
          <a:p>
            <a:r>
              <a:rPr lang="en-US" dirty="0"/>
              <a:t>9. Connecting</a:t>
            </a:r>
          </a:p>
        </p:txBody>
      </p:sp>
      <p:sp>
        <p:nvSpPr>
          <p:cNvPr id="3" name="Content Placeholder 2">
            <a:extLst>
              <a:ext uri="{FF2B5EF4-FFF2-40B4-BE49-F238E27FC236}">
                <a16:creationId xmlns:a16="http://schemas.microsoft.com/office/drawing/2014/main" id="{17C3202A-F624-3244-AE15-E01B724AE731}"/>
              </a:ext>
            </a:extLst>
          </p:cNvPr>
          <p:cNvSpPr>
            <a:spLocks noGrp="1"/>
          </p:cNvSpPr>
          <p:nvPr>
            <p:ph idx="1"/>
          </p:nvPr>
        </p:nvSpPr>
        <p:spPr/>
        <p:txBody>
          <a:bodyPr/>
          <a:lstStyle/>
          <a:p>
            <a:pPr marL="0" indent="0">
              <a:buNone/>
            </a:pPr>
            <a:r>
              <a:rPr lang="en-US" dirty="0"/>
              <a:t>Connectedness positions individuals in sets of relationships with other people and with the environment. </a:t>
            </a:r>
          </a:p>
          <a:p>
            <a:pPr marL="0" indent="0">
              <a:buNone/>
            </a:pPr>
            <a:r>
              <a:rPr lang="en-US" dirty="0"/>
              <a:t>Many indigenous creation stories link people through genealogy to the land, to stars and other places in the universe, to birds and fish, animals, insects and plants. </a:t>
            </a:r>
          </a:p>
          <a:p>
            <a:pPr marL="0" indent="0">
              <a:buNone/>
            </a:pPr>
            <a:r>
              <a:rPr lang="en-US" dirty="0"/>
              <a:t>Connecting is related to issues of identity and place, to spiritual relationships and community well-being.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8468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54F66B-3BF3-4495-BAEE-BEB2B018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C2E8E6-8BED-724B-A418-851D70622E9E}"/>
              </a:ext>
            </a:extLst>
          </p:cNvPr>
          <p:cNvSpPr>
            <a:spLocks noGrp="1"/>
          </p:cNvSpPr>
          <p:nvPr>
            <p:ph type="title"/>
          </p:nvPr>
        </p:nvSpPr>
        <p:spPr>
          <a:xfrm>
            <a:off x="5296874" y="1076324"/>
            <a:ext cx="6272784" cy="1535051"/>
          </a:xfrm>
        </p:spPr>
        <p:txBody>
          <a:bodyPr anchor="b">
            <a:normAutofit/>
          </a:bodyPr>
          <a:lstStyle/>
          <a:p>
            <a:r>
              <a:rPr lang="en-US" sz="5200"/>
              <a:t>10. Reading </a:t>
            </a:r>
          </a:p>
        </p:txBody>
      </p:sp>
      <p:pic>
        <p:nvPicPr>
          <p:cNvPr id="5" name="Picture 4" descr="A group of people posing for a photo&#10;&#10;Description automatically generated">
            <a:extLst>
              <a:ext uri="{FF2B5EF4-FFF2-40B4-BE49-F238E27FC236}">
                <a16:creationId xmlns:a16="http://schemas.microsoft.com/office/drawing/2014/main" id="{BCA8268A-A6F5-B94C-9F4F-164688AD5CC7}"/>
              </a:ext>
            </a:extLst>
          </p:cNvPr>
          <p:cNvPicPr>
            <a:picLocks noChangeAspect="1"/>
          </p:cNvPicPr>
          <p:nvPr/>
        </p:nvPicPr>
        <p:blipFill>
          <a:blip r:embed="rId2"/>
          <a:stretch>
            <a:fillRect/>
          </a:stretch>
        </p:blipFill>
        <p:spPr>
          <a:xfrm>
            <a:off x="486751" y="603504"/>
            <a:ext cx="4158229" cy="5577840"/>
          </a:xfrm>
          <a:prstGeom prst="rect">
            <a:avLst/>
          </a:prstGeom>
        </p:spPr>
      </p:pic>
      <p:sp>
        <p:nvSpPr>
          <p:cNvPr id="12" name="Rectangle 11">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34618"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924"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621CBF1-A8E4-5944-96A6-0BA9752D7172}"/>
              </a:ext>
            </a:extLst>
          </p:cNvPr>
          <p:cNvSpPr>
            <a:spLocks noGrp="1"/>
          </p:cNvSpPr>
          <p:nvPr>
            <p:ph idx="1"/>
          </p:nvPr>
        </p:nvSpPr>
        <p:spPr>
          <a:xfrm>
            <a:off x="5296874" y="3351276"/>
            <a:ext cx="6272784" cy="2825686"/>
          </a:xfrm>
        </p:spPr>
        <p:txBody>
          <a:bodyPr>
            <a:normAutofit/>
          </a:bodyPr>
          <a:lstStyle/>
          <a:p>
            <a:pPr marL="0" indent="0">
              <a:buNone/>
            </a:pPr>
            <a:r>
              <a:rPr lang="en-US" sz="2200" dirty="0"/>
              <a:t>Critical rereading of Western history and the indigenous presence in the making of that history.</a:t>
            </a:r>
          </a:p>
          <a:p>
            <a:pPr marL="0" indent="0">
              <a:buNone/>
            </a:pPr>
            <a:r>
              <a:rPr lang="en-US" sz="2200" dirty="0"/>
              <a:t>These origin stories are deconstructed accounts of the West, its history through the eyes of indigenous and colonized peoples. </a:t>
            </a:r>
          </a:p>
          <a:p>
            <a:pPr marL="0" indent="0">
              <a:buNone/>
            </a:pPr>
            <a:endParaRPr lang="en-US" sz="1800" dirty="0"/>
          </a:p>
        </p:txBody>
      </p:sp>
    </p:spTree>
    <p:extLst>
      <p:ext uri="{BB962C8B-B14F-4D97-AF65-F5344CB8AC3E}">
        <p14:creationId xmlns:p14="http://schemas.microsoft.com/office/powerpoint/2010/main" val="3563093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1374-0EAC-124F-8E8E-DF1DE32B0EFF}"/>
              </a:ext>
            </a:extLst>
          </p:cNvPr>
          <p:cNvSpPr>
            <a:spLocks noGrp="1"/>
          </p:cNvSpPr>
          <p:nvPr>
            <p:ph type="title"/>
          </p:nvPr>
        </p:nvSpPr>
        <p:spPr/>
        <p:txBody>
          <a:bodyPr/>
          <a:lstStyle/>
          <a:p>
            <a:r>
              <a:rPr lang="en-US" dirty="0"/>
              <a:t>Smith, Decolonizing methodologies</a:t>
            </a:r>
          </a:p>
        </p:txBody>
      </p:sp>
      <p:sp>
        <p:nvSpPr>
          <p:cNvPr id="3" name="Content Placeholder 2">
            <a:extLst>
              <a:ext uri="{FF2B5EF4-FFF2-40B4-BE49-F238E27FC236}">
                <a16:creationId xmlns:a16="http://schemas.microsoft.com/office/drawing/2014/main" id="{2FE3530A-C856-564E-91AF-D4C858A1F34E}"/>
              </a:ext>
            </a:extLst>
          </p:cNvPr>
          <p:cNvSpPr>
            <a:spLocks noGrp="1"/>
          </p:cNvSpPr>
          <p:nvPr>
            <p:ph idx="1"/>
          </p:nvPr>
        </p:nvSpPr>
        <p:spPr/>
        <p:txBody>
          <a:bodyPr/>
          <a:lstStyle/>
          <a:p>
            <a:pPr marL="0" indent="0">
              <a:buNone/>
            </a:pPr>
            <a:r>
              <a:rPr lang="en-US" dirty="0"/>
              <a:t>11 Writing and theory making </a:t>
            </a:r>
          </a:p>
          <a:p>
            <a:pPr marL="0" indent="0">
              <a:buNone/>
            </a:pPr>
            <a:r>
              <a:rPr lang="en-US" dirty="0"/>
              <a:t>12 Representing </a:t>
            </a:r>
          </a:p>
          <a:p>
            <a:pPr marL="0" indent="0">
              <a:buNone/>
            </a:pPr>
            <a:r>
              <a:rPr lang="en-US" dirty="0"/>
              <a:t>13 Gendering </a:t>
            </a:r>
          </a:p>
          <a:p>
            <a:pPr marL="0" indent="0">
              <a:buNone/>
            </a:pPr>
            <a:r>
              <a:rPr lang="en-US" dirty="0"/>
              <a:t>14 Envisioning </a:t>
            </a:r>
          </a:p>
          <a:p>
            <a:pPr marL="0" indent="0">
              <a:buNone/>
            </a:pPr>
            <a:r>
              <a:rPr lang="en-US" dirty="0"/>
              <a:t>15 Reframing </a:t>
            </a:r>
          </a:p>
          <a:p>
            <a:pPr marL="0" indent="0">
              <a:buNone/>
            </a:pPr>
            <a:endParaRPr lang="en-US" dirty="0"/>
          </a:p>
        </p:txBody>
      </p:sp>
    </p:spTree>
    <p:extLst>
      <p:ext uri="{BB962C8B-B14F-4D97-AF65-F5344CB8AC3E}">
        <p14:creationId xmlns:p14="http://schemas.microsoft.com/office/powerpoint/2010/main" val="3046528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E8E6-8BED-724B-A418-851D70622E9E}"/>
              </a:ext>
            </a:extLst>
          </p:cNvPr>
          <p:cNvSpPr>
            <a:spLocks noGrp="1"/>
          </p:cNvSpPr>
          <p:nvPr>
            <p:ph type="title"/>
          </p:nvPr>
        </p:nvSpPr>
        <p:spPr/>
        <p:txBody>
          <a:bodyPr>
            <a:normAutofit/>
          </a:bodyPr>
          <a:lstStyle/>
          <a:p>
            <a:r>
              <a:rPr lang="en-US" dirty="0"/>
              <a:t>11. Writing and theory making </a:t>
            </a:r>
          </a:p>
        </p:txBody>
      </p:sp>
      <p:sp>
        <p:nvSpPr>
          <p:cNvPr id="3" name="Content Placeholder 2">
            <a:extLst>
              <a:ext uri="{FF2B5EF4-FFF2-40B4-BE49-F238E27FC236}">
                <a16:creationId xmlns:a16="http://schemas.microsoft.com/office/drawing/2014/main" id="{6621CBF1-A8E4-5944-96A6-0BA9752D7172}"/>
              </a:ext>
            </a:extLst>
          </p:cNvPr>
          <p:cNvSpPr>
            <a:spLocks noGrp="1"/>
          </p:cNvSpPr>
          <p:nvPr>
            <p:ph idx="1"/>
          </p:nvPr>
        </p:nvSpPr>
        <p:spPr/>
        <p:txBody>
          <a:bodyPr/>
          <a:lstStyle/>
          <a:p>
            <a:pPr marL="0" indent="0">
              <a:buNone/>
            </a:pPr>
            <a:r>
              <a:rPr lang="en-US" dirty="0"/>
              <a:t>Indigenous people are writing and theory making. </a:t>
            </a:r>
          </a:p>
          <a:p>
            <a:pPr marL="0" indent="0">
              <a:buNone/>
            </a:pPr>
            <a:r>
              <a:rPr lang="en-US" dirty="0"/>
              <a:t>In a localized context…writing is employed in a variety of imaginative, critical, and also quite functional ways. </a:t>
            </a:r>
          </a:p>
          <a:p>
            <a:pPr marL="0" indent="0">
              <a:buNone/>
            </a:pPr>
            <a:r>
              <a:rPr lang="en-US" dirty="0"/>
              <a:t>The boundaries of poetry, plays, song writing, fiction and non-fiction are blurred as indigenous writers seek to use language in ways that capture the messages, nuances and </a:t>
            </a:r>
            <a:r>
              <a:rPr lang="en-US" dirty="0" err="1"/>
              <a:t>flavour</a:t>
            </a:r>
            <a:r>
              <a:rPr lang="en-US" dirty="0"/>
              <a:t> of indigenous lives.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2747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75000"/>
            <a:alpha val="86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36111-4B37-8D48-8412-50BA1075FE1A}"/>
              </a:ext>
            </a:extLst>
          </p:cNvPr>
          <p:cNvSpPr>
            <a:spLocks noGrp="1"/>
          </p:cNvSpPr>
          <p:nvPr>
            <p:ph type="title"/>
          </p:nvPr>
        </p:nvSpPr>
        <p:spPr>
          <a:xfrm>
            <a:off x="838199" y="564211"/>
            <a:ext cx="4571999" cy="1165002"/>
          </a:xfrm>
        </p:spPr>
        <p:txBody>
          <a:bodyPr anchor="b">
            <a:normAutofit/>
          </a:bodyPr>
          <a:lstStyle/>
          <a:p>
            <a:r>
              <a:rPr lang="en-US" sz="3600" dirty="0"/>
              <a:t>Linda Tuhiwai Smith</a:t>
            </a:r>
          </a:p>
        </p:txBody>
      </p:sp>
      <p:sp>
        <p:nvSpPr>
          <p:cNvPr id="3" name="Content Placeholder 2">
            <a:extLst>
              <a:ext uri="{FF2B5EF4-FFF2-40B4-BE49-F238E27FC236}">
                <a16:creationId xmlns:a16="http://schemas.microsoft.com/office/drawing/2014/main" id="{4D9898DB-FFB4-7744-B114-3C9CFF37BE24}"/>
              </a:ext>
            </a:extLst>
          </p:cNvPr>
          <p:cNvSpPr>
            <a:spLocks noGrp="1"/>
          </p:cNvSpPr>
          <p:nvPr>
            <p:ph idx="1"/>
          </p:nvPr>
        </p:nvSpPr>
        <p:spPr>
          <a:xfrm>
            <a:off x="838199" y="2055327"/>
            <a:ext cx="4571999" cy="3776975"/>
          </a:xfrm>
        </p:spPr>
        <p:txBody>
          <a:bodyPr>
            <a:normAutofit/>
          </a:bodyPr>
          <a:lstStyle/>
          <a:p>
            <a:r>
              <a:rPr lang="en-US" sz="1800" dirty="0"/>
              <a:t> Professor of indigenous education at the University of Waikato in Hamilton, New Zealand.</a:t>
            </a:r>
          </a:p>
          <a:p>
            <a:r>
              <a:rPr lang="en-US" sz="1800" dirty="0"/>
              <a:t>Affiliated with </a:t>
            </a:r>
            <a:r>
              <a:rPr lang="en-US" sz="1800" dirty="0" err="1"/>
              <a:t>Ngāti</a:t>
            </a:r>
            <a:r>
              <a:rPr lang="en-US" sz="1800" dirty="0"/>
              <a:t> Awa and </a:t>
            </a:r>
            <a:r>
              <a:rPr lang="en-US" sz="1800" dirty="0" err="1"/>
              <a:t>Ngāti</a:t>
            </a:r>
            <a:r>
              <a:rPr lang="en-US" sz="1800" dirty="0"/>
              <a:t> </a:t>
            </a:r>
            <a:r>
              <a:rPr lang="en-US" sz="1800" dirty="0" err="1"/>
              <a:t>Porou</a:t>
            </a:r>
            <a:r>
              <a:rPr lang="en-US" sz="1800" dirty="0"/>
              <a:t>, Māori</a:t>
            </a:r>
          </a:p>
          <a:p>
            <a:r>
              <a:rPr lang="en-US" sz="1800" dirty="0"/>
              <a:t>Inspired a wave of indigenous-led critiques of academic power and proposals for indigenized methodological interventions.</a:t>
            </a:r>
          </a:p>
        </p:txBody>
      </p:sp>
      <p:pic>
        <p:nvPicPr>
          <p:cNvPr id="5" name="Picture 4" descr="A close up of a person&#10;&#10;Description automatically generated">
            <a:extLst>
              <a:ext uri="{FF2B5EF4-FFF2-40B4-BE49-F238E27FC236}">
                <a16:creationId xmlns:a16="http://schemas.microsoft.com/office/drawing/2014/main" id="{32B41113-8740-A94F-B801-23AB8A01AC69}"/>
              </a:ext>
            </a:extLst>
          </p:cNvPr>
          <p:cNvPicPr>
            <a:picLocks noChangeAspect="1"/>
          </p:cNvPicPr>
          <p:nvPr/>
        </p:nvPicPr>
        <p:blipFill rotWithShape="1">
          <a:blip r:embed="rId2"/>
          <a:srcRect l="31184" r="14182" b="-1"/>
          <a:stretch/>
        </p:blipFill>
        <p:spPr>
          <a:xfrm>
            <a:off x="6190488" y="566928"/>
            <a:ext cx="5157216" cy="5286197"/>
          </a:xfrm>
          <a:prstGeom prst="rect">
            <a:avLst/>
          </a:prstGeom>
        </p:spPr>
      </p:pic>
      <p:sp>
        <p:nvSpPr>
          <p:cNvPr id="12" name="Rectangle 11">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467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E7A7D0-55A3-415E-AE9F-B7C59E36E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B98985-B3CF-AA44-807E-7A8BDB171397}"/>
              </a:ext>
            </a:extLst>
          </p:cNvPr>
          <p:cNvSpPr>
            <a:spLocks noGrp="1"/>
          </p:cNvSpPr>
          <p:nvPr>
            <p:ph type="title"/>
          </p:nvPr>
        </p:nvSpPr>
        <p:spPr>
          <a:xfrm>
            <a:off x="5080216" y="1076324"/>
            <a:ext cx="6272784" cy="1535051"/>
          </a:xfrm>
        </p:spPr>
        <p:txBody>
          <a:bodyPr anchor="b">
            <a:normAutofit/>
          </a:bodyPr>
          <a:lstStyle/>
          <a:p>
            <a:r>
              <a:rPr lang="en-US" sz="5200"/>
              <a:t>12. Representing</a:t>
            </a:r>
          </a:p>
        </p:txBody>
      </p:sp>
      <p:pic>
        <p:nvPicPr>
          <p:cNvPr id="5" name="Picture 4" descr="An old photo of a person&#10;&#10;Description automatically generated">
            <a:extLst>
              <a:ext uri="{FF2B5EF4-FFF2-40B4-BE49-F238E27FC236}">
                <a16:creationId xmlns:a16="http://schemas.microsoft.com/office/drawing/2014/main" id="{D2C7ADF2-6589-B144-8F01-9B6C016C91CD}"/>
              </a:ext>
            </a:extLst>
          </p:cNvPr>
          <p:cNvPicPr>
            <a:picLocks noChangeAspect="1"/>
          </p:cNvPicPr>
          <p:nvPr/>
        </p:nvPicPr>
        <p:blipFill rotWithShape="1">
          <a:blip r:embed="rId3"/>
          <a:srcRect l="28136" r="20316" b="-1"/>
          <a:stretch/>
        </p:blipFill>
        <p:spPr>
          <a:xfrm>
            <a:off x="457200" y="601133"/>
            <a:ext cx="4048125" cy="5575828"/>
          </a:xfrm>
          <a:prstGeom prst="rect">
            <a:avLst/>
          </a:prstGeom>
        </p:spPr>
      </p:pic>
      <p:sp>
        <p:nvSpPr>
          <p:cNvPr id="12" name="Rectangle 11">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7AABAF8-124C-EF4A-A2A3-4F769BA87240}"/>
              </a:ext>
            </a:extLst>
          </p:cNvPr>
          <p:cNvSpPr>
            <a:spLocks noGrp="1"/>
          </p:cNvSpPr>
          <p:nvPr>
            <p:ph idx="1"/>
          </p:nvPr>
        </p:nvSpPr>
        <p:spPr>
          <a:xfrm>
            <a:off x="5080216" y="3189128"/>
            <a:ext cx="6806984" cy="3433572"/>
          </a:xfrm>
        </p:spPr>
        <p:txBody>
          <a:bodyPr>
            <a:normAutofit/>
          </a:bodyPr>
          <a:lstStyle/>
          <a:p>
            <a:pPr marL="0" indent="0">
              <a:buNone/>
            </a:pPr>
            <a:r>
              <a:rPr lang="en-US" sz="2200" dirty="0"/>
              <a:t>Indigenous communities have struggled since colonization to be able to exercise what is viewed as a fundamental right, that is to represent ourselves. The representing project spans both the notion of representation as a political concept and representation as a form of voice and expression. </a:t>
            </a:r>
          </a:p>
          <a:p>
            <a:pPr marL="0" indent="0">
              <a:buNone/>
            </a:pPr>
            <a:r>
              <a:rPr lang="en-US" sz="2200" dirty="0"/>
              <a:t>Peña: The second point can be recast as a </a:t>
            </a:r>
            <a:r>
              <a:rPr lang="en-US" sz="2200" b="1" dirty="0"/>
              <a:t>politics of enunciation </a:t>
            </a:r>
            <a:r>
              <a:rPr lang="en-US" sz="2200" dirty="0"/>
              <a:t>rather than representation.</a:t>
            </a:r>
          </a:p>
          <a:p>
            <a:pPr marL="0" indent="0">
              <a:buNone/>
            </a:pPr>
            <a:endParaRPr lang="en-US" sz="1800" dirty="0"/>
          </a:p>
        </p:txBody>
      </p:sp>
    </p:spTree>
    <p:extLst>
      <p:ext uri="{BB962C8B-B14F-4D97-AF65-F5344CB8AC3E}">
        <p14:creationId xmlns:p14="http://schemas.microsoft.com/office/powerpoint/2010/main" val="286234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15D7-3888-F449-A6CB-9F37E7F43579}"/>
              </a:ext>
            </a:extLst>
          </p:cNvPr>
          <p:cNvSpPr>
            <a:spLocks noGrp="1"/>
          </p:cNvSpPr>
          <p:nvPr>
            <p:ph type="title"/>
          </p:nvPr>
        </p:nvSpPr>
        <p:spPr/>
        <p:txBody>
          <a:bodyPr>
            <a:normAutofit/>
          </a:bodyPr>
          <a:lstStyle/>
          <a:p>
            <a:r>
              <a:rPr lang="en-US" dirty="0"/>
              <a:t>13. Gendering </a:t>
            </a:r>
          </a:p>
        </p:txBody>
      </p:sp>
      <p:sp>
        <p:nvSpPr>
          <p:cNvPr id="3" name="Content Placeholder 2">
            <a:extLst>
              <a:ext uri="{FF2B5EF4-FFF2-40B4-BE49-F238E27FC236}">
                <a16:creationId xmlns:a16="http://schemas.microsoft.com/office/drawing/2014/main" id="{C2BA4DBA-9FB0-E44A-882E-7DF6DB76D282}"/>
              </a:ext>
            </a:extLst>
          </p:cNvPr>
          <p:cNvSpPr>
            <a:spLocks noGrp="1"/>
          </p:cNvSpPr>
          <p:nvPr>
            <p:ph idx="1"/>
          </p:nvPr>
        </p:nvSpPr>
        <p:spPr/>
        <p:txBody>
          <a:bodyPr>
            <a:normAutofit lnSpcReduction="10000"/>
          </a:bodyPr>
          <a:lstStyle/>
          <a:p>
            <a:pPr marL="0" indent="0">
              <a:buNone/>
            </a:pPr>
            <a:r>
              <a:rPr lang="en-US" dirty="0"/>
              <a:t>Gendering indigenous debates, whether they are related to the politics of self-determination or the politics of the family, is concerned with issues arising from the relations between indigenous men and women that have come about through colonialism. </a:t>
            </a:r>
          </a:p>
          <a:p>
            <a:pPr marL="0" indent="0">
              <a:buNone/>
            </a:pPr>
            <a:r>
              <a:rPr lang="en-US" dirty="0"/>
              <a:t>This also involves going beyond the binary to embracing and enunciating two-spirit knowledge, belief, practices, and experiences.</a:t>
            </a:r>
          </a:p>
          <a:p>
            <a:pPr marL="0" indent="0">
              <a:buNone/>
            </a:pPr>
            <a:endParaRPr lang="en-US" dirty="0"/>
          </a:p>
        </p:txBody>
      </p:sp>
    </p:spTree>
    <p:extLst>
      <p:ext uri="{BB962C8B-B14F-4D97-AF65-F5344CB8AC3E}">
        <p14:creationId xmlns:p14="http://schemas.microsoft.com/office/powerpoint/2010/main" val="347651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olorful, decorated, photo, covered&#10;&#10;Description automatically generated">
            <a:extLst>
              <a:ext uri="{FF2B5EF4-FFF2-40B4-BE49-F238E27FC236}">
                <a16:creationId xmlns:a16="http://schemas.microsoft.com/office/drawing/2014/main" id="{782E275E-8015-7B45-964B-27FE1B3C2645}"/>
              </a:ext>
            </a:extLst>
          </p:cNvPr>
          <p:cNvPicPr>
            <a:picLocks noChangeAspect="1"/>
          </p:cNvPicPr>
          <p:nvPr/>
        </p:nvPicPr>
        <p:blipFill rotWithShape="1">
          <a:blip r:embed="rId2"/>
          <a:srcRect t="591" r="21469" b="4193"/>
          <a:stretch/>
        </p:blipFill>
        <p:spPr>
          <a:xfrm>
            <a:off x="3523488" y="10"/>
            <a:ext cx="8668512" cy="6857990"/>
          </a:xfrm>
          <a:prstGeom prst="rect">
            <a:avLst/>
          </a:prstGeom>
        </p:spPr>
      </p:pic>
      <p:sp>
        <p:nvSpPr>
          <p:cNvPr id="18"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F30110-8E30-C947-9A8C-FF5657FDA665}"/>
              </a:ext>
            </a:extLst>
          </p:cNvPr>
          <p:cNvSpPr>
            <a:spLocks noGrp="1"/>
          </p:cNvSpPr>
          <p:nvPr>
            <p:ph type="title"/>
          </p:nvPr>
        </p:nvSpPr>
        <p:spPr>
          <a:xfrm>
            <a:off x="371094" y="1161288"/>
            <a:ext cx="3438144" cy="1124712"/>
          </a:xfrm>
        </p:spPr>
        <p:txBody>
          <a:bodyPr anchor="b">
            <a:normAutofit/>
          </a:bodyPr>
          <a:lstStyle/>
          <a:p>
            <a:r>
              <a:rPr lang="en-US" sz="2800"/>
              <a:t>14. Envisioning </a:t>
            </a:r>
          </a:p>
        </p:txBody>
      </p:sp>
      <p:sp>
        <p:nvSpPr>
          <p:cNvPr id="19"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B5F904-682A-1B47-9A3D-328D37FA0A37}"/>
              </a:ext>
            </a:extLst>
          </p:cNvPr>
          <p:cNvSpPr>
            <a:spLocks noGrp="1"/>
          </p:cNvSpPr>
          <p:nvPr>
            <p:ph idx="1"/>
          </p:nvPr>
        </p:nvSpPr>
        <p:spPr>
          <a:xfrm>
            <a:off x="371093" y="2718054"/>
            <a:ext cx="4720451" cy="4121648"/>
          </a:xfrm>
        </p:spPr>
        <p:txBody>
          <a:bodyPr anchor="t">
            <a:normAutofit/>
          </a:bodyPr>
          <a:lstStyle/>
          <a:p>
            <a:pPr marL="0" indent="0">
              <a:lnSpc>
                <a:spcPct val="100000"/>
              </a:lnSpc>
              <a:buNone/>
            </a:pPr>
            <a:r>
              <a:rPr lang="en-US" sz="2200" dirty="0"/>
              <a:t>…imagine a future, [in which we] rise above present-day situations which are generally depressing, dream a new dream and set a new vision. </a:t>
            </a:r>
          </a:p>
          <a:p>
            <a:pPr marL="0" indent="0">
              <a:lnSpc>
                <a:spcPct val="100000"/>
              </a:lnSpc>
              <a:buNone/>
            </a:pPr>
            <a:r>
              <a:rPr lang="en-US" sz="2200" dirty="0"/>
              <a:t>The power of indigenous peoples to change their own lives and set new directions, despite their impoverished and oppressed conditions, speaks to the politics of survivance. </a:t>
            </a:r>
          </a:p>
          <a:p>
            <a:pPr marL="0" indent="0">
              <a:lnSpc>
                <a:spcPct val="100000"/>
              </a:lnSpc>
              <a:buNone/>
            </a:pPr>
            <a:endParaRPr lang="en-US" sz="1700" dirty="0"/>
          </a:p>
        </p:txBody>
      </p:sp>
    </p:spTree>
    <p:extLst>
      <p:ext uri="{BB962C8B-B14F-4D97-AF65-F5344CB8AC3E}">
        <p14:creationId xmlns:p14="http://schemas.microsoft.com/office/powerpoint/2010/main" val="153822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7">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8423ED-8EE4-3646-A0F5-36D19011A06D}"/>
              </a:ext>
            </a:extLst>
          </p:cNvPr>
          <p:cNvSpPr>
            <a:spLocks noGrp="1"/>
          </p:cNvSpPr>
          <p:nvPr>
            <p:ph type="title"/>
          </p:nvPr>
        </p:nvSpPr>
        <p:spPr>
          <a:xfrm>
            <a:off x="5080216" y="1076324"/>
            <a:ext cx="6272784" cy="1535051"/>
          </a:xfrm>
        </p:spPr>
        <p:txBody>
          <a:bodyPr anchor="b">
            <a:normAutofit/>
          </a:bodyPr>
          <a:lstStyle/>
          <a:p>
            <a:r>
              <a:rPr lang="en-US" sz="5200"/>
              <a:t>15. Reframing </a:t>
            </a:r>
          </a:p>
        </p:txBody>
      </p:sp>
      <p:pic>
        <p:nvPicPr>
          <p:cNvPr id="13" name="Picture 12" descr="A group of people holding a sign&#10;&#10;Description automatically generated">
            <a:extLst>
              <a:ext uri="{FF2B5EF4-FFF2-40B4-BE49-F238E27FC236}">
                <a16:creationId xmlns:a16="http://schemas.microsoft.com/office/drawing/2014/main" id="{98C0514E-4930-B54C-B51D-FBCFDB222779}"/>
              </a:ext>
            </a:extLst>
          </p:cNvPr>
          <p:cNvPicPr>
            <a:picLocks noChangeAspect="1"/>
          </p:cNvPicPr>
          <p:nvPr/>
        </p:nvPicPr>
        <p:blipFill rotWithShape="1">
          <a:blip r:embed="rId2"/>
          <a:srcRect l="26711" r="36336"/>
          <a:stretch/>
        </p:blipFill>
        <p:spPr>
          <a:xfrm>
            <a:off x="20" y="10"/>
            <a:ext cx="4505305" cy="6857990"/>
          </a:xfrm>
          <a:prstGeom prst="rect">
            <a:avLst/>
          </a:prstGeom>
        </p:spPr>
      </p:pic>
      <p:sp>
        <p:nvSpPr>
          <p:cNvPr id="35" name="Rectangle 29">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1">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C94F238-D284-EB44-812C-844F0A0857D4}"/>
              </a:ext>
            </a:extLst>
          </p:cNvPr>
          <p:cNvSpPr>
            <a:spLocks noGrp="1"/>
          </p:cNvSpPr>
          <p:nvPr>
            <p:ph idx="1"/>
          </p:nvPr>
        </p:nvSpPr>
        <p:spPr>
          <a:xfrm>
            <a:off x="5080216" y="3194345"/>
            <a:ext cx="6272784" cy="3306700"/>
          </a:xfrm>
        </p:spPr>
        <p:txBody>
          <a:bodyPr>
            <a:noAutofit/>
          </a:bodyPr>
          <a:lstStyle/>
          <a:p>
            <a:pPr marL="0" indent="0">
              <a:buNone/>
            </a:pPr>
            <a:r>
              <a:rPr lang="en-US" sz="2200" dirty="0"/>
              <a:t>Reframing is about taking much greater control over the ways in which indigenous issues and social problems are discussed and handled. Reframing occurs in other contexts where indigenous people resist being boxed and labelled according to categories which do not fit. This is particularly pertinent in relation to various development programs, government and non-government. </a:t>
            </a:r>
          </a:p>
        </p:txBody>
      </p:sp>
    </p:spTree>
    <p:extLst>
      <p:ext uri="{BB962C8B-B14F-4D97-AF65-F5344CB8AC3E}">
        <p14:creationId xmlns:p14="http://schemas.microsoft.com/office/powerpoint/2010/main" val="782729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1374-0EAC-124F-8E8E-DF1DE32B0EFF}"/>
              </a:ext>
            </a:extLst>
          </p:cNvPr>
          <p:cNvSpPr>
            <a:spLocks noGrp="1"/>
          </p:cNvSpPr>
          <p:nvPr>
            <p:ph type="title"/>
          </p:nvPr>
        </p:nvSpPr>
        <p:spPr/>
        <p:txBody>
          <a:bodyPr/>
          <a:lstStyle/>
          <a:p>
            <a:r>
              <a:rPr lang="en-US" dirty="0"/>
              <a:t>Smith, Decolonizing methodologies</a:t>
            </a:r>
          </a:p>
        </p:txBody>
      </p:sp>
      <p:sp>
        <p:nvSpPr>
          <p:cNvPr id="3" name="Content Placeholder 2">
            <a:extLst>
              <a:ext uri="{FF2B5EF4-FFF2-40B4-BE49-F238E27FC236}">
                <a16:creationId xmlns:a16="http://schemas.microsoft.com/office/drawing/2014/main" id="{2FE3530A-C856-564E-91AF-D4C858A1F34E}"/>
              </a:ext>
            </a:extLst>
          </p:cNvPr>
          <p:cNvSpPr>
            <a:spLocks noGrp="1"/>
          </p:cNvSpPr>
          <p:nvPr>
            <p:ph idx="1"/>
          </p:nvPr>
        </p:nvSpPr>
        <p:spPr/>
        <p:txBody>
          <a:bodyPr/>
          <a:lstStyle/>
          <a:p>
            <a:pPr marL="0" indent="0">
              <a:buNone/>
            </a:pPr>
            <a:r>
              <a:rPr lang="en-US" dirty="0"/>
              <a:t>16 Restoring </a:t>
            </a:r>
          </a:p>
          <a:p>
            <a:pPr marL="0" indent="0">
              <a:buNone/>
            </a:pPr>
            <a:r>
              <a:rPr lang="en-US" dirty="0"/>
              <a:t>17 Returning </a:t>
            </a:r>
          </a:p>
          <a:p>
            <a:pPr marL="0" indent="0">
              <a:buNone/>
            </a:pPr>
            <a:r>
              <a:rPr lang="en-US" dirty="0"/>
              <a:t>18 Democratizing and indigenist governance </a:t>
            </a:r>
          </a:p>
          <a:p>
            <a:pPr marL="0" indent="0">
              <a:buNone/>
            </a:pPr>
            <a:r>
              <a:rPr lang="en-US" dirty="0"/>
              <a:t>19 Networking </a:t>
            </a:r>
          </a:p>
          <a:p>
            <a:pPr marL="0" indent="0">
              <a:buNone/>
            </a:pPr>
            <a:r>
              <a:rPr lang="en-US" dirty="0"/>
              <a:t>20 Naming </a:t>
            </a:r>
          </a:p>
          <a:p>
            <a:pPr marL="0" indent="0">
              <a:buNone/>
            </a:pPr>
            <a:endParaRPr lang="en-US" dirty="0"/>
          </a:p>
        </p:txBody>
      </p:sp>
    </p:spTree>
    <p:extLst>
      <p:ext uri="{BB962C8B-B14F-4D97-AF65-F5344CB8AC3E}">
        <p14:creationId xmlns:p14="http://schemas.microsoft.com/office/powerpoint/2010/main" val="389143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AC01-094D-E140-AF7C-EB183A0E7351}"/>
              </a:ext>
            </a:extLst>
          </p:cNvPr>
          <p:cNvSpPr>
            <a:spLocks noGrp="1"/>
          </p:cNvSpPr>
          <p:nvPr>
            <p:ph type="title"/>
          </p:nvPr>
        </p:nvSpPr>
        <p:spPr/>
        <p:txBody>
          <a:bodyPr>
            <a:normAutofit/>
          </a:bodyPr>
          <a:lstStyle/>
          <a:p>
            <a:r>
              <a:rPr lang="en-US" dirty="0"/>
              <a:t>16. Restoring </a:t>
            </a:r>
          </a:p>
        </p:txBody>
      </p:sp>
      <p:sp>
        <p:nvSpPr>
          <p:cNvPr id="3" name="Content Placeholder 2">
            <a:extLst>
              <a:ext uri="{FF2B5EF4-FFF2-40B4-BE49-F238E27FC236}">
                <a16:creationId xmlns:a16="http://schemas.microsoft.com/office/drawing/2014/main" id="{7A269461-FE99-504A-9F1C-643F25FC8BD2}"/>
              </a:ext>
            </a:extLst>
          </p:cNvPr>
          <p:cNvSpPr>
            <a:spLocks noGrp="1"/>
          </p:cNvSpPr>
          <p:nvPr>
            <p:ph idx="1"/>
          </p:nvPr>
        </p:nvSpPr>
        <p:spPr/>
        <p:txBody>
          <a:bodyPr/>
          <a:lstStyle/>
          <a:p>
            <a:pPr marL="0" indent="0">
              <a:buNone/>
            </a:pPr>
            <a:r>
              <a:rPr lang="en-US" dirty="0"/>
              <a:t>‘The main question, which has not been addressed by government, is the legitimacy or otherwise of the assumption that white domination of Aboriginal people is in itself a concept of justice.’ </a:t>
            </a:r>
          </a:p>
          <a:p>
            <a:pPr marL="0" indent="0">
              <a:buNone/>
            </a:pPr>
            <a:r>
              <a:rPr lang="en-US" dirty="0"/>
              <a:t>Restoring well-being – spiritually, emotionally, physically and materially – has involved social workers and health workers in a range of initiatives …</a:t>
            </a:r>
          </a:p>
          <a:p>
            <a:pPr marL="0" indent="0">
              <a:buNone/>
            </a:pPr>
            <a:endParaRPr lang="en-US" dirty="0"/>
          </a:p>
        </p:txBody>
      </p:sp>
    </p:spTree>
    <p:extLst>
      <p:ext uri="{BB962C8B-B14F-4D97-AF65-F5344CB8AC3E}">
        <p14:creationId xmlns:p14="http://schemas.microsoft.com/office/powerpoint/2010/main" val="2933643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59180-ACA7-704D-8D4A-E6466FABA1C9}"/>
              </a:ext>
            </a:extLst>
          </p:cNvPr>
          <p:cNvSpPr>
            <a:spLocks noGrp="1"/>
          </p:cNvSpPr>
          <p:nvPr>
            <p:ph type="title"/>
          </p:nvPr>
        </p:nvSpPr>
        <p:spPr>
          <a:xfrm>
            <a:off x="612648" y="1078992"/>
            <a:ext cx="6268770" cy="1536192"/>
          </a:xfrm>
        </p:spPr>
        <p:txBody>
          <a:bodyPr anchor="b">
            <a:normAutofit/>
          </a:bodyPr>
          <a:lstStyle/>
          <a:p>
            <a:r>
              <a:rPr lang="en-US" sz="5200"/>
              <a:t>17. Returning</a:t>
            </a: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56ACC04-4206-4F43-B331-04E9A42FF988}"/>
              </a:ext>
            </a:extLst>
          </p:cNvPr>
          <p:cNvSpPr>
            <a:spLocks noGrp="1"/>
          </p:cNvSpPr>
          <p:nvPr>
            <p:ph idx="1"/>
          </p:nvPr>
        </p:nvSpPr>
        <p:spPr>
          <a:xfrm>
            <a:off x="612648" y="3274186"/>
            <a:ext cx="6268770" cy="3447288"/>
          </a:xfrm>
        </p:spPr>
        <p:txBody>
          <a:bodyPr>
            <a:noAutofit/>
          </a:bodyPr>
          <a:lstStyle/>
          <a:p>
            <a:pPr marL="0" indent="0">
              <a:buNone/>
            </a:pPr>
            <a:r>
              <a:rPr lang="en-US" sz="2200" dirty="0"/>
              <a:t>This project intersects with that of claiming. It involves the returning of lands, rivers and mountains to their indigenous owners. It involves the repatriation of artefacts, remains and other cultural materials stolen or removed and taken overseas. </a:t>
            </a:r>
          </a:p>
          <a:p>
            <a:pPr marL="0" indent="0">
              <a:buNone/>
            </a:pPr>
            <a:r>
              <a:rPr lang="en-US" sz="2200" dirty="0"/>
              <a:t>Peña: This should include </a:t>
            </a:r>
            <a:r>
              <a:rPr lang="en-US" sz="2200" b="1" dirty="0"/>
              <a:t>biopiracy bans </a:t>
            </a:r>
            <a:r>
              <a:rPr lang="en-US" sz="2200" dirty="0"/>
              <a:t>and edicts against any form of biocultural appropriation for commercial gain.</a:t>
            </a:r>
          </a:p>
        </p:txBody>
      </p:sp>
      <p:pic>
        <p:nvPicPr>
          <p:cNvPr id="4" name="Picture 3" descr="A close up of a sign&#10;&#10;Description automatically generated">
            <a:extLst>
              <a:ext uri="{FF2B5EF4-FFF2-40B4-BE49-F238E27FC236}">
                <a16:creationId xmlns:a16="http://schemas.microsoft.com/office/drawing/2014/main" id="{3A13BB71-BA34-BA4B-92C4-53831598046A}"/>
              </a:ext>
            </a:extLst>
          </p:cNvPr>
          <p:cNvPicPr>
            <a:picLocks noChangeAspect="1"/>
          </p:cNvPicPr>
          <p:nvPr/>
        </p:nvPicPr>
        <p:blipFill>
          <a:blip r:embed="rId2"/>
          <a:stretch>
            <a:fillRect/>
          </a:stretch>
        </p:blipFill>
        <p:spPr>
          <a:xfrm>
            <a:off x="7171097" y="3809110"/>
            <a:ext cx="4731224" cy="2377440"/>
          </a:xfrm>
          <a:prstGeom prst="rect">
            <a:avLst/>
          </a:prstGeom>
        </p:spPr>
      </p:pic>
    </p:spTree>
    <p:extLst>
      <p:ext uri="{BB962C8B-B14F-4D97-AF65-F5344CB8AC3E}">
        <p14:creationId xmlns:p14="http://schemas.microsoft.com/office/powerpoint/2010/main" val="1639666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B839-0F23-604B-A237-87984ED87681}"/>
              </a:ext>
            </a:extLst>
          </p:cNvPr>
          <p:cNvSpPr>
            <a:spLocks noGrp="1"/>
          </p:cNvSpPr>
          <p:nvPr>
            <p:ph type="title"/>
          </p:nvPr>
        </p:nvSpPr>
        <p:spPr/>
        <p:txBody>
          <a:bodyPr>
            <a:normAutofit fontScale="90000"/>
          </a:bodyPr>
          <a:lstStyle/>
          <a:p>
            <a:r>
              <a:rPr lang="en-US" dirty="0"/>
              <a:t>18. Democratizing and indigenist governance</a:t>
            </a:r>
          </a:p>
        </p:txBody>
      </p:sp>
      <p:sp>
        <p:nvSpPr>
          <p:cNvPr id="3" name="Content Placeholder 2">
            <a:extLst>
              <a:ext uri="{FF2B5EF4-FFF2-40B4-BE49-F238E27FC236}">
                <a16:creationId xmlns:a16="http://schemas.microsoft.com/office/drawing/2014/main" id="{6705D9CF-60FD-AD4E-80EB-AA6606EE8AF9}"/>
              </a:ext>
            </a:extLst>
          </p:cNvPr>
          <p:cNvSpPr>
            <a:spLocks noGrp="1"/>
          </p:cNvSpPr>
          <p:nvPr>
            <p:ph idx="1"/>
          </p:nvPr>
        </p:nvSpPr>
        <p:spPr>
          <a:xfrm>
            <a:off x="1115568" y="2478023"/>
            <a:ext cx="10168128" cy="4089031"/>
          </a:xfrm>
        </p:spPr>
        <p:txBody>
          <a:bodyPr>
            <a:normAutofit lnSpcReduction="10000"/>
          </a:bodyPr>
          <a:lstStyle/>
          <a:p>
            <a:pPr marL="0" indent="0">
              <a:buNone/>
            </a:pPr>
            <a:r>
              <a:rPr lang="en-US" dirty="0"/>
              <a:t>Democratizing in indigenous terms is a process of extending participation outwards through reinstating indigenous principles of collectivity and public debate without necessarily recreating a parliamentary or senatorial style of government. </a:t>
            </a:r>
          </a:p>
          <a:p>
            <a:pPr marL="0" indent="0">
              <a:buNone/>
            </a:pPr>
            <a:r>
              <a:rPr lang="en-US" dirty="0"/>
              <a:t>It means that indigenous nations and communities have to develop twenty-first-century governance approaches that are embedded in an indigenous value system and geared to meet contemporary social challenges </a:t>
            </a:r>
          </a:p>
          <a:p>
            <a:pPr marL="0" indent="0">
              <a:buNone/>
            </a:pPr>
            <a:endParaRPr lang="en-US" dirty="0"/>
          </a:p>
        </p:txBody>
      </p:sp>
    </p:spTree>
    <p:extLst>
      <p:ext uri="{BB962C8B-B14F-4D97-AF65-F5344CB8AC3E}">
        <p14:creationId xmlns:p14="http://schemas.microsoft.com/office/powerpoint/2010/main" val="3808643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ACC336-EDDF-234B-892D-EF740F48508E}"/>
              </a:ext>
            </a:extLst>
          </p:cNvPr>
          <p:cNvSpPr>
            <a:spLocks noGrp="1"/>
          </p:cNvSpPr>
          <p:nvPr>
            <p:ph type="title"/>
          </p:nvPr>
        </p:nvSpPr>
        <p:spPr>
          <a:xfrm>
            <a:off x="1115568" y="548640"/>
            <a:ext cx="10168128" cy="1179576"/>
          </a:xfrm>
        </p:spPr>
        <p:txBody>
          <a:bodyPr>
            <a:normAutofit/>
          </a:bodyPr>
          <a:lstStyle/>
          <a:p>
            <a:r>
              <a:rPr lang="en-US"/>
              <a:t>19. Networking</a:t>
            </a:r>
          </a:p>
        </p:txBody>
      </p:sp>
      <p:sp>
        <p:nvSpPr>
          <p:cNvPr id="25" name="Rectangle 2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ndoor, table, cake, wooden&#10;&#10;Description automatically generated">
            <a:extLst>
              <a:ext uri="{FF2B5EF4-FFF2-40B4-BE49-F238E27FC236}">
                <a16:creationId xmlns:a16="http://schemas.microsoft.com/office/drawing/2014/main" id="{8D6A3FC5-2348-6943-8BDE-797E509A0F1A}"/>
              </a:ext>
            </a:extLst>
          </p:cNvPr>
          <p:cNvPicPr>
            <a:picLocks noChangeAspect="1"/>
          </p:cNvPicPr>
          <p:nvPr/>
        </p:nvPicPr>
        <p:blipFill rotWithShape="1">
          <a:blip r:embed="rId3"/>
          <a:srcRect l="2076" r="13325" b="-3"/>
          <a:stretch/>
        </p:blipFill>
        <p:spPr>
          <a:xfrm>
            <a:off x="551073" y="2470255"/>
            <a:ext cx="6009855" cy="3694176"/>
          </a:xfrm>
          <a:prstGeom prst="rect">
            <a:avLst/>
          </a:prstGeom>
        </p:spPr>
      </p:pic>
      <p:sp>
        <p:nvSpPr>
          <p:cNvPr id="3" name="Content Placeholder 2">
            <a:extLst>
              <a:ext uri="{FF2B5EF4-FFF2-40B4-BE49-F238E27FC236}">
                <a16:creationId xmlns:a16="http://schemas.microsoft.com/office/drawing/2014/main" id="{C3026B7E-7E32-A049-A791-81B594DD8282}"/>
              </a:ext>
            </a:extLst>
          </p:cNvPr>
          <p:cNvSpPr>
            <a:spLocks noGrp="1"/>
          </p:cNvSpPr>
          <p:nvPr>
            <p:ph idx="1"/>
          </p:nvPr>
        </p:nvSpPr>
        <p:spPr>
          <a:xfrm>
            <a:off x="6773333" y="2276856"/>
            <a:ext cx="5300134" cy="4276344"/>
          </a:xfrm>
        </p:spPr>
        <p:txBody>
          <a:bodyPr anchor="ctr">
            <a:noAutofit/>
          </a:bodyPr>
          <a:lstStyle/>
          <a:p>
            <a:pPr marL="0" indent="0">
              <a:lnSpc>
                <a:spcPct val="100000"/>
              </a:lnSpc>
              <a:buNone/>
            </a:pPr>
            <a:r>
              <a:rPr lang="en-US" sz="2000" dirty="0"/>
              <a:t>Networking has become an efficient medium for stimulating information flows, educating people quickly about issues and creating extensive international talking circles. Building networks is about building knowledge and data bases which are based on the principles of relationships and connections.</a:t>
            </a:r>
          </a:p>
          <a:p>
            <a:pPr marL="0" indent="0">
              <a:lnSpc>
                <a:spcPct val="100000"/>
              </a:lnSpc>
              <a:buNone/>
            </a:pPr>
            <a:r>
              <a:rPr lang="en-US" sz="2000" dirty="0"/>
              <a:t>Networking is a way of making contacts between marginalized communities…a process which indigenous peoples have used effectively to build relationships and disseminate knowledge and information. </a:t>
            </a:r>
          </a:p>
        </p:txBody>
      </p:sp>
    </p:spTree>
    <p:extLst>
      <p:ext uri="{BB962C8B-B14F-4D97-AF65-F5344CB8AC3E}">
        <p14:creationId xmlns:p14="http://schemas.microsoft.com/office/powerpoint/2010/main" val="3476336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F3DE60-2B4B-9F49-B2B2-ED83BC04AAAA}"/>
              </a:ext>
            </a:extLst>
          </p:cNvPr>
          <p:cNvSpPr>
            <a:spLocks noGrp="1"/>
          </p:cNvSpPr>
          <p:nvPr>
            <p:ph type="title"/>
          </p:nvPr>
        </p:nvSpPr>
        <p:spPr>
          <a:xfrm>
            <a:off x="6775703" y="566928"/>
            <a:ext cx="4578337" cy="1161288"/>
          </a:xfrm>
        </p:spPr>
        <p:txBody>
          <a:bodyPr anchor="b">
            <a:normAutofit/>
          </a:bodyPr>
          <a:lstStyle/>
          <a:p>
            <a:r>
              <a:rPr lang="en-US" sz="3600"/>
              <a:t>20. Naming </a:t>
            </a:r>
          </a:p>
        </p:txBody>
      </p:sp>
      <p:pic>
        <p:nvPicPr>
          <p:cNvPr id="5" name="Picture 4" descr="A close up of a sign&#10;&#10;Description automatically generated">
            <a:extLst>
              <a:ext uri="{FF2B5EF4-FFF2-40B4-BE49-F238E27FC236}">
                <a16:creationId xmlns:a16="http://schemas.microsoft.com/office/drawing/2014/main" id="{CA154939-F623-C04C-8EF1-D0ACCC1311D0}"/>
              </a:ext>
            </a:extLst>
          </p:cNvPr>
          <p:cNvPicPr>
            <a:picLocks noChangeAspect="1"/>
          </p:cNvPicPr>
          <p:nvPr/>
        </p:nvPicPr>
        <p:blipFill rotWithShape="1">
          <a:blip r:embed="rId3"/>
          <a:srcRect l="1895" r="1745" b="-2"/>
          <a:stretch/>
        </p:blipFill>
        <p:spPr>
          <a:xfrm>
            <a:off x="838199" y="566928"/>
            <a:ext cx="5157216" cy="5285232"/>
          </a:xfrm>
          <a:prstGeom prst="rect">
            <a:avLst/>
          </a:prstGeom>
        </p:spPr>
      </p:pic>
      <p:sp>
        <p:nvSpPr>
          <p:cNvPr id="3" name="Content Placeholder 2">
            <a:extLst>
              <a:ext uri="{FF2B5EF4-FFF2-40B4-BE49-F238E27FC236}">
                <a16:creationId xmlns:a16="http://schemas.microsoft.com/office/drawing/2014/main" id="{71BC4005-5F6D-6348-87D0-5DCC3CD1A2C8}"/>
              </a:ext>
            </a:extLst>
          </p:cNvPr>
          <p:cNvSpPr>
            <a:spLocks noGrp="1"/>
          </p:cNvSpPr>
          <p:nvPr>
            <p:ph idx="1"/>
          </p:nvPr>
        </p:nvSpPr>
        <p:spPr>
          <a:xfrm>
            <a:off x="6350000" y="2057400"/>
            <a:ext cx="5582920" cy="3776472"/>
          </a:xfrm>
        </p:spPr>
        <p:txBody>
          <a:bodyPr>
            <a:normAutofit lnSpcReduction="10000"/>
          </a:bodyPr>
          <a:lstStyle/>
          <a:p>
            <a:pPr marL="0" indent="0">
              <a:buNone/>
            </a:pPr>
            <a:r>
              <a:rPr lang="en-US" sz="2200" dirty="0"/>
              <a:t>This project takes its name from Brazilian educator Paulo Freire whose saying, ‘name the word, name the world’ (which was about literacy programs), has been applied in the indigenous context to literally rename the landscape. </a:t>
            </a:r>
          </a:p>
          <a:p>
            <a:pPr marL="0" indent="0">
              <a:buNone/>
            </a:pPr>
            <a:r>
              <a:rPr lang="en-US" sz="2200" dirty="0"/>
              <a:t>Naming applies to other things as well. It is about retaining as much control over meanings as possible. By ‘naming the world’ people name their realities. </a:t>
            </a:r>
          </a:p>
          <a:p>
            <a:pPr marL="0" indent="0">
              <a:buNone/>
            </a:pPr>
            <a:endParaRPr lang="en-US" sz="1800" dirty="0"/>
          </a:p>
        </p:txBody>
      </p:sp>
      <p:sp>
        <p:nvSpPr>
          <p:cNvPr id="12" name="Rectangle 11">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0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1" name="Rectangle 60">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Rectangle 62">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282A08-6AF0-BA4E-B5F0-9A9971859F56}"/>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Decolonizing methodologies</a:t>
            </a:r>
          </a:p>
        </p:txBody>
      </p:sp>
      <p:sp>
        <p:nvSpPr>
          <p:cNvPr id="65" name="Rectangle: Rounded Corners 64">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descr="A screenshot of a cell phone&#10;&#10;Description automatically generated">
            <a:extLst>
              <a:ext uri="{FF2B5EF4-FFF2-40B4-BE49-F238E27FC236}">
                <a16:creationId xmlns:a16="http://schemas.microsoft.com/office/drawing/2014/main" id="{4F657E0F-46BD-EC47-88AA-0BF40E0C220C}"/>
              </a:ext>
            </a:extLst>
          </p:cNvPr>
          <p:cNvPicPr>
            <a:picLocks noGrp="1" noChangeAspect="1"/>
          </p:cNvPicPr>
          <p:nvPr>
            <p:ph idx="1"/>
          </p:nvPr>
        </p:nvPicPr>
        <p:blipFill rotWithShape="1">
          <a:blip r:embed="rId2"/>
          <a:srcRect r="3" b="2396"/>
          <a:stretch/>
        </p:blipFill>
        <p:spPr>
          <a:xfrm>
            <a:off x="614373" y="2139484"/>
            <a:ext cx="5595929" cy="4096512"/>
          </a:xfrm>
          <a:prstGeom prst="rect">
            <a:avLst/>
          </a:prstGeom>
        </p:spPr>
      </p:pic>
      <p:pic>
        <p:nvPicPr>
          <p:cNvPr id="9" name="Picture 8" descr="A picture containing device&#10;&#10;Description automatically generated">
            <a:extLst>
              <a:ext uri="{FF2B5EF4-FFF2-40B4-BE49-F238E27FC236}">
                <a16:creationId xmlns:a16="http://schemas.microsoft.com/office/drawing/2014/main" id="{13D9C0C3-E557-F948-8BCF-61216350ECFC}"/>
              </a:ext>
            </a:extLst>
          </p:cNvPr>
          <p:cNvPicPr>
            <a:picLocks noChangeAspect="1"/>
          </p:cNvPicPr>
          <p:nvPr/>
        </p:nvPicPr>
        <p:blipFill>
          <a:blip r:embed="rId3"/>
          <a:stretch>
            <a:fillRect/>
          </a:stretch>
        </p:blipFill>
        <p:spPr>
          <a:xfrm>
            <a:off x="5659019" y="2363473"/>
            <a:ext cx="6505613" cy="4114800"/>
          </a:xfrm>
          <a:prstGeom prst="rect">
            <a:avLst/>
          </a:prstGeom>
        </p:spPr>
      </p:pic>
    </p:spTree>
    <p:extLst>
      <p:ext uri="{BB962C8B-B14F-4D97-AF65-F5344CB8AC3E}">
        <p14:creationId xmlns:p14="http://schemas.microsoft.com/office/powerpoint/2010/main" val="471444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1374-0EAC-124F-8E8E-DF1DE32B0EFF}"/>
              </a:ext>
            </a:extLst>
          </p:cNvPr>
          <p:cNvSpPr>
            <a:spLocks noGrp="1"/>
          </p:cNvSpPr>
          <p:nvPr>
            <p:ph type="title"/>
          </p:nvPr>
        </p:nvSpPr>
        <p:spPr/>
        <p:txBody>
          <a:bodyPr/>
          <a:lstStyle/>
          <a:p>
            <a:r>
              <a:rPr lang="en-US" dirty="0"/>
              <a:t>Smith, Decolonizing methodologies</a:t>
            </a:r>
          </a:p>
        </p:txBody>
      </p:sp>
      <p:sp>
        <p:nvSpPr>
          <p:cNvPr id="3" name="Content Placeholder 2">
            <a:extLst>
              <a:ext uri="{FF2B5EF4-FFF2-40B4-BE49-F238E27FC236}">
                <a16:creationId xmlns:a16="http://schemas.microsoft.com/office/drawing/2014/main" id="{2FE3530A-C856-564E-91AF-D4C858A1F34E}"/>
              </a:ext>
            </a:extLst>
          </p:cNvPr>
          <p:cNvSpPr>
            <a:spLocks noGrp="1"/>
          </p:cNvSpPr>
          <p:nvPr>
            <p:ph idx="1"/>
          </p:nvPr>
        </p:nvSpPr>
        <p:spPr/>
        <p:txBody>
          <a:bodyPr/>
          <a:lstStyle/>
          <a:p>
            <a:pPr marL="0" indent="0">
              <a:buNone/>
            </a:pPr>
            <a:r>
              <a:rPr lang="en-US" dirty="0"/>
              <a:t>21 Protecting </a:t>
            </a:r>
          </a:p>
          <a:p>
            <a:pPr marL="0" indent="0">
              <a:buNone/>
            </a:pPr>
            <a:r>
              <a:rPr lang="en-US" dirty="0"/>
              <a:t>22 Creating </a:t>
            </a:r>
          </a:p>
          <a:p>
            <a:pPr marL="0" indent="0">
              <a:buNone/>
            </a:pPr>
            <a:r>
              <a:rPr lang="en-US" dirty="0"/>
              <a:t>23 Negotiating </a:t>
            </a:r>
          </a:p>
          <a:p>
            <a:pPr marL="0" indent="0">
              <a:buNone/>
            </a:pPr>
            <a:r>
              <a:rPr lang="en-US" dirty="0"/>
              <a:t>24 Discovering the beauty of our knowledge </a:t>
            </a:r>
          </a:p>
          <a:p>
            <a:pPr marL="0" indent="0">
              <a:buNone/>
            </a:pPr>
            <a:r>
              <a:rPr lang="en-US" dirty="0"/>
              <a:t>25 Sharing </a:t>
            </a:r>
          </a:p>
          <a:p>
            <a:pPr marL="0" indent="0">
              <a:buNone/>
            </a:pPr>
            <a:endParaRPr lang="en-US" dirty="0"/>
          </a:p>
        </p:txBody>
      </p:sp>
    </p:spTree>
    <p:extLst>
      <p:ext uri="{BB962C8B-B14F-4D97-AF65-F5344CB8AC3E}">
        <p14:creationId xmlns:p14="http://schemas.microsoft.com/office/powerpoint/2010/main" val="1306456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itting in a field&#10;&#10;Description automatically generated">
            <a:extLst>
              <a:ext uri="{FF2B5EF4-FFF2-40B4-BE49-F238E27FC236}">
                <a16:creationId xmlns:a16="http://schemas.microsoft.com/office/drawing/2014/main" id="{3313C3DA-AB64-2942-87E7-BF4742398EBE}"/>
              </a:ext>
            </a:extLst>
          </p:cNvPr>
          <p:cNvPicPr>
            <a:picLocks noChangeAspect="1"/>
          </p:cNvPicPr>
          <p:nvPr/>
        </p:nvPicPr>
        <p:blipFill rotWithShape="1">
          <a:blip r:embed="rId3">
            <a:alphaModFix amt="40000"/>
          </a:blip>
          <a:srcRect t="14449"/>
          <a:stretch/>
        </p:blipFill>
        <p:spPr>
          <a:xfrm>
            <a:off x="20" y="10"/>
            <a:ext cx="12191979" cy="6857990"/>
          </a:xfrm>
          <a:prstGeom prst="rect">
            <a:avLst/>
          </a:prstGeom>
        </p:spPr>
      </p:pic>
      <p:sp>
        <p:nvSpPr>
          <p:cNvPr id="2" name="Title 1">
            <a:extLst>
              <a:ext uri="{FF2B5EF4-FFF2-40B4-BE49-F238E27FC236}">
                <a16:creationId xmlns:a16="http://schemas.microsoft.com/office/drawing/2014/main" id="{5878E694-CA52-3C43-9465-A2B5D407F562}"/>
              </a:ext>
            </a:extLst>
          </p:cNvPr>
          <p:cNvSpPr>
            <a:spLocks noGrp="1"/>
          </p:cNvSpPr>
          <p:nvPr>
            <p:ph type="title"/>
          </p:nvPr>
        </p:nvSpPr>
        <p:spPr>
          <a:xfrm>
            <a:off x="841249" y="941832"/>
            <a:ext cx="10506456" cy="2057400"/>
          </a:xfrm>
        </p:spPr>
        <p:txBody>
          <a:bodyPr anchor="b">
            <a:normAutofit/>
          </a:bodyPr>
          <a:lstStyle/>
          <a:p>
            <a:r>
              <a:rPr lang="en-US" sz="5000"/>
              <a:t>21. Protecting </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24DE7EE-BFC4-4B4C-8849-DE7D9E717E35}"/>
              </a:ext>
            </a:extLst>
          </p:cNvPr>
          <p:cNvSpPr>
            <a:spLocks noGrp="1"/>
          </p:cNvSpPr>
          <p:nvPr>
            <p:ph idx="1"/>
          </p:nvPr>
        </p:nvSpPr>
        <p:spPr>
          <a:xfrm>
            <a:off x="841248" y="3502152"/>
            <a:ext cx="10506456" cy="2945384"/>
          </a:xfrm>
        </p:spPr>
        <p:txBody>
          <a:bodyPr>
            <a:normAutofit/>
          </a:bodyPr>
          <a:lstStyle/>
          <a:p>
            <a:pPr marL="0" indent="0">
              <a:buNone/>
            </a:pPr>
            <a:r>
              <a:rPr lang="en-US" sz="2200" dirty="0"/>
              <a:t>This project is multi-faceted. It is concerned with protecting peoples, communities, languages, customs and beliefs, art and ideas, natural resources and the things indigenous peoples produce. </a:t>
            </a:r>
          </a:p>
          <a:p>
            <a:pPr marL="0" indent="0">
              <a:buNone/>
            </a:pPr>
            <a:r>
              <a:rPr lang="en-US" sz="2200" dirty="0"/>
              <a:t>It can be as real as land and as abstract as a belief about the spiritual essence of the land. </a:t>
            </a:r>
          </a:p>
          <a:p>
            <a:pPr marL="0" indent="0">
              <a:buNone/>
            </a:pPr>
            <a:r>
              <a:rPr lang="en-US" sz="2200" dirty="0"/>
              <a:t>The need to protect a way of life, a language and the right to make our own history is a deep need linked to the survival of indigenous peoples. </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70305278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ffiti, kite, clock, room&#10;&#10;Description automatically generated">
            <a:extLst>
              <a:ext uri="{FF2B5EF4-FFF2-40B4-BE49-F238E27FC236}">
                <a16:creationId xmlns:a16="http://schemas.microsoft.com/office/drawing/2014/main" id="{9E23A1CD-3D5D-1048-B037-9CD8B64551FA}"/>
              </a:ext>
            </a:extLst>
          </p:cNvPr>
          <p:cNvPicPr>
            <a:picLocks noChangeAspect="1"/>
          </p:cNvPicPr>
          <p:nvPr/>
        </p:nvPicPr>
        <p:blipFill rotWithShape="1">
          <a:blip r:embed="rId3"/>
          <a:srcRect l="18835" r="19084" b="-1"/>
          <a:stretch/>
        </p:blipFill>
        <p:spPr>
          <a:xfrm>
            <a:off x="4883023"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2" name="Freeform: Shape 1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BE2A1D-739B-EA4A-B053-8E27BB2D75BB}"/>
              </a:ext>
            </a:extLst>
          </p:cNvPr>
          <p:cNvSpPr>
            <a:spLocks noGrp="1"/>
          </p:cNvSpPr>
          <p:nvPr>
            <p:ph type="title"/>
          </p:nvPr>
        </p:nvSpPr>
        <p:spPr>
          <a:xfrm>
            <a:off x="374904" y="856488"/>
            <a:ext cx="4992624" cy="1173761"/>
          </a:xfrm>
        </p:spPr>
        <p:txBody>
          <a:bodyPr anchor="b">
            <a:normAutofit/>
          </a:bodyPr>
          <a:lstStyle/>
          <a:p>
            <a:r>
              <a:rPr lang="en-US" sz="3400"/>
              <a:t>22. Creating </a:t>
            </a:r>
          </a:p>
        </p:txBody>
      </p:sp>
      <p:sp>
        <p:nvSpPr>
          <p:cNvPr id="16" name="Rectangle 15">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253806"/>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0742FEB-C1D6-944D-ADBC-93FE43D9D24C}"/>
              </a:ext>
            </a:extLst>
          </p:cNvPr>
          <p:cNvSpPr>
            <a:spLocks noGrp="1"/>
          </p:cNvSpPr>
          <p:nvPr>
            <p:ph idx="1"/>
          </p:nvPr>
        </p:nvSpPr>
        <p:spPr>
          <a:xfrm>
            <a:off x="374904" y="2522949"/>
            <a:ext cx="5065776" cy="4060054"/>
          </a:xfrm>
        </p:spPr>
        <p:txBody>
          <a:bodyPr anchor="t">
            <a:normAutofit lnSpcReduction="10000"/>
          </a:bodyPr>
          <a:lstStyle/>
          <a:p>
            <a:pPr marL="0" indent="0">
              <a:buNone/>
            </a:pPr>
            <a:r>
              <a:rPr lang="en-US" sz="2200" dirty="0"/>
              <a:t>The project of creating is about transcending the basic survival mode through using a resource or capability that every indigenous community has retained throughout colonization – the ability to create and be creative. </a:t>
            </a:r>
          </a:p>
          <a:p>
            <a:pPr marL="0" indent="0">
              <a:buNone/>
            </a:pPr>
            <a:r>
              <a:rPr lang="en-US" sz="2200" dirty="0"/>
              <a:t>Indigenous communities also have something to offer the non-indigenous world. Communities are the ones who know the answers to their own problems.</a:t>
            </a:r>
          </a:p>
          <a:p>
            <a:pPr marL="0" indent="0">
              <a:buNone/>
            </a:pPr>
            <a:endParaRPr lang="en-US" sz="1800" dirty="0"/>
          </a:p>
        </p:txBody>
      </p:sp>
    </p:spTree>
    <p:extLst>
      <p:ext uri="{BB962C8B-B14F-4D97-AF65-F5344CB8AC3E}">
        <p14:creationId xmlns:p14="http://schemas.microsoft.com/office/powerpoint/2010/main" val="2513708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4F743-EDD4-C841-8200-7136CAF868E6}"/>
              </a:ext>
            </a:extLst>
          </p:cNvPr>
          <p:cNvSpPr>
            <a:spLocks noGrp="1"/>
          </p:cNvSpPr>
          <p:nvPr>
            <p:ph type="title"/>
          </p:nvPr>
        </p:nvSpPr>
        <p:spPr/>
        <p:txBody>
          <a:bodyPr>
            <a:normAutofit/>
          </a:bodyPr>
          <a:lstStyle/>
          <a:p>
            <a:r>
              <a:rPr lang="en-US" dirty="0"/>
              <a:t>23. Negotiating </a:t>
            </a:r>
          </a:p>
        </p:txBody>
      </p:sp>
      <p:sp>
        <p:nvSpPr>
          <p:cNvPr id="3" name="Content Placeholder 2">
            <a:extLst>
              <a:ext uri="{FF2B5EF4-FFF2-40B4-BE49-F238E27FC236}">
                <a16:creationId xmlns:a16="http://schemas.microsoft.com/office/drawing/2014/main" id="{A17CF8E6-2B65-8A44-A0CE-E9EEA6993296}"/>
              </a:ext>
            </a:extLst>
          </p:cNvPr>
          <p:cNvSpPr>
            <a:spLocks noGrp="1"/>
          </p:cNvSpPr>
          <p:nvPr>
            <p:ph idx="1"/>
          </p:nvPr>
        </p:nvSpPr>
        <p:spPr/>
        <p:txBody>
          <a:bodyPr/>
          <a:lstStyle/>
          <a:p>
            <a:pPr marL="0" indent="0">
              <a:buNone/>
            </a:pPr>
            <a:r>
              <a:rPr lang="en-US" dirty="0"/>
              <a:t>Negotiating is about thinking and acting strategically. It is about recognizing and working towards long-term goals. </a:t>
            </a:r>
          </a:p>
          <a:p>
            <a:pPr marL="0" indent="0">
              <a:buNone/>
            </a:pPr>
            <a:r>
              <a:rPr lang="en-US" dirty="0"/>
              <a:t>Negotiations are also about respect, self-respect and respect for the opposition. Indigenous rules of negotiation usually contain both rituals of respect and protocols for discussion. </a:t>
            </a:r>
          </a:p>
          <a:p>
            <a:pPr marL="0" indent="0">
              <a:buNone/>
            </a:pPr>
            <a:r>
              <a:rPr lang="en-US" dirty="0"/>
              <a:t>The contemporary negotiation project is related to self-determination…for e.g., over their own territories.</a:t>
            </a:r>
          </a:p>
          <a:p>
            <a:pPr marL="0" indent="0">
              <a:buNone/>
            </a:pPr>
            <a:endParaRPr lang="en-US" dirty="0"/>
          </a:p>
        </p:txBody>
      </p:sp>
    </p:spTree>
    <p:extLst>
      <p:ext uri="{BB962C8B-B14F-4D97-AF65-F5344CB8AC3E}">
        <p14:creationId xmlns:p14="http://schemas.microsoft.com/office/powerpoint/2010/main" val="153890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58A3A-3E56-C043-82A0-6D9EB8EC1FFB}"/>
              </a:ext>
            </a:extLst>
          </p:cNvPr>
          <p:cNvSpPr>
            <a:spLocks noGrp="1"/>
          </p:cNvSpPr>
          <p:nvPr>
            <p:ph type="title"/>
          </p:nvPr>
        </p:nvSpPr>
        <p:spPr>
          <a:xfrm>
            <a:off x="5080216" y="1076324"/>
            <a:ext cx="6272784" cy="1535051"/>
          </a:xfrm>
        </p:spPr>
        <p:txBody>
          <a:bodyPr anchor="b">
            <a:normAutofit/>
          </a:bodyPr>
          <a:lstStyle/>
          <a:p>
            <a:r>
              <a:rPr lang="en-US" dirty="0"/>
              <a:t>24. Discovering the beauty of our knowledge </a:t>
            </a:r>
          </a:p>
        </p:txBody>
      </p:sp>
      <p:pic>
        <p:nvPicPr>
          <p:cNvPr id="5" name="Picture 4" descr="A person that is on fire&#10;&#10;Description automatically generated">
            <a:extLst>
              <a:ext uri="{FF2B5EF4-FFF2-40B4-BE49-F238E27FC236}">
                <a16:creationId xmlns:a16="http://schemas.microsoft.com/office/drawing/2014/main" id="{C3E6F0D0-DA59-4F41-AFB9-C9C2CFC5F316}"/>
              </a:ext>
            </a:extLst>
          </p:cNvPr>
          <p:cNvPicPr>
            <a:picLocks noChangeAspect="1"/>
          </p:cNvPicPr>
          <p:nvPr/>
        </p:nvPicPr>
        <p:blipFill rotWithShape="1">
          <a:blip r:embed="rId3"/>
          <a:srcRect l="35532" r="31785" b="-1"/>
          <a:stretch/>
        </p:blipFill>
        <p:spPr>
          <a:xfrm>
            <a:off x="20" y="10"/>
            <a:ext cx="4505305" cy="6857990"/>
          </a:xfrm>
          <a:prstGeom prst="rect">
            <a:avLst/>
          </a:prstGeom>
        </p:spPr>
      </p:pic>
      <p:sp>
        <p:nvSpPr>
          <p:cNvPr id="12" name="Rectangle 11">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22FDD9-8288-D94B-BF50-7FBD43E3F0FC}"/>
              </a:ext>
            </a:extLst>
          </p:cNvPr>
          <p:cNvSpPr>
            <a:spLocks noGrp="1"/>
          </p:cNvSpPr>
          <p:nvPr>
            <p:ph idx="1"/>
          </p:nvPr>
        </p:nvSpPr>
        <p:spPr>
          <a:xfrm>
            <a:off x="5080216" y="3207416"/>
            <a:ext cx="6908584" cy="3495474"/>
          </a:xfrm>
        </p:spPr>
        <p:txBody>
          <a:bodyPr>
            <a:normAutofit lnSpcReduction="10000"/>
          </a:bodyPr>
          <a:lstStyle/>
          <a:p>
            <a:pPr marL="0" indent="0">
              <a:buNone/>
            </a:pPr>
            <a:r>
              <a:rPr lang="en-US" sz="2000" dirty="0"/>
              <a:t>This project is about discovering our own indigenous knowledge and Western science and technology and making our knowledge systems work for indigenous development. </a:t>
            </a:r>
          </a:p>
          <a:p>
            <a:pPr marL="0" indent="0">
              <a:buNone/>
            </a:pPr>
            <a:r>
              <a:rPr lang="en-US" sz="2000" dirty="0"/>
              <a:t>The development of ethno-science and the application of science to matters that interest indigenous peoples, such as environmental and resource management or biodiversity, offer some new possibilities for indigenous people to engage with the sciences they find most relevant. </a:t>
            </a:r>
          </a:p>
          <a:p>
            <a:pPr marL="0" indent="0">
              <a:buNone/>
            </a:pPr>
            <a:endParaRPr lang="en-US" sz="1700" dirty="0"/>
          </a:p>
        </p:txBody>
      </p:sp>
    </p:spTree>
    <p:extLst>
      <p:ext uri="{BB962C8B-B14F-4D97-AF65-F5344CB8AC3E}">
        <p14:creationId xmlns:p14="http://schemas.microsoft.com/office/powerpoint/2010/main" val="3606081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891BEB-24EC-5244-8C8B-1484FED6D713}"/>
              </a:ext>
            </a:extLst>
          </p:cNvPr>
          <p:cNvSpPr>
            <a:spLocks noGrp="1"/>
          </p:cNvSpPr>
          <p:nvPr>
            <p:ph type="title"/>
          </p:nvPr>
        </p:nvSpPr>
        <p:spPr>
          <a:xfrm>
            <a:off x="429768" y="411480"/>
            <a:ext cx="11201400" cy="1106424"/>
          </a:xfrm>
        </p:spPr>
        <p:txBody>
          <a:bodyPr>
            <a:normAutofit/>
          </a:bodyPr>
          <a:lstStyle/>
          <a:p>
            <a:r>
              <a:rPr lang="en-US" sz="3600"/>
              <a:t>25. Sharing </a:t>
            </a:r>
          </a:p>
        </p:txBody>
      </p:sp>
      <p:sp>
        <p:nvSpPr>
          <p:cNvPr id="12" name="Rectangle 1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FA9CAAA1-D519-534D-938F-2ACBB50A22CF}"/>
              </a:ext>
            </a:extLst>
          </p:cNvPr>
          <p:cNvPicPr>
            <a:picLocks noChangeAspect="1"/>
          </p:cNvPicPr>
          <p:nvPr/>
        </p:nvPicPr>
        <p:blipFill>
          <a:blip r:embed="rId3"/>
          <a:stretch>
            <a:fillRect/>
          </a:stretch>
        </p:blipFill>
        <p:spPr>
          <a:xfrm>
            <a:off x="729673" y="1719072"/>
            <a:ext cx="6102742" cy="4517136"/>
          </a:xfrm>
          <a:prstGeom prst="rect">
            <a:avLst/>
          </a:prstGeom>
        </p:spPr>
      </p:pic>
      <p:sp useBgFill="1">
        <p:nvSpPr>
          <p:cNvPr id="14" name="Rectangle 1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4444C20-C159-D24A-A74E-653A667F030A}"/>
              </a:ext>
            </a:extLst>
          </p:cNvPr>
          <p:cNvSpPr>
            <a:spLocks noGrp="1"/>
          </p:cNvSpPr>
          <p:nvPr>
            <p:ph idx="1"/>
          </p:nvPr>
        </p:nvSpPr>
        <p:spPr>
          <a:xfrm>
            <a:off x="7687733" y="1715648"/>
            <a:ext cx="4074500" cy="4520560"/>
          </a:xfrm>
        </p:spPr>
        <p:txBody>
          <a:bodyPr anchor="ctr">
            <a:noAutofit/>
          </a:bodyPr>
          <a:lstStyle/>
          <a:p>
            <a:pPr marL="0" indent="0">
              <a:buNone/>
            </a:pPr>
            <a:r>
              <a:rPr lang="en-US" sz="2100" dirty="0"/>
              <a:t>The final project discussed here is about sharing knowledge between indigenous peoples, around networks and across the world of indigenous peoples. Sharing contains views about knowledge being a collective benefit and knowledge being a form of resistance. </a:t>
            </a:r>
          </a:p>
          <a:p>
            <a:pPr marL="0" indent="0">
              <a:buNone/>
            </a:pPr>
            <a:r>
              <a:rPr lang="en-US" sz="2100" dirty="0"/>
              <a:t>Sharing is a responsibility of research. </a:t>
            </a:r>
          </a:p>
        </p:txBody>
      </p:sp>
    </p:spTree>
    <p:extLst>
      <p:ext uri="{BB962C8B-B14F-4D97-AF65-F5344CB8AC3E}">
        <p14:creationId xmlns:p14="http://schemas.microsoft.com/office/powerpoint/2010/main" val="99720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A86228-53B2-BB43-A0F9-226FDEECA925}"/>
              </a:ext>
            </a:extLst>
          </p:cNvPr>
          <p:cNvSpPr>
            <a:spLocks noGrp="1"/>
          </p:cNvSpPr>
          <p:nvPr>
            <p:ph type="title"/>
          </p:nvPr>
        </p:nvSpPr>
        <p:spPr>
          <a:xfrm>
            <a:off x="612648" y="1078992"/>
            <a:ext cx="6268770" cy="1536192"/>
          </a:xfrm>
        </p:spPr>
        <p:txBody>
          <a:bodyPr anchor="b">
            <a:normAutofit/>
          </a:bodyPr>
          <a:lstStyle/>
          <a:p>
            <a:r>
              <a:rPr lang="en-US" sz="5200" dirty="0"/>
              <a:t>The ecology of/as being</a:t>
            </a:r>
          </a:p>
        </p:txBody>
      </p:sp>
      <p:sp>
        <p:nvSpPr>
          <p:cNvPr id="12" name="Rectangle 11">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4755357-3E3E-A442-9536-399269193095}"/>
              </a:ext>
            </a:extLst>
          </p:cNvPr>
          <p:cNvSpPr>
            <a:spLocks noGrp="1"/>
          </p:cNvSpPr>
          <p:nvPr>
            <p:ph idx="1"/>
          </p:nvPr>
        </p:nvSpPr>
        <p:spPr>
          <a:xfrm>
            <a:off x="615458" y="3355848"/>
            <a:ext cx="6268770" cy="3307080"/>
          </a:xfrm>
        </p:spPr>
        <p:txBody>
          <a:bodyPr>
            <a:normAutofit fontScale="92500" lnSpcReduction="10000"/>
          </a:bodyPr>
          <a:lstStyle/>
          <a:p>
            <a:pPr marL="0" indent="0">
              <a:buNone/>
            </a:pPr>
            <a:r>
              <a:rPr lang="en-US" sz="1800" dirty="0"/>
              <a:t>To Smith’s self-determination model, I wish to add the human relationship to local and global environments. This </a:t>
            </a:r>
            <a:r>
              <a:rPr lang="en-US" sz="1800" b="1" dirty="0"/>
              <a:t>epistemic</a:t>
            </a:r>
            <a:r>
              <a:rPr lang="en-US" sz="1800" dirty="0"/>
              <a:t> </a:t>
            </a:r>
            <a:r>
              <a:rPr lang="en-US" sz="1800" b="1" dirty="0"/>
              <a:t>relationality</a:t>
            </a:r>
            <a:r>
              <a:rPr lang="en-US" sz="1800" dirty="0"/>
              <a:t> includes more-than-human beings all of whom are involved in the co-production of this knowledge. </a:t>
            </a:r>
          </a:p>
          <a:p>
            <a:pPr marL="0" indent="0">
              <a:buNone/>
            </a:pPr>
            <a:r>
              <a:rPr lang="en-US" sz="1800" dirty="0"/>
              <a:t>The ecology of being intersects with all the forces in the circle including knowledge and practices in development, recovery, and survival. This unity of transformative change agency is embodied in mass mobilization of the movement, and hence advances a wide range of decolonization projects in a place-based manner always linked to other local nodes in a global network.</a:t>
            </a:r>
          </a:p>
        </p:txBody>
      </p:sp>
      <p:pic>
        <p:nvPicPr>
          <p:cNvPr id="5" name="Picture 4" descr="A close up of a womans face&#10;&#10;Description automatically generated">
            <a:extLst>
              <a:ext uri="{FF2B5EF4-FFF2-40B4-BE49-F238E27FC236}">
                <a16:creationId xmlns:a16="http://schemas.microsoft.com/office/drawing/2014/main" id="{EECE6700-E168-D34A-8BF8-3B4A18CB36D8}"/>
              </a:ext>
            </a:extLst>
          </p:cNvPr>
          <p:cNvPicPr>
            <a:picLocks noChangeAspect="1"/>
          </p:cNvPicPr>
          <p:nvPr/>
        </p:nvPicPr>
        <p:blipFill rotWithShape="1">
          <a:blip r:embed="rId3"/>
          <a:srcRect l="9639" r="3440" b="-1"/>
          <a:stretch/>
        </p:blipFill>
        <p:spPr>
          <a:xfrm>
            <a:off x="7684006" y="10"/>
            <a:ext cx="4507993" cy="6857990"/>
          </a:xfrm>
          <a:prstGeom prst="rect">
            <a:avLst/>
          </a:prstGeom>
        </p:spPr>
      </p:pic>
    </p:spTree>
    <p:extLst>
      <p:ext uri="{BB962C8B-B14F-4D97-AF65-F5344CB8AC3E}">
        <p14:creationId xmlns:p14="http://schemas.microsoft.com/office/powerpoint/2010/main" val="77689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05A56-E7E5-9244-AA66-567E1AED6418}"/>
              </a:ext>
            </a:extLst>
          </p:cNvPr>
          <p:cNvSpPr>
            <a:spLocks noGrp="1"/>
          </p:cNvSpPr>
          <p:nvPr>
            <p:ph type="title"/>
          </p:nvPr>
        </p:nvSpPr>
        <p:spPr>
          <a:xfrm>
            <a:off x="612648" y="1078992"/>
            <a:ext cx="6268770" cy="1536192"/>
          </a:xfrm>
        </p:spPr>
        <p:txBody>
          <a:bodyPr anchor="b">
            <a:normAutofit/>
          </a:bodyPr>
          <a:lstStyle/>
          <a:p>
            <a:r>
              <a:rPr lang="en-US" sz="4800"/>
              <a:t>Smith’s decolonizing projects</a:t>
            </a:r>
          </a:p>
        </p:txBody>
      </p:sp>
      <p:sp>
        <p:nvSpPr>
          <p:cNvPr id="20" name="Rectangle 19">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E5BF1B5-701F-514C-B169-FFF22C52228E}"/>
              </a:ext>
            </a:extLst>
          </p:cNvPr>
          <p:cNvSpPr>
            <a:spLocks noGrp="1"/>
          </p:cNvSpPr>
          <p:nvPr>
            <p:ph idx="1"/>
          </p:nvPr>
        </p:nvSpPr>
        <p:spPr>
          <a:xfrm>
            <a:off x="612648" y="3355848"/>
            <a:ext cx="6268770" cy="3249008"/>
          </a:xfrm>
        </p:spPr>
        <p:txBody>
          <a:bodyPr>
            <a:normAutofit lnSpcReduction="10000"/>
          </a:bodyPr>
          <a:lstStyle/>
          <a:p>
            <a:pPr marL="0" indent="0">
              <a:buNone/>
            </a:pPr>
            <a:r>
              <a:rPr lang="en-US" sz="2000" dirty="0">
                <a:latin typeface="Avenir Next" panose="020B0503020202020204" pitchFamily="34" charset="0"/>
              </a:rPr>
              <a:t>The acts of </a:t>
            </a:r>
            <a:r>
              <a:rPr lang="en-US" sz="2000" b="1" dirty="0">
                <a:latin typeface="Avenir Next" panose="020B0503020202020204" pitchFamily="34" charset="0"/>
              </a:rPr>
              <a:t>reclaiming, reformulating and reconstituting</a:t>
            </a:r>
            <a:r>
              <a:rPr lang="en-US" sz="2000" dirty="0">
                <a:latin typeface="Avenir Next" panose="020B0503020202020204" pitchFamily="34" charset="0"/>
              </a:rPr>
              <a:t> indigenous cultures and languages have required the mounting of an ambitious research program, one that is very strategic in its purpose and activities and relentless in its pursuit of </a:t>
            </a:r>
            <a:r>
              <a:rPr lang="en-US" sz="2000" b="1" dirty="0">
                <a:latin typeface="Avenir Next" panose="020B0503020202020204" pitchFamily="34" charset="0"/>
              </a:rPr>
              <a:t>social justice</a:t>
            </a:r>
            <a:r>
              <a:rPr lang="en-US" sz="2000" dirty="0">
                <a:latin typeface="Avenir Next" panose="020B0503020202020204" pitchFamily="34" charset="0"/>
              </a:rPr>
              <a:t>. Within the program are a number of very distinct projects. Themes such as cultural survival, self-determination, healing, restoration and social justice are engaging indigenous researchers and communities in a diverse array of projects. </a:t>
            </a:r>
          </a:p>
        </p:txBody>
      </p:sp>
      <p:pic>
        <p:nvPicPr>
          <p:cNvPr id="6" name="Picture 5" descr="A picture containing text, book&#10;&#10;Description automatically generated">
            <a:extLst>
              <a:ext uri="{FF2B5EF4-FFF2-40B4-BE49-F238E27FC236}">
                <a16:creationId xmlns:a16="http://schemas.microsoft.com/office/drawing/2014/main" id="{11C61C2E-17F9-1A43-B3AE-08E5E3C11E14}"/>
              </a:ext>
            </a:extLst>
          </p:cNvPr>
          <p:cNvPicPr>
            <a:picLocks noChangeAspect="1"/>
          </p:cNvPicPr>
          <p:nvPr/>
        </p:nvPicPr>
        <p:blipFill>
          <a:blip r:embed="rId2"/>
          <a:stretch>
            <a:fillRect/>
          </a:stretch>
        </p:blipFill>
        <p:spPr>
          <a:xfrm>
            <a:off x="7494066" y="717620"/>
            <a:ext cx="4237686" cy="5347237"/>
          </a:xfrm>
          <a:prstGeom prst="rect">
            <a:avLst/>
          </a:prstGeom>
        </p:spPr>
      </p:pic>
    </p:spTree>
    <p:extLst>
      <p:ext uri="{BB962C8B-B14F-4D97-AF65-F5344CB8AC3E}">
        <p14:creationId xmlns:p14="http://schemas.microsoft.com/office/powerpoint/2010/main" val="385062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6DA0-83B0-D74E-A74F-53B122C2E6FE}"/>
              </a:ext>
            </a:extLst>
          </p:cNvPr>
          <p:cNvSpPr>
            <a:spLocks noGrp="1"/>
          </p:cNvSpPr>
          <p:nvPr>
            <p:ph type="title"/>
          </p:nvPr>
        </p:nvSpPr>
        <p:spPr/>
        <p:txBody>
          <a:bodyPr/>
          <a:lstStyle/>
          <a:p>
            <a:r>
              <a:rPr lang="en-US" dirty="0"/>
              <a:t>The 25 projects</a:t>
            </a:r>
          </a:p>
        </p:txBody>
      </p:sp>
      <p:sp>
        <p:nvSpPr>
          <p:cNvPr id="3" name="Content Placeholder 2">
            <a:extLst>
              <a:ext uri="{FF2B5EF4-FFF2-40B4-BE49-F238E27FC236}">
                <a16:creationId xmlns:a16="http://schemas.microsoft.com/office/drawing/2014/main" id="{3278585A-D374-E848-8039-1349C0C6ADAC}"/>
              </a:ext>
            </a:extLst>
          </p:cNvPr>
          <p:cNvSpPr>
            <a:spLocks noGrp="1"/>
          </p:cNvSpPr>
          <p:nvPr>
            <p:ph idx="1"/>
          </p:nvPr>
        </p:nvSpPr>
        <p:spPr/>
        <p:txBody>
          <a:bodyPr>
            <a:normAutofit fontScale="92500" lnSpcReduction="10000"/>
          </a:bodyPr>
          <a:lstStyle/>
          <a:p>
            <a:pPr marL="0" indent="0">
              <a:buNone/>
            </a:pPr>
            <a:r>
              <a:rPr lang="en-US" dirty="0"/>
              <a:t>1 Claiming </a:t>
            </a:r>
          </a:p>
          <a:p>
            <a:pPr marL="0" indent="0">
              <a:buNone/>
            </a:pPr>
            <a:r>
              <a:rPr lang="en-US" dirty="0"/>
              <a:t>2 Testimonies (testimonio)</a:t>
            </a:r>
          </a:p>
          <a:p>
            <a:pPr marL="0" indent="0">
              <a:buNone/>
            </a:pPr>
            <a:r>
              <a:rPr lang="en-US" dirty="0"/>
              <a:t>3 Story telling </a:t>
            </a:r>
          </a:p>
          <a:p>
            <a:pPr marL="0" indent="0">
              <a:buNone/>
            </a:pPr>
            <a:r>
              <a:rPr lang="en-US" dirty="0"/>
              <a:t>4 Celebrating survival – survivance </a:t>
            </a:r>
          </a:p>
          <a:p>
            <a:pPr marL="0" indent="0">
              <a:buNone/>
            </a:pPr>
            <a:r>
              <a:rPr lang="en-US" dirty="0"/>
              <a:t>5 Remembering </a:t>
            </a:r>
          </a:p>
          <a:p>
            <a:pPr marL="0" indent="0">
              <a:buNone/>
            </a:pPr>
            <a:br>
              <a:rPr lang="en-US" dirty="0"/>
            </a:br>
            <a:endParaRPr lang="en-US" dirty="0"/>
          </a:p>
          <a:p>
            <a:pPr marL="0" indent="0">
              <a:buNone/>
            </a:pPr>
            <a:endParaRPr lang="en-US" dirty="0"/>
          </a:p>
        </p:txBody>
      </p:sp>
    </p:spTree>
    <p:extLst>
      <p:ext uri="{BB962C8B-B14F-4D97-AF65-F5344CB8AC3E}">
        <p14:creationId xmlns:p14="http://schemas.microsoft.com/office/powerpoint/2010/main" val="123480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330F4-2AA2-0546-A2F8-8A9B99D5DFA9}"/>
              </a:ext>
            </a:extLst>
          </p:cNvPr>
          <p:cNvSpPr>
            <a:spLocks noGrp="1"/>
          </p:cNvSpPr>
          <p:nvPr>
            <p:ph type="title"/>
          </p:nvPr>
        </p:nvSpPr>
        <p:spPr/>
        <p:txBody>
          <a:bodyPr/>
          <a:lstStyle/>
          <a:p>
            <a:r>
              <a:rPr lang="en-US" dirty="0"/>
              <a:t>1. Claiming</a:t>
            </a:r>
          </a:p>
        </p:txBody>
      </p:sp>
      <p:sp>
        <p:nvSpPr>
          <p:cNvPr id="3" name="Content Placeholder 2">
            <a:extLst>
              <a:ext uri="{FF2B5EF4-FFF2-40B4-BE49-F238E27FC236}">
                <a16:creationId xmlns:a16="http://schemas.microsoft.com/office/drawing/2014/main" id="{2CDD678C-1CD7-2948-93F4-509958DD44EA}"/>
              </a:ext>
            </a:extLst>
          </p:cNvPr>
          <p:cNvSpPr>
            <a:spLocks noGrp="1"/>
          </p:cNvSpPr>
          <p:nvPr>
            <p:ph idx="1"/>
          </p:nvPr>
        </p:nvSpPr>
        <p:spPr/>
        <p:txBody>
          <a:bodyPr>
            <a:normAutofit fontScale="92500" lnSpcReduction="10000"/>
          </a:bodyPr>
          <a:lstStyle/>
          <a:p>
            <a:pPr marL="0" indent="0">
              <a:buNone/>
            </a:pPr>
            <a:r>
              <a:rPr lang="en-US" dirty="0"/>
              <a:t>Colonialism has reduced indigenous peoples to making claims and assertions about our rights and dues. It is an approach that has a certain noisiness to it. Indigenous peoples, however, have transformed claiming into an interesting and dynamic process. </a:t>
            </a:r>
          </a:p>
          <a:p>
            <a:pPr marL="0" indent="0">
              <a:buNone/>
            </a:pPr>
            <a:r>
              <a:rPr lang="en-US" dirty="0"/>
              <a:t>Intensive research projects are deployed as evidence before tribunals, courts, agencies, and other decision-making contexts. </a:t>
            </a:r>
          </a:p>
          <a:p>
            <a:pPr marL="0" indent="0">
              <a:buNone/>
            </a:pPr>
            <a:r>
              <a:rPr lang="en-US" dirty="0"/>
              <a:t>Claiming serves to give TEK and IK legitimacy as knowledge claims.</a:t>
            </a:r>
          </a:p>
          <a:p>
            <a:pPr marL="0" indent="0">
              <a:buNone/>
            </a:pPr>
            <a:endParaRPr lang="en-US" dirty="0"/>
          </a:p>
        </p:txBody>
      </p:sp>
    </p:spTree>
    <p:extLst>
      <p:ext uri="{BB962C8B-B14F-4D97-AF65-F5344CB8AC3E}">
        <p14:creationId xmlns:p14="http://schemas.microsoft.com/office/powerpoint/2010/main" val="148723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19389D-45D7-2B46-A130-CA212CFAC022}"/>
              </a:ext>
            </a:extLst>
          </p:cNvPr>
          <p:cNvSpPr>
            <a:spLocks noGrp="1"/>
          </p:cNvSpPr>
          <p:nvPr>
            <p:ph type="title"/>
          </p:nvPr>
        </p:nvSpPr>
        <p:spPr>
          <a:xfrm>
            <a:off x="1115568" y="548640"/>
            <a:ext cx="10168128" cy="1179576"/>
          </a:xfrm>
        </p:spPr>
        <p:txBody>
          <a:bodyPr>
            <a:normAutofit/>
          </a:bodyPr>
          <a:lstStyle/>
          <a:p>
            <a:r>
              <a:rPr lang="en-US" dirty="0"/>
              <a:t>2. Testimonies (testimonios)</a:t>
            </a:r>
          </a:p>
        </p:txBody>
      </p:sp>
      <p:sp>
        <p:nvSpPr>
          <p:cNvPr id="16" name="Rectangle 15">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person, indoor, holding, reading&#10;&#10;Description automatically generated">
            <a:extLst>
              <a:ext uri="{FF2B5EF4-FFF2-40B4-BE49-F238E27FC236}">
                <a16:creationId xmlns:a16="http://schemas.microsoft.com/office/drawing/2014/main" id="{7A2B5560-3C8B-C244-A584-AB5491954324}"/>
              </a:ext>
            </a:extLst>
          </p:cNvPr>
          <p:cNvPicPr>
            <a:picLocks noChangeAspect="1"/>
          </p:cNvPicPr>
          <p:nvPr/>
        </p:nvPicPr>
        <p:blipFill rotWithShape="1">
          <a:blip r:embed="rId3"/>
          <a:srcRect l="8897" r="-1" b="-1"/>
          <a:stretch/>
        </p:blipFill>
        <p:spPr>
          <a:xfrm>
            <a:off x="908304" y="2478024"/>
            <a:ext cx="6009855" cy="3694176"/>
          </a:xfrm>
          <a:prstGeom prst="rect">
            <a:avLst/>
          </a:prstGeom>
        </p:spPr>
      </p:pic>
      <p:sp>
        <p:nvSpPr>
          <p:cNvPr id="3" name="Content Placeholder 2">
            <a:extLst>
              <a:ext uri="{FF2B5EF4-FFF2-40B4-BE49-F238E27FC236}">
                <a16:creationId xmlns:a16="http://schemas.microsoft.com/office/drawing/2014/main" id="{69D6D762-9FBC-FE4F-BCA8-C352AD628841}"/>
              </a:ext>
            </a:extLst>
          </p:cNvPr>
          <p:cNvSpPr>
            <a:spLocks noGrp="1"/>
          </p:cNvSpPr>
          <p:nvPr>
            <p:ph idx="1"/>
          </p:nvPr>
        </p:nvSpPr>
        <p:spPr>
          <a:xfrm>
            <a:off x="7411453" y="2478024"/>
            <a:ext cx="3872243" cy="3694176"/>
          </a:xfrm>
        </p:spPr>
        <p:txBody>
          <a:bodyPr anchor="ctr">
            <a:normAutofit/>
          </a:bodyPr>
          <a:lstStyle/>
          <a:p>
            <a:pPr marL="0" indent="0">
              <a:buNone/>
            </a:pPr>
            <a:r>
              <a:rPr lang="en-US" sz="1800" dirty="0"/>
              <a:t>Testimonies intersect with claiming because they are a means through which oral evidence is presented to a particular type of audience. A testimony is also a form through which the voice of a ‘witness’ is accorded space and protection. It can be constructed as a monologue and as a public performance. </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238997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274D3-117E-5744-8DCE-6BF5CE169F49}"/>
              </a:ext>
            </a:extLst>
          </p:cNvPr>
          <p:cNvSpPr>
            <a:spLocks noGrp="1"/>
          </p:cNvSpPr>
          <p:nvPr>
            <p:ph type="title"/>
          </p:nvPr>
        </p:nvSpPr>
        <p:spPr>
          <a:xfrm>
            <a:off x="5080216" y="1076324"/>
            <a:ext cx="6272784" cy="1535051"/>
          </a:xfrm>
        </p:spPr>
        <p:txBody>
          <a:bodyPr anchor="b">
            <a:normAutofit/>
          </a:bodyPr>
          <a:lstStyle/>
          <a:p>
            <a:r>
              <a:rPr lang="en-US" sz="5200"/>
              <a:t>3. Story-telling</a:t>
            </a:r>
          </a:p>
        </p:txBody>
      </p:sp>
      <p:pic>
        <p:nvPicPr>
          <p:cNvPr id="5" name="Picture 4" descr="A picture containing holding, computer, sitting, man&#10;&#10;Description automatically generated">
            <a:extLst>
              <a:ext uri="{FF2B5EF4-FFF2-40B4-BE49-F238E27FC236}">
                <a16:creationId xmlns:a16="http://schemas.microsoft.com/office/drawing/2014/main" id="{384134A4-F0D4-364B-BBA9-3E271766C4C6}"/>
              </a:ext>
            </a:extLst>
          </p:cNvPr>
          <p:cNvPicPr>
            <a:picLocks noChangeAspect="1"/>
          </p:cNvPicPr>
          <p:nvPr/>
        </p:nvPicPr>
        <p:blipFill rotWithShape="1">
          <a:blip r:embed="rId3"/>
          <a:srcRect r="9387"/>
          <a:stretch/>
        </p:blipFill>
        <p:spPr>
          <a:xfrm>
            <a:off x="20" y="10"/>
            <a:ext cx="4505305" cy="6857990"/>
          </a:xfrm>
          <a:prstGeom prst="rect">
            <a:avLst/>
          </a:prstGeom>
        </p:spPr>
      </p:pic>
      <p:sp>
        <p:nvSpPr>
          <p:cNvPr id="12" name="Rectangle 11">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868E920-E84C-E448-81F5-D5E048C94910}"/>
              </a:ext>
            </a:extLst>
          </p:cNvPr>
          <p:cNvSpPr>
            <a:spLocks noGrp="1"/>
          </p:cNvSpPr>
          <p:nvPr>
            <p:ph idx="1"/>
          </p:nvPr>
        </p:nvSpPr>
        <p:spPr>
          <a:xfrm>
            <a:off x="5080216" y="3351276"/>
            <a:ext cx="6272784" cy="2825686"/>
          </a:xfrm>
        </p:spPr>
        <p:txBody>
          <a:bodyPr>
            <a:normAutofit fontScale="77500" lnSpcReduction="20000"/>
          </a:bodyPr>
          <a:lstStyle/>
          <a:p>
            <a:pPr marL="0" indent="0">
              <a:buNone/>
            </a:pPr>
            <a:r>
              <a:rPr lang="en-US" dirty="0"/>
              <a:t>Story telling, oral histories, the perspectives of elders and of women have become an integral part of all indigenous research. These new stories contribute to a collective story in which every indigenous person has a place. For many indigenous writers, stories are ways of passing down the beliefs and values of a culture in the hope that the new generations will treasure them and pass the story down further. </a:t>
            </a:r>
            <a:endParaRPr lang="en-US" sz="1800" dirty="0"/>
          </a:p>
          <a:p>
            <a:pPr marL="0" indent="0">
              <a:buNone/>
            </a:pPr>
            <a:endParaRPr lang="en-US" sz="1800" b="1" dirty="0"/>
          </a:p>
        </p:txBody>
      </p:sp>
    </p:spTree>
    <p:extLst>
      <p:ext uri="{BB962C8B-B14F-4D97-AF65-F5344CB8AC3E}">
        <p14:creationId xmlns:p14="http://schemas.microsoft.com/office/powerpoint/2010/main" val="2183548263"/>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413024"/>
      </a:dk2>
      <a:lt2>
        <a:srgbClr val="E2E3E8"/>
      </a:lt2>
      <a:accent1>
        <a:srgbClr val="A7A17F"/>
      </a:accent1>
      <a:accent2>
        <a:srgbClr val="BA997F"/>
      </a:accent2>
      <a:accent3>
        <a:srgbClr val="C49392"/>
      </a:accent3>
      <a:accent4>
        <a:srgbClr val="BA7F96"/>
      </a:accent4>
      <a:accent5>
        <a:srgbClr val="C390B9"/>
      </a:accent5>
      <a:accent6>
        <a:srgbClr val="AC7FBA"/>
      </a:accent6>
      <a:hlink>
        <a:srgbClr val="717AB2"/>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2419</Words>
  <Application>Microsoft Macintosh PowerPoint</Application>
  <PresentationFormat>Widescreen</PresentationFormat>
  <Paragraphs>149</Paragraphs>
  <Slides>35</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Avenir Next</vt:lpstr>
      <vt:lpstr>Avenir Next LT Pro</vt:lpstr>
      <vt:lpstr>Calibri</vt:lpstr>
      <vt:lpstr>AccentBoxVTI</vt:lpstr>
      <vt:lpstr>Linda T. Smith</vt:lpstr>
      <vt:lpstr>Linda Tuhiwai Smith</vt:lpstr>
      <vt:lpstr>Decolonizing methodologies</vt:lpstr>
      <vt:lpstr>The ecology of/as being</vt:lpstr>
      <vt:lpstr>Smith’s decolonizing projects</vt:lpstr>
      <vt:lpstr>The 25 projects</vt:lpstr>
      <vt:lpstr>1. Claiming</vt:lpstr>
      <vt:lpstr>2. Testimonies (testimonios)</vt:lpstr>
      <vt:lpstr>3. Story-telling</vt:lpstr>
      <vt:lpstr>4. Celebrating survival – survivance </vt:lpstr>
      <vt:lpstr>5. Remembering</vt:lpstr>
      <vt:lpstr>Smith, Decolonizing methodologies</vt:lpstr>
      <vt:lpstr>6. Indigenizing and indigenist processes </vt:lpstr>
      <vt:lpstr>7. Intervening </vt:lpstr>
      <vt:lpstr>8. Revitalizing and regenerating </vt:lpstr>
      <vt:lpstr>9. Connecting</vt:lpstr>
      <vt:lpstr>10. Reading </vt:lpstr>
      <vt:lpstr>Smith, Decolonizing methodologies</vt:lpstr>
      <vt:lpstr>11. Writing and theory making </vt:lpstr>
      <vt:lpstr>12. Representing</vt:lpstr>
      <vt:lpstr>13. Gendering </vt:lpstr>
      <vt:lpstr>14. Envisioning </vt:lpstr>
      <vt:lpstr>15. Reframing </vt:lpstr>
      <vt:lpstr>Smith, Decolonizing methodologies</vt:lpstr>
      <vt:lpstr>16. Restoring </vt:lpstr>
      <vt:lpstr>17. Returning</vt:lpstr>
      <vt:lpstr>18. Democratizing and indigenist governance</vt:lpstr>
      <vt:lpstr>19. Networking</vt:lpstr>
      <vt:lpstr>20. Naming </vt:lpstr>
      <vt:lpstr>Smith, Decolonizing methodologies</vt:lpstr>
      <vt:lpstr>21. Protecting </vt:lpstr>
      <vt:lpstr>22. Creating </vt:lpstr>
      <vt:lpstr>23. Negotiating </vt:lpstr>
      <vt:lpstr>24. Discovering the beauty of our knowledge </vt:lpstr>
      <vt:lpstr>25. Sharing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Linda T. Smith</dc:title>
  <dc:creator>Devon G. Pena</dc:creator>
  <cp:lastModifiedBy>Devon G. Pena</cp:lastModifiedBy>
  <cp:revision>2</cp:revision>
  <dcterms:created xsi:type="dcterms:W3CDTF">2020-07-20T14:21:28Z</dcterms:created>
  <dcterms:modified xsi:type="dcterms:W3CDTF">2020-07-20T14:29:08Z</dcterms:modified>
</cp:coreProperties>
</file>