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87" r:id="rId6"/>
    <p:sldId id="288" r:id="rId7"/>
    <p:sldId id="261" r:id="rId8"/>
    <p:sldId id="262" r:id="rId9"/>
    <p:sldId id="263" r:id="rId10"/>
    <p:sldId id="28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6" r:id="rId28"/>
    <p:sldId id="283"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6D84"/>
    <a:srgbClr val="63B39E"/>
    <a:srgbClr val="6E3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4"/>
    <p:restoredTop sz="84935"/>
  </p:normalViewPr>
  <p:slideViewPr>
    <p:cSldViewPr snapToGrid="0" snapToObjects="1">
      <p:cViewPr varScale="1">
        <p:scale>
          <a:sx n="61" d="100"/>
          <a:sy n="61" d="100"/>
        </p:scale>
        <p:origin x="23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7DBFF-C6F7-44EF-AE36-D97300470D5C}" type="doc">
      <dgm:prSet loTypeId="urn:microsoft.com/office/officeart/2005/8/layout/matrix2" loCatId="matrix" qsTypeId="urn:microsoft.com/office/officeart/2005/8/quickstyle/simple1" qsCatId="simple" csTypeId="urn:microsoft.com/office/officeart/2005/8/colors/colorful5" csCatId="colorful"/>
      <dgm:spPr/>
      <dgm:t>
        <a:bodyPr/>
        <a:lstStyle/>
        <a:p>
          <a:endParaRPr lang="en-US"/>
        </a:p>
      </dgm:t>
    </dgm:pt>
    <dgm:pt modelId="{ED50B087-F964-47DB-90C2-327F9A2EFC22}">
      <dgm:prSet/>
      <dgm:spPr/>
      <dgm:t>
        <a:bodyPr/>
        <a:lstStyle/>
        <a:p>
          <a:r>
            <a:rPr lang="en-US"/>
            <a:t>The community of microbes within our gut and the genes they harbor is known as the microbiome.</a:t>
          </a:r>
        </a:p>
      </dgm:t>
    </dgm:pt>
    <dgm:pt modelId="{C616684B-1153-4332-B0D9-B573CD90D6FF}" type="parTrans" cxnId="{DB53070C-9DE7-4376-BE6E-DA1BCCF6CE68}">
      <dgm:prSet/>
      <dgm:spPr/>
      <dgm:t>
        <a:bodyPr/>
        <a:lstStyle/>
        <a:p>
          <a:endParaRPr lang="en-US"/>
        </a:p>
      </dgm:t>
    </dgm:pt>
    <dgm:pt modelId="{C18EE2E6-FA21-4259-AE95-A0C73FCBC2EF}" type="sibTrans" cxnId="{DB53070C-9DE7-4376-BE6E-DA1BCCF6CE68}">
      <dgm:prSet/>
      <dgm:spPr/>
      <dgm:t>
        <a:bodyPr/>
        <a:lstStyle/>
        <a:p>
          <a:endParaRPr lang="en-US"/>
        </a:p>
      </dgm:t>
    </dgm:pt>
    <dgm:pt modelId="{AA0431E5-9300-46C7-BE9E-E45D68533F48}">
      <dgm:prSet/>
      <dgm:spPr/>
      <dgm:t>
        <a:bodyPr/>
        <a:lstStyle/>
        <a:p>
          <a:r>
            <a:rPr lang="en-US"/>
            <a:t>Each individual has a distinct microbiota fingerprint, and the composition is subject to change from acute and chronic environmental influences such as diet, illness and travel. </a:t>
          </a:r>
        </a:p>
      </dgm:t>
    </dgm:pt>
    <dgm:pt modelId="{9412A2E6-8E1B-4108-BCC9-0366FCBDE570}" type="parTrans" cxnId="{4132E2FE-7FD3-4E0C-BA93-61E49945DE44}">
      <dgm:prSet/>
      <dgm:spPr/>
      <dgm:t>
        <a:bodyPr/>
        <a:lstStyle/>
        <a:p>
          <a:endParaRPr lang="en-US"/>
        </a:p>
      </dgm:t>
    </dgm:pt>
    <dgm:pt modelId="{E63731B0-5B89-4326-8B6A-B956CF8DD928}" type="sibTrans" cxnId="{4132E2FE-7FD3-4E0C-BA93-61E49945DE44}">
      <dgm:prSet/>
      <dgm:spPr/>
      <dgm:t>
        <a:bodyPr/>
        <a:lstStyle/>
        <a:p>
          <a:endParaRPr lang="en-US"/>
        </a:p>
      </dgm:t>
    </dgm:pt>
    <dgm:pt modelId="{5F5D74EE-DCF1-4F5C-B4A3-586E1C553D0E}">
      <dgm:prSet/>
      <dgm:spPr/>
      <dgm:t>
        <a:bodyPr/>
        <a:lstStyle/>
        <a:p>
          <a:r>
            <a:rPr lang="en-US"/>
            <a:t>The microbiome includes species of bacteria, archaea, fungi, viruses, protozoans, and sometimes multicellular organisms, though bacteria are the predominate population and reach 100 trillion cells in the colon.</a:t>
          </a:r>
        </a:p>
      </dgm:t>
    </dgm:pt>
    <dgm:pt modelId="{D8E0D378-E88C-44D9-8F6F-6EF54A14818E}" type="parTrans" cxnId="{E31E1CAA-037B-4FFD-B4FC-764C91325B82}">
      <dgm:prSet/>
      <dgm:spPr/>
      <dgm:t>
        <a:bodyPr/>
        <a:lstStyle/>
        <a:p>
          <a:endParaRPr lang="en-US"/>
        </a:p>
      </dgm:t>
    </dgm:pt>
    <dgm:pt modelId="{77424BB4-8E02-4EA3-BC2D-1E6204124142}" type="sibTrans" cxnId="{E31E1CAA-037B-4FFD-B4FC-764C91325B82}">
      <dgm:prSet/>
      <dgm:spPr/>
      <dgm:t>
        <a:bodyPr/>
        <a:lstStyle/>
        <a:p>
          <a:endParaRPr lang="en-US"/>
        </a:p>
      </dgm:t>
    </dgm:pt>
    <dgm:pt modelId="{F18E3387-F980-41C7-A2E7-ED5E018DAB3D}">
      <dgm:prSet/>
      <dgm:spPr/>
      <dgm:t>
        <a:bodyPr/>
        <a:lstStyle/>
        <a:p>
          <a:r>
            <a:rPr lang="en-US"/>
            <a:t>The microbiome composition can also be referred to as “phylotype”. </a:t>
          </a:r>
        </a:p>
      </dgm:t>
    </dgm:pt>
    <dgm:pt modelId="{88C42720-0FDF-4FAF-B9E0-9CA714CEA5BD}" type="parTrans" cxnId="{AB0CEEC8-761B-446A-92DB-3D99FEA7B6B1}">
      <dgm:prSet/>
      <dgm:spPr/>
      <dgm:t>
        <a:bodyPr/>
        <a:lstStyle/>
        <a:p>
          <a:endParaRPr lang="en-US"/>
        </a:p>
      </dgm:t>
    </dgm:pt>
    <dgm:pt modelId="{024A99F6-B5EF-4F41-8433-746CD5325C5D}" type="sibTrans" cxnId="{AB0CEEC8-761B-446A-92DB-3D99FEA7B6B1}">
      <dgm:prSet/>
      <dgm:spPr/>
      <dgm:t>
        <a:bodyPr/>
        <a:lstStyle/>
        <a:p>
          <a:endParaRPr lang="en-US"/>
        </a:p>
      </dgm:t>
    </dgm:pt>
    <dgm:pt modelId="{863591E7-58BA-7F4B-A19D-9C8F95AE70CB}" type="pres">
      <dgm:prSet presAssocID="{B007DBFF-C6F7-44EF-AE36-D97300470D5C}" presName="matrix" presStyleCnt="0">
        <dgm:presLayoutVars>
          <dgm:chMax val="1"/>
          <dgm:dir/>
          <dgm:resizeHandles val="exact"/>
        </dgm:presLayoutVars>
      </dgm:prSet>
      <dgm:spPr/>
    </dgm:pt>
    <dgm:pt modelId="{9149FF55-2FF1-5747-90F0-07D0A67ECC8F}" type="pres">
      <dgm:prSet presAssocID="{B007DBFF-C6F7-44EF-AE36-D97300470D5C}" presName="axisShape" presStyleLbl="bgShp" presStyleIdx="0" presStyleCnt="1"/>
      <dgm:spPr/>
    </dgm:pt>
    <dgm:pt modelId="{7388B79B-0071-A74F-A9F2-4E40EC8FD3DF}" type="pres">
      <dgm:prSet presAssocID="{B007DBFF-C6F7-44EF-AE36-D97300470D5C}" presName="rect1" presStyleLbl="node1" presStyleIdx="0" presStyleCnt="4">
        <dgm:presLayoutVars>
          <dgm:chMax val="0"/>
          <dgm:chPref val="0"/>
          <dgm:bulletEnabled val="1"/>
        </dgm:presLayoutVars>
      </dgm:prSet>
      <dgm:spPr/>
    </dgm:pt>
    <dgm:pt modelId="{2729889F-C017-2640-831E-DE2DA5B1EF48}" type="pres">
      <dgm:prSet presAssocID="{B007DBFF-C6F7-44EF-AE36-D97300470D5C}" presName="rect2" presStyleLbl="node1" presStyleIdx="1" presStyleCnt="4">
        <dgm:presLayoutVars>
          <dgm:chMax val="0"/>
          <dgm:chPref val="0"/>
          <dgm:bulletEnabled val="1"/>
        </dgm:presLayoutVars>
      </dgm:prSet>
      <dgm:spPr/>
    </dgm:pt>
    <dgm:pt modelId="{8388FEFE-6ECB-BB40-9E1D-000AF880D2FD}" type="pres">
      <dgm:prSet presAssocID="{B007DBFF-C6F7-44EF-AE36-D97300470D5C}" presName="rect3" presStyleLbl="node1" presStyleIdx="2" presStyleCnt="4">
        <dgm:presLayoutVars>
          <dgm:chMax val="0"/>
          <dgm:chPref val="0"/>
          <dgm:bulletEnabled val="1"/>
        </dgm:presLayoutVars>
      </dgm:prSet>
      <dgm:spPr/>
    </dgm:pt>
    <dgm:pt modelId="{7CA31A8B-26BB-5144-8CF1-1CF232F32225}" type="pres">
      <dgm:prSet presAssocID="{B007DBFF-C6F7-44EF-AE36-D97300470D5C}" presName="rect4" presStyleLbl="node1" presStyleIdx="3" presStyleCnt="4">
        <dgm:presLayoutVars>
          <dgm:chMax val="0"/>
          <dgm:chPref val="0"/>
          <dgm:bulletEnabled val="1"/>
        </dgm:presLayoutVars>
      </dgm:prSet>
      <dgm:spPr/>
    </dgm:pt>
  </dgm:ptLst>
  <dgm:cxnLst>
    <dgm:cxn modelId="{CC2AA009-1B72-C94C-9CD6-BE28123399B7}" type="presOf" srcId="{AA0431E5-9300-46C7-BE9E-E45D68533F48}" destId="{2729889F-C017-2640-831E-DE2DA5B1EF48}" srcOrd="0" destOrd="0" presId="urn:microsoft.com/office/officeart/2005/8/layout/matrix2"/>
    <dgm:cxn modelId="{DB53070C-9DE7-4376-BE6E-DA1BCCF6CE68}" srcId="{B007DBFF-C6F7-44EF-AE36-D97300470D5C}" destId="{ED50B087-F964-47DB-90C2-327F9A2EFC22}" srcOrd="0" destOrd="0" parTransId="{C616684B-1153-4332-B0D9-B573CD90D6FF}" sibTransId="{C18EE2E6-FA21-4259-AE95-A0C73FCBC2EF}"/>
    <dgm:cxn modelId="{27639D11-AA7C-7A45-A28C-9960C16C894F}" type="presOf" srcId="{F18E3387-F980-41C7-A2E7-ED5E018DAB3D}" destId="{7CA31A8B-26BB-5144-8CF1-1CF232F32225}" srcOrd="0" destOrd="0" presId="urn:microsoft.com/office/officeart/2005/8/layout/matrix2"/>
    <dgm:cxn modelId="{6A456256-CE58-A949-A98A-A096358551F1}" type="presOf" srcId="{B007DBFF-C6F7-44EF-AE36-D97300470D5C}" destId="{863591E7-58BA-7F4B-A19D-9C8F95AE70CB}" srcOrd="0" destOrd="0" presId="urn:microsoft.com/office/officeart/2005/8/layout/matrix2"/>
    <dgm:cxn modelId="{E31E1CAA-037B-4FFD-B4FC-764C91325B82}" srcId="{B007DBFF-C6F7-44EF-AE36-D97300470D5C}" destId="{5F5D74EE-DCF1-4F5C-B4A3-586E1C553D0E}" srcOrd="2" destOrd="0" parTransId="{D8E0D378-E88C-44D9-8F6F-6EF54A14818E}" sibTransId="{77424BB4-8E02-4EA3-BC2D-1E6204124142}"/>
    <dgm:cxn modelId="{AB0CEEC8-761B-446A-92DB-3D99FEA7B6B1}" srcId="{B007DBFF-C6F7-44EF-AE36-D97300470D5C}" destId="{F18E3387-F980-41C7-A2E7-ED5E018DAB3D}" srcOrd="3" destOrd="0" parTransId="{88C42720-0FDF-4FAF-B9E0-9CA714CEA5BD}" sibTransId="{024A99F6-B5EF-4F41-8433-746CD5325C5D}"/>
    <dgm:cxn modelId="{F99D5ACA-1533-4146-AB45-02E9185AF82A}" type="presOf" srcId="{ED50B087-F964-47DB-90C2-327F9A2EFC22}" destId="{7388B79B-0071-A74F-A9F2-4E40EC8FD3DF}" srcOrd="0" destOrd="0" presId="urn:microsoft.com/office/officeart/2005/8/layout/matrix2"/>
    <dgm:cxn modelId="{2C7B74CE-DFE2-404A-974A-6BA34FCBDB96}" type="presOf" srcId="{5F5D74EE-DCF1-4F5C-B4A3-586E1C553D0E}" destId="{8388FEFE-6ECB-BB40-9E1D-000AF880D2FD}" srcOrd="0" destOrd="0" presId="urn:microsoft.com/office/officeart/2005/8/layout/matrix2"/>
    <dgm:cxn modelId="{4132E2FE-7FD3-4E0C-BA93-61E49945DE44}" srcId="{B007DBFF-C6F7-44EF-AE36-D97300470D5C}" destId="{AA0431E5-9300-46C7-BE9E-E45D68533F48}" srcOrd="1" destOrd="0" parTransId="{9412A2E6-8E1B-4108-BCC9-0366FCBDE570}" sibTransId="{E63731B0-5B89-4326-8B6A-B956CF8DD928}"/>
    <dgm:cxn modelId="{FEB5D665-E3A6-1C46-8A99-2480FC007119}" type="presParOf" srcId="{863591E7-58BA-7F4B-A19D-9C8F95AE70CB}" destId="{9149FF55-2FF1-5747-90F0-07D0A67ECC8F}" srcOrd="0" destOrd="0" presId="urn:microsoft.com/office/officeart/2005/8/layout/matrix2"/>
    <dgm:cxn modelId="{0CC79BD8-BCFE-4341-B07B-2F4145AAEBA8}" type="presParOf" srcId="{863591E7-58BA-7F4B-A19D-9C8F95AE70CB}" destId="{7388B79B-0071-A74F-A9F2-4E40EC8FD3DF}" srcOrd="1" destOrd="0" presId="urn:microsoft.com/office/officeart/2005/8/layout/matrix2"/>
    <dgm:cxn modelId="{FA1E98B0-6637-4C44-B404-C2F2E7DC0D8A}" type="presParOf" srcId="{863591E7-58BA-7F4B-A19D-9C8F95AE70CB}" destId="{2729889F-C017-2640-831E-DE2DA5B1EF48}" srcOrd="2" destOrd="0" presId="urn:microsoft.com/office/officeart/2005/8/layout/matrix2"/>
    <dgm:cxn modelId="{86FB1174-28B3-D645-A970-966FB7FD9CAB}" type="presParOf" srcId="{863591E7-58BA-7F4B-A19D-9C8F95AE70CB}" destId="{8388FEFE-6ECB-BB40-9E1D-000AF880D2FD}" srcOrd="3" destOrd="0" presId="urn:microsoft.com/office/officeart/2005/8/layout/matrix2"/>
    <dgm:cxn modelId="{5E8A884F-3B36-664D-8C15-9EB342D87E09}" type="presParOf" srcId="{863591E7-58BA-7F4B-A19D-9C8F95AE70CB}" destId="{7CA31A8B-26BB-5144-8CF1-1CF232F3222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FAEDE-EC07-448D-8BE8-A7ED8DCAE0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F6F042D-B001-4F9E-B1BA-2892EAF38FDB}">
      <dgm:prSet/>
      <dgm:spPr/>
      <dgm:t>
        <a:bodyPr/>
        <a:lstStyle/>
        <a:p>
          <a:r>
            <a:rPr lang="en-US"/>
            <a:t>Emerging evidence suggests that the diet modifiable gut microbiome is a promising area of exploration for chronic disease control and prevention </a:t>
          </a:r>
        </a:p>
      </dgm:t>
    </dgm:pt>
    <dgm:pt modelId="{71FB626D-71EB-42C4-910D-2AE9A2941E1A}" type="parTrans" cxnId="{29AB6FE6-1A81-417C-8CD2-2D171E87653C}">
      <dgm:prSet/>
      <dgm:spPr/>
      <dgm:t>
        <a:bodyPr/>
        <a:lstStyle/>
        <a:p>
          <a:endParaRPr lang="en-US"/>
        </a:p>
      </dgm:t>
    </dgm:pt>
    <dgm:pt modelId="{B7C892BA-6A5F-4BAE-8417-7CF97F46CABD}" type="sibTrans" cxnId="{29AB6FE6-1A81-417C-8CD2-2D171E87653C}">
      <dgm:prSet/>
      <dgm:spPr/>
      <dgm:t>
        <a:bodyPr/>
        <a:lstStyle/>
        <a:p>
          <a:endParaRPr lang="en-US"/>
        </a:p>
      </dgm:t>
    </dgm:pt>
    <dgm:pt modelId="{857172AE-5535-4EC6-9B34-C20A692F71DF}">
      <dgm:prSet/>
      <dgm:spPr/>
      <dgm:t>
        <a:bodyPr/>
        <a:lstStyle/>
        <a:p>
          <a:r>
            <a:rPr lang="en-US"/>
            <a:t>In addition to essential nutrients, there are a number of non-essential nutrients that differ across genetically diverse varieties of a single plant food, such as rice and dry beans.</a:t>
          </a:r>
        </a:p>
      </dgm:t>
    </dgm:pt>
    <dgm:pt modelId="{92DD3F5A-16DD-4365-8618-F1AD784594CB}" type="parTrans" cxnId="{9B01B303-8793-4456-945D-C56F210FBA99}">
      <dgm:prSet/>
      <dgm:spPr/>
      <dgm:t>
        <a:bodyPr/>
        <a:lstStyle/>
        <a:p>
          <a:endParaRPr lang="en-US"/>
        </a:p>
      </dgm:t>
    </dgm:pt>
    <dgm:pt modelId="{DA3888C7-7F6C-438E-9D0A-996E48E51DD7}" type="sibTrans" cxnId="{9B01B303-8793-4456-945D-C56F210FBA99}">
      <dgm:prSet/>
      <dgm:spPr/>
      <dgm:t>
        <a:bodyPr/>
        <a:lstStyle/>
        <a:p>
          <a:endParaRPr lang="en-US"/>
        </a:p>
      </dgm:t>
    </dgm:pt>
    <dgm:pt modelId="{84B3D132-FF21-4B98-825F-B2ED23746684}">
      <dgm:prSet/>
      <dgm:spPr/>
      <dgm:t>
        <a:bodyPr/>
        <a:lstStyle/>
        <a:p>
          <a:r>
            <a:rPr lang="en-US"/>
            <a:t>These foods demonstrate promising potential to affect the microbiome via fibers and bioactive phytochemicals (e.g. polyphenolics, triterpenoids etc.), and may reveal a role for phytonutrient/phytochemical teamwork to influence dietary-mediated host protection against chronic disease. </a:t>
          </a:r>
        </a:p>
      </dgm:t>
    </dgm:pt>
    <dgm:pt modelId="{0E3407F9-3BEA-462B-A2E5-11F2F0C50DC9}" type="parTrans" cxnId="{D9D86CDC-BB22-4286-885D-996A5EBC1E49}">
      <dgm:prSet/>
      <dgm:spPr/>
      <dgm:t>
        <a:bodyPr/>
        <a:lstStyle/>
        <a:p>
          <a:endParaRPr lang="en-US"/>
        </a:p>
      </dgm:t>
    </dgm:pt>
    <dgm:pt modelId="{DACF64EE-DE27-4DED-9037-70829DE0A9FA}" type="sibTrans" cxnId="{D9D86CDC-BB22-4286-885D-996A5EBC1E49}">
      <dgm:prSet/>
      <dgm:spPr/>
      <dgm:t>
        <a:bodyPr/>
        <a:lstStyle/>
        <a:p>
          <a:endParaRPr lang="en-US"/>
        </a:p>
      </dgm:t>
    </dgm:pt>
    <dgm:pt modelId="{9E0499E6-C0C7-1D43-A1FC-247BABB75549}" type="pres">
      <dgm:prSet presAssocID="{2C1FAEDE-EC07-448D-8BE8-A7ED8DCAE0EE}" presName="linear" presStyleCnt="0">
        <dgm:presLayoutVars>
          <dgm:animLvl val="lvl"/>
          <dgm:resizeHandles val="exact"/>
        </dgm:presLayoutVars>
      </dgm:prSet>
      <dgm:spPr/>
    </dgm:pt>
    <dgm:pt modelId="{A3013A1F-53D6-E145-935E-73BF9E91486D}" type="pres">
      <dgm:prSet presAssocID="{0F6F042D-B001-4F9E-B1BA-2892EAF38FDB}" presName="parentText" presStyleLbl="node1" presStyleIdx="0" presStyleCnt="3">
        <dgm:presLayoutVars>
          <dgm:chMax val="0"/>
          <dgm:bulletEnabled val="1"/>
        </dgm:presLayoutVars>
      </dgm:prSet>
      <dgm:spPr/>
    </dgm:pt>
    <dgm:pt modelId="{6175F145-59B4-4045-97E0-01D97244F0D6}" type="pres">
      <dgm:prSet presAssocID="{B7C892BA-6A5F-4BAE-8417-7CF97F46CABD}" presName="spacer" presStyleCnt="0"/>
      <dgm:spPr/>
    </dgm:pt>
    <dgm:pt modelId="{199F697F-EB47-C04C-8268-0AF0CAA6A79C}" type="pres">
      <dgm:prSet presAssocID="{857172AE-5535-4EC6-9B34-C20A692F71DF}" presName="parentText" presStyleLbl="node1" presStyleIdx="1" presStyleCnt="3">
        <dgm:presLayoutVars>
          <dgm:chMax val="0"/>
          <dgm:bulletEnabled val="1"/>
        </dgm:presLayoutVars>
      </dgm:prSet>
      <dgm:spPr/>
    </dgm:pt>
    <dgm:pt modelId="{9536AC2C-D029-8742-BB0F-3496D4F9C7D0}" type="pres">
      <dgm:prSet presAssocID="{DA3888C7-7F6C-438E-9D0A-996E48E51DD7}" presName="spacer" presStyleCnt="0"/>
      <dgm:spPr/>
    </dgm:pt>
    <dgm:pt modelId="{BB5AADBB-13E9-2140-9401-8A07D8C93C14}" type="pres">
      <dgm:prSet presAssocID="{84B3D132-FF21-4B98-825F-B2ED23746684}" presName="parentText" presStyleLbl="node1" presStyleIdx="2" presStyleCnt="3">
        <dgm:presLayoutVars>
          <dgm:chMax val="0"/>
          <dgm:bulletEnabled val="1"/>
        </dgm:presLayoutVars>
      </dgm:prSet>
      <dgm:spPr/>
    </dgm:pt>
  </dgm:ptLst>
  <dgm:cxnLst>
    <dgm:cxn modelId="{9B01B303-8793-4456-945D-C56F210FBA99}" srcId="{2C1FAEDE-EC07-448D-8BE8-A7ED8DCAE0EE}" destId="{857172AE-5535-4EC6-9B34-C20A692F71DF}" srcOrd="1" destOrd="0" parTransId="{92DD3F5A-16DD-4365-8618-F1AD784594CB}" sibTransId="{DA3888C7-7F6C-438E-9D0A-996E48E51DD7}"/>
    <dgm:cxn modelId="{87E1F108-3C0B-C645-8391-ED5F43F97289}" type="presOf" srcId="{0F6F042D-B001-4F9E-B1BA-2892EAF38FDB}" destId="{A3013A1F-53D6-E145-935E-73BF9E91486D}" srcOrd="0" destOrd="0" presId="urn:microsoft.com/office/officeart/2005/8/layout/vList2"/>
    <dgm:cxn modelId="{3F312827-1CB2-484B-8DCA-F228DD4BF3AD}" type="presOf" srcId="{84B3D132-FF21-4B98-825F-B2ED23746684}" destId="{BB5AADBB-13E9-2140-9401-8A07D8C93C14}" srcOrd="0" destOrd="0" presId="urn:microsoft.com/office/officeart/2005/8/layout/vList2"/>
    <dgm:cxn modelId="{079C64D5-540D-E846-8E35-C6EE01791367}" type="presOf" srcId="{2C1FAEDE-EC07-448D-8BE8-A7ED8DCAE0EE}" destId="{9E0499E6-C0C7-1D43-A1FC-247BABB75549}" srcOrd="0" destOrd="0" presId="urn:microsoft.com/office/officeart/2005/8/layout/vList2"/>
    <dgm:cxn modelId="{D9D86CDC-BB22-4286-885D-996A5EBC1E49}" srcId="{2C1FAEDE-EC07-448D-8BE8-A7ED8DCAE0EE}" destId="{84B3D132-FF21-4B98-825F-B2ED23746684}" srcOrd="2" destOrd="0" parTransId="{0E3407F9-3BEA-462B-A2E5-11F2F0C50DC9}" sibTransId="{DACF64EE-DE27-4DED-9037-70829DE0A9FA}"/>
    <dgm:cxn modelId="{661F22DD-B12D-EB43-A4BD-67D00335F04F}" type="presOf" srcId="{857172AE-5535-4EC6-9B34-C20A692F71DF}" destId="{199F697F-EB47-C04C-8268-0AF0CAA6A79C}" srcOrd="0" destOrd="0" presId="urn:microsoft.com/office/officeart/2005/8/layout/vList2"/>
    <dgm:cxn modelId="{29AB6FE6-1A81-417C-8CD2-2D171E87653C}" srcId="{2C1FAEDE-EC07-448D-8BE8-A7ED8DCAE0EE}" destId="{0F6F042D-B001-4F9E-B1BA-2892EAF38FDB}" srcOrd="0" destOrd="0" parTransId="{71FB626D-71EB-42C4-910D-2AE9A2941E1A}" sibTransId="{B7C892BA-6A5F-4BAE-8417-7CF97F46CABD}"/>
    <dgm:cxn modelId="{652A74D1-8813-D347-91DC-B1B231322645}" type="presParOf" srcId="{9E0499E6-C0C7-1D43-A1FC-247BABB75549}" destId="{A3013A1F-53D6-E145-935E-73BF9E91486D}" srcOrd="0" destOrd="0" presId="urn:microsoft.com/office/officeart/2005/8/layout/vList2"/>
    <dgm:cxn modelId="{40467B98-70F5-8D4C-93B1-D8F52DCC4F02}" type="presParOf" srcId="{9E0499E6-C0C7-1D43-A1FC-247BABB75549}" destId="{6175F145-59B4-4045-97E0-01D97244F0D6}" srcOrd="1" destOrd="0" presId="urn:microsoft.com/office/officeart/2005/8/layout/vList2"/>
    <dgm:cxn modelId="{91EC95EB-3FA0-7948-9F7D-DC769C907604}" type="presParOf" srcId="{9E0499E6-C0C7-1D43-A1FC-247BABB75549}" destId="{199F697F-EB47-C04C-8268-0AF0CAA6A79C}" srcOrd="2" destOrd="0" presId="urn:microsoft.com/office/officeart/2005/8/layout/vList2"/>
    <dgm:cxn modelId="{5B709371-F56F-A24D-A452-3702DBF0A57F}" type="presParOf" srcId="{9E0499E6-C0C7-1D43-A1FC-247BABB75549}" destId="{9536AC2C-D029-8742-BB0F-3496D4F9C7D0}" srcOrd="3" destOrd="0" presId="urn:microsoft.com/office/officeart/2005/8/layout/vList2"/>
    <dgm:cxn modelId="{8A95C214-185E-7846-BD0F-1D9E07FA6193}" type="presParOf" srcId="{9E0499E6-C0C7-1D43-A1FC-247BABB75549}" destId="{BB5AADBB-13E9-2140-9401-8A07D8C93C1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B621FD-0E6A-487D-88DC-4EA7A5FE216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87EAEC-0F57-4399-BF6E-CDD86D326779}">
      <dgm:prSet/>
      <dgm:spPr>
        <a:solidFill>
          <a:srgbClr val="00B0F0">
            <a:alpha val="79000"/>
          </a:srgbClr>
        </a:solidFill>
      </dgm:spPr>
      <dgm:t>
        <a:bodyPr/>
        <a:lstStyle/>
        <a:p>
          <a:r>
            <a:rPr lang="en-US"/>
            <a:t>Nutrient-based dietary guidelines for overweight and chronic disease prevention may undoubtedly require an assessment of the gut microbiome to establish ideal nutritional phylotypes. A growing body of evidence exists for determining which dietary patterns are associated with improved human health. (365)</a:t>
          </a:r>
        </a:p>
      </dgm:t>
    </dgm:pt>
    <dgm:pt modelId="{93C4B234-688E-4DA5-9683-345C18F4B2A7}" type="parTrans" cxnId="{AB2AC054-85F7-470F-B4E6-8974D4E5E6CE}">
      <dgm:prSet/>
      <dgm:spPr/>
      <dgm:t>
        <a:bodyPr/>
        <a:lstStyle/>
        <a:p>
          <a:endParaRPr lang="en-US"/>
        </a:p>
      </dgm:t>
    </dgm:pt>
    <dgm:pt modelId="{2A2B013A-0F57-43F8-8A77-03B981D0FE3C}" type="sibTrans" cxnId="{AB2AC054-85F7-470F-B4E6-8974D4E5E6CE}">
      <dgm:prSet/>
      <dgm:spPr/>
      <dgm:t>
        <a:bodyPr/>
        <a:lstStyle/>
        <a:p>
          <a:endParaRPr lang="en-US"/>
        </a:p>
      </dgm:t>
    </dgm:pt>
    <dgm:pt modelId="{F086025A-10EA-47B5-A2D1-6C80D0C9FFAF}">
      <dgm:prSet/>
      <dgm:spPr/>
      <dgm:t>
        <a:bodyPr/>
        <a:lstStyle/>
        <a:p>
          <a:r>
            <a:rPr lang="en-US"/>
            <a:t>Caveat: Brown rice consumption was recently shown to have an inverse association with risk for developing Type 2 Diabetes (Sun et al., 2010), however the importance of the rice genotype for this effect is unknown. Recent evidence for metabolome diversity in cooked brown rice from genetically diverse varieties suggests that rice crop varieties may differ in these health promoting and disease fighting properties (Heuberger et al., 2010; Ryan et al., 2011). </a:t>
          </a:r>
        </a:p>
      </dgm:t>
    </dgm:pt>
    <dgm:pt modelId="{4F7E5487-7AB2-41D5-80F0-076DA2255E09}" type="parTrans" cxnId="{2D3F1CF6-7890-43D6-A5D8-FBE26187800C}">
      <dgm:prSet/>
      <dgm:spPr/>
      <dgm:t>
        <a:bodyPr/>
        <a:lstStyle/>
        <a:p>
          <a:endParaRPr lang="en-US"/>
        </a:p>
      </dgm:t>
    </dgm:pt>
    <dgm:pt modelId="{7B7EE5EE-36BD-4088-8B29-75578170D6D9}" type="sibTrans" cxnId="{2D3F1CF6-7890-43D6-A5D8-FBE26187800C}">
      <dgm:prSet/>
      <dgm:spPr/>
      <dgm:t>
        <a:bodyPr/>
        <a:lstStyle/>
        <a:p>
          <a:endParaRPr lang="en-US"/>
        </a:p>
      </dgm:t>
    </dgm:pt>
    <dgm:pt modelId="{5A2E965B-653A-F94C-9A05-EC140680724A}" type="pres">
      <dgm:prSet presAssocID="{5EB621FD-0E6A-487D-88DC-4EA7A5FE2163}" presName="linear" presStyleCnt="0">
        <dgm:presLayoutVars>
          <dgm:animLvl val="lvl"/>
          <dgm:resizeHandles val="exact"/>
        </dgm:presLayoutVars>
      </dgm:prSet>
      <dgm:spPr/>
    </dgm:pt>
    <dgm:pt modelId="{BC68DF02-A569-4944-A861-1F2CE79DD7AD}" type="pres">
      <dgm:prSet presAssocID="{D387EAEC-0F57-4399-BF6E-CDD86D326779}" presName="parentText" presStyleLbl="node1" presStyleIdx="0" presStyleCnt="2">
        <dgm:presLayoutVars>
          <dgm:chMax val="0"/>
          <dgm:bulletEnabled val="1"/>
        </dgm:presLayoutVars>
      </dgm:prSet>
      <dgm:spPr/>
    </dgm:pt>
    <dgm:pt modelId="{5C9A9565-68DB-C04E-A15D-5FE237776E16}" type="pres">
      <dgm:prSet presAssocID="{2A2B013A-0F57-43F8-8A77-03B981D0FE3C}" presName="spacer" presStyleCnt="0"/>
      <dgm:spPr/>
    </dgm:pt>
    <dgm:pt modelId="{7BF6CA83-8514-7F46-BDDF-503AEB3461AC}" type="pres">
      <dgm:prSet presAssocID="{F086025A-10EA-47B5-A2D1-6C80D0C9FFAF}" presName="parentText" presStyleLbl="node1" presStyleIdx="1" presStyleCnt="2">
        <dgm:presLayoutVars>
          <dgm:chMax val="0"/>
          <dgm:bulletEnabled val="1"/>
        </dgm:presLayoutVars>
      </dgm:prSet>
      <dgm:spPr/>
    </dgm:pt>
  </dgm:ptLst>
  <dgm:cxnLst>
    <dgm:cxn modelId="{D0106610-B793-CF42-A125-718626E8F513}" type="presOf" srcId="{F086025A-10EA-47B5-A2D1-6C80D0C9FFAF}" destId="{7BF6CA83-8514-7F46-BDDF-503AEB3461AC}" srcOrd="0" destOrd="0" presId="urn:microsoft.com/office/officeart/2005/8/layout/vList2"/>
    <dgm:cxn modelId="{69205847-7843-D845-8A17-CDA3D15C2BFF}" type="presOf" srcId="{D387EAEC-0F57-4399-BF6E-CDD86D326779}" destId="{BC68DF02-A569-4944-A861-1F2CE79DD7AD}" srcOrd="0" destOrd="0" presId="urn:microsoft.com/office/officeart/2005/8/layout/vList2"/>
    <dgm:cxn modelId="{AB2AC054-85F7-470F-B4E6-8974D4E5E6CE}" srcId="{5EB621FD-0E6A-487D-88DC-4EA7A5FE2163}" destId="{D387EAEC-0F57-4399-BF6E-CDD86D326779}" srcOrd="0" destOrd="0" parTransId="{93C4B234-688E-4DA5-9683-345C18F4B2A7}" sibTransId="{2A2B013A-0F57-43F8-8A77-03B981D0FE3C}"/>
    <dgm:cxn modelId="{BCB3ABA0-1284-0747-A454-18FC97FA5AA4}" type="presOf" srcId="{5EB621FD-0E6A-487D-88DC-4EA7A5FE2163}" destId="{5A2E965B-653A-F94C-9A05-EC140680724A}" srcOrd="0" destOrd="0" presId="urn:microsoft.com/office/officeart/2005/8/layout/vList2"/>
    <dgm:cxn modelId="{2D3F1CF6-7890-43D6-A5D8-FBE26187800C}" srcId="{5EB621FD-0E6A-487D-88DC-4EA7A5FE2163}" destId="{F086025A-10EA-47B5-A2D1-6C80D0C9FFAF}" srcOrd="1" destOrd="0" parTransId="{4F7E5487-7AB2-41D5-80F0-076DA2255E09}" sibTransId="{7B7EE5EE-36BD-4088-8B29-75578170D6D9}"/>
    <dgm:cxn modelId="{0218610D-6106-7243-9DC2-958AAE0D8644}" type="presParOf" srcId="{5A2E965B-653A-F94C-9A05-EC140680724A}" destId="{BC68DF02-A569-4944-A861-1F2CE79DD7AD}" srcOrd="0" destOrd="0" presId="urn:microsoft.com/office/officeart/2005/8/layout/vList2"/>
    <dgm:cxn modelId="{8C6EBAA9-53C9-074B-89C6-2FFBD3CC8171}" type="presParOf" srcId="{5A2E965B-653A-F94C-9A05-EC140680724A}" destId="{5C9A9565-68DB-C04E-A15D-5FE237776E16}" srcOrd="1" destOrd="0" presId="urn:microsoft.com/office/officeart/2005/8/layout/vList2"/>
    <dgm:cxn modelId="{A385028F-6DA0-9E4C-A481-D94720E458B4}" type="presParOf" srcId="{5A2E965B-653A-F94C-9A05-EC140680724A}" destId="{7BF6CA83-8514-7F46-BDDF-503AEB3461A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2DA56-998F-49C0-B49B-D7EF8749135C}"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4222D28B-3BBA-4A59-8243-07C977D9A69F}">
      <dgm:prSet/>
      <dgm:spPr/>
      <dgm:t>
        <a:bodyPr/>
        <a:lstStyle/>
        <a:p>
          <a:r>
            <a:rPr lang="en-US" dirty="0"/>
            <a:t>As humans transitioned from hunter gatherer societies to agricultural societies, they began cultivating crops, and both consciously and unconsciously selected for certain agronomic traits that rendered the crop more desirable for production in a particular climate and environment. These selective pressures resulted in what is known as the “domestication syndrome”, whereby certain traits are present in all domesticated crops compared to wild plants. (366)</a:t>
          </a:r>
        </a:p>
      </dgm:t>
    </dgm:pt>
    <dgm:pt modelId="{27DBF19F-5F5F-43EC-B202-B7DFBD4CD167}" type="parTrans" cxnId="{30EB7754-6571-438D-9C30-0050F2ED9AFB}">
      <dgm:prSet/>
      <dgm:spPr/>
      <dgm:t>
        <a:bodyPr/>
        <a:lstStyle/>
        <a:p>
          <a:endParaRPr lang="en-US"/>
        </a:p>
      </dgm:t>
    </dgm:pt>
    <dgm:pt modelId="{3CE7A6C4-2C3E-4E99-B3FD-E47BBEAAB868}" type="sibTrans" cxnId="{30EB7754-6571-438D-9C30-0050F2ED9AFB}">
      <dgm:prSet/>
      <dgm:spPr/>
      <dgm:t>
        <a:bodyPr/>
        <a:lstStyle/>
        <a:p>
          <a:endParaRPr lang="en-US"/>
        </a:p>
      </dgm:t>
    </dgm:pt>
    <dgm:pt modelId="{6E887225-5306-413B-AF2C-6B23E66C490A}">
      <dgm:prSet/>
      <dgm:spPr/>
      <dgm:t>
        <a:bodyPr/>
        <a:lstStyle/>
        <a:p>
          <a:r>
            <a:rPr lang="en-US"/>
            <a:t>These traits are ones that have made the crop easier to cultivate, including traits such as agricultural production of a larger fruit or grain, a more robust plant, more robust growth of the central stem compared to the side stems, and the loss of natural seed dispersal, which renders the plant dependant on humans for propagation </a:t>
          </a:r>
        </a:p>
      </dgm:t>
    </dgm:pt>
    <dgm:pt modelId="{CA2E6B04-17AA-4A7E-8F22-78A0809F952E}" type="parTrans" cxnId="{FE58FC3C-8A54-4122-A1BE-796A3457A273}">
      <dgm:prSet/>
      <dgm:spPr/>
      <dgm:t>
        <a:bodyPr/>
        <a:lstStyle/>
        <a:p>
          <a:endParaRPr lang="en-US"/>
        </a:p>
      </dgm:t>
    </dgm:pt>
    <dgm:pt modelId="{B36D4B10-5496-4067-9DA6-07DBD7167413}" type="sibTrans" cxnId="{FE58FC3C-8A54-4122-A1BE-796A3457A273}">
      <dgm:prSet/>
      <dgm:spPr/>
      <dgm:t>
        <a:bodyPr/>
        <a:lstStyle/>
        <a:p>
          <a:endParaRPr lang="en-US"/>
        </a:p>
      </dgm:t>
    </dgm:pt>
    <dgm:pt modelId="{D6BDD077-48FC-4045-A1DB-2B93A706B91E}" type="pres">
      <dgm:prSet presAssocID="{2D32DA56-998F-49C0-B49B-D7EF8749135C}" presName="hierChild1" presStyleCnt="0">
        <dgm:presLayoutVars>
          <dgm:chPref val="1"/>
          <dgm:dir/>
          <dgm:animOne val="branch"/>
          <dgm:animLvl val="lvl"/>
          <dgm:resizeHandles/>
        </dgm:presLayoutVars>
      </dgm:prSet>
      <dgm:spPr/>
    </dgm:pt>
    <dgm:pt modelId="{A534111B-2F01-A04C-82F9-895D2761998B}" type="pres">
      <dgm:prSet presAssocID="{4222D28B-3BBA-4A59-8243-07C977D9A69F}" presName="hierRoot1" presStyleCnt="0"/>
      <dgm:spPr/>
    </dgm:pt>
    <dgm:pt modelId="{03F9767E-FD94-354F-AC89-7034CC89873D}" type="pres">
      <dgm:prSet presAssocID="{4222D28B-3BBA-4A59-8243-07C977D9A69F}" presName="composite" presStyleCnt="0"/>
      <dgm:spPr/>
    </dgm:pt>
    <dgm:pt modelId="{A7C79CED-57F8-1948-8F6F-CC555FAC0E6D}" type="pres">
      <dgm:prSet presAssocID="{4222D28B-3BBA-4A59-8243-07C977D9A69F}" presName="background" presStyleLbl="node0" presStyleIdx="0" presStyleCnt="2"/>
      <dgm:spPr/>
    </dgm:pt>
    <dgm:pt modelId="{7CB686BB-BEA9-FF44-AAAE-F4E64B78422B}" type="pres">
      <dgm:prSet presAssocID="{4222D28B-3BBA-4A59-8243-07C977D9A69F}" presName="text" presStyleLbl="fgAcc0" presStyleIdx="0" presStyleCnt="2">
        <dgm:presLayoutVars>
          <dgm:chPref val="3"/>
        </dgm:presLayoutVars>
      </dgm:prSet>
      <dgm:spPr/>
    </dgm:pt>
    <dgm:pt modelId="{F5A62231-A4C4-124B-A125-363FF4AA5496}" type="pres">
      <dgm:prSet presAssocID="{4222D28B-3BBA-4A59-8243-07C977D9A69F}" presName="hierChild2" presStyleCnt="0"/>
      <dgm:spPr/>
    </dgm:pt>
    <dgm:pt modelId="{18CBB8F2-8367-EE4F-9E27-C8223EA648F8}" type="pres">
      <dgm:prSet presAssocID="{6E887225-5306-413B-AF2C-6B23E66C490A}" presName="hierRoot1" presStyleCnt="0"/>
      <dgm:spPr/>
    </dgm:pt>
    <dgm:pt modelId="{E263CBDB-CE84-A54F-AA20-05775F2115BC}" type="pres">
      <dgm:prSet presAssocID="{6E887225-5306-413B-AF2C-6B23E66C490A}" presName="composite" presStyleCnt="0"/>
      <dgm:spPr/>
    </dgm:pt>
    <dgm:pt modelId="{897121CF-91B5-764F-B8E6-1AC342EAB79F}" type="pres">
      <dgm:prSet presAssocID="{6E887225-5306-413B-AF2C-6B23E66C490A}" presName="background" presStyleLbl="node0" presStyleIdx="1" presStyleCnt="2"/>
      <dgm:spPr/>
    </dgm:pt>
    <dgm:pt modelId="{9C571C3E-76B1-494E-AF13-1DE25B1141E2}" type="pres">
      <dgm:prSet presAssocID="{6E887225-5306-413B-AF2C-6B23E66C490A}" presName="text" presStyleLbl="fgAcc0" presStyleIdx="1" presStyleCnt="2">
        <dgm:presLayoutVars>
          <dgm:chPref val="3"/>
        </dgm:presLayoutVars>
      </dgm:prSet>
      <dgm:spPr/>
    </dgm:pt>
    <dgm:pt modelId="{9AD9B37E-30D6-3247-ADED-6CD275C68B31}" type="pres">
      <dgm:prSet presAssocID="{6E887225-5306-413B-AF2C-6B23E66C490A}" presName="hierChild2" presStyleCnt="0"/>
      <dgm:spPr/>
    </dgm:pt>
  </dgm:ptLst>
  <dgm:cxnLst>
    <dgm:cxn modelId="{FE58FC3C-8A54-4122-A1BE-796A3457A273}" srcId="{2D32DA56-998F-49C0-B49B-D7EF8749135C}" destId="{6E887225-5306-413B-AF2C-6B23E66C490A}" srcOrd="1" destOrd="0" parTransId="{CA2E6B04-17AA-4A7E-8F22-78A0809F952E}" sibTransId="{B36D4B10-5496-4067-9DA6-07DBD7167413}"/>
    <dgm:cxn modelId="{30EB7754-6571-438D-9C30-0050F2ED9AFB}" srcId="{2D32DA56-998F-49C0-B49B-D7EF8749135C}" destId="{4222D28B-3BBA-4A59-8243-07C977D9A69F}" srcOrd="0" destOrd="0" parTransId="{27DBF19F-5F5F-43EC-B202-B7DFBD4CD167}" sibTransId="{3CE7A6C4-2C3E-4E99-B3FD-E47BBEAAB868}"/>
    <dgm:cxn modelId="{84844FAD-4425-FE4D-B9A2-3EA48E58B1D6}" type="presOf" srcId="{2D32DA56-998F-49C0-B49B-D7EF8749135C}" destId="{D6BDD077-48FC-4045-A1DB-2B93A706B91E}" srcOrd="0" destOrd="0" presId="urn:microsoft.com/office/officeart/2005/8/layout/hierarchy1"/>
    <dgm:cxn modelId="{FF658FDA-2258-ED4C-8F51-1E9CDFD2C3B7}" type="presOf" srcId="{6E887225-5306-413B-AF2C-6B23E66C490A}" destId="{9C571C3E-76B1-494E-AF13-1DE25B1141E2}" srcOrd="0" destOrd="0" presId="urn:microsoft.com/office/officeart/2005/8/layout/hierarchy1"/>
    <dgm:cxn modelId="{9A3A7AE3-5B8D-7240-B535-4D281439D733}" type="presOf" srcId="{4222D28B-3BBA-4A59-8243-07C977D9A69F}" destId="{7CB686BB-BEA9-FF44-AAAE-F4E64B78422B}" srcOrd="0" destOrd="0" presId="urn:microsoft.com/office/officeart/2005/8/layout/hierarchy1"/>
    <dgm:cxn modelId="{0AB786A0-F30B-4A4B-B537-8061FF0FEB26}" type="presParOf" srcId="{D6BDD077-48FC-4045-A1DB-2B93A706B91E}" destId="{A534111B-2F01-A04C-82F9-895D2761998B}" srcOrd="0" destOrd="0" presId="urn:microsoft.com/office/officeart/2005/8/layout/hierarchy1"/>
    <dgm:cxn modelId="{EE21476A-BFAD-4F4B-9E14-1F93B72FF0CE}" type="presParOf" srcId="{A534111B-2F01-A04C-82F9-895D2761998B}" destId="{03F9767E-FD94-354F-AC89-7034CC89873D}" srcOrd="0" destOrd="0" presId="urn:microsoft.com/office/officeart/2005/8/layout/hierarchy1"/>
    <dgm:cxn modelId="{5F41B836-C775-3D45-B0D0-045223417BDD}" type="presParOf" srcId="{03F9767E-FD94-354F-AC89-7034CC89873D}" destId="{A7C79CED-57F8-1948-8F6F-CC555FAC0E6D}" srcOrd="0" destOrd="0" presId="urn:microsoft.com/office/officeart/2005/8/layout/hierarchy1"/>
    <dgm:cxn modelId="{2D580A2E-3C90-4243-A44E-A31960676B1B}" type="presParOf" srcId="{03F9767E-FD94-354F-AC89-7034CC89873D}" destId="{7CB686BB-BEA9-FF44-AAAE-F4E64B78422B}" srcOrd="1" destOrd="0" presId="urn:microsoft.com/office/officeart/2005/8/layout/hierarchy1"/>
    <dgm:cxn modelId="{BD768A0F-C2F0-4D47-9FC5-AD5D5343F2A4}" type="presParOf" srcId="{A534111B-2F01-A04C-82F9-895D2761998B}" destId="{F5A62231-A4C4-124B-A125-363FF4AA5496}" srcOrd="1" destOrd="0" presId="urn:microsoft.com/office/officeart/2005/8/layout/hierarchy1"/>
    <dgm:cxn modelId="{C523650F-AE1E-0448-81D2-895FAE991335}" type="presParOf" srcId="{D6BDD077-48FC-4045-A1DB-2B93A706B91E}" destId="{18CBB8F2-8367-EE4F-9E27-C8223EA648F8}" srcOrd="1" destOrd="0" presId="urn:microsoft.com/office/officeart/2005/8/layout/hierarchy1"/>
    <dgm:cxn modelId="{822CB834-6BE0-084A-89DF-269C914A067E}" type="presParOf" srcId="{18CBB8F2-8367-EE4F-9E27-C8223EA648F8}" destId="{E263CBDB-CE84-A54F-AA20-05775F2115BC}" srcOrd="0" destOrd="0" presId="urn:microsoft.com/office/officeart/2005/8/layout/hierarchy1"/>
    <dgm:cxn modelId="{DB968495-7D0B-D34E-9803-714EF2C87582}" type="presParOf" srcId="{E263CBDB-CE84-A54F-AA20-05775F2115BC}" destId="{897121CF-91B5-764F-B8E6-1AC342EAB79F}" srcOrd="0" destOrd="0" presId="urn:microsoft.com/office/officeart/2005/8/layout/hierarchy1"/>
    <dgm:cxn modelId="{C1E02116-6018-314F-B38D-8843C7B2213C}" type="presParOf" srcId="{E263CBDB-CE84-A54F-AA20-05775F2115BC}" destId="{9C571C3E-76B1-494E-AF13-1DE25B1141E2}" srcOrd="1" destOrd="0" presId="urn:microsoft.com/office/officeart/2005/8/layout/hierarchy1"/>
    <dgm:cxn modelId="{F344220F-1C37-E049-8C7B-19C3D9F45F50}" type="presParOf" srcId="{18CBB8F2-8367-EE4F-9E27-C8223EA648F8}" destId="{9AD9B37E-30D6-3247-ADED-6CD275C68B3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989A16-6F9A-4C9E-967C-8EF85DCB360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AC8BC10-C845-405D-AC56-66B268DE3AF9}">
      <dgm:prSet/>
      <dgm:spPr/>
      <dgm:t>
        <a:bodyPr/>
        <a:lstStyle/>
        <a:p>
          <a:r>
            <a:rPr lang="en-US"/>
            <a:t>The shift to the modern Western diet, lacking in fiber and phytodiversity while providing an overabundance of macronutrients, has happened relatively fast in evolutionary terms. </a:t>
          </a:r>
        </a:p>
      </dgm:t>
    </dgm:pt>
    <dgm:pt modelId="{9D8718EF-EF9C-47AB-AD97-DABB5BC65FDB}" type="parTrans" cxnId="{55B8A9E2-2A06-4FF0-AF3D-16A8BDA6D137}">
      <dgm:prSet/>
      <dgm:spPr/>
      <dgm:t>
        <a:bodyPr/>
        <a:lstStyle/>
        <a:p>
          <a:endParaRPr lang="en-US"/>
        </a:p>
      </dgm:t>
    </dgm:pt>
    <dgm:pt modelId="{0D9031D1-F030-4648-9364-7F2627D8B599}" type="sibTrans" cxnId="{55B8A9E2-2A06-4FF0-AF3D-16A8BDA6D137}">
      <dgm:prSet/>
      <dgm:spPr/>
      <dgm:t>
        <a:bodyPr/>
        <a:lstStyle/>
        <a:p>
          <a:endParaRPr lang="en-US"/>
        </a:p>
      </dgm:t>
    </dgm:pt>
    <dgm:pt modelId="{468217C9-BBC3-4E16-B237-0C5B24F95EB9}">
      <dgm:prSet/>
      <dgm:spPr/>
      <dgm:t>
        <a:bodyPr/>
        <a:lstStyle/>
        <a:p>
          <a:r>
            <a:rPr lang="en-US"/>
            <a:t>Much of human nutrigenetic variation is the result of natural selection for genotypes that allowed for metabolism of diet available at the time. </a:t>
          </a:r>
        </a:p>
      </dgm:t>
    </dgm:pt>
    <dgm:pt modelId="{9A753719-BE12-4A9C-805D-127148E8FC33}" type="parTrans" cxnId="{2A5BC408-DB98-42FD-B3E5-730570115D44}">
      <dgm:prSet/>
      <dgm:spPr/>
      <dgm:t>
        <a:bodyPr/>
        <a:lstStyle/>
        <a:p>
          <a:endParaRPr lang="en-US"/>
        </a:p>
      </dgm:t>
    </dgm:pt>
    <dgm:pt modelId="{18D6C08C-0FA9-4B93-B01F-D85CEFFE518D}" type="sibTrans" cxnId="{2A5BC408-DB98-42FD-B3E5-730570115D44}">
      <dgm:prSet/>
      <dgm:spPr/>
      <dgm:t>
        <a:bodyPr/>
        <a:lstStyle/>
        <a:p>
          <a:endParaRPr lang="en-US"/>
        </a:p>
      </dgm:t>
    </dgm:pt>
    <dgm:pt modelId="{2FBB4665-CC62-472E-AF6D-0894B18F4384}">
      <dgm:prSet/>
      <dgm:spPr/>
      <dgm:t>
        <a:bodyPr/>
        <a:lstStyle/>
        <a:p>
          <a:r>
            <a:rPr lang="en-US" dirty="0"/>
            <a:t>The selection of these gene mutations with the evolving food supply was a very slow process requiring thousands of years and many generations. (369)</a:t>
          </a:r>
        </a:p>
      </dgm:t>
    </dgm:pt>
    <dgm:pt modelId="{615718E9-3532-421A-8EE7-4467C96AFD2D}" type="parTrans" cxnId="{29B227E9-2523-4656-AE06-DDABB8D8E1A5}">
      <dgm:prSet/>
      <dgm:spPr/>
      <dgm:t>
        <a:bodyPr/>
        <a:lstStyle/>
        <a:p>
          <a:endParaRPr lang="en-US"/>
        </a:p>
      </dgm:t>
    </dgm:pt>
    <dgm:pt modelId="{2E9F140D-8377-4B07-A100-F33DD141E516}" type="sibTrans" cxnId="{29B227E9-2523-4656-AE06-DDABB8D8E1A5}">
      <dgm:prSet/>
      <dgm:spPr/>
      <dgm:t>
        <a:bodyPr/>
        <a:lstStyle/>
        <a:p>
          <a:endParaRPr lang="en-US"/>
        </a:p>
      </dgm:t>
    </dgm:pt>
    <dgm:pt modelId="{E143CCAF-914F-9844-8543-41865B158DE7}" type="pres">
      <dgm:prSet presAssocID="{75989A16-6F9A-4C9E-967C-8EF85DCB3600}" presName="linear" presStyleCnt="0">
        <dgm:presLayoutVars>
          <dgm:animLvl val="lvl"/>
          <dgm:resizeHandles val="exact"/>
        </dgm:presLayoutVars>
      </dgm:prSet>
      <dgm:spPr/>
    </dgm:pt>
    <dgm:pt modelId="{A4ED33C6-212C-4047-9364-16CFB3638E2C}" type="pres">
      <dgm:prSet presAssocID="{DAC8BC10-C845-405D-AC56-66B268DE3AF9}" presName="parentText" presStyleLbl="node1" presStyleIdx="0" presStyleCnt="3">
        <dgm:presLayoutVars>
          <dgm:chMax val="0"/>
          <dgm:bulletEnabled val="1"/>
        </dgm:presLayoutVars>
      </dgm:prSet>
      <dgm:spPr/>
    </dgm:pt>
    <dgm:pt modelId="{3BAD21CA-63A2-6F45-93DE-83E787BBA692}" type="pres">
      <dgm:prSet presAssocID="{0D9031D1-F030-4648-9364-7F2627D8B599}" presName="spacer" presStyleCnt="0"/>
      <dgm:spPr/>
    </dgm:pt>
    <dgm:pt modelId="{6A61BBEB-F978-AF48-9F19-A6F2DDE39E03}" type="pres">
      <dgm:prSet presAssocID="{468217C9-BBC3-4E16-B237-0C5B24F95EB9}" presName="parentText" presStyleLbl="node1" presStyleIdx="1" presStyleCnt="3">
        <dgm:presLayoutVars>
          <dgm:chMax val="0"/>
          <dgm:bulletEnabled val="1"/>
        </dgm:presLayoutVars>
      </dgm:prSet>
      <dgm:spPr/>
    </dgm:pt>
    <dgm:pt modelId="{D5B64F58-8A59-BA40-8902-3D79CF0E18A7}" type="pres">
      <dgm:prSet presAssocID="{18D6C08C-0FA9-4B93-B01F-D85CEFFE518D}" presName="spacer" presStyleCnt="0"/>
      <dgm:spPr/>
    </dgm:pt>
    <dgm:pt modelId="{1DC63D94-581B-D945-82C0-22A75E64352E}" type="pres">
      <dgm:prSet presAssocID="{2FBB4665-CC62-472E-AF6D-0894B18F4384}" presName="parentText" presStyleLbl="node1" presStyleIdx="2" presStyleCnt="3">
        <dgm:presLayoutVars>
          <dgm:chMax val="0"/>
          <dgm:bulletEnabled val="1"/>
        </dgm:presLayoutVars>
      </dgm:prSet>
      <dgm:spPr/>
    </dgm:pt>
  </dgm:ptLst>
  <dgm:cxnLst>
    <dgm:cxn modelId="{2A5BC408-DB98-42FD-B3E5-730570115D44}" srcId="{75989A16-6F9A-4C9E-967C-8EF85DCB3600}" destId="{468217C9-BBC3-4E16-B237-0C5B24F95EB9}" srcOrd="1" destOrd="0" parTransId="{9A753719-BE12-4A9C-805D-127148E8FC33}" sibTransId="{18D6C08C-0FA9-4B93-B01F-D85CEFFE518D}"/>
    <dgm:cxn modelId="{A352D57D-EA2D-9D45-A771-50F4653C4901}" type="presOf" srcId="{DAC8BC10-C845-405D-AC56-66B268DE3AF9}" destId="{A4ED33C6-212C-4047-9364-16CFB3638E2C}" srcOrd="0" destOrd="0" presId="urn:microsoft.com/office/officeart/2005/8/layout/vList2"/>
    <dgm:cxn modelId="{B7E246D6-1138-6543-B066-DAAC9F1BFCDA}" type="presOf" srcId="{75989A16-6F9A-4C9E-967C-8EF85DCB3600}" destId="{E143CCAF-914F-9844-8543-41865B158DE7}" srcOrd="0" destOrd="0" presId="urn:microsoft.com/office/officeart/2005/8/layout/vList2"/>
    <dgm:cxn modelId="{55B8A9E2-2A06-4FF0-AF3D-16A8BDA6D137}" srcId="{75989A16-6F9A-4C9E-967C-8EF85DCB3600}" destId="{DAC8BC10-C845-405D-AC56-66B268DE3AF9}" srcOrd="0" destOrd="0" parTransId="{9D8718EF-EF9C-47AB-AD97-DABB5BC65FDB}" sibTransId="{0D9031D1-F030-4648-9364-7F2627D8B599}"/>
    <dgm:cxn modelId="{29B227E9-2523-4656-AE06-DDABB8D8E1A5}" srcId="{75989A16-6F9A-4C9E-967C-8EF85DCB3600}" destId="{2FBB4665-CC62-472E-AF6D-0894B18F4384}" srcOrd="2" destOrd="0" parTransId="{615718E9-3532-421A-8EE7-4467C96AFD2D}" sibTransId="{2E9F140D-8377-4B07-A100-F33DD141E516}"/>
    <dgm:cxn modelId="{B941B2EE-2FAC-BC48-8FCD-E5559CB54630}" type="presOf" srcId="{2FBB4665-CC62-472E-AF6D-0894B18F4384}" destId="{1DC63D94-581B-D945-82C0-22A75E64352E}" srcOrd="0" destOrd="0" presId="urn:microsoft.com/office/officeart/2005/8/layout/vList2"/>
    <dgm:cxn modelId="{8E08B1FC-2C3B-E04F-AAA4-2325A08C34EF}" type="presOf" srcId="{468217C9-BBC3-4E16-B237-0C5B24F95EB9}" destId="{6A61BBEB-F978-AF48-9F19-A6F2DDE39E03}" srcOrd="0" destOrd="0" presId="urn:microsoft.com/office/officeart/2005/8/layout/vList2"/>
    <dgm:cxn modelId="{DA852B85-5B92-A940-98F6-92CCE6E89A35}" type="presParOf" srcId="{E143CCAF-914F-9844-8543-41865B158DE7}" destId="{A4ED33C6-212C-4047-9364-16CFB3638E2C}" srcOrd="0" destOrd="0" presId="urn:microsoft.com/office/officeart/2005/8/layout/vList2"/>
    <dgm:cxn modelId="{7EF43F23-CD62-1D4E-A7EA-AA7450B73914}" type="presParOf" srcId="{E143CCAF-914F-9844-8543-41865B158DE7}" destId="{3BAD21CA-63A2-6F45-93DE-83E787BBA692}" srcOrd="1" destOrd="0" presId="urn:microsoft.com/office/officeart/2005/8/layout/vList2"/>
    <dgm:cxn modelId="{032E01A7-6305-CD4C-B1B7-4B1F0CED2B23}" type="presParOf" srcId="{E143CCAF-914F-9844-8543-41865B158DE7}" destId="{6A61BBEB-F978-AF48-9F19-A6F2DDE39E03}" srcOrd="2" destOrd="0" presId="urn:microsoft.com/office/officeart/2005/8/layout/vList2"/>
    <dgm:cxn modelId="{496EDA6A-36C4-FC44-98DC-74D2B9AC1A74}" type="presParOf" srcId="{E143CCAF-914F-9844-8543-41865B158DE7}" destId="{D5B64F58-8A59-BA40-8902-3D79CF0E18A7}" srcOrd="3" destOrd="0" presId="urn:microsoft.com/office/officeart/2005/8/layout/vList2"/>
    <dgm:cxn modelId="{457C7815-D3CF-C04B-836D-36843AE211CB}" type="presParOf" srcId="{E143CCAF-914F-9844-8543-41865B158DE7}" destId="{1DC63D94-581B-D945-82C0-22A75E6435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989A16-6F9A-4C9E-967C-8EF85DCB360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AC8BC10-C845-405D-AC56-66B268DE3AF9}">
      <dgm:prSet/>
      <dgm:spPr/>
      <dgm:t>
        <a:bodyPr/>
        <a:lstStyle/>
        <a:p>
          <a:r>
            <a:rPr lang="en-US" dirty="0"/>
            <a:t>While it is not feasible to change genotype that is amendable to current changing environmental conditions, or poor lifestyle choices, we have other layers to our genome that are modifiable. </a:t>
          </a:r>
        </a:p>
      </dgm:t>
    </dgm:pt>
    <dgm:pt modelId="{9D8718EF-EF9C-47AB-AD97-DABB5BC65FDB}" type="parTrans" cxnId="{55B8A9E2-2A06-4FF0-AF3D-16A8BDA6D137}">
      <dgm:prSet/>
      <dgm:spPr/>
      <dgm:t>
        <a:bodyPr/>
        <a:lstStyle/>
        <a:p>
          <a:endParaRPr lang="en-US"/>
        </a:p>
      </dgm:t>
    </dgm:pt>
    <dgm:pt modelId="{0D9031D1-F030-4648-9364-7F2627D8B599}" type="sibTrans" cxnId="{55B8A9E2-2A06-4FF0-AF3D-16A8BDA6D137}">
      <dgm:prSet/>
      <dgm:spPr/>
      <dgm:t>
        <a:bodyPr/>
        <a:lstStyle/>
        <a:p>
          <a:endParaRPr lang="en-US"/>
        </a:p>
      </dgm:t>
    </dgm:pt>
    <dgm:pt modelId="{468217C9-BBC3-4E16-B237-0C5B24F95EB9}">
      <dgm:prSet/>
      <dgm:spPr/>
      <dgm:t>
        <a:bodyPr/>
        <a:lstStyle/>
        <a:p>
          <a:r>
            <a:rPr lang="en-US" dirty="0"/>
            <a:t>The epigenome and the microbiome are by nature short term modulators between our environment and our genes. </a:t>
          </a:r>
        </a:p>
      </dgm:t>
    </dgm:pt>
    <dgm:pt modelId="{9A753719-BE12-4A9C-805D-127148E8FC33}" type="parTrans" cxnId="{2A5BC408-DB98-42FD-B3E5-730570115D44}">
      <dgm:prSet/>
      <dgm:spPr/>
      <dgm:t>
        <a:bodyPr/>
        <a:lstStyle/>
        <a:p>
          <a:endParaRPr lang="en-US"/>
        </a:p>
      </dgm:t>
    </dgm:pt>
    <dgm:pt modelId="{18D6C08C-0FA9-4B93-B01F-D85CEFFE518D}" type="sibTrans" cxnId="{2A5BC408-DB98-42FD-B3E5-730570115D44}">
      <dgm:prSet/>
      <dgm:spPr/>
      <dgm:t>
        <a:bodyPr/>
        <a:lstStyle/>
        <a:p>
          <a:endParaRPr lang="en-US"/>
        </a:p>
      </dgm:t>
    </dgm:pt>
    <dgm:pt modelId="{2FBB4665-CC62-472E-AF6D-0894B18F4384}">
      <dgm:prSet/>
      <dgm:spPr/>
      <dgm:t>
        <a:bodyPr/>
        <a:lstStyle/>
        <a:p>
          <a:r>
            <a:rPr lang="en-US" dirty="0"/>
            <a:t>Maintaining genetic diversity within our food crops is an important concept that can be appreciated across diverse scientific disciplines for providing an extensive array of molecules that, like folate or phenolics, may be beneficial modulators of the epigenome and microbiome. (369)</a:t>
          </a:r>
        </a:p>
      </dgm:t>
    </dgm:pt>
    <dgm:pt modelId="{615718E9-3532-421A-8EE7-4467C96AFD2D}" type="parTrans" cxnId="{29B227E9-2523-4656-AE06-DDABB8D8E1A5}">
      <dgm:prSet/>
      <dgm:spPr/>
      <dgm:t>
        <a:bodyPr/>
        <a:lstStyle/>
        <a:p>
          <a:endParaRPr lang="en-US"/>
        </a:p>
      </dgm:t>
    </dgm:pt>
    <dgm:pt modelId="{2E9F140D-8377-4B07-A100-F33DD141E516}" type="sibTrans" cxnId="{29B227E9-2523-4656-AE06-DDABB8D8E1A5}">
      <dgm:prSet/>
      <dgm:spPr/>
      <dgm:t>
        <a:bodyPr/>
        <a:lstStyle/>
        <a:p>
          <a:endParaRPr lang="en-US"/>
        </a:p>
      </dgm:t>
    </dgm:pt>
    <dgm:pt modelId="{E143CCAF-914F-9844-8543-41865B158DE7}" type="pres">
      <dgm:prSet presAssocID="{75989A16-6F9A-4C9E-967C-8EF85DCB3600}" presName="linear" presStyleCnt="0">
        <dgm:presLayoutVars>
          <dgm:animLvl val="lvl"/>
          <dgm:resizeHandles val="exact"/>
        </dgm:presLayoutVars>
      </dgm:prSet>
      <dgm:spPr/>
    </dgm:pt>
    <dgm:pt modelId="{A4ED33C6-212C-4047-9364-16CFB3638E2C}" type="pres">
      <dgm:prSet presAssocID="{DAC8BC10-C845-405D-AC56-66B268DE3AF9}" presName="parentText" presStyleLbl="node1" presStyleIdx="0" presStyleCnt="3">
        <dgm:presLayoutVars>
          <dgm:chMax val="0"/>
          <dgm:bulletEnabled val="1"/>
        </dgm:presLayoutVars>
      </dgm:prSet>
      <dgm:spPr/>
    </dgm:pt>
    <dgm:pt modelId="{3BAD21CA-63A2-6F45-93DE-83E787BBA692}" type="pres">
      <dgm:prSet presAssocID="{0D9031D1-F030-4648-9364-7F2627D8B599}" presName="spacer" presStyleCnt="0"/>
      <dgm:spPr/>
    </dgm:pt>
    <dgm:pt modelId="{6A61BBEB-F978-AF48-9F19-A6F2DDE39E03}" type="pres">
      <dgm:prSet presAssocID="{468217C9-BBC3-4E16-B237-0C5B24F95EB9}" presName="parentText" presStyleLbl="node1" presStyleIdx="1" presStyleCnt="3">
        <dgm:presLayoutVars>
          <dgm:chMax val="0"/>
          <dgm:bulletEnabled val="1"/>
        </dgm:presLayoutVars>
      </dgm:prSet>
      <dgm:spPr/>
    </dgm:pt>
    <dgm:pt modelId="{D5B64F58-8A59-BA40-8902-3D79CF0E18A7}" type="pres">
      <dgm:prSet presAssocID="{18D6C08C-0FA9-4B93-B01F-D85CEFFE518D}" presName="spacer" presStyleCnt="0"/>
      <dgm:spPr/>
    </dgm:pt>
    <dgm:pt modelId="{1DC63D94-581B-D945-82C0-22A75E64352E}" type="pres">
      <dgm:prSet presAssocID="{2FBB4665-CC62-472E-AF6D-0894B18F4384}" presName="parentText" presStyleLbl="node1" presStyleIdx="2" presStyleCnt="3">
        <dgm:presLayoutVars>
          <dgm:chMax val="0"/>
          <dgm:bulletEnabled val="1"/>
        </dgm:presLayoutVars>
      </dgm:prSet>
      <dgm:spPr/>
    </dgm:pt>
  </dgm:ptLst>
  <dgm:cxnLst>
    <dgm:cxn modelId="{2A5BC408-DB98-42FD-B3E5-730570115D44}" srcId="{75989A16-6F9A-4C9E-967C-8EF85DCB3600}" destId="{468217C9-BBC3-4E16-B237-0C5B24F95EB9}" srcOrd="1" destOrd="0" parTransId="{9A753719-BE12-4A9C-805D-127148E8FC33}" sibTransId="{18D6C08C-0FA9-4B93-B01F-D85CEFFE518D}"/>
    <dgm:cxn modelId="{A352D57D-EA2D-9D45-A771-50F4653C4901}" type="presOf" srcId="{DAC8BC10-C845-405D-AC56-66B268DE3AF9}" destId="{A4ED33C6-212C-4047-9364-16CFB3638E2C}" srcOrd="0" destOrd="0" presId="urn:microsoft.com/office/officeart/2005/8/layout/vList2"/>
    <dgm:cxn modelId="{B7E246D6-1138-6543-B066-DAAC9F1BFCDA}" type="presOf" srcId="{75989A16-6F9A-4C9E-967C-8EF85DCB3600}" destId="{E143CCAF-914F-9844-8543-41865B158DE7}" srcOrd="0" destOrd="0" presId="urn:microsoft.com/office/officeart/2005/8/layout/vList2"/>
    <dgm:cxn modelId="{55B8A9E2-2A06-4FF0-AF3D-16A8BDA6D137}" srcId="{75989A16-6F9A-4C9E-967C-8EF85DCB3600}" destId="{DAC8BC10-C845-405D-AC56-66B268DE3AF9}" srcOrd="0" destOrd="0" parTransId="{9D8718EF-EF9C-47AB-AD97-DABB5BC65FDB}" sibTransId="{0D9031D1-F030-4648-9364-7F2627D8B599}"/>
    <dgm:cxn modelId="{29B227E9-2523-4656-AE06-DDABB8D8E1A5}" srcId="{75989A16-6F9A-4C9E-967C-8EF85DCB3600}" destId="{2FBB4665-CC62-472E-AF6D-0894B18F4384}" srcOrd="2" destOrd="0" parTransId="{615718E9-3532-421A-8EE7-4467C96AFD2D}" sibTransId="{2E9F140D-8377-4B07-A100-F33DD141E516}"/>
    <dgm:cxn modelId="{B941B2EE-2FAC-BC48-8FCD-E5559CB54630}" type="presOf" srcId="{2FBB4665-CC62-472E-AF6D-0894B18F4384}" destId="{1DC63D94-581B-D945-82C0-22A75E64352E}" srcOrd="0" destOrd="0" presId="urn:microsoft.com/office/officeart/2005/8/layout/vList2"/>
    <dgm:cxn modelId="{8E08B1FC-2C3B-E04F-AAA4-2325A08C34EF}" type="presOf" srcId="{468217C9-BBC3-4E16-B237-0C5B24F95EB9}" destId="{6A61BBEB-F978-AF48-9F19-A6F2DDE39E03}" srcOrd="0" destOrd="0" presId="urn:microsoft.com/office/officeart/2005/8/layout/vList2"/>
    <dgm:cxn modelId="{DA852B85-5B92-A940-98F6-92CCE6E89A35}" type="presParOf" srcId="{E143CCAF-914F-9844-8543-41865B158DE7}" destId="{A4ED33C6-212C-4047-9364-16CFB3638E2C}" srcOrd="0" destOrd="0" presId="urn:microsoft.com/office/officeart/2005/8/layout/vList2"/>
    <dgm:cxn modelId="{7EF43F23-CD62-1D4E-A7EA-AA7450B73914}" type="presParOf" srcId="{E143CCAF-914F-9844-8543-41865B158DE7}" destId="{3BAD21CA-63A2-6F45-93DE-83E787BBA692}" srcOrd="1" destOrd="0" presId="urn:microsoft.com/office/officeart/2005/8/layout/vList2"/>
    <dgm:cxn modelId="{032E01A7-6305-CD4C-B1B7-4B1F0CED2B23}" type="presParOf" srcId="{E143CCAF-914F-9844-8543-41865B158DE7}" destId="{6A61BBEB-F978-AF48-9F19-A6F2DDE39E03}" srcOrd="2" destOrd="0" presId="urn:microsoft.com/office/officeart/2005/8/layout/vList2"/>
    <dgm:cxn modelId="{496EDA6A-36C4-FC44-98DC-74D2B9AC1A74}" type="presParOf" srcId="{E143CCAF-914F-9844-8543-41865B158DE7}" destId="{D5B64F58-8A59-BA40-8902-3D79CF0E18A7}" srcOrd="3" destOrd="0" presId="urn:microsoft.com/office/officeart/2005/8/layout/vList2"/>
    <dgm:cxn modelId="{457C7815-D3CF-C04B-836D-36843AE211CB}" type="presParOf" srcId="{E143CCAF-914F-9844-8543-41865B158DE7}" destId="{1DC63D94-581B-D945-82C0-22A75E6435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9FF55-2FF1-5747-90F0-07D0A67ECC8F}">
      <dsp:nvSpPr>
        <dsp:cNvPr id="0" name=""/>
        <dsp:cNvSpPr/>
      </dsp:nvSpPr>
      <dsp:spPr>
        <a:xfrm>
          <a:off x="314088" y="0"/>
          <a:ext cx="5885426" cy="5885426"/>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8B79B-0071-A74F-A9F2-4E40EC8FD3DF}">
      <dsp:nvSpPr>
        <dsp:cNvPr id="0" name=""/>
        <dsp:cNvSpPr/>
      </dsp:nvSpPr>
      <dsp:spPr>
        <a:xfrm>
          <a:off x="696641" y="382552"/>
          <a:ext cx="2354170" cy="23541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community of microbes within our gut and the genes they harbor is known as the microbiome.</a:t>
          </a:r>
        </a:p>
      </dsp:txBody>
      <dsp:txXfrm>
        <a:off x="811562" y="497473"/>
        <a:ext cx="2124328" cy="2124328"/>
      </dsp:txXfrm>
    </dsp:sp>
    <dsp:sp modelId="{2729889F-C017-2640-831E-DE2DA5B1EF48}">
      <dsp:nvSpPr>
        <dsp:cNvPr id="0" name=""/>
        <dsp:cNvSpPr/>
      </dsp:nvSpPr>
      <dsp:spPr>
        <a:xfrm>
          <a:off x="3462791" y="382552"/>
          <a:ext cx="2354170" cy="23541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Each individual has a distinct microbiota fingerprint, and the composition is subject to change from acute and chronic environmental influences such as diet, illness and travel. </a:t>
          </a:r>
        </a:p>
      </dsp:txBody>
      <dsp:txXfrm>
        <a:off x="3577712" y="497473"/>
        <a:ext cx="2124328" cy="2124328"/>
      </dsp:txXfrm>
    </dsp:sp>
    <dsp:sp modelId="{8388FEFE-6ECB-BB40-9E1D-000AF880D2FD}">
      <dsp:nvSpPr>
        <dsp:cNvPr id="0" name=""/>
        <dsp:cNvSpPr/>
      </dsp:nvSpPr>
      <dsp:spPr>
        <a:xfrm>
          <a:off x="696641" y="3148702"/>
          <a:ext cx="2354170" cy="23541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microbiome includes species of bacteria, archaea, fungi, viruses, protozoans, and sometimes multicellular organisms, though bacteria are the predominate population and reach 100 trillion cells in the colon.</a:t>
          </a:r>
        </a:p>
      </dsp:txBody>
      <dsp:txXfrm>
        <a:off x="811562" y="3263623"/>
        <a:ext cx="2124328" cy="2124328"/>
      </dsp:txXfrm>
    </dsp:sp>
    <dsp:sp modelId="{7CA31A8B-26BB-5144-8CF1-1CF232F32225}">
      <dsp:nvSpPr>
        <dsp:cNvPr id="0" name=""/>
        <dsp:cNvSpPr/>
      </dsp:nvSpPr>
      <dsp:spPr>
        <a:xfrm>
          <a:off x="3462791" y="3148702"/>
          <a:ext cx="2354170" cy="23541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microbiome composition can also be referred to as “phylotype”. </a:t>
          </a:r>
        </a:p>
      </dsp:txBody>
      <dsp:txXfrm>
        <a:off x="3577712" y="3263623"/>
        <a:ext cx="2124328" cy="2124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13A1F-53D6-E145-935E-73BF9E91486D}">
      <dsp:nvSpPr>
        <dsp:cNvPr id="0" name=""/>
        <dsp:cNvSpPr/>
      </dsp:nvSpPr>
      <dsp:spPr>
        <a:xfrm>
          <a:off x="0" y="307456"/>
          <a:ext cx="6513603" cy="17184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Emerging evidence suggests that the diet modifiable gut microbiome is a promising area of exploration for chronic disease control and prevention </a:t>
          </a:r>
        </a:p>
      </dsp:txBody>
      <dsp:txXfrm>
        <a:off x="83887" y="391343"/>
        <a:ext cx="6345829" cy="1550663"/>
      </dsp:txXfrm>
    </dsp:sp>
    <dsp:sp modelId="{199F697F-EB47-C04C-8268-0AF0CAA6A79C}">
      <dsp:nvSpPr>
        <dsp:cNvPr id="0" name=""/>
        <dsp:cNvSpPr/>
      </dsp:nvSpPr>
      <dsp:spPr>
        <a:xfrm>
          <a:off x="0" y="2083494"/>
          <a:ext cx="6513603" cy="17184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 addition to essential nutrients, there are a number of non-essential nutrients that differ across genetically diverse varieties of a single plant food, such as rice and dry beans.</a:t>
          </a:r>
        </a:p>
      </dsp:txBody>
      <dsp:txXfrm>
        <a:off x="83887" y="2167381"/>
        <a:ext cx="6345829" cy="1550663"/>
      </dsp:txXfrm>
    </dsp:sp>
    <dsp:sp modelId="{BB5AADBB-13E9-2140-9401-8A07D8C93C14}">
      <dsp:nvSpPr>
        <dsp:cNvPr id="0" name=""/>
        <dsp:cNvSpPr/>
      </dsp:nvSpPr>
      <dsp:spPr>
        <a:xfrm>
          <a:off x="0" y="3859531"/>
          <a:ext cx="6513603" cy="17184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These foods demonstrate promising potential to affect the microbiome via fibers and bioactive phytochemicals (e.g. polyphenolics, triterpenoids etc.), and may reveal a role for phytonutrient/phytochemical teamwork to influence dietary-mediated host protection against chronic disease. </a:t>
          </a:r>
        </a:p>
      </dsp:txBody>
      <dsp:txXfrm>
        <a:off x="83887" y="3943418"/>
        <a:ext cx="6345829" cy="1550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8DF02-A569-4944-A861-1F2CE79DD7AD}">
      <dsp:nvSpPr>
        <dsp:cNvPr id="0" name=""/>
        <dsp:cNvSpPr/>
      </dsp:nvSpPr>
      <dsp:spPr>
        <a:xfrm>
          <a:off x="0" y="396416"/>
          <a:ext cx="6513603" cy="2518936"/>
        </a:xfrm>
        <a:prstGeom prst="roundRect">
          <a:avLst/>
        </a:prstGeom>
        <a:solidFill>
          <a:srgbClr val="00B0F0">
            <a:alpha val="7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Nutrient-based dietary guidelines for overweight and chronic disease prevention may undoubtedly require an assessment of the gut microbiome to establish ideal nutritional phylotypes. A growing body of evidence exists for determining which dietary patterns are associated with improved human health. (365)</a:t>
          </a:r>
        </a:p>
      </dsp:txBody>
      <dsp:txXfrm>
        <a:off x="122964" y="519380"/>
        <a:ext cx="6267675" cy="2273008"/>
      </dsp:txXfrm>
    </dsp:sp>
    <dsp:sp modelId="{7BF6CA83-8514-7F46-BDDF-503AEB3461AC}">
      <dsp:nvSpPr>
        <dsp:cNvPr id="0" name=""/>
        <dsp:cNvSpPr/>
      </dsp:nvSpPr>
      <dsp:spPr>
        <a:xfrm>
          <a:off x="0" y="2970072"/>
          <a:ext cx="6513603" cy="251893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Caveat: Brown rice consumption was recently shown to have an inverse association with risk for developing Type 2 Diabetes (Sun et al., 2010), however the importance of the rice genotype for this effect is unknown. Recent evidence for metabolome diversity in cooked brown rice from genetically diverse varieties suggests that rice crop varieties may differ in these health promoting and disease fighting properties (Heuberger et al., 2010; Ryan et al., 2011). </a:t>
          </a:r>
        </a:p>
      </dsp:txBody>
      <dsp:txXfrm>
        <a:off x="122964" y="3093036"/>
        <a:ext cx="6267675" cy="2273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79CED-57F8-1948-8F6F-CC555FAC0E6D}">
      <dsp:nvSpPr>
        <dsp:cNvPr id="0" name=""/>
        <dsp:cNvSpPr/>
      </dsp:nvSpPr>
      <dsp:spPr>
        <a:xfrm>
          <a:off x="130938" y="1393"/>
          <a:ext cx="4224635" cy="26826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686BB-BEA9-FF44-AAAE-F4E64B78422B}">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As humans transitioned from hunter gatherer societies to agricultural societies, they began cultivating crops, and both consciously and unconsciously selected for certain agronomic traits that rendered the crop more desirable for production in a particular climate and environment. These selective pressures resulted in what is known as the “domestication syndrome”, whereby certain traits are present in all domesticated crops compared to wild plants. (366)</a:t>
          </a:r>
        </a:p>
      </dsp:txBody>
      <dsp:txXfrm>
        <a:off x="678914" y="525899"/>
        <a:ext cx="4067491" cy="2525499"/>
      </dsp:txXfrm>
    </dsp:sp>
    <dsp:sp modelId="{897121CF-91B5-764F-B8E6-1AC342EAB79F}">
      <dsp:nvSpPr>
        <dsp:cNvPr id="0" name=""/>
        <dsp:cNvSpPr/>
      </dsp:nvSpPr>
      <dsp:spPr>
        <a:xfrm>
          <a:off x="5294381" y="1393"/>
          <a:ext cx="4224635" cy="26826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71C3E-76B1-494E-AF13-1DE25B1141E2}">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These traits are ones that have made the crop easier to cultivate, including traits such as agricultural production of a larger fruit or grain, a more robust plant, more robust growth of the central stem compared to the side stems, and the loss of natural seed dispersal, which renders the plant dependant on humans for propagation </a:t>
          </a:r>
        </a:p>
      </dsp:txBody>
      <dsp:txXfrm>
        <a:off x="5842357" y="525899"/>
        <a:ext cx="4067491" cy="2525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33C6-212C-4047-9364-16CFB3638E2C}">
      <dsp:nvSpPr>
        <dsp:cNvPr id="0" name=""/>
        <dsp:cNvSpPr/>
      </dsp:nvSpPr>
      <dsp:spPr>
        <a:xfrm>
          <a:off x="0" y="194338"/>
          <a:ext cx="6513603" cy="1784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shift to the modern Western diet, lacking in fiber and phytodiversity while providing an overabundance of macronutrients, has happened relatively fast in evolutionary terms. </a:t>
          </a:r>
        </a:p>
      </dsp:txBody>
      <dsp:txXfrm>
        <a:off x="87100" y="281438"/>
        <a:ext cx="6339403" cy="1610050"/>
      </dsp:txXfrm>
    </dsp:sp>
    <dsp:sp modelId="{6A61BBEB-F978-AF48-9F19-A6F2DDE39E03}">
      <dsp:nvSpPr>
        <dsp:cNvPr id="0" name=""/>
        <dsp:cNvSpPr/>
      </dsp:nvSpPr>
      <dsp:spPr>
        <a:xfrm>
          <a:off x="0" y="2050588"/>
          <a:ext cx="6513603" cy="17842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Much of human nutrigenetic variation is the result of natural selection for genotypes that allowed for metabolism of diet available at the time. </a:t>
          </a:r>
        </a:p>
      </dsp:txBody>
      <dsp:txXfrm>
        <a:off x="87100" y="2137688"/>
        <a:ext cx="6339403" cy="1610050"/>
      </dsp:txXfrm>
    </dsp:sp>
    <dsp:sp modelId="{1DC63D94-581B-D945-82C0-22A75E64352E}">
      <dsp:nvSpPr>
        <dsp:cNvPr id="0" name=""/>
        <dsp:cNvSpPr/>
      </dsp:nvSpPr>
      <dsp:spPr>
        <a:xfrm>
          <a:off x="0" y="3906838"/>
          <a:ext cx="6513603" cy="17842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selection of these gene mutations with the evolving food supply was a very slow process requiring thousands of years and many generations. (369)</a:t>
          </a:r>
        </a:p>
      </dsp:txBody>
      <dsp:txXfrm>
        <a:off x="87100" y="3993938"/>
        <a:ext cx="6339403" cy="1610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33C6-212C-4047-9364-16CFB3638E2C}">
      <dsp:nvSpPr>
        <dsp:cNvPr id="0" name=""/>
        <dsp:cNvSpPr/>
      </dsp:nvSpPr>
      <dsp:spPr>
        <a:xfrm>
          <a:off x="0" y="275647"/>
          <a:ext cx="6513603" cy="17396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While it is not feasible to change genotype that is amendable to current changing environmental conditions, or poor lifestyle choices, we have other layers to our genome that are modifiable. </a:t>
          </a:r>
        </a:p>
      </dsp:txBody>
      <dsp:txXfrm>
        <a:off x="84922" y="360569"/>
        <a:ext cx="6343759" cy="1569799"/>
      </dsp:txXfrm>
    </dsp:sp>
    <dsp:sp modelId="{6A61BBEB-F978-AF48-9F19-A6F2DDE39E03}">
      <dsp:nvSpPr>
        <dsp:cNvPr id="0" name=""/>
        <dsp:cNvSpPr/>
      </dsp:nvSpPr>
      <dsp:spPr>
        <a:xfrm>
          <a:off x="0" y="2072891"/>
          <a:ext cx="6513603" cy="173964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epigenome and the microbiome are by nature short term modulators between our environment and our genes. </a:t>
          </a:r>
        </a:p>
      </dsp:txBody>
      <dsp:txXfrm>
        <a:off x="84922" y="2157813"/>
        <a:ext cx="6343759" cy="1569799"/>
      </dsp:txXfrm>
    </dsp:sp>
    <dsp:sp modelId="{1DC63D94-581B-D945-82C0-22A75E64352E}">
      <dsp:nvSpPr>
        <dsp:cNvPr id="0" name=""/>
        <dsp:cNvSpPr/>
      </dsp:nvSpPr>
      <dsp:spPr>
        <a:xfrm>
          <a:off x="0" y="3870134"/>
          <a:ext cx="6513603" cy="17396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Maintaining genetic diversity within our food crops is an important concept that can be appreciated across diverse scientific disciplines for providing an extensive array of molecules that, like folate or phenolics, may be beneficial modulators of the epigenome and microbiome. (369)</a:t>
          </a:r>
        </a:p>
      </dsp:txBody>
      <dsp:txXfrm>
        <a:off x="84922" y="3955056"/>
        <a:ext cx="6343759" cy="156979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5E100-9708-D242-A1A6-A922F481419D}" type="datetimeFigureOut">
              <a:rPr lang="en-US" smtClean="0"/>
              <a:t>8/10/22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97274-B00B-FA47-887F-E4CA087AC1E0}" type="slidenum">
              <a:rPr lang="en-US" smtClean="0"/>
              <a:t>‹#›</a:t>
            </a:fld>
            <a:endParaRPr lang="en-US"/>
          </a:p>
        </p:txBody>
      </p:sp>
    </p:spTree>
    <p:extLst>
      <p:ext uri="{BB962C8B-B14F-4D97-AF65-F5344CB8AC3E}">
        <p14:creationId xmlns:p14="http://schemas.microsoft.com/office/powerpoint/2010/main" val="270278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 photo: </a:t>
            </a:r>
            <a:r>
              <a:rPr lang="en-US" sz="1200" b="0" i="0" kern="1200" dirty="0">
                <a:solidFill>
                  <a:schemeClr val="tx1"/>
                </a:solidFill>
                <a:effectLst/>
                <a:latin typeface="+mn-lt"/>
                <a:ea typeface="+mn-ea"/>
                <a:cs typeface="+mn-cs"/>
              </a:rPr>
              <a:t>Gut bacteria include </a:t>
            </a:r>
            <a:r>
              <a:rPr lang="en-US" sz="1200" b="0" i="1" kern="1200" dirty="0">
                <a:solidFill>
                  <a:schemeClr val="tx1"/>
                </a:solidFill>
                <a:effectLst/>
                <a:latin typeface="+mn-lt"/>
                <a:ea typeface="+mn-ea"/>
                <a:cs typeface="+mn-cs"/>
              </a:rPr>
              <a:t>Lactobacillus</a:t>
            </a:r>
            <a:r>
              <a:rPr lang="en-US" sz="1200" b="0" i="0" kern="1200" dirty="0">
                <a:solidFill>
                  <a:schemeClr val="tx1"/>
                </a:solidFill>
                <a:effectLst/>
                <a:latin typeface="+mn-lt"/>
                <a:ea typeface="+mn-ea"/>
                <a:cs typeface="+mn-cs"/>
              </a:rPr>
              <a:t>, the bacteria commonly used in probiotic foods such as yogurt, and </a:t>
            </a:r>
            <a:r>
              <a:rPr lang="en-US" sz="1200" b="0" i="1" kern="1200" dirty="0">
                <a:solidFill>
                  <a:schemeClr val="tx1"/>
                </a:solidFill>
                <a:effectLst/>
                <a:latin typeface="+mn-lt"/>
                <a:ea typeface="+mn-ea"/>
                <a:cs typeface="+mn-cs"/>
              </a:rPr>
              <a:t>E. coli</a:t>
            </a:r>
            <a:r>
              <a:rPr lang="en-US" sz="1200" b="0" i="0" kern="1200" dirty="0">
                <a:solidFill>
                  <a:schemeClr val="tx1"/>
                </a:solidFill>
                <a:effectLst/>
                <a:latin typeface="+mn-lt"/>
                <a:ea typeface="+mn-ea"/>
                <a:cs typeface="+mn-cs"/>
              </a:rPr>
              <a:t> bacteria. About a third of all bacteria in the gut are members of the </a:t>
            </a:r>
            <a:r>
              <a:rPr lang="en-US" sz="1200" b="0" i="1" kern="1200" dirty="0">
                <a:solidFill>
                  <a:schemeClr val="tx1"/>
                </a:solidFill>
                <a:effectLst/>
                <a:latin typeface="+mn-lt"/>
                <a:ea typeface="+mn-ea"/>
                <a:cs typeface="+mn-cs"/>
              </a:rPr>
              <a:t>Bacteroides</a:t>
            </a:r>
            <a:r>
              <a:rPr lang="en-US" sz="1200" b="0" i="0" kern="1200" dirty="0">
                <a:solidFill>
                  <a:schemeClr val="tx1"/>
                </a:solidFill>
                <a:effectLst/>
                <a:latin typeface="+mn-lt"/>
                <a:ea typeface="+mn-ea"/>
                <a:cs typeface="+mn-cs"/>
              </a:rPr>
              <a:t> species,  </a:t>
            </a:r>
            <a:r>
              <a:rPr lang="en-US" sz="1200" b="0" i="1" kern="1200" dirty="0">
                <a:solidFill>
                  <a:schemeClr val="tx1"/>
                </a:solidFill>
                <a:effectLst/>
                <a:latin typeface="+mn-lt"/>
                <a:ea typeface="+mn-ea"/>
                <a:cs typeface="+mn-cs"/>
              </a:rPr>
              <a:t>Bacteroides</a:t>
            </a:r>
            <a:r>
              <a:rPr lang="en-US" sz="1200" b="0" i="0" kern="1200" dirty="0">
                <a:solidFill>
                  <a:schemeClr val="tx1"/>
                </a:solidFill>
                <a:effectLst/>
                <a:latin typeface="+mn-lt"/>
                <a:ea typeface="+mn-ea"/>
                <a:cs typeface="+mn-cs"/>
              </a:rPr>
              <a:t> are key in helping us digest plant food.</a:t>
            </a:r>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3</a:t>
            </a:fld>
            <a:endParaRPr lang="en-US"/>
          </a:p>
        </p:txBody>
      </p:sp>
    </p:spTree>
    <p:extLst>
      <p:ext uri="{BB962C8B-B14F-4D97-AF65-F5344CB8AC3E}">
        <p14:creationId xmlns:p14="http://schemas.microsoft.com/office/powerpoint/2010/main" val="331698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13</a:t>
            </a:fld>
            <a:endParaRPr lang="en-US"/>
          </a:p>
        </p:txBody>
      </p:sp>
    </p:spTree>
    <p:extLst>
      <p:ext uri="{BB962C8B-B14F-4D97-AF65-F5344CB8AC3E}">
        <p14:creationId xmlns:p14="http://schemas.microsoft.com/office/powerpoint/2010/main" val="292415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implications:</a:t>
            </a:r>
          </a:p>
          <a:p>
            <a:endParaRPr lang="en-US" dirty="0"/>
          </a:p>
          <a:p>
            <a:pPr marL="457200" lvl="1" indent="0" algn="l">
              <a:buFontTx/>
              <a:buNone/>
            </a:pPr>
            <a:r>
              <a:rPr lang="en-US" dirty="0"/>
              <a:t>RE: 1. Commensals it turns out play a significant role in transporting components and scavenging remains of other organisms. Starving them affects the whole functioning of the ecosystem of the gut microbiome including signaling and the all important induced systemic response (ISR)..</a:t>
            </a:r>
          </a:p>
          <a:p>
            <a:pPr marL="457200" lvl="1" indent="0" algn="l">
              <a:buFontTx/>
              <a:buNone/>
            </a:pPr>
            <a:endParaRPr lang="en-US" dirty="0"/>
          </a:p>
          <a:p>
            <a:pPr marL="457200" lvl="1" indent="0" algn="l">
              <a:buFontTx/>
              <a:buNone/>
            </a:pPr>
            <a:r>
              <a:rPr lang="en-US" dirty="0"/>
              <a:t>RE: 2. Too many ROS (Reactive Oxygen Species) can contribute to the starvation of commensals and beneficials. In biological context, oxidation is always bad and intensifies in the absence of any optimum mix of carbon-based (carbohydrate) and fat (e.g. lipid) molecules. This includes the six carbon-based sugars. Fiber-rich (slow-release) nutrients provide benefits to the gut microbiome as well by reducing the conditions that favor ROS and other pathogens. Fiber-rich nutrition enriches the complement of anti-inflammatory phytochemicals that are useful in ISR suppression of ROS.</a:t>
            </a:r>
          </a:p>
        </p:txBody>
      </p:sp>
      <p:sp>
        <p:nvSpPr>
          <p:cNvPr id="4" name="Slide Number Placeholder 3"/>
          <p:cNvSpPr>
            <a:spLocks noGrp="1"/>
          </p:cNvSpPr>
          <p:nvPr>
            <p:ph type="sldNum" sz="quarter" idx="5"/>
          </p:nvPr>
        </p:nvSpPr>
        <p:spPr/>
        <p:txBody>
          <a:bodyPr/>
          <a:lstStyle/>
          <a:p>
            <a:fld id="{41197274-B00B-FA47-887F-E4CA087AC1E0}" type="slidenum">
              <a:rPr lang="en-US" smtClean="0"/>
              <a:t>15</a:t>
            </a:fld>
            <a:endParaRPr lang="en-US"/>
          </a:p>
        </p:txBody>
      </p:sp>
    </p:spTree>
    <p:extLst>
      <p:ext uri="{BB962C8B-B14F-4D97-AF65-F5344CB8AC3E}">
        <p14:creationId xmlns:p14="http://schemas.microsoft.com/office/powerpoint/2010/main" val="300419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Decolonial notes:</a:t>
            </a:r>
          </a:p>
          <a:p>
            <a:endParaRPr lang="en-US" dirty="0"/>
          </a:p>
          <a:p>
            <a:r>
              <a:rPr lang="en-US" dirty="0"/>
              <a:t>RE: 1. Most Indigenous agroecologists sustain a relationship between cultivars and wild intermediaries and their ancestors. This has resulted in the preservation of a wide range of wild traits from  gene flow between native land races and their intermediate and wild ancestors. The example of </a:t>
            </a:r>
            <a:r>
              <a:rPr lang="en-US" i="1" dirty="0"/>
              <a:t>Zea mays </a:t>
            </a:r>
            <a:r>
              <a:rPr lang="en-US" dirty="0"/>
              <a:t>cohabiting with </a:t>
            </a:r>
            <a:r>
              <a:rPr lang="en-US" i="1" dirty="0"/>
              <a:t>Zea </a:t>
            </a:r>
            <a:r>
              <a:rPr lang="en-US" i="1" dirty="0" err="1"/>
              <a:t>diploperrenis</a:t>
            </a:r>
            <a:r>
              <a:rPr lang="en-US" i="1" dirty="0"/>
              <a:t> </a:t>
            </a:r>
            <a:r>
              <a:rPr lang="en-US" dirty="0"/>
              <a:t>in Mexico is an important illustration of this living biological exchange and guardianship. </a:t>
            </a:r>
          </a:p>
          <a:p>
            <a:endParaRPr lang="en-US" dirty="0"/>
          </a:p>
          <a:p>
            <a:r>
              <a:rPr lang="en-US" dirty="0"/>
              <a:t>The domestication syndrome affects “shattering” and therefore self-reproduction of some crops like wheat and corn but it also – at least in the Indigenous context -- results in allele diversification which obviates the closing of the genetic lines and an openness to new adaptations in the face of environmental changes, many induced  by the imposition of settler colonial systems of dispossession and displacement of Indigenous farmers and their agroecosystems.</a:t>
            </a:r>
          </a:p>
        </p:txBody>
      </p:sp>
      <p:sp>
        <p:nvSpPr>
          <p:cNvPr id="4" name="Slide Number Placeholder 3"/>
          <p:cNvSpPr>
            <a:spLocks noGrp="1"/>
          </p:cNvSpPr>
          <p:nvPr>
            <p:ph type="sldNum" sz="quarter" idx="5"/>
          </p:nvPr>
        </p:nvSpPr>
        <p:spPr/>
        <p:txBody>
          <a:bodyPr/>
          <a:lstStyle/>
          <a:p>
            <a:fld id="{41197274-B00B-FA47-887F-E4CA087AC1E0}" type="slidenum">
              <a:rPr lang="en-US" smtClean="0"/>
              <a:t>22</a:t>
            </a:fld>
            <a:endParaRPr lang="en-US"/>
          </a:p>
        </p:txBody>
      </p:sp>
    </p:spTree>
    <p:extLst>
      <p:ext uri="{BB962C8B-B14F-4D97-AF65-F5344CB8AC3E}">
        <p14:creationId xmlns:p14="http://schemas.microsoft.com/office/powerpoint/2010/main" val="2833175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23</a:t>
            </a:fld>
            <a:endParaRPr lang="en-US"/>
          </a:p>
        </p:txBody>
      </p:sp>
    </p:spTree>
    <p:extLst>
      <p:ext uri="{BB962C8B-B14F-4D97-AF65-F5344CB8AC3E}">
        <p14:creationId xmlns:p14="http://schemas.microsoft.com/office/powerpoint/2010/main" val="266562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29</a:t>
            </a:fld>
            <a:endParaRPr lang="en-US"/>
          </a:p>
        </p:txBody>
      </p:sp>
    </p:spTree>
    <p:extLst>
      <p:ext uri="{BB962C8B-B14F-4D97-AF65-F5344CB8AC3E}">
        <p14:creationId xmlns:p14="http://schemas.microsoft.com/office/powerpoint/2010/main" val="257773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Decolonial note: </a:t>
            </a:r>
            <a:r>
              <a:rPr lang="en-US" dirty="0"/>
              <a:t>It is important to also consider possible epigenetic and gene expression trends associated with </a:t>
            </a:r>
            <a:r>
              <a:rPr lang="en-US" b="1" dirty="0" err="1"/>
              <a:t>mtDNA</a:t>
            </a:r>
            <a:r>
              <a:rPr lang="en-US" b="1" dirty="0"/>
              <a:t> lineages </a:t>
            </a:r>
            <a:r>
              <a:rPr lang="en-US" dirty="0"/>
              <a:t>and the resulting unique </a:t>
            </a:r>
            <a:r>
              <a:rPr lang="en-US" b="1" dirty="0"/>
              <a:t>Haplogroups </a:t>
            </a:r>
            <a:r>
              <a:rPr lang="en-US" dirty="0"/>
              <a:t>within Indigenous populations. The </a:t>
            </a:r>
            <a:r>
              <a:rPr lang="en-US" dirty="0" err="1"/>
              <a:t>mtDNA</a:t>
            </a:r>
            <a:r>
              <a:rPr lang="en-US" dirty="0"/>
              <a:t> lineage is strictly traced through the maternal side of a person’s genealogical tree. </a:t>
            </a:r>
          </a:p>
          <a:p>
            <a:endParaRPr lang="en-US" dirty="0"/>
          </a:p>
          <a:p>
            <a:r>
              <a:rPr lang="en-US" sz="1200" b="1" i="0" kern="1200" dirty="0">
                <a:solidFill>
                  <a:schemeClr val="tx1"/>
                </a:solidFill>
                <a:effectLst/>
                <a:latin typeface="+mn-lt"/>
                <a:ea typeface="+mn-ea"/>
                <a:cs typeface="+mn-cs"/>
              </a:rPr>
              <a:t>Maternal haplogroups </a:t>
            </a:r>
            <a:r>
              <a:rPr lang="en-US" sz="1200" b="0" i="0" kern="1200" dirty="0">
                <a:solidFill>
                  <a:schemeClr val="tx1"/>
                </a:solidFill>
                <a:effectLst/>
                <a:latin typeface="+mn-lt"/>
                <a:ea typeface="+mn-ea"/>
                <a:cs typeface="+mn-cs"/>
              </a:rPr>
              <a:t>are determined by defining variants in your mitochondrial DNA. Everyone  inherits  their mitochondria from their mothers. Unlike your other pieces of DNA, your mitochondrial DNA is the only type of DNA that is found outside of the nucleus. For this reason, your mitochondrial DNA does not recombine with other types of DNA. Because your mitochondria is inherited directly from you mother and undergoes very little recombination, you will share the same maternal haplogroup with any relative you share a direct maternal line with.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Given these trends – for e.g., 87 percent of Mexican Americans (</a:t>
            </a:r>
            <a:r>
              <a:rPr lang="en-US" sz="1200" b="0" i="0" kern="1200" dirty="0" err="1">
                <a:solidFill>
                  <a:schemeClr val="tx1"/>
                </a:solidFill>
                <a:effectLst/>
                <a:latin typeface="+mn-lt"/>
                <a:ea typeface="+mn-ea"/>
                <a:cs typeface="+mn-cs"/>
              </a:rPr>
              <a:t>Chicanx</a:t>
            </a:r>
            <a:r>
              <a:rPr lang="en-US" sz="1200" b="0" i="0" kern="1200" dirty="0">
                <a:solidFill>
                  <a:schemeClr val="tx1"/>
                </a:solidFill>
                <a:effectLst/>
                <a:latin typeface="+mn-lt"/>
                <a:ea typeface="+mn-ea"/>
                <a:cs typeface="+mn-cs"/>
              </a:rPr>
              <a:t>) have a Native American maternal line – one might reasonably expect there will be variant adaptations and responses to environmental factors like diet, external stressors, historical traumas, effects of structural violence, and so on. There is a need to understand epigenetic factors related to diet and nutrition that may be associated with genomic qualities of the </a:t>
            </a:r>
            <a:r>
              <a:rPr lang="en-US" sz="1200" b="0" i="0" kern="1200" dirty="0" err="1">
                <a:solidFill>
                  <a:schemeClr val="tx1"/>
                </a:solidFill>
                <a:effectLst/>
                <a:latin typeface="+mn-lt"/>
                <a:ea typeface="+mn-ea"/>
                <a:cs typeface="+mn-cs"/>
              </a:rPr>
              <a:t>mtDNA</a:t>
            </a:r>
            <a:r>
              <a:rPr lang="en-US" sz="1200" b="0" i="0" kern="1200" dirty="0">
                <a:solidFill>
                  <a:schemeClr val="tx1"/>
                </a:solidFill>
                <a:effectLst/>
                <a:latin typeface="+mn-lt"/>
                <a:ea typeface="+mn-ea"/>
                <a:cs typeface="+mn-cs"/>
              </a:rPr>
              <a:t> lines influenced and reconstituted by induced responses to contingent factors like intergenerational historical trauma and structural violence.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example, recent studies suggest that the poverty (of deprivation) resulting from structural violence can lead to epigenetic changes affecting health outcomes across generations. One study should be quoted here:</a:t>
            </a:r>
          </a:p>
          <a:p>
            <a:endParaRPr lang="en-US" sz="1200" b="0" i="0" kern="1200" dirty="0">
              <a:solidFill>
                <a:schemeClr val="tx1"/>
              </a:solidFill>
              <a:effectLst/>
              <a:latin typeface="+mn-lt"/>
              <a:ea typeface="+mn-ea"/>
              <a:cs typeface="+mn-cs"/>
            </a:endParaRPr>
          </a:p>
          <a:p>
            <a:pPr lvl="2"/>
            <a:r>
              <a:rPr lang="en-US" sz="1200" b="0" i="1" kern="1200" dirty="0">
                <a:solidFill>
                  <a:schemeClr val="tx1"/>
                </a:solidFill>
                <a:effectLst/>
                <a:latin typeface="+mn-lt"/>
                <a:ea typeface="+mn-ea"/>
                <a:cs typeface="+mn-cs"/>
              </a:rPr>
              <a:t>Telomere length appears to be a biomarker of social stress. Telomere shortening has been associated with depression, harsh parenting, paternal absence, and perceived racism. Stress related telomere shortening could evoke physiological weathering in a way similar to aging …</a:t>
            </a:r>
          </a:p>
          <a:p>
            <a:pPr lvl="2"/>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See: Daniel A. </a:t>
            </a:r>
            <a:r>
              <a:rPr lang="en-US" sz="1200" b="0" i="0" kern="1200" dirty="0" err="1">
                <a:solidFill>
                  <a:schemeClr val="tx1"/>
                </a:solidFill>
                <a:effectLst/>
                <a:latin typeface="+mn-lt"/>
                <a:ea typeface="+mn-ea"/>
                <a:cs typeface="+mn-cs"/>
              </a:rPr>
              <a:t>Notterman</a:t>
            </a:r>
            <a:r>
              <a:rPr lang="en-US" sz="1200" b="0" i="0" kern="1200" dirty="0">
                <a:solidFill>
                  <a:schemeClr val="tx1"/>
                </a:solidFill>
                <a:effectLst/>
                <a:latin typeface="+mn-lt"/>
                <a:ea typeface="+mn-ea"/>
                <a:cs typeface="+mn-cs"/>
              </a:rPr>
              <a:t> and Colter Mitchell. 2015. Epigenetics and Understanding the Impact of Social Determinants of Health</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Pediatr</a:t>
            </a:r>
            <a:r>
              <a:rPr lang="en-US" sz="1200" b="0" i="1" kern="1200" dirty="0">
                <a:solidFill>
                  <a:schemeClr val="tx1"/>
                </a:solidFill>
                <a:effectLst/>
                <a:latin typeface="+mn-lt"/>
                <a:ea typeface="+mn-ea"/>
                <a:cs typeface="+mn-cs"/>
              </a:rPr>
              <a:t> Clin North Am. </a:t>
            </a:r>
            <a:r>
              <a:rPr lang="en-US" sz="1200" b="0" i="0" kern="1200" dirty="0">
                <a:solidFill>
                  <a:schemeClr val="tx1"/>
                </a:solidFill>
                <a:effectLst/>
                <a:latin typeface="+mn-lt"/>
                <a:ea typeface="+mn-ea"/>
                <a:cs typeface="+mn-cs"/>
              </a:rPr>
              <a:t>62(5): 1227–1240</a:t>
            </a:r>
            <a:r>
              <a:rPr lang="en-US" sz="1200" b="0"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4</a:t>
            </a:fld>
            <a:endParaRPr lang="en-US"/>
          </a:p>
        </p:txBody>
      </p:sp>
    </p:spTree>
    <p:extLst>
      <p:ext uri="{BB962C8B-B14F-4D97-AF65-F5344CB8AC3E}">
        <p14:creationId xmlns:p14="http://schemas.microsoft.com/office/powerpoint/2010/main" val="108687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6</a:t>
            </a:fld>
            <a:endParaRPr lang="en-US"/>
          </a:p>
        </p:txBody>
      </p:sp>
    </p:spTree>
    <p:extLst>
      <p:ext uri="{BB962C8B-B14F-4D97-AF65-F5344CB8AC3E}">
        <p14:creationId xmlns:p14="http://schemas.microsoft.com/office/powerpoint/2010/main" val="291359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7</a:t>
            </a:fld>
            <a:endParaRPr lang="en-US"/>
          </a:p>
        </p:txBody>
      </p:sp>
    </p:spTree>
    <p:extLst>
      <p:ext uri="{BB962C8B-B14F-4D97-AF65-F5344CB8AC3E}">
        <p14:creationId xmlns:p14="http://schemas.microsoft.com/office/powerpoint/2010/main" val="83237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8</a:t>
            </a:fld>
            <a:endParaRPr lang="en-US"/>
          </a:p>
        </p:txBody>
      </p:sp>
    </p:spTree>
    <p:extLst>
      <p:ext uri="{BB962C8B-B14F-4D97-AF65-F5344CB8AC3E}">
        <p14:creationId xmlns:p14="http://schemas.microsoft.com/office/powerpoint/2010/main" val="316274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 diagram: </a:t>
            </a: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Firmicutes</a:t>
            </a:r>
            <a:r>
              <a:rPr lang="en-US" sz="1200" b="0" i="0" kern="1200" dirty="0">
                <a:solidFill>
                  <a:schemeClr val="tx1"/>
                </a:solidFill>
                <a:effectLst/>
                <a:latin typeface="+mn-lt"/>
                <a:ea typeface="+mn-ea"/>
                <a:cs typeface="+mn-cs"/>
              </a:rPr>
              <a:t> (Latin: </a:t>
            </a:r>
            <a:r>
              <a:rPr lang="en-US" sz="1200" b="0" i="0" kern="1200" dirty="0" err="1">
                <a:solidFill>
                  <a:schemeClr val="tx1"/>
                </a:solidFill>
                <a:effectLst/>
                <a:latin typeface="+mn-lt"/>
                <a:ea typeface="+mn-ea"/>
                <a:cs typeface="+mn-cs"/>
              </a:rPr>
              <a:t>firmus</a:t>
            </a:r>
            <a:r>
              <a:rPr lang="en-US" sz="1200" b="0" i="0" kern="1200" dirty="0">
                <a:solidFill>
                  <a:schemeClr val="tx1"/>
                </a:solidFill>
                <a:effectLst/>
                <a:latin typeface="+mn-lt"/>
                <a:ea typeface="+mn-ea"/>
                <a:cs typeface="+mn-cs"/>
              </a:rPr>
              <a:t>, strong, and cutis, skin, referring to the cell wall) are a phylum of bacteria, most of which have gram-positive cell wall structure. A few, however, such as </a:t>
            </a:r>
            <a:r>
              <a:rPr lang="en-US" sz="1200" b="0" i="0" kern="1200" dirty="0" err="1">
                <a:solidFill>
                  <a:schemeClr val="tx1"/>
                </a:solidFill>
                <a:effectLst/>
                <a:latin typeface="+mn-lt"/>
                <a:ea typeface="+mn-ea"/>
                <a:cs typeface="+mn-cs"/>
              </a:rPr>
              <a:t>Megasphaera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Pectinatus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Selenomonas</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Zymophilus</a:t>
            </a:r>
            <a:r>
              <a:rPr lang="en-US" sz="1200" b="0" i="0" kern="1200" dirty="0">
                <a:solidFill>
                  <a:schemeClr val="tx1"/>
                </a:solidFill>
                <a:effectLst/>
                <a:latin typeface="+mn-lt"/>
                <a:ea typeface="+mn-ea"/>
                <a:cs typeface="+mn-cs"/>
              </a:rPr>
              <a:t>, have a porous pseudo-outer membrane that causes them to stain gram-negative.</a:t>
            </a:r>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9</a:t>
            </a:fld>
            <a:endParaRPr lang="en-US"/>
          </a:p>
        </p:txBody>
      </p:sp>
    </p:spTree>
    <p:extLst>
      <p:ext uri="{BB962C8B-B14F-4D97-AF65-F5344CB8AC3E}">
        <p14:creationId xmlns:p14="http://schemas.microsoft.com/office/powerpoint/2010/main" val="127908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10</a:t>
            </a:fld>
            <a:endParaRPr lang="en-US"/>
          </a:p>
        </p:txBody>
      </p:sp>
    </p:spTree>
    <p:extLst>
      <p:ext uri="{BB962C8B-B14F-4D97-AF65-F5344CB8AC3E}">
        <p14:creationId xmlns:p14="http://schemas.microsoft.com/office/powerpoint/2010/main" val="94614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11</a:t>
            </a:fld>
            <a:endParaRPr lang="en-US"/>
          </a:p>
        </p:txBody>
      </p:sp>
    </p:spTree>
    <p:extLst>
      <p:ext uri="{BB962C8B-B14F-4D97-AF65-F5344CB8AC3E}">
        <p14:creationId xmlns:p14="http://schemas.microsoft.com/office/powerpoint/2010/main" val="221381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12</a:t>
            </a:fld>
            <a:endParaRPr lang="en-US"/>
          </a:p>
        </p:txBody>
      </p:sp>
    </p:spTree>
    <p:extLst>
      <p:ext uri="{BB962C8B-B14F-4D97-AF65-F5344CB8AC3E}">
        <p14:creationId xmlns:p14="http://schemas.microsoft.com/office/powerpoint/2010/main" val="171047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23BF-B82E-0244-9FA6-43BD21378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4848A-E0E1-DF4E-8C9B-3FF9D8138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903CD-A5B4-3D40-A25E-C1140B896FCD}"/>
              </a:ext>
            </a:extLst>
          </p:cNvPr>
          <p:cNvSpPr>
            <a:spLocks noGrp="1"/>
          </p:cNvSpPr>
          <p:nvPr>
            <p:ph type="dt" sz="half" idx="10"/>
          </p:nvPr>
        </p:nvSpPr>
        <p:spPr/>
        <p:txBody>
          <a:bodyPr/>
          <a:lstStyle/>
          <a:p>
            <a:fld id="{62344B4D-45EF-0F4B-861F-395561979659}" type="datetimeFigureOut">
              <a:rPr lang="en-US" smtClean="0"/>
              <a:t>8/10/22</a:t>
            </a:fld>
            <a:endParaRPr lang="en-US"/>
          </a:p>
        </p:txBody>
      </p:sp>
      <p:sp>
        <p:nvSpPr>
          <p:cNvPr id="5" name="Footer Placeholder 4">
            <a:extLst>
              <a:ext uri="{FF2B5EF4-FFF2-40B4-BE49-F238E27FC236}">
                <a16:creationId xmlns:a16="http://schemas.microsoft.com/office/drawing/2014/main" id="{F97E2F65-5507-DD4D-B52A-D5244376B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289A-C04C-C742-BCBD-91354AE21BCE}"/>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0840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08DF-7694-EC40-9A32-2C8B1F75F0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B53F7-95FF-7645-B5DC-AFFDD75CA8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CA804-400D-814D-A709-8D77F4E7E969}"/>
              </a:ext>
            </a:extLst>
          </p:cNvPr>
          <p:cNvSpPr>
            <a:spLocks noGrp="1"/>
          </p:cNvSpPr>
          <p:nvPr>
            <p:ph type="dt" sz="half" idx="10"/>
          </p:nvPr>
        </p:nvSpPr>
        <p:spPr/>
        <p:txBody>
          <a:bodyPr/>
          <a:lstStyle/>
          <a:p>
            <a:fld id="{62344B4D-45EF-0F4B-861F-395561979659}" type="datetimeFigureOut">
              <a:rPr lang="en-US" smtClean="0"/>
              <a:t>8/10/22</a:t>
            </a:fld>
            <a:endParaRPr lang="en-US"/>
          </a:p>
        </p:txBody>
      </p:sp>
      <p:sp>
        <p:nvSpPr>
          <p:cNvPr id="5" name="Footer Placeholder 4">
            <a:extLst>
              <a:ext uri="{FF2B5EF4-FFF2-40B4-BE49-F238E27FC236}">
                <a16:creationId xmlns:a16="http://schemas.microsoft.com/office/drawing/2014/main" id="{16F418A3-BE00-BE45-9C0A-359789AE4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56D19-AEB1-4545-A7BB-AA46D51FD4A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420277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BB62F-430A-E64B-B2EF-B37AE9C398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78A999-6B68-014B-BE83-37473C07B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10EFB-B124-5E4D-94D0-E2929A1C8C26}"/>
              </a:ext>
            </a:extLst>
          </p:cNvPr>
          <p:cNvSpPr>
            <a:spLocks noGrp="1"/>
          </p:cNvSpPr>
          <p:nvPr>
            <p:ph type="dt" sz="half" idx="10"/>
          </p:nvPr>
        </p:nvSpPr>
        <p:spPr/>
        <p:txBody>
          <a:bodyPr/>
          <a:lstStyle/>
          <a:p>
            <a:fld id="{62344B4D-45EF-0F4B-861F-395561979659}" type="datetimeFigureOut">
              <a:rPr lang="en-US" smtClean="0"/>
              <a:t>8/10/22</a:t>
            </a:fld>
            <a:endParaRPr lang="en-US"/>
          </a:p>
        </p:txBody>
      </p:sp>
      <p:sp>
        <p:nvSpPr>
          <p:cNvPr id="5" name="Footer Placeholder 4">
            <a:extLst>
              <a:ext uri="{FF2B5EF4-FFF2-40B4-BE49-F238E27FC236}">
                <a16:creationId xmlns:a16="http://schemas.microsoft.com/office/drawing/2014/main" id="{A3A4FA78-BA0B-0A46-89FE-7F75AA118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589A6-4C8B-CC4A-875D-FC47DE9E6478}"/>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1264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20CB-4E38-304F-95F5-52D11F97A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76ECC-76A3-5D45-BECD-8D84D5B06E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11720-270C-D546-B198-278DE3F45CBE}"/>
              </a:ext>
            </a:extLst>
          </p:cNvPr>
          <p:cNvSpPr>
            <a:spLocks noGrp="1"/>
          </p:cNvSpPr>
          <p:nvPr>
            <p:ph type="dt" sz="half" idx="10"/>
          </p:nvPr>
        </p:nvSpPr>
        <p:spPr/>
        <p:txBody>
          <a:bodyPr/>
          <a:lstStyle/>
          <a:p>
            <a:fld id="{62344B4D-45EF-0F4B-861F-395561979659}" type="datetimeFigureOut">
              <a:rPr lang="en-US" smtClean="0"/>
              <a:t>8/10/22</a:t>
            </a:fld>
            <a:endParaRPr lang="en-US"/>
          </a:p>
        </p:txBody>
      </p:sp>
      <p:sp>
        <p:nvSpPr>
          <p:cNvPr id="5" name="Footer Placeholder 4">
            <a:extLst>
              <a:ext uri="{FF2B5EF4-FFF2-40B4-BE49-F238E27FC236}">
                <a16:creationId xmlns:a16="http://schemas.microsoft.com/office/drawing/2014/main" id="{696B3321-F315-7246-82A7-088B34DA9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72C6C-F4FE-1F47-B4D7-EB4EB845487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64478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4B56-0071-BA4A-B0D9-900C34E14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DF81CE-D533-454D-9510-73B839D33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C15AA4-9740-1C42-9DD4-E0C2145B287E}"/>
              </a:ext>
            </a:extLst>
          </p:cNvPr>
          <p:cNvSpPr>
            <a:spLocks noGrp="1"/>
          </p:cNvSpPr>
          <p:nvPr>
            <p:ph type="dt" sz="half" idx="10"/>
          </p:nvPr>
        </p:nvSpPr>
        <p:spPr/>
        <p:txBody>
          <a:bodyPr/>
          <a:lstStyle/>
          <a:p>
            <a:fld id="{62344B4D-45EF-0F4B-861F-395561979659}" type="datetimeFigureOut">
              <a:rPr lang="en-US" smtClean="0"/>
              <a:t>8/10/22</a:t>
            </a:fld>
            <a:endParaRPr lang="en-US"/>
          </a:p>
        </p:txBody>
      </p:sp>
      <p:sp>
        <p:nvSpPr>
          <p:cNvPr id="5" name="Footer Placeholder 4">
            <a:extLst>
              <a:ext uri="{FF2B5EF4-FFF2-40B4-BE49-F238E27FC236}">
                <a16:creationId xmlns:a16="http://schemas.microsoft.com/office/drawing/2014/main" id="{8A231C36-B10C-8342-B53C-322BBC54A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FD541-5E42-B244-BF22-61A414F6557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79782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5B3E-B618-9F4B-AC48-90BCFE305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B7918-B7D2-5B44-8F6E-82DAA7F088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D89E1-750A-C543-B7CD-D7B615E14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8AA7C6-9726-4D4B-B6A4-B9A246115F47}"/>
              </a:ext>
            </a:extLst>
          </p:cNvPr>
          <p:cNvSpPr>
            <a:spLocks noGrp="1"/>
          </p:cNvSpPr>
          <p:nvPr>
            <p:ph type="dt" sz="half" idx="10"/>
          </p:nvPr>
        </p:nvSpPr>
        <p:spPr/>
        <p:txBody>
          <a:bodyPr/>
          <a:lstStyle/>
          <a:p>
            <a:fld id="{62344B4D-45EF-0F4B-861F-395561979659}" type="datetimeFigureOut">
              <a:rPr lang="en-US" smtClean="0"/>
              <a:t>8/10/22</a:t>
            </a:fld>
            <a:endParaRPr lang="en-US"/>
          </a:p>
        </p:txBody>
      </p:sp>
      <p:sp>
        <p:nvSpPr>
          <p:cNvPr id="6" name="Footer Placeholder 5">
            <a:extLst>
              <a:ext uri="{FF2B5EF4-FFF2-40B4-BE49-F238E27FC236}">
                <a16:creationId xmlns:a16="http://schemas.microsoft.com/office/drawing/2014/main" id="{4A2F025B-2666-0946-845F-5A23D5854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06257-E2B9-9645-890D-4DF4ADA2D075}"/>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06137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7CF7-41BD-4644-B07E-BAB016829A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ADB44-4ACE-994D-88BD-B2EA8B66C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50298-24E6-6143-AAE7-620B15D6F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4FFCAC-91C6-FE4A-BF6A-A186A5CEB6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A9B1C-381A-0844-B10E-C81514B063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F9037-417C-684B-94C3-8DAC64B73687}"/>
              </a:ext>
            </a:extLst>
          </p:cNvPr>
          <p:cNvSpPr>
            <a:spLocks noGrp="1"/>
          </p:cNvSpPr>
          <p:nvPr>
            <p:ph type="dt" sz="half" idx="10"/>
          </p:nvPr>
        </p:nvSpPr>
        <p:spPr/>
        <p:txBody>
          <a:bodyPr/>
          <a:lstStyle/>
          <a:p>
            <a:fld id="{62344B4D-45EF-0F4B-861F-395561979659}" type="datetimeFigureOut">
              <a:rPr lang="en-US" smtClean="0"/>
              <a:t>8/10/22</a:t>
            </a:fld>
            <a:endParaRPr lang="en-US"/>
          </a:p>
        </p:txBody>
      </p:sp>
      <p:sp>
        <p:nvSpPr>
          <p:cNvPr id="8" name="Footer Placeholder 7">
            <a:extLst>
              <a:ext uri="{FF2B5EF4-FFF2-40B4-BE49-F238E27FC236}">
                <a16:creationId xmlns:a16="http://schemas.microsoft.com/office/drawing/2014/main" id="{ACDCA84C-252B-8547-8E14-F92C763418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DD0E83-7FBD-7F47-AA72-A31683A62ECB}"/>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71364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A2B4-A9C3-CF47-B44C-806059F6D2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82529-8079-CD45-A88C-AFFCCC545E14}"/>
              </a:ext>
            </a:extLst>
          </p:cNvPr>
          <p:cNvSpPr>
            <a:spLocks noGrp="1"/>
          </p:cNvSpPr>
          <p:nvPr>
            <p:ph type="dt" sz="half" idx="10"/>
          </p:nvPr>
        </p:nvSpPr>
        <p:spPr/>
        <p:txBody>
          <a:bodyPr/>
          <a:lstStyle/>
          <a:p>
            <a:fld id="{62344B4D-45EF-0F4B-861F-395561979659}" type="datetimeFigureOut">
              <a:rPr lang="en-US" smtClean="0"/>
              <a:t>8/10/22</a:t>
            </a:fld>
            <a:endParaRPr lang="en-US"/>
          </a:p>
        </p:txBody>
      </p:sp>
      <p:sp>
        <p:nvSpPr>
          <p:cNvPr id="4" name="Footer Placeholder 3">
            <a:extLst>
              <a:ext uri="{FF2B5EF4-FFF2-40B4-BE49-F238E27FC236}">
                <a16:creationId xmlns:a16="http://schemas.microsoft.com/office/drawing/2014/main" id="{FD23D80F-5957-404A-B641-D3112510A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FC013-59E7-974B-B2BB-4105A4F4135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55653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F3866-5FF7-4F42-8D2F-6F739B45B15A}"/>
              </a:ext>
            </a:extLst>
          </p:cNvPr>
          <p:cNvSpPr>
            <a:spLocks noGrp="1"/>
          </p:cNvSpPr>
          <p:nvPr>
            <p:ph type="dt" sz="half" idx="10"/>
          </p:nvPr>
        </p:nvSpPr>
        <p:spPr/>
        <p:txBody>
          <a:bodyPr/>
          <a:lstStyle/>
          <a:p>
            <a:fld id="{62344B4D-45EF-0F4B-861F-395561979659}" type="datetimeFigureOut">
              <a:rPr lang="en-US" smtClean="0"/>
              <a:t>8/10/22</a:t>
            </a:fld>
            <a:endParaRPr lang="en-US"/>
          </a:p>
        </p:txBody>
      </p:sp>
      <p:sp>
        <p:nvSpPr>
          <p:cNvPr id="3" name="Footer Placeholder 2">
            <a:extLst>
              <a:ext uri="{FF2B5EF4-FFF2-40B4-BE49-F238E27FC236}">
                <a16:creationId xmlns:a16="http://schemas.microsoft.com/office/drawing/2014/main" id="{1B50CBFC-0A24-4C48-BD5E-79235C8F2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47A684-FF8A-624D-836B-E01E3A4B24D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752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A05A-E36E-D549-B616-9C86D4274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5F07AF-243B-F247-99B8-34319E0B7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E3213-BC9A-A047-9B0F-4D1658CF6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00225-2E2C-3245-A731-83DE8A4A75C4}"/>
              </a:ext>
            </a:extLst>
          </p:cNvPr>
          <p:cNvSpPr>
            <a:spLocks noGrp="1"/>
          </p:cNvSpPr>
          <p:nvPr>
            <p:ph type="dt" sz="half" idx="10"/>
          </p:nvPr>
        </p:nvSpPr>
        <p:spPr/>
        <p:txBody>
          <a:bodyPr/>
          <a:lstStyle/>
          <a:p>
            <a:fld id="{62344B4D-45EF-0F4B-861F-395561979659}" type="datetimeFigureOut">
              <a:rPr lang="en-US" smtClean="0"/>
              <a:t>8/10/22</a:t>
            </a:fld>
            <a:endParaRPr lang="en-US"/>
          </a:p>
        </p:txBody>
      </p:sp>
      <p:sp>
        <p:nvSpPr>
          <p:cNvPr id="6" name="Footer Placeholder 5">
            <a:extLst>
              <a:ext uri="{FF2B5EF4-FFF2-40B4-BE49-F238E27FC236}">
                <a16:creationId xmlns:a16="http://schemas.microsoft.com/office/drawing/2014/main" id="{72E86C2C-4EA7-864D-BE17-199DF447F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88C06-68E2-E54A-8AE7-3F049BD5401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84630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6BD6-14A7-C640-BF47-2D5C69CF7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729A8-EFD2-2343-AC5C-5ADE0F060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9BFED4-E1BD-5F4C-A1B8-98D8C548E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A7B1F-F11B-2A4C-BC1F-5FF5725FE768}"/>
              </a:ext>
            </a:extLst>
          </p:cNvPr>
          <p:cNvSpPr>
            <a:spLocks noGrp="1"/>
          </p:cNvSpPr>
          <p:nvPr>
            <p:ph type="dt" sz="half" idx="10"/>
          </p:nvPr>
        </p:nvSpPr>
        <p:spPr/>
        <p:txBody>
          <a:bodyPr/>
          <a:lstStyle/>
          <a:p>
            <a:fld id="{62344B4D-45EF-0F4B-861F-395561979659}" type="datetimeFigureOut">
              <a:rPr lang="en-US" smtClean="0"/>
              <a:t>8/10/22</a:t>
            </a:fld>
            <a:endParaRPr lang="en-US"/>
          </a:p>
        </p:txBody>
      </p:sp>
      <p:sp>
        <p:nvSpPr>
          <p:cNvPr id="6" name="Footer Placeholder 5">
            <a:extLst>
              <a:ext uri="{FF2B5EF4-FFF2-40B4-BE49-F238E27FC236}">
                <a16:creationId xmlns:a16="http://schemas.microsoft.com/office/drawing/2014/main" id="{D8482A5B-45D4-E243-ACE8-820AC73D3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E0F25-F7A6-0242-8107-DDD9EED9B076}"/>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5395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A61CB-C73A-3A43-B58E-D48BEBC71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291C7-D709-7F42-8FC4-01854F27E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E9ED9-13E9-2C43-A427-AF13E6EF2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44B4D-45EF-0F4B-861F-395561979659}" type="datetimeFigureOut">
              <a:rPr lang="en-US" smtClean="0"/>
              <a:t>8/10/22</a:t>
            </a:fld>
            <a:endParaRPr lang="en-US"/>
          </a:p>
        </p:txBody>
      </p:sp>
      <p:sp>
        <p:nvSpPr>
          <p:cNvPr id="5" name="Footer Placeholder 4">
            <a:extLst>
              <a:ext uri="{FF2B5EF4-FFF2-40B4-BE49-F238E27FC236}">
                <a16:creationId xmlns:a16="http://schemas.microsoft.com/office/drawing/2014/main" id="{D9B52202-B9A7-1A47-99F7-98EAFD897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6178C7-E8E1-2F4D-B953-B8E5AD3E6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8FFE5-EFD1-6B46-93AA-576006B50C7E}" type="slidenum">
              <a:rPr lang="en-US" smtClean="0"/>
              <a:t>‹#›</a:t>
            </a:fld>
            <a:endParaRPr lang="en-US"/>
          </a:p>
        </p:txBody>
      </p:sp>
    </p:spTree>
    <p:extLst>
      <p:ext uri="{BB962C8B-B14F-4D97-AF65-F5344CB8AC3E}">
        <p14:creationId xmlns:p14="http://schemas.microsoft.com/office/powerpoint/2010/main" val="80628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4D0DB-0CD1-C34D-A311-BB2B9A854FB4}"/>
              </a:ext>
            </a:extLst>
          </p:cNvPr>
          <p:cNvSpPr>
            <a:spLocks noGrp="1"/>
          </p:cNvSpPr>
          <p:nvPr>
            <p:ph type="ctrTitle"/>
          </p:nvPr>
        </p:nvSpPr>
        <p:spPr>
          <a:xfrm>
            <a:off x="643468" y="276192"/>
            <a:ext cx="3363974" cy="1597315"/>
          </a:xfrm>
          <a:noFill/>
          <a:ln w="19050">
            <a:solidFill>
              <a:schemeClr val="bg1"/>
            </a:solidFill>
          </a:ln>
        </p:spPr>
        <p:txBody>
          <a:bodyPr vert="horz" wrap="square" lIns="91440" tIns="45720" rIns="91440" bIns="45720" rtlCol="0" anchor="ctr">
            <a:normAutofit/>
          </a:bodyPr>
          <a:lstStyle/>
          <a:p>
            <a:r>
              <a:rPr lang="en-US" sz="2800" kern="1200" dirty="0" err="1">
                <a:solidFill>
                  <a:schemeClr val="bg1"/>
                </a:solidFill>
                <a:latin typeface="+mj-lt"/>
                <a:ea typeface="+mj-ea"/>
                <a:cs typeface="+mj-cs"/>
              </a:rPr>
              <a:t>Nutrigenome</a:t>
            </a:r>
            <a:r>
              <a:rPr lang="en-US" sz="2800" kern="1200" dirty="0">
                <a:solidFill>
                  <a:schemeClr val="bg1"/>
                </a:solidFill>
                <a:latin typeface="+mj-lt"/>
                <a:ea typeface="+mj-ea"/>
                <a:cs typeface="+mj-cs"/>
              </a:rPr>
              <a:t> and Gut Microbiome </a:t>
            </a:r>
            <a:br>
              <a:rPr lang="en-US" sz="2800" kern="1200" dirty="0">
                <a:solidFill>
                  <a:schemeClr val="bg1"/>
                </a:solidFill>
                <a:latin typeface="+mj-lt"/>
                <a:ea typeface="+mj-ea"/>
                <a:cs typeface="+mj-cs"/>
              </a:rPr>
            </a:br>
            <a:r>
              <a:rPr lang="en-US" sz="2400" i="1" kern="1200" dirty="0" err="1">
                <a:solidFill>
                  <a:schemeClr val="bg1"/>
                </a:solidFill>
                <a:latin typeface="+mj-lt"/>
                <a:ea typeface="+mj-ea"/>
                <a:cs typeface="+mj-cs"/>
              </a:rPr>
              <a:t>Daniell</a:t>
            </a:r>
            <a:r>
              <a:rPr lang="en-US" sz="2400" i="1" kern="1200" dirty="0">
                <a:solidFill>
                  <a:schemeClr val="bg1"/>
                </a:solidFill>
                <a:latin typeface="+mj-lt"/>
                <a:ea typeface="+mj-ea"/>
                <a:cs typeface="+mj-cs"/>
              </a:rPr>
              <a:t> and Ryan</a:t>
            </a:r>
          </a:p>
        </p:txBody>
      </p:sp>
      <p:sp>
        <p:nvSpPr>
          <p:cNvPr id="3" name="Subtitle 2">
            <a:extLst>
              <a:ext uri="{FF2B5EF4-FFF2-40B4-BE49-F238E27FC236}">
                <a16:creationId xmlns:a16="http://schemas.microsoft.com/office/drawing/2014/main" id="{08B235C0-5BE0-AD4F-8A2E-3C0F57499C8F}"/>
              </a:ext>
            </a:extLst>
          </p:cNvPr>
          <p:cNvSpPr>
            <a:spLocks noGrp="1"/>
          </p:cNvSpPr>
          <p:nvPr>
            <p:ph type="subTitle" idx="1"/>
          </p:nvPr>
        </p:nvSpPr>
        <p:spPr>
          <a:xfrm>
            <a:off x="176981" y="2149699"/>
            <a:ext cx="4306529" cy="4432109"/>
          </a:xfrm>
        </p:spPr>
        <p:txBody>
          <a:bodyPr vert="horz" lIns="91440" tIns="45720" rIns="91440" bIns="45720" rtlCol="0">
            <a:normAutofit fontScale="92500" lnSpcReduction="20000"/>
          </a:bodyPr>
          <a:lstStyle/>
          <a:p>
            <a:pPr indent="-228600" algn="l">
              <a:buFont typeface="Arial" panose="020B0604020202020204" pitchFamily="34" charset="0"/>
              <a:buChar char="•"/>
            </a:pPr>
            <a:r>
              <a:rPr lang="en-US" dirty="0">
                <a:solidFill>
                  <a:schemeClr val="bg1"/>
                </a:solidFill>
              </a:rPr>
              <a:t>Lifestyle factors including dietary intake have led to the increasing global prevalence and incidence of major chronic diseases (e.g. obesity, diabetes, cardiovascular disease and cancer) in children and adults.</a:t>
            </a:r>
          </a:p>
          <a:p>
            <a:pPr indent="-228600" algn="l">
              <a:buFont typeface="Arial" panose="020B0604020202020204" pitchFamily="34" charset="0"/>
              <a:buChar char="•"/>
            </a:pPr>
            <a:r>
              <a:rPr lang="en-US" dirty="0">
                <a:solidFill>
                  <a:schemeClr val="bg1"/>
                </a:solidFill>
              </a:rPr>
              <a:t>Numerous reports have documented the relationships between dietary patterns, weight gain and chronic disease prevalence.</a:t>
            </a:r>
          </a:p>
          <a:p>
            <a:pPr indent="-228600" algn="l">
              <a:buFont typeface="Arial" panose="020B0604020202020204" pitchFamily="34" charset="0"/>
              <a:buChar char="•"/>
            </a:pPr>
            <a:r>
              <a:rPr lang="en-US" dirty="0">
                <a:solidFill>
                  <a:schemeClr val="bg1"/>
                </a:solidFill>
              </a:rPr>
              <a:t>Few studies have evaluated the potential contribution of decreased food crop genetic diversity in these metabolic and inflammatory disorders.</a:t>
            </a:r>
          </a:p>
          <a:p>
            <a:pPr indent="-228600" algn="l">
              <a:buFont typeface="Arial" panose="020B0604020202020204" pitchFamily="34" charset="0"/>
              <a:buChar char="•"/>
            </a:pPr>
            <a:endParaRPr lang="en-US" sz="1400" dirty="0">
              <a:solidFill>
                <a:schemeClr val="bg1"/>
              </a:solidFill>
            </a:endParaRPr>
          </a:p>
          <a:p>
            <a:pPr indent="-228600" algn="l">
              <a:buFont typeface="Arial" panose="020B0604020202020204" pitchFamily="34" charset="0"/>
              <a:buChar char="•"/>
            </a:pPr>
            <a:endParaRPr lang="en-US" sz="1400" dirty="0">
              <a:solidFill>
                <a:schemeClr val="bg1"/>
              </a:solidFill>
            </a:endParaRPr>
          </a:p>
        </p:txBody>
      </p:sp>
      <p:pic>
        <p:nvPicPr>
          <p:cNvPr id="5" name="Picture 4">
            <a:extLst>
              <a:ext uri="{FF2B5EF4-FFF2-40B4-BE49-F238E27FC236}">
                <a16:creationId xmlns:a16="http://schemas.microsoft.com/office/drawing/2014/main" id="{015236C6-F04C-8241-94CD-F510ADE85D5F}"/>
              </a:ext>
            </a:extLst>
          </p:cNvPr>
          <p:cNvPicPr>
            <a:picLocks noChangeAspect="1"/>
          </p:cNvPicPr>
          <p:nvPr/>
        </p:nvPicPr>
        <p:blipFill>
          <a:blip r:embed="rId2"/>
          <a:stretch>
            <a:fillRect/>
          </a:stretch>
        </p:blipFill>
        <p:spPr>
          <a:xfrm>
            <a:off x="5297763" y="1074850"/>
            <a:ext cx="6250769" cy="4547433"/>
          </a:xfrm>
          <a:prstGeom prst="rect">
            <a:avLst/>
          </a:prstGeom>
        </p:spPr>
      </p:pic>
    </p:spTree>
    <p:extLst>
      <p:ext uri="{BB962C8B-B14F-4D97-AF65-F5344CB8AC3E}">
        <p14:creationId xmlns:p14="http://schemas.microsoft.com/office/powerpoint/2010/main" val="365593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E339C"/>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rPr>
              <a:t>Gram-negative and -positive bacteria</a:t>
            </a:r>
            <a:br>
              <a:rPr lang="en-US" sz="3200" dirty="0">
                <a:solidFill>
                  <a:schemeClr val="bg1"/>
                </a:solidFill>
              </a:rPr>
            </a:br>
            <a:r>
              <a:rPr lang="en-US" sz="3200" dirty="0">
                <a:solidFill>
                  <a:schemeClr val="bg1"/>
                </a:solidFill>
              </a:rPr>
              <a:t>(Firmicutes)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5" y="2214563"/>
            <a:ext cx="4114800" cy="4407042"/>
          </a:xfrm>
        </p:spPr>
        <p:txBody>
          <a:bodyPr>
            <a:normAutofit/>
          </a:bodyPr>
          <a:lstStyle/>
          <a:p>
            <a:pPr marL="0" indent="0">
              <a:buNone/>
            </a:pPr>
            <a:r>
              <a:rPr lang="en-US" sz="2000" b="1" dirty="0">
                <a:solidFill>
                  <a:schemeClr val="bg1"/>
                </a:solidFill>
              </a:rPr>
              <a:t>Principal differences:</a:t>
            </a:r>
          </a:p>
          <a:p>
            <a:r>
              <a:rPr lang="en-US" sz="2000" dirty="0">
                <a:solidFill>
                  <a:schemeClr val="bg1"/>
                </a:solidFill>
              </a:rPr>
              <a:t>Gram-negative bacteria are more resistant against antibodies because their cell wall is impenetrable.</a:t>
            </a:r>
          </a:p>
          <a:p>
            <a:r>
              <a:rPr lang="en-US" sz="2000" dirty="0">
                <a:solidFill>
                  <a:schemeClr val="bg1"/>
                </a:solidFill>
              </a:rPr>
              <a:t>Gram-positive bacteria produce exotoxins.</a:t>
            </a:r>
          </a:p>
          <a:p>
            <a:r>
              <a:rPr lang="en-US" sz="2000" dirty="0">
                <a:solidFill>
                  <a:schemeClr val="bg1"/>
                </a:solidFill>
              </a:rPr>
              <a:t>Gram-negative bacteria produce endotoxins.</a:t>
            </a:r>
          </a:p>
          <a:p>
            <a:endParaRPr lang="en-US" sz="2000" dirty="0">
              <a:solidFill>
                <a:schemeClr val="bg1"/>
              </a:solidFill>
            </a:endParaRPr>
          </a:p>
          <a:p>
            <a:pPr marL="0" indent="0">
              <a:buNone/>
            </a:pPr>
            <a:endParaRPr lang="en-US" sz="2000" dirty="0">
              <a:solidFill>
                <a:schemeClr val="bg1"/>
              </a:solidFill>
            </a:endParaRPr>
          </a:p>
        </p:txBody>
      </p:sp>
      <p:pic>
        <p:nvPicPr>
          <p:cNvPr id="5" name="Picture 4">
            <a:extLst>
              <a:ext uri="{FF2B5EF4-FFF2-40B4-BE49-F238E27FC236}">
                <a16:creationId xmlns:a16="http://schemas.microsoft.com/office/drawing/2014/main" id="{6EA0FFD1-5521-2F49-BBBA-E1034015BC51}"/>
              </a:ext>
            </a:extLst>
          </p:cNvPr>
          <p:cNvPicPr>
            <a:picLocks noChangeAspect="1"/>
          </p:cNvPicPr>
          <p:nvPr/>
        </p:nvPicPr>
        <p:blipFill>
          <a:blip r:embed="rId3"/>
          <a:stretch>
            <a:fillRect/>
          </a:stretch>
        </p:blipFill>
        <p:spPr>
          <a:xfrm>
            <a:off x="4787047" y="1920240"/>
            <a:ext cx="7404953" cy="3017520"/>
          </a:xfrm>
          <a:prstGeom prst="rect">
            <a:avLst/>
          </a:prstGeom>
        </p:spPr>
      </p:pic>
    </p:spTree>
    <p:extLst>
      <p:ext uri="{BB962C8B-B14F-4D97-AF65-F5344CB8AC3E}">
        <p14:creationId xmlns:p14="http://schemas.microsoft.com/office/powerpoint/2010/main" val="166365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alpha val="55000"/>
          </a:srgb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5" y="2214563"/>
            <a:ext cx="4114800" cy="4407042"/>
          </a:xfrm>
        </p:spPr>
        <p:txBody>
          <a:bodyPr>
            <a:normAutofit/>
          </a:bodyPr>
          <a:lstStyle/>
          <a:p>
            <a:r>
              <a:rPr lang="en-US" sz="2000" b="1" dirty="0">
                <a:solidFill>
                  <a:schemeClr val="bg1"/>
                </a:solidFill>
              </a:rPr>
              <a:t>Phylotype: </a:t>
            </a:r>
            <a:r>
              <a:rPr lang="en-US" sz="2000" dirty="0">
                <a:solidFill>
                  <a:schemeClr val="bg1"/>
                </a:solidFill>
              </a:rPr>
              <a:t>The composition of microflora that make up a particular microbiome. It is established after birth and changes in response to environmental influences and disease (Let et al., 2008; </a:t>
            </a:r>
            <a:r>
              <a:rPr lang="en-US" sz="2000" dirty="0" err="1">
                <a:solidFill>
                  <a:schemeClr val="bg1"/>
                </a:solidFill>
              </a:rPr>
              <a:t>Turnbaugh</a:t>
            </a:r>
            <a:r>
              <a:rPr lang="en-US" sz="2000" dirty="0">
                <a:solidFill>
                  <a:schemeClr val="bg1"/>
                </a:solidFill>
              </a:rPr>
              <a:t> et al., 2009). </a:t>
            </a:r>
          </a:p>
          <a:p>
            <a:r>
              <a:rPr lang="en-US" sz="2000" b="1" dirty="0">
                <a:solidFill>
                  <a:schemeClr val="bg1"/>
                </a:solidFill>
              </a:rPr>
              <a:t>Phenotype: </a:t>
            </a:r>
            <a:r>
              <a:rPr lang="en-US" sz="2000" dirty="0">
                <a:solidFill>
                  <a:schemeClr val="bg1"/>
                </a:solidFill>
              </a:rPr>
              <a:t>The measurable, observable, or experienced expression of a trait. It is the manifestation of genotype as influenced by epigenotype, phylotype, and environment (</a:t>
            </a:r>
            <a:r>
              <a:rPr lang="en-US" sz="2000" dirty="0" err="1">
                <a:solidFill>
                  <a:schemeClr val="bg1"/>
                </a:solidFill>
              </a:rPr>
              <a:t>DeBusk</a:t>
            </a:r>
            <a:r>
              <a:rPr lang="en-US" sz="2000" dirty="0">
                <a:solidFill>
                  <a:schemeClr val="bg1"/>
                </a:solidFill>
              </a:rPr>
              <a:t> et al., 2005). </a:t>
            </a:r>
          </a:p>
          <a:p>
            <a:endParaRPr lang="en-US" sz="2000" dirty="0">
              <a:solidFill>
                <a:schemeClr val="bg1"/>
              </a:solidFill>
            </a:endParaRPr>
          </a:p>
        </p:txBody>
      </p:sp>
      <p:pic>
        <p:nvPicPr>
          <p:cNvPr id="5" name="Picture 4">
            <a:extLst>
              <a:ext uri="{FF2B5EF4-FFF2-40B4-BE49-F238E27FC236}">
                <a16:creationId xmlns:a16="http://schemas.microsoft.com/office/drawing/2014/main" id="{398A69E8-99D3-624F-8E9B-19B759C00B0E}"/>
              </a:ext>
            </a:extLst>
          </p:cNvPr>
          <p:cNvPicPr>
            <a:picLocks noChangeAspect="1"/>
          </p:cNvPicPr>
          <p:nvPr/>
        </p:nvPicPr>
        <p:blipFill>
          <a:blip r:embed="rId3"/>
          <a:stretch>
            <a:fillRect/>
          </a:stretch>
        </p:blipFill>
        <p:spPr>
          <a:xfrm>
            <a:off x="4793352" y="1833710"/>
            <a:ext cx="7176557" cy="3657600"/>
          </a:xfrm>
          <a:prstGeom prst="rect">
            <a:avLst/>
          </a:prstGeom>
        </p:spPr>
      </p:pic>
    </p:spTree>
    <p:extLst>
      <p:ext uri="{BB962C8B-B14F-4D97-AF65-F5344CB8AC3E}">
        <p14:creationId xmlns:p14="http://schemas.microsoft.com/office/powerpoint/2010/main" val="1663951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55394"/>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312233" y="2297151"/>
            <a:ext cx="4103649" cy="4305455"/>
          </a:xfrm>
        </p:spPr>
        <p:txBody>
          <a:bodyPr>
            <a:normAutofit/>
          </a:bodyPr>
          <a:lstStyle/>
          <a:p>
            <a:r>
              <a:rPr lang="en-US" sz="2400" b="1" dirty="0">
                <a:solidFill>
                  <a:schemeClr val="bg1"/>
                </a:solidFill>
              </a:rPr>
              <a:t>Cultivar: </a:t>
            </a:r>
            <a:r>
              <a:rPr lang="en-US" sz="2400" dirty="0">
                <a:solidFill>
                  <a:schemeClr val="bg1"/>
                </a:solidFill>
              </a:rPr>
              <a:t>A variety of a plant or crop that has been deliberately selected for a specific trait or characteristic (e.g. yield or disease resistance) (</a:t>
            </a:r>
            <a:r>
              <a:rPr lang="en-US" sz="2400" dirty="0" err="1">
                <a:solidFill>
                  <a:schemeClr val="bg1"/>
                </a:solidFill>
              </a:rPr>
              <a:t>Zeven</a:t>
            </a:r>
            <a:r>
              <a:rPr lang="en-US" sz="2400" dirty="0">
                <a:solidFill>
                  <a:schemeClr val="bg1"/>
                </a:solidFill>
              </a:rPr>
              <a:t>, 1998). </a:t>
            </a:r>
          </a:p>
          <a:p>
            <a:r>
              <a:rPr lang="en-US" sz="2400" b="1" dirty="0">
                <a:solidFill>
                  <a:schemeClr val="bg1"/>
                </a:solidFill>
              </a:rPr>
              <a:t>Phytochemicals: </a:t>
            </a:r>
            <a:r>
              <a:rPr lang="en-US" sz="2400" dirty="0">
                <a:solidFill>
                  <a:schemeClr val="bg1"/>
                </a:solidFill>
              </a:rPr>
              <a:t>Any of the chemical substances produced by plants. </a:t>
            </a:r>
          </a:p>
        </p:txBody>
      </p:sp>
      <p:pic>
        <p:nvPicPr>
          <p:cNvPr id="5" name="Picture 4">
            <a:extLst>
              <a:ext uri="{FF2B5EF4-FFF2-40B4-BE49-F238E27FC236}">
                <a16:creationId xmlns:a16="http://schemas.microsoft.com/office/drawing/2014/main" id="{07DC8C06-0CDB-8647-99DB-BCCDE0894269}"/>
              </a:ext>
            </a:extLst>
          </p:cNvPr>
          <p:cNvPicPr>
            <a:picLocks noChangeAspect="1"/>
          </p:cNvPicPr>
          <p:nvPr/>
        </p:nvPicPr>
        <p:blipFill>
          <a:blip r:embed="rId3"/>
          <a:stretch>
            <a:fillRect/>
          </a:stretch>
        </p:blipFill>
        <p:spPr>
          <a:xfrm>
            <a:off x="5718048" y="643467"/>
            <a:ext cx="5410199" cy="5410199"/>
          </a:xfrm>
          <a:prstGeom prst="rect">
            <a:avLst/>
          </a:prstGeom>
        </p:spPr>
      </p:pic>
    </p:spTree>
    <p:extLst>
      <p:ext uri="{BB962C8B-B14F-4D97-AF65-F5344CB8AC3E}">
        <p14:creationId xmlns:p14="http://schemas.microsoft.com/office/powerpoint/2010/main" val="207847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109819" y="2070105"/>
            <a:ext cx="4431272" cy="4787895"/>
          </a:xfrm>
        </p:spPr>
        <p:txBody>
          <a:bodyPr>
            <a:noAutofit/>
          </a:bodyPr>
          <a:lstStyle/>
          <a:p>
            <a:r>
              <a:rPr lang="en-US" sz="2200" b="1" dirty="0">
                <a:solidFill>
                  <a:schemeClr val="bg1"/>
                </a:solidFill>
              </a:rPr>
              <a:t>Primary Metabolites: </a:t>
            </a:r>
            <a:r>
              <a:rPr lang="en-US" sz="2200" dirty="0">
                <a:solidFill>
                  <a:schemeClr val="bg1"/>
                </a:solidFill>
              </a:rPr>
              <a:t>Products of plant biosynthesis that are considered essential building blocks for growth and development, e.g. macromolecules such as  carbohydrates, proteins, and fats. </a:t>
            </a:r>
          </a:p>
          <a:p>
            <a:r>
              <a:rPr lang="en-US" sz="2200" b="1" dirty="0">
                <a:solidFill>
                  <a:schemeClr val="bg1"/>
                </a:solidFill>
              </a:rPr>
              <a:t>Secondary Metabolites: </a:t>
            </a:r>
            <a:r>
              <a:rPr lang="en-US" sz="2200" dirty="0">
                <a:solidFill>
                  <a:schemeClr val="bg1"/>
                </a:solidFill>
              </a:rPr>
              <a:t>Small molecules synthesized by plants for signaling or defense purposes. There are over 200,000 different secondary metabolite compounds that have been characterized (M.D.T. Thompson &amp; Thompson, 2009). </a:t>
            </a:r>
          </a:p>
        </p:txBody>
      </p:sp>
      <p:pic>
        <p:nvPicPr>
          <p:cNvPr id="6" name="Picture 5">
            <a:extLst>
              <a:ext uri="{FF2B5EF4-FFF2-40B4-BE49-F238E27FC236}">
                <a16:creationId xmlns:a16="http://schemas.microsoft.com/office/drawing/2014/main" id="{60245E56-C8E3-1F42-9609-E25811CDF6C9}"/>
              </a:ext>
            </a:extLst>
          </p:cNvPr>
          <p:cNvPicPr>
            <a:picLocks noChangeAspect="1"/>
          </p:cNvPicPr>
          <p:nvPr/>
        </p:nvPicPr>
        <p:blipFill>
          <a:blip r:embed="rId3"/>
          <a:stretch>
            <a:fillRect/>
          </a:stretch>
        </p:blipFill>
        <p:spPr>
          <a:xfrm>
            <a:off x="5297763" y="817005"/>
            <a:ext cx="6250769" cy="5063122"/>
          </a:xfrm>
          <a:prstGeom prst="rect">
            <a:avLst/>
          </a:prstGeom>
        </p:spPr>
      </p:pic>
    </p:spTree>
    <p:extLst>
      <p:ext uri="{BB962C8B-B14F-4D97-AF65-F5344CB8AC3E}">
        <p14:creationId xmlns:p14="http://schemas.microsoft.com/office/powerpoint/2010/main" val="297315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CBD95-0C1A-FB4A-97DE-4723E28D198A}"/>
              </a:ext>
            </a:extLst>
          </p:cNvPr>
          <p:cNvSpPr>
            <a:spLocks noGrp="1"/>
          </p:cNvSpPr>
          <p:nvPr>
            <p:ph type="title"/>
          </p:nvPr>
        </p:nvSpPr>
        <p:spPr>
          <a:xfrm>
            <a:off x="379142" y="2745736"/>
            <a:ext cx="4527396" cy="1366528"/>
          </a:xfrm>
          <a:solidFill>
            <a:srgbClr val="FFFFFF"/>
          </a:solidFill>
          <a:ln w="25400" cap="sq">
            <a:solidFill>
              <a:srgbClr val="404040"/>
            </a:solidFill>
            <a:miter lim="800000"/>
          </a:ln>
        </p:spPr>
        <p:txBody>
          <a:bodyPr>
            <a:noAutofit/>
          </a:bodyPr>
          <a:lstStyle/>
          <a:p>
            <a:pPr algn="ctr"/>
            <a:r>
              <a:rPr lang="en-US" sz="3200" dirty="0">
                <a:solidFill>
                  <a:srgbClr val="262626"/>
                </a:solidFill>
              </a:rPr>
              <a:t>Gene-nutrient interactions </a:t>
            </a:r>
          </a:p>
        </p:txBody>
      </p:sp>
      <p:sp>
        <p:nvSpPr>
          <p:cNvPr id="3" name="Content Placeholder 2">
            <a:extLst>
              <a:ext uri="{FF2B5EF4-FFF2-40B4-BE49-F238E27FC236}">
                <a16:creationId xmlns:a16="http://schemas.microsoft.com/office/drawing/2014/main" id="{856434A1-24D0-C34E-85EF-3B8663A6C07F}"/>
              </a:ext>
            </a:extLst>
          </p:cNvPr>
          <p:cNvSpPr>
            <a:spLocks noGrp="1"/>
          </p:cNvSpPr>
          <p:nvPr>
            <p:ph idx="1"/>
          </p:nvPr>
        </p:nvSpPr>
        <p:spPr>
          <a:xfrm>
            <a:off x="6049182" y="802638"/>
            <a:ext cx="5408696" cy="5252722"/>
          </a:xfrm>
        </p:spPr>
        <p:txBody>
          <a:bodyPr anchor="ctr">
            <a:normAutofit/>
          </a:bodyPr>
          <a:lstStyle/>
          <a:p>
            <a:pPr marL="0" indent="0">
              <a:buNone/>
            </a:pPr>
            <a:r>
              <a:rPr lang="en-US" sz="2400" dirty="0"/>
              <a:t>Microbiome studies reveal how the phylogenetic make up of our GI tract microbiota may influence overall metabolic status and diet-disease relationships (Hattori, 2009), and emerging models support the importance of gut microbial community modifications by diet (Flint, Duncan, Scott, &amp; Louis, 2007; Kau, Ahern, Griffin, Goodman, &amp; Gordon, 2011; Ley et al., 2005). (360)</a:t>
            </a:r>
          </a:p>
        </p:txBody>
      </p:sp>
    </p:spTree>
    <p:extLst>
      <p:ext uri="{BB962C8B-B14F-4D97-AF65-F5344CB8AC3E}">
        <p14:creationId xmlns:p14="http://schemas.microsoft.com/office/powerpoint/2010/main" val="206780702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8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8DC7DE-E9E1-0043-BA53-58AA93ACCFD2}"/>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Micronutrient deficiency and the gut microbiome</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418722-A167-3B48-B15A-E3799DE6E7CB}"/>
              </a:ext>
            </a:extLst>
          </p:cNvPr>
          <p:cNvSpPr>
            <a:spLocks noGrp="1"/>
          </p:cNvSpPr>
          <p:nvPr>
            <p:ph idx="1"/>
          </p:nvPr>
        </p:nvSpPr>
        <p:spPr>
          <a:xfrm>
            <a:off x="7850459" y="917724"/>
            <a:ext cx="3817285" cy="5282353"/>
          </a:xfrm>
          <a:ln>
            <a:solidFill>
              <a:srgbClr val="404040"/>
            </a:solidFill>
          </a:ln>
        </p:spPr>
        <p:txBody>
          <a:bodyPr anchor="ctr">
            <a:normAutofit fontScale="92500" lnSpcReduction="20000"/>
          </a:bodyPr>
          <a:lstStyle/>
          <a:p>
            <a:pPr marL="0" indent="0">
              <a:buNone/>
            </a:pPr>
            <a:r>
              <a:rPr lang="en-US" sz="2400" dirty="0">
                <a:solidFill>
                  <a:srgbClr val="FFFFFF"/>
                </a:solidFill>
              </a:rPr>
              <a:t>Effects</a:t>
            </a:r>
          </a:p>
          <a:p>
            <a:pPr marL="457200" indent="-457200">
              <a:buFont typeface="+mj-lt"/>
              <a:buAutoNum type="arabicPeriod"/>
            </a:pPr>
            <a:r>
              <a:rPr lang="en-US" sz="2400" dirty="0">
                <a:solidFill>
                  <a:srgbClr val="FFFFFF"/>
                </a:solidFill>
              </a:rPr>
              <a:t>Commensals suffer nutrient deficiencies.</a:t>
            </a:r>
          </a:p>
          <a:p>
            <a:pPr marL="457200" indent="-457200">
              <a:buFont typeface="+mj-lt"/>
              <a:buAutoNum type="arabicPeriod"/>
            </a:pPr>
            <a:r>
              <a:rPr lang="en-US" sz="2400" dirty="0">
                <a:solidFill>
                  <a:srgbClr val="FFFFFF"/>
                </a:solidFill>
              </a:rPr>
              <a:t>Host micronutrient deficiencies can be advantageous for pathogens like the ROS as happens with </a:t>
            </a:r>
            <a:r>
              <a:rPr lang="en-US" sz="2400" i="1" dirty="0" err="1">
                <a:solidFill>
                  <a:srgbClr val="FFFFFF"/>
                </a:solidFill>
              </a:rPr>
              <a:t>Samonella</a:t>
            </a:r>
            <a:r>
              <a:rPr lang="en-US" sz="2400" i="1" dirty="0">
                <a:solidFill>
                  <a:srgbClr val="FFFFFF"/>
                </a:solidFill>
              </a:rPr>
              <a:t> spp.</a:t>
            </a:r>
          </a:p>
          <a:p>
            <a:pPr marL="457200" indent="-457200">
              <a:buFont typeface="+mj-lt"/>
              <a:buAutoNum type="arabicPeriod"/>
            </a:pPr>
            <a:r>
              <a:rPr lang="en-US" sz="2400" dirty="0">
                <a:solidFill>
                  <a:srgbClr val="FFFFFF"/>
                </a:solidFill>
              </a:rPr>
              <a:t>These pathogens cause inflammatory responses causing diarrhea ands further reducing the diversity of the gut microbiome.</a:t>
            </a:r>
          </a:p>
          <a:p>
            <a:pPr marL="457200" indent="-457200">
              <a:buFont typeface="+mj-lt"/>
              <a:buAutoNum type="arabicPeriod"/>
            </a:pPr>
            <a:r>
              <a:rPr lang="en-US" sz="2400" dirty="0">
                <a:solidFill>
                  <a:srgbClr val="FFFFFF"/>
                </a:solidFill>
              </a:rPr>
              <a:t>Impairment of gut microbiota diversity can lead to disease later in life.</a:t>
            </a:r>
          </a:p>
          <a:p>
            <a:pPr marL="457200" indent="-457200">
              <a:buFont typeface="+mj-lt"/>
              <a:buAutoNum type="arabicPeriod"/>
            </a:pPr>
            <a:endParaRPr lang="en-US" sz="2400" dirty="0">
              <a:solidFill>
                <a:srgbClr val="FFFFFF"/>
              </a:solidFill>
            </a:endParaRPr>
          </a:p>
          <a:p>
            <a:pPr marL="457200" indent="-457200">
              <a:buFont typeface="+mj-lt"/>
              <a:buAutoNum type="arabicPeriod"/>
            </a:pPr>
            <a:endParaRPr lang="en-US" sz="2400" dirty="0">
              <a:solidFill>
                <a:srgbClr val="FFFFFF"/>
              </a:solidFill>
            </a:endParaRPr>
          </a:p>
        </p:txBody>
      </p:sp>
      <p:pic>
        <p:nvPicPr>
          <p:cNvPr id="4" name="Picture 3">
            <a:extLst>
              <a:ext uri="{FF2B5EF4-FFF2-40B4-BE49-F238E27FC236}">
                <a16:creationId xmlns:a16="http://schemas.microsoft.com/office/drawing/2014/main" id="{32C6FACF-C131-BC4A-9BBC-96D901987B78}"/>
              </a:ext>
            </a:extLst>
          </p:cNvPr>
          <p:cNvPicPr>
            <a:picLocks noChangeAspect="1"/>
          </p:cNvPicPr>
          <p:nvPr/>
        </p:nvPicPr>
        <p:blipFill>
          <a:blip r:embed="rId3"/>
          <a:stretch>
            <a:fillRect/>
          </a:stretch>
        </p:blipFill>
        <p:spPr>
          <a:xfrm>
            <a:off x="738849" y="465718"/>
            <a:ext cx="6235700" cy="3835400"/>
          </a:xfrm>
          <a:prstGeom prst="rect">
            <a:avLst/>
          </a:prstGeom>
        </p:spPr>
      </p:pic>
    </p:spTree>
    <p:extLst>
      <p:ext uri="{BB962C8B-B14F-4D97-AF65-F5344CB8AC3E}">
        <p14:creationId xmlns:p14="http://schemas.microsoft.com/office/powerpoint/2010/main" val="316326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C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8DC7DE-E9E1-0043-BA53-58AA93ACCFD2}"/>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Critique</a:t>
            </a:r>
          </a:p>
        </p:txBody>
      </p:sp>
      <p:pic>
        <p:nvPicPr>
          <p:cNvPr id="6" name="Picture 5">
            <a:extLst>
              <a:ext uri="{FF2B5EF4-FFF2-40B4-BE49-F238E27FC236}">
                <a16:creationId xmlns:a16="http://schemas.microsoft.com/office/drawing/2014/main" id="{39F86BB3-950B-BB4B-BD73-B0403CCB230E}"/>
              </a:ext>
            </a:extLst>
          </p:cNvPr>
          <p:cNvPicPr>
            <a:picLocks noChangeAspect="1"/>
          </p:cNvPicPr>
          <p:nvPr/>
        </p:nvPicPr>
        <p:blipFill rotWithShape="1">
          <a:blip r:embed="rId2"/>
          <a:srcRect r="10641"/>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418722-A167-3B48-B15A-E3799DE6E7CB}"/>
              </a:ext>
            </a:extLst>
          </p:cNvPr>
          <p:cNvSpPr>
            <a:spLocks noGrp="1"/>
          </p:cNvSpPr>
          <p:nvPr>
            <p:ph idx="1"/>
          </p:nvPr>
        </p:nvSpPr>
        <p:spPr>
          <a:xfrm>
            <a:off x="7761249" y="557560"/>
            <a:ext cx="3906495" cy="5834721"/>
          </a:xfrm>
        </p:spPr>
        <p:txBody>
          <a:bodyPr anchor="ctr">
            <a:normAutofit/>
          </a:bodyPr>
          <a:lstStyle/>
          <a:p>
            <a:pPr marL="0" indent="0">
              <a:buNone/>
            </a:pPr>
            <a:r>
              <a:rPr lang="en-US" sz="2200" dirty="0">
                <a:solidFill>
                  <a:srgbClr val="FFFFFF"/>
                </a:solidFill>
              </a:rPr>
              <a:t>If the data are correct and the last two generations are experiencing a decline in longevity and health, but they are interested in eating healthy foods, then what other factors are involved if not diet? </a:t>
            </a:r>
          </a:p>
          <a:p>
            <a:pPr marL="0" indent="0">
              <a:buNone/>
            </a:pPr>
            <a:r>
              <a:rPr lang="en-US" sz="2200" dirty="0">
                <a:solidFill>
                  <a:srgbClr val="FFFFFF"/>
                </a:solidFill>
              </a:rPr>
              <a:t>Are there class, race, national origin, and gender differences that have not been addressed by this literature?</a:t>
            </a:r>
          </a:p>
          <a:p>
            <a:pPr marL="0" indent="0">
              <a:buNone/>
            </a:pPr>
            <a:r>
              <a:rPr lang="en-US" sz="2200" dirty="0">
                <a:solidFill>
                  <a:srgbClr val="FFFFFF"/>
                </a:solidFill>
              </a:rPr>
              <a:t>What about the effects of  political contexts? Are a highly polarized violent polity and other forms of structural violence intensifying stressors associated with declining health?</a:t>
            </a:r>
          </a:p>
        </p:txBody>
      </p:sp>
    </p:spTree>
    <p:extLst>
      <p:ext uri="{BB962C8B-B14F-4D97-AF65-F5344CB8AC3E}">
        <p14:creationId xmlns:p14="http://schemas.microsoft.com/office/powerpoint/2010/main" val="399010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B32C5D-F73C-E743-B113-FAFC20F311DC}"/>
              </a:ext>
            </a:extLst>
          </p:cNvPr>
          <p:cNvSpPr>
            <a:spLocks noGrp="1"/>
          </p:cNvSpPr>
          <p:nvPr>
            <p:ph type="title"/>
          </p:nvPr>
        </p:nvSpPr>
        <p:spPr>
          <a:xfrm>
            <a:off x="863029" y="1012004"/>
            <a:ext cx="3416158" cy="4795408"/>
          </a:xfrm>
        </p:spPr>
        <p:txBody>
          <a:bodyPr>
            <a:normAutofit/>
          </a:bodyPr>
          <a:lstStyle/>
          <a:p>
            <a:r>
              <a:rPr lang="en-US">
                <a:solidFill>
                  <a:srgbClr val="FFFFFF"/>
                </a:solidFill>
              </a:rPr>
              <a:t>The gut microbiome and dietary evolution of phylotype </a:t>
            </a:r>
            <a:br>
              <a:rPr lang="en-US">
                <a:solidFill>
                  <a:srgbClr val="FFFFFF"/>
                </a:solidFill>
              </a:rPr>
            </a:br>
            <a:endParaRPr lang="en-US">
              <a:solidFill>
                <a:srgbClr val="FFFFFF"/>
              </a:solidFill>
            </a:endParaRPr>
          </a:p>
        </p:txBody>
      </p:sp>
      <p:graphicFrame>
        <p:nvGraphicFramePr>
          <p:cNvPr id="5" name="Content Placeholder 2">
            <a:extLst>
              <a:ext uri="{FF2B5EF4-FFF2-40B4-BE49-F238E27FC236}">
                <a16:creationId xmlns:a16="http://schemas.microsoft.com/office/drawing/2014/main" id="{C1C2CB68-81EF-4687-9C21-0744577C6970}"/>
              </a:ext>
            </a:extLst>
          </p:cNvPr>
          <p:cNvGraphicFramePr>
            <a:graphicFrameLocks noGrp="1"/>
          </p:cNvGraphicFramePr>
          <p:nvPr>
            <p:ph idx="1"/>
            <p:extLst>
              <p:ext uri="{D42A27DB-BD31-4B8C-83A1-F6EECF244321}">
                <p14:modId xmlns:p14="http://schemas.microsoft.com/office/powerpoint/2010/main" val="26450523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43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421FD-971B-B24D-B033-DEA5363943D5}"/>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dirty="0">
                <a:solidFill>
                  <a:srgbClr val="262626"/>
                </a:solidFill>
              </a:rPr>
              <a:t>Health functions of the gut microbiome</a:t>
            </a:r>
          </a:p>
        </p:txBody>
      </p:sp>
      <p:sp>
        <p:nvSpPr>
          <p:cNvPr id="3" name="Content Placeholder 2">
            <a:extLst>
              <a:ext uri="{FF2B5EF4-FFF2-40B4-BE49-F238E27FC236}">
                <a16:creationId xmlns:a16="http://schemas.microsoft.com/office/drawing/2014/main" id="{8819637E-D65C-5347-9AD9-878471024E90}"/>
              </a:ext>
            </a:extLst>
          </p:cNvPr>
          <p:cNvSpPr>
            <a:spLocks noGrp="1"/>
          </p:cNvSpPr>
          <p:nvPr>
            <p:ph idx="1"/>
          </p:nvPr>
        </p:nvSpPr>
        <p:spPr>
          <a:xfrm>
            <a:off x="6049182" y="802638"/>
            <a:ext cx="5408696" cy="5252722"/>
          </a:xfrm>
        </p:spPr>
        <p:txBody>
          <a:bodyPr anchor="ctr">
            <a:normAutofit/>
          </a:bodyPr>
          <a:lstStyle/>
          <a:p>
            <a:r>
              <a:rPr lang="en-US" sz="2200"/>
              <a:t>The microbiome provides protective immune and metabolic functions for the human host.</a:t>
            </a:r>
          </a:p>
          <a:p>
            <a:r>
              <a:rPr lang="en-US" sz="2200"/>
              <a:t>The metabolic enzymes and pathways provided by the microbiome are vast, allowing for biotransformation of many molecules including lipids, carbohydrates and phytochemicals.</a:t>
            </a:r>
          </a:p>
          <a:p>
            <a:r>
              <a:rPr lang="en-US" sz="2200"/>
              <a:t>It is an integral part of the human digestive system, providing essential functions for the host such as biosynthesis of vitamins (e.g. vitamin K) and digestion of otherwise non-digestible carbohydrates (e.g. cellulose, psyllium, and pectin).</a:t>
            </a:r>
          </a:p>
        </p:txBody>
      </p:sp>
    </p:spTree>
    <p:extLst>
      <p:ext uri="{BB962C8B-B14F-4D97-AF65-F5344CB8AC3E}">
        <p14:creationId xmlns:p14="http://schemas.microsoft.com/office/powerpoint/2010/main" val="130568593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BB44F7-8915-E74E-86E1-C2B53651679B}"/>
              </a:ext>
            </a:extLst>
          </p:cNvPr>
          <p:cNvSpPr>
            <a:spLocks noGrp="1"/>
          </p:cNvSpPr>
          <p:nvPr>
            <p:ph type="title"/>
          </p:nvPr>
        </p:nvSpPr>
        <p:spPr>
          <a:xfrm>
            <a:off x="863029" y="1012004"/>
            <a:ext cx="3416158" cy="4795408"/>
          </a:xfrm>
        </p:spPr>
        <p:txBody>
          <a:bodyPr>
            <a:normAutofit/>
          </a:bodyPr>
          <a:lstStyle/>
          <a:p>
            <a:r>
              <a:rPr lang="en-US">
                <a:solidFill>
                  <a:srgbClr val="FFFFFF"/>
                </a:solidFill>
              </a:rPr>
              <a:t>If we change what we eat can we cure disease?</a:t>
            </a:r>
          </a:p>
        </p:txBody>
      </p:sp>
      <p:graphicFrame>
        <p:nvGraphicFramePr>
          <p:cNvPr id="13" name="Content Placeholder 2">
            <a:extLst>
              <a:ext uri="{FF2B5EF4-FFF2-40B4-BE49-F238E27FC236}">
                <a16:creationId xmlns:a16="http://schemas.microsoft.com/office/drawing/2014/main" id="{20E2AE6D-F5F3-4CC2-A86E-A47404D0F762}"/>
              </a:ext>
            </a:extLst>
          </p:cNvPr>
          <p:cNvGraphicFramePr>
            <a:graphicFrameLocks noGrp="1"/>
          </p:cNvGraphicFramePr>
          <p:nvPr>
            <p:ph idx="1"/>
            <p:extLst>
              <p:ext uri="{D42A27DB-BD31-4B8C-83A1-F6EECF244321}">
                <p14:modId xmlns:p14="http://schemas.microsoft.com/office/powerpoint/2010/main" val="302450082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58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08CFCD-C76A-D646-A086-086740BC86A4}"/>
              </a:ext>
            </a:extLst>
          </p:cNvPr>
          <p:cNvSpPr>
            <a:spLocks noGrp="1"/>
          </p:cNvSpPr>
          <p:nvPr>
            <p:ph type="title"/>
          </p:nvPr>
        </p:nvSpPr>
        <p:spPr>
          <a:xfrm>
            <a:off x="524256" y="4767072"/>
            <a:ext cx="6594189" cy="1625210"/>
          </a:xfrm>
        </p:spPr>
        <p:txBody>
          <a:bodyPr>
            <a:normAutofit/>
          </a:bodyPr>
          <a:lstStyle/>
          <a:p>
            <a:pPr algn="r"/>
            <a:r>
              <a:rPr lang="en-US" sz="4100" dirty="0">
                <a:solidFill>
                  <a:srgbClr val="FFFFFF"/>
                </a:solidFill>
              </a:rPr>
              <a:t>You are what you eat but what if what you eat is changing….?</a:t>
            </a:r>
          </a:p>
        </p:txBody>
      </p:sp>
      <p:pic>
        <p:nvPicPr>
          <p:cNvPr id="4" name="Picture 3">
            <a:extLst>
              <a:ext uri="{FF2B5EF4-FFF2-40B4-BE49-F238E27FC236}">
                <a16:creationId xmlns:a16="http://schemas.microsoft.com/office/drawing/2014/main" id="{B750FC7A-9B96-4547-8CC1-FFE9740AE310}"/>
              </a:ext>
            </a:extLst>
          </p:cNvPr>
          <p:cNvPicPr>
            <a:picLocks noChangeAspect="1"/>
          </p:cNvPicPr>
          <p:nvPr/>
        </p:nvPicPr>
        <p:blipFill rotWithShape="1">
          <a:blip r:embed="rId2"/>
          <a:srcRect l="11277" r="7957"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56DD64-C854-7E44-B562-8190E1052AB8}"/>
              </a:ext>
            </a:extLst>
          </p:cNvPr>
          <p:cNvSpPr>
            <a:spLocks noGrp="1"/>
          </p:cNvSpPr>
          <p:nvPr>
            <p:ph idx="1"/>
          </p:nvPr>
        </p:nvSpPr>
        <p:spPr>
          <a:xfrm>
            <a:off x="7728155" y="560438"/>
            <a:ext cx="3939589" cy="5831843"/>
          </a:xfrm>
        </p:spPr>
        <p:txBody>
          <a:bodyPr anchor="ctr">
            <a:normAutofit fontScale="92500" lnSpcReduction="20000"/>
          </a:bodyPr>
          <a:lstStyle/>
          <a:p>
            <a:pPr marL="0" indent="0">
              <a:buNone/>
            </a:pPr>
            <a:r>
              <a:rPr lang="en-US" sz="2400" dirty="0">
                <a:solidFill>
                  <a:srgbClr val="FFFFFF"/>
                </a:solidFill>
              </a:rPr>
              <a:t>The composition of one’s diet is a strong environmental pressure that can influence the gut microenvironment, as well as the nutrigenomic evolution of the human species. </a:t>
            </a:r>
          </a:p>
          <a:p>
            <a:pPr marL="0" indent="0">
              <a:buNone/>
            </a:pPr>
            <a:r>
              <a:rPr lang="en-US" sz="2400" dirty="0">
                <a:solidFill>
                  <a:srgbClr val="FFFFFF"/>
                </a:solidFill>
              </a:rPr>
              <a:t>The human genome has adapted to changes in the available food supply through a complex set of interactions. Humans have also strongly influenced the evolution of plant genomes, particularly those plant foods domesticated as staple crops (e.g. rice, wheat, beans, potatoes, corn). </a:t>
            </a:r>
          </a:p>
          <a:p>
            <a:pPr marL="0" indent="0">
              <a:buNone/>
            </a:pPr>
            <a:r>
              <a:rPr lang="en-US" sz="2400" dirty="0">
                <a:solidFill>
                  <a:srgbClr val="FFFFFF"/>
                </a:solidFill>
              </a:rPr>
              <a:t>While staple crop genomes have been widely studied for agronomic traits, such as yield and disease resistance, little is known regarding the impact of genetic selection on staple food crop traits that are of human health importance. </a:t>
            </a:r>
          </a:p>
          <a:p>
            <a:pPr marL="0" indent="0">
              <a:buNone/>
            </a:pPr>
            <a:endParaRPr lang="en-US" sz="1600" dirty="0">
              <a:solidFill>
                <a:srgbClr val="FFFFFF"/>
              </a:solidFill>
            </a:endParaRPr>
          </a:p>
        </p:txBody>
      </p:sp>
    </p:spTree>
    <p:extLst>
      <p:ext uri="{BB962C8B-B14F-4D97-AF65-F5344CB8AC3E}">
        <p14:creationId xmlns:p14="http://schemas.microsoft.com/office/powerpoint/2010/main" val="114885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584829-5ABE-BC43-95FB-93AAC9B91748}"/>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Diet and improved human health</a:t>
            </a:r>
          </a:p>
        </p:txBody>
      </p:sp>
      <p:graphicFrame>
        <p:nvGraphicFramePr>
          <p:cNvPr id="5" name="Content Placeholder 2">
            <a:extLst>
              <a:ext uri="{FF2B5EF4-FFF2-40B4-BE49-F238E27FC236}">
                <a16:creationId xmlns:a16="http://schemas.microsoft.com/office/drawing/2014/main" id="{5733C4FB-D201-4553-A336-4EEEE56F5209}"/>
              </a:ext>
            </a:extLst>
          </p:cNvPr>
          <p:cNvGraphicFramePr>
            <a:graphicFrameLocks noGrp="1"/>
          </p:cNvGraphicFramePr>
          <p:nvPr>
            <p:ph idx="1"/>
            <p:extLst>
              <p:ext uri="{D42A27DB-BD31-4B8C-83A1-F6EECF244321}">
                <p14:modId xmlns:p14="http://schemas.microsoft.com/office/powerpoint/2010/main" val="373412324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34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1595-5CA4-354F-98B7-A261D3A6A0D1}"/>
              </a:ext>
            </a:extLst>
          </p:cNvPr>
          <p:cNvSpPr>
            <a:spLocks noGrp="1"/>
          </p:cNvSpPr>
          <p:nvPr>
            <p:ph type="title"/>
          </p:nvPr>
        </p:nvSpPr>
        <p:spPr>
          <a:xfrm>
            <a:off x="467323" y="513393"/>
            <a:ext cx="5609220" cy="1325563"/>
          </a:xfrm>
        </p:spPr>
        <p:txBody>
          <a:bodyPr>
            <a:noAutofit/>
          </a:bodyPr>
          <a:lstStyle/>
          <a:p>
            <a:r>
              <a:rPr lang="en-US" sz="3200" dirty="0"/>
              <a:t>Which brings us to the question of the quality of the cultivars we eat</a:t>
            </a:r>
          </a:p>
        </p:txBody>
      </p:sp>
      <p:sp>
        <p:nvSpPr>
          <p:cNvPr id="3" name="Content Placeholder 2">
            <a:extLst>
              <a:ext uri="{FF2B5EF4-FFF2-40B4-BE49-F238E27FC236}">
                <a16:creationId xmlns:a16="http://schemas.microsoft.com/office/drawing/2014/main" id="{A39FDBD7-01E4-FD44-BACC-E39EBDCB2D48}"/>
              </a:ext>
            </a:extLst>
          </p:cNvPr>
          <p:cNvSpPr>
            <a:spLocks noGrp="1"/>
          </p:cNvSpPr>
          <p:nvPr>
            <p:ph idx="1"/>
          </p:nvPr>
        </p:nvSpPr>
        <p:spPr>
          <a:xfrm>
            <a:off x="200722" y="2279017"/>
            <a:ext cx="5875821" cy="4389411"/>
          </a:xfrm>
        </p:spPr>
        <p:txBody>
          <a:bodyPr anchor="t">
            <a:normAutofit/>
          </a:bodyPr>
          <a:lstStyle/>
          <a:p>
            <a:r>
              <a:rPr lang="en-US" sz="2400" dirty="0"/>
              <a:t>Crop genetic diversity is a highly significant aspect since it provides the basis for implementing dietary patterns based on specific genetic traits and the exact quality of the phylotype in a given individual’s gut microbiome.</a:t>
            </a:r>
          </a:p>
          <a:p>
            <a:r>
              <a:rPr lang="en-US" sz="2400" dirty="0"/>
              <a:t>We must pay attention not just to what our ancestors ate but to the nutritional and phytochemical properties of their foods and foodways.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29EB8C7-D342-D445-B8B1-283C27F7C0DF}"/>
              </a:ext>
            </a:extLst>
          </p:cNvPr>
          <p:cNvPicPr>
            <a:picLocks noChangeAspect="1"/>
          </p:cNvPicPr>
          <p:nvPr/>
        </p:nvPicPr>
        <p:blipFill rotWithShape="1">
          <a:blip r:embed="rId2"/>
          <a:srcRect r="35961"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0807492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3ED213-13BB-6E47-9E00-32E3F2ED17A1}"/>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Plant crop genetic diversity</a:t>
            </a:r>
          </a:p>
        </p:txBody>
      </p:sp>
      <p:graphicFrame>
        <p:nvGraphicFramePr>
          <p:cNvPr id="5" name="Content Placeholder 2">
            <a:extLst>
              <a:ext uri="{FF2B5EF4-FFF2-40B4-BE49-F238E27FC236}">
                <a16:creationId xmlns:a16="http://schemas.microsoft.com/office/drawing/2014/main" id="{75A5D4D2-94AC-4B89-B8D2-F4FD40BD16D2}"/>
              </a:ext>
            </a:extLst>
          </p:cNvPr>
          <p:cNvGraphicFramePr>
            <a:graphicFrameLocks noGrp="1"/>
          </p:cNvGraphicFramePr>
          <p:nvPr>
            <p:ph idx="1"/>
            <p:extLst>
              <p:ext uri="{D42A27DB-BD31-4B8C-83A1-F6EECF244321}">
                <p14:modId xmlns:p14="http://schemas.microsoft.com/office/powerpoint/2010/main" val="2275782862"/>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5426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42A8-3073-174F-A4AA-73104DB181F0}"/>
              </a:ext>
            </a:extLst>
          </p:cNvPr>
          <p:cNvSpPr>
            <a:spLocks noGrp="1"/>
          </p:cNvSpPr>
          <p:nvPr>
            <p:ph type="title"/>
          </p:nvPr>
        </p:nvSpPr>
        <p:spPr>
          <a:xfrm>
            <a:off x="648929" y="629266"/>
            <a:ext cx="4944152" cy="1622321"/>
          </a:xfrm>
        </p:spPr>
        <p:txBody>
          <a:bodyPr>
            <a:normAutofit/>
          </a:bodyPr>
          <a:lstStyle/>
          <a:p>
            <a:r>
              <a:rPr lang="en-US" sz="3700" dirty="0">
                <a:solidFill>
                  <a:schemeClr val="bg1"/>
                </a:solidFill>
              </a:rPr>
              <a:t>Loss of dietary phytochemical diversity </a:t>
            </a:r>
          </a:p>
        </p:txBody>
      </p:sp>
      <p:sp>
        <p:nvSpPr>
          <p:cNvPr id="3" name="Content Placeholder 2">
            <a:extLst>
              <a:ext uri="{FF2B5EF4-FFF2-40B4-BE49-F238E27FC236}">
                <a16:creationId xmlns:a16="http://schemas.microsoft.com/office/drawing/2014/main" id="{7FCAE094-F876-DB44-877B-9CB9E54987C6}"/>
              </a:ext>
            </a:extLst>
          </p:cNvPr>
          <p:cNvSpPr>
            <a:spLocks noGrp="1"/>
          </p:cNvSpPr>
          <p:nvPr>
            <p:ph idx="1"/>
          </p:nvPr>
        </p:nvSpPr>
        <p:spPr>
          <a:xfrm>
            <a:off x="648930" y="2438400"/>
            <a:ext cx="4944151" cy="3785419"/>
          </a:xfrm>
        </p:spPr>
        <p:txBody>
          <a:bodyPr>
            <a:normAutofit/>
          </a:bodyPr>
          <a:lstStyle/>
          <a:p>
            <a:r>
              <a:rPr lang="en-US" sz="2400" dirty="0">
                <a:solidFill>
                  <a:schemeClr val="bg1"/>
                </a:solidFill>
              </a:rPr>
              <a:t>The </a:t>
            </a:r>
            <a:r>
              <a:rPr lang="en-US" sz="2400" b="1" dirty="0">
                <a:solidFill>
                  <a:schemeClr val="bg1"/>
                </a:solidFill>
              </a:rPr>
              <a:t>loss of genetic variation in staple food crops </a:t>
            </a:r>
            <a:r>
              <a:rPr lang="en-US" sz="2400" dirty="0">
                <a:solidFill>
                  <a:schemeClr val="bg1"/>
                </a:solidFill>
              </a:rPr>
              <a:t>that make up our food supply is a serious concern for a number of reasons. Of particular emphasis in this chapter is the loss of genetic diversity that </a:t>
            </a:r>
            <a:r>
              <a:rPr lang="en-US" sz="2400" b="1" dirty="0">
                <a:solidFill>
                  <a:schemeClr val="bg1"/>
                </a:solidFill>
              </a:rPr>
              <a:t>translates to</a:t>
            </a:r>
            <a:r>
              <a:rPr lang="en-US" sz="2400" dirty="0">
                <a:solidFill>
                  <a:schemeClr val="bg1"/>
                </a:solidFill>
              </a:rPr>
              <a:t> </a:t>
            </a:r>
            <a:r>
              <a:rPr lang="en-US" sz="2400" b="1" dirty="0">
                <a:solidFill>
                  <a:schemeClr val="bg1"/>
                </a:solidFill>
              </a:rPr>
              <a:t>reduced dietary phytochemical intake </a:t>
            </a:r>
            <a:r>
              <a:rPr lang="en-US" sz="2400" dirty="0">
                <a:solidFill>
                  <a:schemeClr val="bg1"/>
                </a:solidFill>
              </a:rPr>
              <a:t>from foods that make of the bulk of our caloric intakes. (367)</a:t>
            </a:r>
          </a:p>
          <a:p>
            <a:pPr marL="0" indent="0">
              <a:buNone/>
            </a:pPr>
            <a:endParaRPr lang="en-US" sz="2400" dirty="0"/>
          </a:p>
        </p:txBody>
      </p:sp>
      <p:sp>
        <p:nvSpPr>
          <p:cNvPr id="10" name="Rectangle 9">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3022C1-EE5F-6A42-9FD6-9B516B2CFD30}"/>
              </a:ext>
            </a:extLst>
          </p:cNvPr>
          <p:cNvPicPr>
            <a:picLocks noChangeAspect="1"/>
          </p:cNvPicPr>
          <p:nvPr/>
        </p:nvPicPr>
        <p:blipFill>
          <a:blip r:embed="rId3"/>
          <a:stretch>
            <a:fillRect/>
          </a:stretch>
        </p:blipFill>
        <p:spPr>
          <a:xfrm>
            <a:off x="7060689" y="1324694"/>
            <a:ext cx="4163991" cy="4059062"/>
          </a:xfrm>
          <a:prstGeom prst="rect">
            <a:avLst/>
          </a:prstGeom>
          <a:effectLst/>
        </p:spPr>
      </p:pic>
    </p:spTree>
    <p:extLst>
      <p:ext uri="{BB962C8B-B14F-4D97-AF65-F5344CB8AC3E}">
        <p14:creationId xmlns:p14="http://schemas.microsoft.com/office/powerpoint/2010/main" val="173573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6CF142-D0FF-DA48-A620-8FCE23657E91}"/>
              </a:ext>
            </a:extLst>
          </p:cNvPr>
          <p:cNvPicPr>
            <a:picLocks noChangeAspect="1"/>
          </p:cNvPicPr>
          <p:nvPr/>
        </p:nvPicPr>
        <p:blipFill rotWithShape="1">
          <a:blip r:embed="rId2">
            <a:alphaModFix amt="74000"/>
          </a:blip>
          <a:srcRect t="10987" b="4426"/>
          <a:stretch/>
        </p:blipFill>
        <p:spPr>
          <a:xfrm>
            <a:off x="20" y="1"/>
            <a:ext cx="12191980" cy="6857999"/>
          </a:xfrm>
          <a:prstGeom prst="rect">
            <a:avLst/>
          </a:prstGeom>
        </p:spPr>
      </p:pic>
      <p:sp>
        <p:nvSpPr>
          <p:cNvPr id="2" name="Title 1">
            <a:extLst>
              <a:ext uri="{FF2B5EF4-FFF2-40B4-BE49-F238E27FC236}">
                <a16:creationId xmlns:a16="http://schemas.microsoft.com/office/drawing/2014/main" id="{0B553E2D-D7A2-DC43-942F-AE49B9843B4D}"/>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effectLst>
                  <a:outerShdw blurRad="50800" dist="38100" dir="5400000" algn="t" rotWithShape="0">
                    <a:prstClr val="black">
                      <a:alpha val="40000"/>
                    </a:prstClr>
                  </a:outerShdw>
                </a:effectLst>
              </a:rPr>
              <a:t>Food crop diversity is a feasible dietary solution to chronic disease susceptibility </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E7BC6B-CDDE-FC46-A456-894E9027F75B}"/>
              </a:ext>
            </a:extLst>
          </p:cNvPr>
          <p:cNvSpPr>
            <a:spLocks noGrp="1"/>
          </p:cNvSpPr>
          <p:nvPr>
            <p:ph idx="1"/>
          </p:nvPr>
        </p:nvSpPr>
        <p:spPr>
          <a:xfrm>
            <a:off x="5155379" y="602166"/>
            <a:ext cx="6531094" cy="5977054"/>
          </a:xfrm>
        </p:spPr>
        <p:txBody>
          <a:bodyPr anchor="ctr">
            <a:normAutofit/>
          </a:bodyPr>
          <a:lstStyle/>
          <a:p>
            <a:r>
              <a:rPr lang="en-US" sz="2400" dirty="0">
                <a:solidFill>
                  <a:srgbClr val="FFFFFF"/>
                </a:solidFill>
                <a:effectLst>
                  <a:outerShdw blurRad="50800" dist="38100" dir="2700000" algn="tl" rotWithShape="0">
                    <a:prstClr val="black">
                      <a:alpha val="40000"/>
                    </a:prstClr>
                  </a:outerShdw>
                </a:effectLst>
              </a:rPr>
              <a:t>Including more phytochemicals (both in terms of quantity and variety) in the diet has great potential for benefiting human health and decreasing risk for chronic disease.</a:t>
            </a:r>
          </a:p>
          <a:p>
            <a:r>
              <a:rPr lang="en-US" sz="2400" dirty="0">
                <a:solidFill>
                  <a:srgbClr val="FFFFFF"/>
                </a:solidFill>
                <a:effectLst>
                  <a:outerShdw blurRad="50800" dist="38100" dir="2700000" algn="tl" rotWithShape="0">
                    <a:prstClr val="black">
                      <a:alpha val="40000"/>
                    </a:prstClr>
                  </a:outerShdw>
                </a:effectLst>
              </a:rPr>
              <a:t>Findings provide strong rationale for evaluating staple food crops as a powerful vehicle for delivery of health promoting phytochemicals and bioactive food components that comprise a large part of total plant food and caloric intake. (369)</a:t>
            </a:r>
          </a:p>
        </p:txBody>
      </p:sp>
    </p:spTree>
    <p:extLst>
      <p:ext uri="{BB962C8B-B14F-4D97-AF65-F5344CB8AC3E}">
        <p14:creationId xmlns:p14="http://schemas.microsoft.com/office/powerpoint/2010/main" val="112544577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999E5F-9D35-CD42-AF74-4AEC45734865}"/>
              </a:ext>
            </a:extLst>
          </p:cNvPr>
          <p:cNvSpPr>
            <a:spLocks noGrp="1"/>
          </p:cNvSpPr>
          <p:nvPr>
            <p:ph type="title"/>
          </p:nvPr>
        </p:nvSpPr>
        <p:spPr>
          <a:xfrm>
            <a:off x="863029" y="1012004"/>
            <a:ext cx="3416158" cy="4795408"/>
          </a:xfrm>
        </p:spPr>
        <p:txBody>
          <a:bodyPr>
            <a:normAutofit/>
          </a:bodyPr>
          <a:lstStyle/>
          <a:p>
            <a:r>
              <a:rPr lang="en-US">
                <a:solidFill>
                  <a:srgbClr val="FFFFFF"/>
                </a:solidFill>
              </a:rPr>
              <a:t>Conclusion and implications</a:t>
            </a:r>
          </a:p>
        </p:txBody>
      </p:sp>
      <p:graphicFrame>
        <p:nvGraphicFramePr>
          <p:cNvPr id="5" name="Content Placeholder 2">
            <a:extLst>
              <a:ext uri="{FF2B5EF4-FFF2-40B4-BE49-F238E27FC236}">
                <a16:creationId xmlns:a16="http://schemas.microsoft.com/office/drawing/2014/main" id="{14CED244-21EB-4D85-B242-CE3191994EC8}"/>
              </a:ext>
            </a:extLst>
          </p:cNvPr>
          <p:cNvGraphicFramePr>
            <a:graphicFrameLocks noGrp="1"/>
          </p:cNvGraphicFramePr>
          <p:nvPr>
            <p:ph idx="1"/>
            <p:extLst>
              <p:ext uri="{D42A27DB-BD31-4B8C-83A1-F6EECF244321}">
                <p14:modId xmlns:p14="http://schemas.microsoft.com/office/powerpoint/2010/main" val="4888222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659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999E5F-9D35-CD42-AF74-4AEC45734865}"/>
              </a:ext>
            </a:extLst>
          </p:cNvPr>
          <p:cNvSpPr>
            <a:spLocks noGrp="1"/>
          </p:cNvSpPr>
          <p:nvPr>
            <p:ph type="title"/>
          </p:nvPr>
        </p:nvSpPr>
        <p:spPr>
          <a:xfrm>
            <a:off x="863029" y="1012004"/>
            <a:ext cx="3416158" cy="4795408"/>
          </a:xfrm>
        </p:spPr>
        <p:txBody>
          <a:bodyPr>
            <a:normAutofit/>
          </a:bodyPr>
          <a:lstStyle/>
          <a:p>
            <a:r>
              <a:rPr lang="en-US">
                <a:solidFill>
                  <a:srgbClr val="FFFFFF"/>
                </a:solidFill>
              </a:rPr>
              <a:t>Conclusion and implications</a:t>
            </a:r>
          </a:p>
        </p:txBody>
      </p:sp>
      <p:graphicFrame>
        <p:nvGraphicFramePr>
          <p:cNvPr id="5" name="Content Placeholder 2">
            <a:extLst>
              <a:ext uri="{FF2B5EF4-FFF2-40B4-BE49-F238E27FC236}">
                <a16:creationId xmlns:a16="http://schemas.microsoft.com/office/drawing/2014/main" id="{14CED244-21EB-4D85-B242-CE3191994EC8}"/>
              </a:ext>
            </a:extLst>
          </p:cNvPr>
          <p:cNvGraphicFramePr>
            <a:graphicFrameLocks noGrp="1"/>
          </p:cNvGraphicFramePr>
          <p:nvPr>
            <p:ph idx="1"/>
            <p:extLst>
              <p:ext uri="{D42A27DB-BD31-4B8C-83A1-F6EECF244321}">
                <p14:modId xmlns:p14="http://schemas.microsoft.com/office/powerpoint/2010/main" val="13868787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521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96D8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7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CE56A7-5AC7-CA40-9DC8-BD62EEC74FA0}"/>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Final critique</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BD3123-24BB-FF4A-8C6E-07C3512F406D}"/>
              </a:ext>
            </a:extLst>
          </p:cNvPr>
          <p:cNvSpPr>
            <a:spLocks noGrp="1"/>
          </p:cNvSpPr>
          <p:nvPr>
            <p:ph idx="1"/>
          </p:nvPr>
        </p:nvSpPr>
        <p:spPr>
          <a:xfrm>
            <a:off x="7872761" y="691376"/>
            <a:ext cx="3794983" cy="5441795"/>
          </a:xfrm>
        </p:spPr>
        <p:txBody>
          <a:bodyPr anchor="ctr">
            <a:normAutofit fontScale="92500" lnSpcReduction="10000"/>
          </a:bodyPr>
          <a:lstStyle/>
          <a:p>
            <a:pPr lvl="0"/>
            <a:r>
              <a:rPr lang="en-US" sz="2400" dirty="0">
                <a:solidFill>
                  <a:schemeClr val="bg1"/>
                </a:solidFill>
              </a:rPr>
              <a:t>The authors state that “[g]</a:t>
            </a:r>
            <a:r>
              <a:rPr lang="en-US" sz="2400" dirty="0" err="1">
                <a:solidFill>
                  <a:schemeClr val="bg1"/>
                </a:solidFill>
              </a:rPr>
              <a:t>enetic</a:t>
            </a:r>
            <a:r>
              <a:rPr lang="en-US" sz="2400" dirty="0">
                <a:solidFill>
                  <a:schemeClr val="bg1"/>
                </a:solidFill>
              </a:rPr>
              <a:t> [d]</a:t>
            </a:r>
            <a:r>
              <a:rPr lang="en-US" sz="2400" dirty="0" err="1">
                <a:solidFill>
                  <a:schemeClr val="bg1"/>
                </a:solidFill>
              </a:rPr>
              <a:t>iversity</a:t>
            </a:r>
            <a:r>
              <a:rPr lang="en-US" sz="2400" dirty="0">
                <a:solidFill>
                  <a:schemeClr val="bg1"/>
                </a:solidFill>
              </a:rPr>
              <a:t> in staple food crops…will play an especially important role in optimizing the diet-gene-epigenetic-</a:t>
            </a:r>
            <a:r>
              <a:rPr lang="en-US" sz="2400" dirty="0" err="1">
                <a:solidFill>
                  <a:schemeClr val="bg1"/>
                </a:solidFill>
              </a:rPr>
              <a:t>microbiomic</a:t>
            </a:r>
            <a:r>
              <a:rPr lang="en-US" sz="2400" dirty="0">
                <a:solidFill>
                  <a:schemeClr val="bg1"/>
                </a:solidFill>
              </a:rPr>
              <a:t>-disease relationships.” (369) They did not discuss how these staple crops have been transformed in </a:t>
            </a:r>
            <a:r>
              <a:rPr lang="en-US" sz="2400" dirty="0" err="1">
                <a:solidFill>
                  <a:schemeClr val="bg1"/>
                </a:solidFill>
              </a:rPr>
              <a:t>phytonutritional</a:t>
            </a:r>
            <a:r>
              <a:rPr lang="en-US" sz="2400" dirty="0">
                <a:solidFill>
                  <a:schemeClr val="bg1"/>
                </a:solidFill>
              </a:rPr>
              <a:t> terms.</a:t>
            </a:r>
          </a:p>
          <a:p>
            <a:pPr lvl="0"/>
            <a:r>
              <a:rPr lang="en-US" sz="2400" dirty="0">
                <a:solidFill>
                  <a:schemeClr val="bg1"/>
                </a:solidFill>
              </a:rPr>
              <a:t>They also failed to consider cultural differences or the heritage cuisines that people would have to seek out in order to derive health benefits from these complex epigenetic interactions.</a:t>
            </a:r>
          </a:p>
        </p:txBody>
      </p:sp>
      <p:pic>
        <p:nvPicPr>
          <p:cNvPr id="11" name="Picture 10">
            <a:extLst>
              <a:ext uri="{FF2B5EF4-FFF2-40B4-BE49-F238E27FC236}">
                <a16:creationId xmlns:a16="http://schemas.microsoft.com/office/drawing/2014/main" id="{65419AC2-1869-A84E-8A4D-EA7EF9239C8A}"/>
              </a:ext>
            </a:extLst>
          </p:cNvPr>
          <p:cNvPicPr>
            <a:picLocks noChangeAspect="1"/>
          </p:cNvPicPr>
          <p:nvPr/>
        </p:nvPicPr>
        <p:blipFill>
          <a:blip r:embed="rId2"/>
          <a:stretch>
            <a:fillRect/>
          </a:stretch>
        </p:blipFill>
        <p:spPr>
          <a:xfrm>
            <a:off x="337739" y="274320"/>
            <a:ext cx="7048114" cy="4023360"/>
          </a:xfrm>
          <a:prstGeom prst="rect">
            <a:avLst/>
          </a:prstGeom>
        </p:spPr>
      </p:pic>
    </p:spTree>
    <p:extLst>
      <p:ext uri="{BB962C8B-B14F-4D97-AF65-F5344CB8AC3E}">
        <p14:creationId xmlns:p14="http://schemas.microsoft.com/office/powerpoint/2010/main" val="95703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96D8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7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CE56A7-5AC7-CA40-9DC8-BD62EEC74FA0}"/>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Final critique</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BD3123-24BB-FF4A-8C6E-07C3512F406D}"/>
              </a:ext>
            </a:extLst>
          </p:cNvPr>
          <p:cNvSpPr>
            <a:spLocks noGrp="1"/>
          </p:cNvSpPr>
          <p:nvPr>
            <p:ph idx="1"/>
          </p:nvPr>
        </p:nvSpPr>
        <p:spPr>
          <a:xfrm>
            <a:off x="7872761" y="691376"/>
            <a:ext cx="3794983" cy="5441795"/>
          </a:xfrm>
        </p:spPr>
        <p:txBody>
          <a:bodyPr anchor="ctr">
            <a:normAutofit lnSpcReduction="10000"/>
          </a:bodyPr>
          <a:lstStyle/>
          <a:p>
            <a:r>
              <a:rPr lang="en-US" sz="2400" dirty="0">
                <a:solidFill>
                  <a:srgbClr val="FFFFFF"/>
                </a:solidFill>
              </a:rPr>
              <a:t>The authors also fail to consider differences and how the reproductive systems of cis-gendered male and female bodies respond to these interactions, especially during menses or pregnancy (for women).</a:t>
            </a:r>
          </a:p>
          <a:p>
            <a:r>
              <a:rPr lang="en-US" sz="2400" dirty="0">
                <a:solidFill>
                  <a:srgbClr val="FFFFFF"/>
                </a:solidFill>
              </a:rPr>
              <a:t>What about queer bodies? What are their needs? For e.g.: Do transgender and nonbinary persons have a unique gut phylotype as a result of changes due to hormone and other medical treatments? </a:t>
            </a:r>
          </a:p>
        </p:txBody>
      </p:sp>
      <p:pic>
        <p:nvPicPr>
          <p:cNvPr id="11" name="Picture 10">
            <a:extLst>
              <a:ext uri="{FF2B5EF4-FFF2-40B4-BE49-F238E27FC236}">
                <a16:creationId xmlns:a16="http://schemas.microsoft.com/office/drawing/2014/main" id="{65419AC2-1869-A84E-8A4D-EA7EF9239C8A}"/>
              </a:ext>
            </a:extLst>
          </p:cNvPr>
          <p:cNvPicPr>
            <a:picLocks noChangeAspect="1"/>
          </p:cNvPicPr>
          <p:nvPr/>
        </p:nvPicPr>
        <p:blipFill>
          <a:blip r:embed="rId2"/>
          <a:stretch>
            <a:fillRect/>
          </a:stretch>
        </p:blipFill>
        <p:spPr>
          <a:xfrm>
            <a:off x="337739" y="274320"/>
            <a:ext cx="7048114" cy="4023360"/>
          </a:xfrm>
          <a:prstGeom prst="rect">
            <a:avLst/>
          </a:prstGeom>
        </p:spPr>
      </p:pic>
    </p:spTree>
    <p:extLst>
      <p:ext uri="{BB962C8B-B14F-4D97-AF65-F5344CB8AC3E}">
        <p14:creationId xmlns:p14="http://schemas.microsoft.com/office/powerpoint/2010/main" val="2323600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3B39E">
            <a:alpha val="63922"/>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7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CE56A7-5AC7-CA40-9DC8-BD62EEC74FA0}"/>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Final critique</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BD3123-24BB-FF4A-8C6E-07C3512F406D}"/>
              </a:ext>
            </a:extLst>
          </p:cNvPr>
          <p:cNvSpPr>
            <a:spLocks noGrp="1"/>
          </p:cNvSpPr>
          <p:nvPr>
            <p:ph idx="1"/>
          </p:nvPr>
        </p:nvSpPr>
        <p:spPr>
          <a:xfrm>
            <a:off x="7872761" y="691376"/>
            <a:ext cx="3794983" cy="5441795"/>
          </a:xfrm>
        </p:spPr>
        <p:txBody>
          <a:bodyPr anchor="ctr">
            <a:normAutofit fontScale="92500" lnSpcReduction="10000"/>
          </a:bodyPr>
          <a:lstStyle/>
          <a:p>
            <a:r>
              <a:rPr lang="en-US" sz="2400" dirty="0">
                <a:solidFill>
                  <a:srgbClr val="FFFFFF"/>
                </a:solidFill>
              </a:rPr>
              <a:t>The authors relapse into the “poor lifestyle choices” mantra and fail to address many of the structural violence variables [sic] associated with negative health outcomes later in life and across generations.</a:t>
            </a:r>
          </a:p>
          <a:p>
            <a:r>
              <a:rPr lang="en-US" sz="2400" dirty="0">
                <a:solidFill>
                  <a:srgbClr val="FFFFFF"/>
                </a:solidFill>
              </a:rPr>
              <a:t>No policy implications are discussed other than general platitudes about saving the phytochemical diversity of our foods [and foodways]. </a:t>
            </a:r>
          </a:p>
          <a:p>
            <a:r>
              <a:rPr lang="en-US" sz="2400" dirty="0">
                <a:solidFill>
                  <a:srgbClr val="FFFFFF"/>
                </a:solidFill>
              </a:rPr>
              <a:t>No recommendations or reflections for food autonomy and food justice movements.</a:t>
            </a:r>
          </a:p>
        </p:txBody>
      </p:sp>
      <p:pic>
        <p:nvPicPr>
          <p:cNvPr id="8" name="Picture 7">
            <a:extLst>
              <a:ext uri="{FF2B5EF4-FFF2-40B4-BE49-F238E27FC236}">
                <a16:creationId xmlns:a16="http://schemas.microsoft.com/office/drawing/2014/main" id="{741C4A12-A27F-FF40-920F-4DC87E3C13B1}"/>
              </a:ext>
            </a:extLst>
          </p:cNvPr>
          <p:cNvPicPr>
            <a:picLocks noChangeAspect="1"/>
          </p:cNvPicPr>
          <p:nvPr/>
        </p:nvPicPr>
        <p:blipFill>
          <a:blip r:embed="rId3"/>
          <a:stretch>
            <a:fillRect/>
          </a:stretch>
        </p:blipFill>
        <p:spPr>
          <a:xfrm>
            <a:off x="321732" y="33528"/>
            <a:ext cx="7064121" cy="4572000"/>
          </a:xfrm>
          <a:prstGeom prst="rect">
            <a:avLst/>
          </a:prstGeom>
        </p:spPr>
      </p:pic>
    </p:spTree>
    <p:extLst>
      <p:ext uri="{BB962C8B-B14F-4D97-AF65-F5344CB8AC3E}">
        <p14:creationId xmlns:p14="http://schemas.microsoft.com/office/powerpoint/2010/main" val="333111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BD36-B694-2B4F-B473-DF7A68C47133}"/>
              </a:ext>
            </a:extLst>
          </p:cNvPr>
          <p:cNvSpPr>
            <a:spLocks noGrp="1"/>
          </p:cNvSpPr>
          <p:nvPr>
            <p:ph type="title"/>
          </p:nvPr>
        </p:nvSpPr>
        <p:spPr>
          <a:xfrm>
            <a:off x="762001" y="803325"/>
            <a:ext cx="5314536" cy="1325563"/>
          </a:xfrm>
        </p:spPr>
        <p:txBody>
          <a:bodyPr>
            <a:normAutofit/>
          </a:bodyPr>
          <a:lstStyle/>
          <a:p>
            <a:r>
              <a:rPr lang="en-US" sz="3700"/>
              <a:t>You are also the microbes co-inhabiting your body…</a:t>
            </a:r>
          </a:p>
        </p:txBody>
      </p:sp>
      <p:sp>
        <p:nvSpPr>
          <p:cNvPr id="3" name="Content Placeholder 2">
            <a:extLst>
              <a:ext uri="{FF2B5EF4-FFF2-40B4-BE49-F238E27FC236}">
                <a16:creationId xmlns:a16="http://schemas.microsoft.com/office/drawing/2014/main" id="{79F70BB3-F04D-5646-83A8-6CD677617CC8}"/>
              </a:ext>
            </a:extLst>
          </p:cNvPr>
          <p:cNvSpPr>
            <a:spLocks noGrp="1"/>
          </p:cNvSpPr>
          <p:nvPr>
            <p:ph idx="1"/>
          </p:nvPr>
        </p:nvSpPr>
        <p:spPr>
          <a:xfrm>
            <a:off x="762000" y="2279018"/>
            <a:ext cx="5314543" cy="4281802"/>
          </a:xfrm>
        </p:spPr>
        <p:txBody>
          <a:bodyPr anchor="t">
            <a:normAutofit/>
          </a:bodyPr>
          <a:lstStyle/>
          <a:p>
            <a:pPr marL="0" indent="0">
              <a:buNone/>
            </a:pPr>
            <a:r>
              <a:rPr lang="en-US" sz="2400" dirty="0"/>
              <a:t>Moreover, humans have another layer of extensive genetic diversity bestowed by the microbial kingdom that co- habituates within the human body that may be referred to as metagenomics. Each of these layers interacts to influence host gene expression and have evolved over time to affect host metabolism. (357) </a:t>
            </a:r>
          </a:p>
          <a:p>
            <a:pPr marL="0" indent="0">
              <a:buNone/>
            </a:pPr>
            <a:endParaRPr lang="en-US"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43F5BF7-755B-5443-B9EF-FC13E2728DE9}"/>
              </a:ext>
            </a:extLst>
          </p:cNvPr>
          <p:cNvPicPr>
            <a:picLocks noChangeAspect="1"/>
          </p:cNvPicPr>
          <p:nvPr/>
        </p:nvPicPr>
        <p:blipFill rotWithShape="1">
          <a:blip r:embed="rId3"/>
          <a:srcRect l="14100" r="15892"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11708255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87144"/>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60010" y="2171603"/>
            <a:ext cx="4076016" cy="4399253"/>
          </a:xfrm>
        </p:spPr>
        <p:txBody>
          <a:bodyPr>
            <a:normAutofit/>
          </a:bodyPr>
          <a:lstStyle/>
          <a:p>
            <a:r>
              <a:rPr lang="en-US" sz="2400" b="1" dirty="0">
                <a:solidFill>
                  <a:schemeClr val="bg1"/>
                </a:solidFill>
              </a:rPr>
              <a:t>Genotype</a:t>
            </a:r>
            <a:r>
              <a:rPr lang="en-US" sz="2400" dirty="0">
                <a:solidFill>
                  <a:schemeClr val="bg1"/>
                </a:solidFill>
              </a:rPr>
              <a:t>: Genetic makeup consisting of nucleic acid sequence and containing a combination of DNA mutations. Genotype is unique to every individual, is determined at conception, cannot be changed throughout one’s lifetime, and will be the foundation for determining genetic predisposition for disease (358)</a:t>
            </a:r>
          </a:p>
          <a:p>
            <a:endParaRPr lang="en-US" sz="1700" dirty="0">
              <a:solidFill>
                <a:schemeClr val="bg1"/>
              </a:solidFill>
            </a:endParaRPr>
          </a:p>
        </p:txBody>
      </p:sp>
      <p:pic>
        <p:nvPicPr>
          <p:cNvPr id="5" name="Picture 4">
            <a:extLst>
              <a:ext uri="{FF2B5EF4-FFF2-40B4-BE49-F238E27FC236}">
                <a16:creationId xmlns:a16="http://schemas.microsoft.com/office/drawing/2014/main" id="{B62C0D66-07D5-B447-863C-CA475583A924}"/>
              </a:ext>
            </a:extLst>
          </p:cNvPr>
          <p:cNvPicPr>
            <a:picLocks noChangeAspect="1"/>
          </p:cNvPicPr>
          <p:nvPr/>
        </p:nvPicPr>
        <p:blipFill>
          <a:blip r:embed="rId3"/>
          <a:stretch>
            <a:fillRect/>
          </a:stretch>
        </p:blipFill>
        <p:spPr>
          <a:xfrm>
            <a:off x="5297763" y="645109"/>
            <a:ext cx="6250769" cy="5406915"/>
          </a:xfrm>
          <a:prstGeom prst="rect">
            <a:avLst/>
          </a:prstGeom>
        </p:spPr>
      </p:pic>
    </p:spTree>
    <p:extLst>
      <p:ext uri="{BB962C8B-B14F-4D97-AF65-F5344CB8AC3E}">
        <p14:creationId xmlns:p14="http://schemas.microsoft.com/office/powerpoint/2010/main" val="206308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6D8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6DC5-AD55-F360-6E7B-745E3050259E}"/>
              </a:ext>
            </a:extLst>
          </p:cNvPr>
          <p:cNvSpPr>
            <a:spLocks noGrp="1"/>
          </p:cNvSpPr>
          <p:nvPr>
            <p:ph type="title"/>
          </p:nvPr>
        </p:nvSpPr>
        <p:spPr>
          <a:xfrm>
            <a:off x="838200" y="304948"/>
            <a:ext cx="10515600" cy="932047"/>
          </a:xfrm>
        </p:spPr>
        <p:txBody>
          <a:bodyPr>
            <a:normAutofit/>
          </a:bodyPr>
          <a:lstStyle/>
          <a:p>
            <a:pPr algn="ctr"/>
            <a:r>
              <a:rPr lang="en-US" sz="3200" dirty="0">
                <a:solidFill>
                  <a:schemeClr val="bg1"/>
                </a:solidFill>
                <a:effectLst>
                  <a:outerShdw blurRad="50800" dist="38100" dir="5400000" algn="t" rotWithShape="0">
                    <a:prstClr val="black">
                      <a:alpha val="40000"/>
                    </a:prstClr>
                  </a:outerShdw>
                </a:effectLst>
              </a:rPr>
              <a:t>Critique of Geneticization: Hubbard’s Insight</a:t>
            </a:r>
          </a:p>
        </p:txBody>
      </p:sp>
      <p:sp>
        <p:nvSpPr>
          <p:cNvPr id="3" name="Content Placeholder 2">
            <a:extLst>
              <a:ext uri="{FF2B5EF4-FFF2-40B4-BE49-F238E27FC236}">
                <a16:creationId xmlns:a16="http://schemas.microsoft.com/office/drawing/2014/main" id="{556BDED0-6C42-E27A-C4B3-2760275139BD}"/>
              </a:ext>
            </a:extLst>
          </p:cNvPr>
          <p:cNvSpPr>
            <a:spLocks noGrp="1"/>
          </p:cNvSpPr>
          <p:nvPr>
            <p:ph idx="1"/>
          </p:nvPr>
        </p:nvSpPr>
        <p:spPr>
          <a:xfrm>
            <a:off x="838200" y="1236995"/>
            <a:ext cx="10515600" cy="5255880"/>
          </a:xfrm>
        </p:spPr>
        <p:txBody>
          <a:bodyPr>
            <a:normAutofit fontScale="92500" lnSpcReduction="20000"/>
          </a:bodyPr>
          <a:lstStyle/>
          <a:p>
            <a:r>
              <a:rPr lang="en-US" dirty="0">
                <a:solidFill>
                  <a:schemeClr val="bg1"/>
                </a:solidFill>
                <a:effectLst>
                  <a:outerShdw blurRad="50800" dist="38100" dir="5400000" algn="t" rotWithShape="0">
                    <a:prstClr val="black">
                      <a:alpha val="40000"/>
                    </a:prstClr>
                  </a:outerShdw>
                </a:effectLst>
              </a:rPr>
              <a:t>In </a:t>
            </a:r>
            <a:r>
              <a:rPr lang="en-US" i="1" dirty="0">
                <a:solidFill>
                  <a:schemeClr val="bg1"/>
                </a:solidFill>
                <a:effectLst>
                  <a:outerShdw blurRad="50800" dist="38100" dir="5400000" algn="t" rotWithShape="0">
                    <a:prstClr val="black">
                      <a:alpha val="40000"/>
                    </a:prstClr>
                  </a:outerShdw>
                </a:effectLst>
              </a:rPr>
              <a:t>Profitable Promises</a:t>
            </a:r>
            <a:r>
              <a:rPr lang="en-US" dirty="0">
                <a:solidFill>
                  <a:schemeClr val="bg1"/>
                </a:solidFill>
                <a:effectLst>
                  <a:outerShdw blurRad="50800" dist="38100" dir="5400000" algn="t" rotWithShape="0">
                    <a:prstClr val="black">
                      <a:alpha val="40000"/>
                    </a:prstClr>
                  </a:outerShdw>
                </a:effectLst>
              </a:rPr>
              <a:t>, Ruth Hubbard explores the "link between genes, illness, and behavior," as reductionism involving the </a:t>
            </a:r>
            <a:r>
              <a:rPr lang="en-US" b="1" dirty="0">
                <a:solidFill>
                  <a:schemeClr val="bg1"/>
                </a:solidFill>
                <a:effectLst>
                  <a:outerShdw blurRad="50800" dist="38100" dir="5400000" algn="t" rotWithShape="0">
                    <a:prstClr val="black">
                      <a:alpha val="40000"/>
                    </a:prstClr>
                  </a:outerShdw>
                </a:effectLst>
              </a:rPr>
              <a:t>geneticization</a:t>
            </a:r>
            <a:r>
              <a:rPr lang="en-US" dirty="0">
                <a:solidFill>
                  <a:schemeClr val="bg1"/>
                </a:solidFill>
                <a:effectLst>
                  <a:outerShdw blurRad="50800" dist="38100" dir="5400000" algn="t" rotWithShape="0">
                    <a:prstClr val="black">
                      <a:alpha val="40000"/>
                    </a:prstClr>
                  </a:outerShdw>
                </a:effectLst>
              </a:rPr>
              <a:t> of our lives and the distortions it presents in biological ideology and material outcomes.</a:t>
            </a:r>
          </a:p>
          <a:p>
            <a:r>
              <a:rPr lang="en-US" b="1" dirty="0">
                <a:solidFill>
                  <a:schemeClr val="bg1"/>
                </a:solidFill>
                <a:effectLst>
                  <a:outerShdw blurRad="50800" dist="38100" dir="5400000" algn="t" rotWithShape="0">
                    <a:prstClr val="black">
                      <a:alpha val="40000"/>
                    </a:prstClr>
                  </a:outerShdw>
                </a:effectLst>
              </a:rPr>
              <a:t>The Master Molecule Myth.</a:t>
            </a:r>
            <a:r>
              <a:rPr lang="en-US" dirty="0">
                <a:solidFill>
                  <a:schemeClr val="bg1"/>
                </a:solidFill>
                <a:effectLst>
                  <a:outerShdw blurRad="50800" dist="38100" dir="5400000" algn="t" rotWithShape="0">
                    <a:prstClr val="black">
                      <a:alpha val="40000"/>
                    </a:prstClr>
                  </a:outerShdw>
                </a:effectLst>
              </a:rPr>
              <a:t> The ideological underpinning? The labeling of desirable and undesirable genetic traits solidified with the exposition of DNA as the so-called  master molecule and blueprint for human characteristics. Scientists endowed DNA with a "mythic potency" and Godlike control: Ideas of health and illness, as well as human behavior,” are being shaped by scientific knowledge of the way DNA presumably functions.</a:t>
            </a:r>
          </a:p>
          <a:p>
            <a:r>
              <a:rPr lang="en-US" b="1" dirty="0">
                <a:solidFill>
                  <a:schemeClr val="bg1"/>
                </a:solidFill>
                <a:effectLst>
                  <a:outerShdw blurRad="50800" dist="38100" dir="5400000" algn="t" rotWithShape="0">
                    <a:prstClr val="black">
                      <a:alpha val="40000"/>
                    </a:prstClr>
                  </a:outerShdw>
                </a:effectLst>
              </a:rPr>
              <a:t>Fallacy</a:t>
            </a:r>
            <a:r>
              <a:rPr lang="en-US" dirty="0">
                <a:solidFill>
                  <a:schemeClr val="bg1"/>
                </a:solidFill>
                <a:effectLst>
                  <a:outerShdw blurRad="50800" dist="38100" dir="5400000" algn="t" rotWithShape="0">
                    <a:prstClr val="black">
                      <a:alpha val="40000"/>
                    </a:prstClr>
                  </a:outerShdw>
                </a:effectLst>
              </a:rPr>
              <a:t>: A narrow and limited assumption of DNA control, leading to dismissal of other biological, social, political, and economic factors which contribute to the character of our lives, including our community and environmental health.</a:t>
            </a:r>
            <a:br>
              <a:rPr lang="en-US" dirty="0"/>
            </a:br>
            <a:endParaRPr lang="en-US" dirty="0"/>
          </a:p>
        </p:txBody>
      </p:sp>
    </p:spTree>
    <p:extLst>
      <p:ext uri="{BB962C8B-B14F-4D97-AF65-F5344CB8AC3E}">
        <p14:creationId xmlns:p14="http://schemas.microsoft.com/office/powerpoint/2010/main" val="141452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6D8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9CAB-77FF-409E-6E6D-5181C561E632}"/>
              </a:ext>
            </a:extLst>
          </p:cNvPr>
          <p:cNvSpPr>
            <a:spLocks noGrp="1"/>
          </p:cNvSpPr>
          <p:nvPr>
            <p:ph type="title"/>
          </p:nvPr>
        </p:nvSpPr>
        <p:spPr>
          <a:xfrm>
            <a:off x="838200" y="18256"/>
            <a:ext cx="10515600" cy="881858"/>
          </a:xfrm>
        </p:spPr>
        <p:txBody>
          <a:bodyPr/>
          <a:lstStyle/>
          <a:p>
            <a:pPr algn="ctr"/>
            <a:r>
              <a:rPr lang="en-US" sz="3200" dirty="0">
                <a:solidFill>
                  <a:schemeClr val="bg1"/>
                </a:solidFill>
              </a:rPr>
              <a:t>Critique of Geneticization: Hubbard’s Insight</a:t>
            </a:r>
            <a:endParaRPr lang="en-US" dirty="0">
              <a:solidFill>
                <a:schemeClr val="bg1"/>
              </a:solidFill>
            </a:endParaRPr>
          </a:p>
        </p:txBody>
      </p:sp>
      <p:sp>
        <p:nvSpPr>
          <p:cNvPr id="3" name="Content Placeholder 2">
            <a:extLst>
              <a:ext uri="{FF2B5EF4-FFF2-40B4-BE49-F238E27FC236}">
                <a16:creationId xmlns:a16="http://schemas.microsoft.com/office/drawing/2014/main" id="{CD26B74F-FEC9-AB1D-69B6-795D6768049A}"/>
              </a:ext>
            </a:extLst>
          </p:cNvPr>
          <p:cNvSpPr>
            <a:spLocks noGrp="1"/>
          </p:cNvSpPr>
          <p:nvPr>
            <p:ph idx="1"/>
          </p:nvPr>
        </p:nvSpPr>
        <p:spPr>
          <a:xfrm>
            <a:off x="212651" y="900114"/>
            <a:ext cx="11576917" cy="5939629"/>
          </a:xfrm>
        </p:spPr>
        <p:txBody>
          <a:bodyPr>
            <a:normAutofit fontScale="92500" lnSpcReduction="20000"/>
          </a:bodyPr>
          <a:lstStyle/>
          <a:p>
            <a:r>
              <a:rPr lang="en-US" dirty="0">
                <a:solidFill>
                  <a:schemeClr val="bg1"/>
                </a:solidFill>
                <a:effectLst>
                  <a:outerShdw blurRad="50800" dist="38100" dir="5400000" algn="t" rotWithShape="0">
                    <a:prstClr val="black">
                      <a:alpha val="40000"/>
                    </a:prstClr>
                  </a:outerShdw>
                </a:effectLst>
              </a:rPr>
              <a:t>Genes and molecular biology. Recombinant DNA techniques; the complexity of gene interactions and biological systems are ignored, in favor of reduction to more simplistic renditions that allow manipulation (and subsequently prediction of action) by the techniques and instruments of molecular biology. </a:t>
            </a:r>
            <a:r>
              <a:rPr lang="en-US" b="1" dirty="0">
                <a:solidFill>
                  <a:schemeClr val="bg1"/>
                </a:solidFill>
                <a:effectLst>
                  <a:outerShdw blurRad="50800" dist="38100" dir="5400000" algn="t" rotWithShape="0">
                    <a:prstClr val="black">
                      <a:alpha val="40000"/>
                    </a:prstClr>
                  </a:outerShdw>
                </a:effectLst>
              </a:rPr>
              <a:t>Epigenetics undermines this central pillar of the myth of the master molecule.</a:t>
            </a:r>
          </a:p>
          <a:p>
            <a:r>
              <a:rPr lang="en-US" dirty="0">
                <a:solidFill>
                  <a:schemeClr val="bg1"/>
                </a:solidFill>
                <a:effectLst>
                  <a:outerShdw blurRad="50800" dist="38100" dir="5400000" algn="t" rotWithShape="0">
                    <a:prstClr val="black">
                      <a:alpha val="40000"/>
                    </a:prstClr>
                  </a:outerShdw>
                </a:effectLst>
              </a:rPr>
              <a:t>The search for molecular markers of "broken genes" becomes focus of scientific attention regardless of the multiplicity of interactions which may determine the extent to which that altered gene may have on the individual. Armed with DNA testing technology, science/medicine increasingly labels people before symptoms appear, and regardless of whether the disease ever occurs. Hubbard is disturbed by this trend and points out that the actual basis of the diagnosis is statistical probability.  The problem Hubbard explains:</a:t>
            </a:r>
          </a:p>
          <a:p>
            <a:pPr marL="457200" lvl="1" indent="0">
              <a:buNone/>
            </a:pPr>
            <a:r>
              <a:rPr lang="en-US" dirty="0">
                <a:solidFill>
                  <a:schemeClr val="bg1"/>
                </a:solidFill>
                <a:effectLst>
                  <a:outerShdw blurRad="50800" dist="38100" dir="5400000" algn="t" rotWithShape="0">
                    <a:prstClr val="black">
                      <a:alpha val="40000"/>
                    </a:prstClr>
                  </a:outerShdw>
                </a:effectLst>
              </a:rPr>
              <a:t>with such predictions is that, for most so-called genetic conditions, the severity of the symptoms can vary a good deal, both from person to person and for the same person over time. This can be so because other biochemical or environmental factors in addition to the specific inherited change in DNA may affect the manifestations of that condition. Also, different alleles of the same gene can lead to different outcomes. A predictive diagnosis, or name, attached to a future genetic condition usually cannot take the effects of such variables into account. </a:t>
            </a:r>
          </a:p>
          <a:p>
            <a:pPr marL="457200" lvl="1" indent="0">
              <a:buNone/>
            </a:pPr>
            <a:endParaRPr lang="en-US" dirty="0">
              <a:solidFill>
                <a:schemeClr val="bg1"/>
              </a:solidFill>
              <a:effectLst>
                <a:outerShdw blurRad="50800" dist="38100" dir="5400000" algn="t" rotWithShape="0">
                  <a:prstClr val="black">
                    <a:alpha val="40000"/>
                  </a:prstClr>
                </a:outerShdw>
              </a:effectLst>
            </a:endParaRPr>
          </a:p>
          <a:p>
            <a:pPr marL="457200" lvl="1" indent="0">
              <a:buNone/>
            </a:pPr>
            <a:r>
              <a:rPr lang="en-US" dirty="0">
                <a:solidFill>
                  <a:schemeClr val="bg1"/>
                </a:solidFill>
                <a:effectLst>
                  <a:outerShdw blurRad="50800" dist="38100" dir="5400000" algn="t" rotWithShape="0">
                    <a:prstClr val="black">
                      <a:alpha val="40000"/>
                    </a:prstClr>
                  </a:outerShdw>
                </a:effectLst>
              </a:rPr>
              <a:t>(Edited with additions from the source: https://</a:t>
            </a:r>
            <a:r>
              <a:rPr lang="en-US" dirty="0" err="1">
                <a:solidFill>
                  <a:schemeClr val="bg1"/>
                </a:solidFill>
                <a:effectLst>
                  <a:outerShdw blurRad="50800" dist="38100" dir="5400000" algn="t" rotWithShape="0">
                    <a:prstClr val="black">
                      <a:alpha val="40000"/>
                    </a:prstClr>
                  </a:outerShdw>
                </a:effectLst>
              </a:rPr>
              <a:t>www.marxists.org</a:t>
            </a:r>
            <a:r>
              <a:rPr lang="en-US" dirty="0">
                <a:solidFill>
                  <a:schemeClr val="bg1"/>
                </a:solidFill>
                <a:effectLst>
                  <a:outerShdw blurRad="50800" dist="38100" dir="5400000" algn="t" rotWithShape="0">
                    <a:prstClr val="black">
                      <a:alpha val="40000"/>
                    </a:prstClr>
                  </a:outerShdw>
                </a:effectLst>
              </a:rPr>
              <a:t>/history/</a:t>
            </a:r>
            <a:r>
              <a:rPr lang="en-US" dirty="0" err="1">
                <a:solidFill>
                  <a:schemeClr val="bg1"/>
                </a:solidFill>
                <a:effectLst>
                  <a:outerShdw blurRad="50800" dist="38100" dir="5400000" algn="t" rotWithShape="0">
                    <a:prstClr val="black">
                      <a:alpha val="40000"/>
                    </a:prstClr>
                  </a:outerShdw>
                </a:effectLst>
              </a:rPr>
              <a:t>etol</a:t>
            </a:r>
            <a:r>
              <a:rPr lang="en-US" dirty="0">
                <a:solidFill>
                  <a:schemeClr val="bg1"/>
                </a:solidFill>
                <a:effectLst>
                  <a:outerShdw blurRad="50800" dist="38100" dir="5400000" algn="t" rotWithShape="0">
                    <a:prstClr val="black">
                      <a:alpha val="40000"/>
                    </a:prstClr>
                  </a:outerShdw>
                </a:effectLst>
              </a:rPr>
              <a:t>/</a:t>
            </a:r>
            <a:r>
              <a:rPr lang="en-US" dirty="0" err="1">
                <a:solidFill>
                  <a:schemeClr val="bg1"/>
                </a:solidFill>
                <a:effectLst>
                  <a:outerShdw blurRad="50800" dist="38100" dir="5400000" algn="t" rotWithShape="0">
                    <a:prstClr val="black">
                      <a:alpha val="40000"/>
                    </a:prstClr>
                  </a:outerShdw>
                </a:effectLst>
              </a:rPr>
              <a:t>newspape</a:t>
            </a:r>
            <a:r>
              <a:rPr lang="en-US" dirty="0">
                <a:solidFill>
                  <a:schemeClr val="bg1"/>
                </a:solidFill>
                <a:effectLst>
                  <a:outerShdw blurRad="50800" dist="38100" dir="5400000" algn="t" rotWithShape="0">
                    <a:prstClr val="black">
                      <a:alpha val="40000"/>
                    </a:prstClr>
                  </a:outerShdw>
                </a:effectLst>
              </a:rPr>
              <a:t>/</a:t>
            </a:r>
            <a:r>
              <a:rPr lang="en-US" dirty="0" err="1">
                <a:solidFill>
                  <a:schemeClr val="bg1"/>
                </a:solidFill>
                <a:effectLst>
                  <a:outerShdw blurRad="50800" dist="38100" dir="5400000" algn="t" rotWithShape="0">
                    <a:prstClr val="black">
                      <a:alpha val="40000"/>
                    </a:prstClr>
                  </a:outerShdw>
                </a:effectLst>
              </a:rPr>
              <a:t>atc</a:t>
            </a:r>
            <a:r>
              <a:rPr lang="en-US" dirty="0">
                <a:solidFill>
                  <a:schemeClr val="bg1"/>
                </a:solidFill>
                <a:effectLst>
                  <a:outerShdw blurRad="50800" dist="38100" dir="5400000" algn="t" rotWithShape="0">
                    <a:prstClr val="black">
                      <a:alpha val="40000"/>
                    </a:prstClr>
                  </a:outerShdw>
                </a:effectLst>
              </a:rPr>
              <a:t>/2412.html)</a:t>
            </a:r>
          </a:p>
        </p:txBody>
      </p:sp>
    </p:spTree>
    <p:extLst>
      <p:ext uri="{BB962C8B-B14F-4D97-AF65-F5344CB8AC3E}">
        <p14:creationId xmlns:p14="http://schemas.microsoft.com/office/powerpoint/2010/main" val="308434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5161" y="221226"/>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35974" y="2039767"/>
            <a:ext cx="4188542" cy="4597007"/>
          </a:xfrm>
        </p:spPr>
        <p:txBody>
          <a:bodyPr>
            <a:normAutofit/>
          </a:bodyPr>
          <a:lstStyle/>
          <a:p>
            <a:r>
              <a:rPr lang="en-US" sz="2400" b="1" dirty="0">
                <a:solidFill>
                  <a:schemeClr val="bg1"/>
                </a:solidFill>
              </a:rPr>
              <a:t>Nutrigenetics: </a:t>
            </a:r>
            <a:r>
              <a:rPr lang="en-US" sz="2400" dirty="0">
                <a:solidFill>
                  <a:schemeClr val="bg1"/>
                </a:solidFill>
              </a:rPr>
              <a:t>The field of study that focuses on the </a:t>
            </a:r>
            <a:r>
              <a:rPr lang="en-US" sz="2400" b="1" dirty="0">
                <a:solidFill>
                  <a:schemeClr val="bg1"/>
                </a:solidFill>
              </a:rPr>
              <a:t>effect of one’s genotype on dietary needs as it relates to risk for developing disease </a:t>
            </a:r>
            <a:r>
              <a:rPr lang="en-US" sz="2400" dirty="0">
                <a:solidFill>
                  <a:schemeClr val="bg1"/>
                </a:solidFill>
              </a:rPr>
              <a:t>(</a:t>
            </a:r>
            <a:r>
              <a:rPr lang="en-US" sz="2400" dirty="0" err="1">
                <a:solidFill>
                  <a:schemeClr val="bg1"/>
                </a:solidFill>
              </a:rPr>
              <a:t>DeBusk</a:t>
            </a:r>
            <a:r>
              <a:rPr lang="en-US" sz="2400" dirty="0">
                <a:solidFill>
                  <a:schemeClr val="bg1"/>
                </a:solidFill>
              </a:rPr>
              <a:t> et al., 2005; </a:t>
            </a:r>
            <a:r>
              <a:rPr lang="en-US" sz="2400" dirty="0" err="1">
                <a:solidFill>
                  <a:schemeClr val="bg1"/>
                </a:solidFill>
              </a:rPr>
              <a:t>Simopoulos</a:t>
            </a:r>
            <a:r>
              <a:rPr lang="en-US" sz="2400" dirty="0">
                <a:solidFill>
                  <a:schemeClr val="bg1"/>
                </a:solidFill>
              </a:rPr>
              <a:t>, 2010). </a:t>
            </a:r>
          </a:p>
          <a:p>
            <a:r>
              <a:rPr lang="en-US" sz="2400" b="1" dirty="0">
                <a:solidFill>
                  <a:schemeClr val="bg1"/>
                </a:solidFill>
              </a:rPr>
              <a:t>Nutrigenomics: </a:t>
            </a:r>
            <a:r>
              <a:rPr lang="en-US" sz="2400" dirty="0">
                <a:solidFill>
                  <a:schemeClr val="bg1"/>
                </a:solidFill>
              </a:rPr>
              <a:t>The field of study that focuses on the </a:t>
            </a:r>
            <a:r>
              <a:rPr lang="en-US" sz="2400" b="1" dirty="0">
                <a:solidFill>
                  <a:schemeClr val="bg1"/>
                </a:solidFill>
              </a:rPr>
              <a:t>effect of dietary components on gene expression as it relates to disease processes </a:t>
            </a:r>
            <a:r>
              <a:rPr lang="en-US" sz="2400" dirty="0">
                <a:solidFill>
                  <a:schemeClr val="bg1"/>
                </a:solidFill>
              </a:rPr>
              <a:t>(</a:t>
            </a:r>
            <a:r>
              <a:rPr lang="en-US" sz="2400" dirty="0" err="1">
                <a:solidFill>
                  <a:schemeClr val="bg1"/>
                </a:solidFill>
              </a:rPr>
              <a:t>DeBusk</a:t>
            </a:r>
            <a:r>
              <a:rPr lang="en-US" sz="2400" dirty="0">
                <a:solidFill>
                  <a:schemeClr val="bg1"/>
                </a:solidFill>
              </a:rPr>
              <a:t> et al., 2005). </a:t>
            </a:r>
          </a:p>
          <a:p>
            <a:endParaRPr lang="en-US" sz="1700" dirty="0">
              <a:solidFill>
                <a:schemeClr val="bg1"/>
              </a:solidFill>
            </a:endParaRPr>
          </a:p>
        </p:txBody>
      </p:sp>
      <p:pic>
        <p:nvPicPr>
          <p:cNvPr id="6" name="Picture 5">
            <a:extLst>
              <a:ext uri="{FF2B5EF4-FFF2-40B4-BE49-F238E27FC236}">
                <a16:creationId xmlns:a16="http://schemas.microsoft.com/office/drawing/2014/main" id="{2F82B8AA-AB9A-684D-A04C-05D9CDBE2157}"/>
              </a:ext>
            </a:extLst>
          </p:cNvPr>
          <p:cNvPicPr>
            <a:picLocks noChangeAspect="1"/>
          </p:cNvPicPr>
          <p:nvPr/>
        </p:nvPicPr>
        <p:blipFill>
          <a:blip r:embed="rId3"/>
          <a:stretch>
            <a:fillRect/>
          </a:stretch>
        </p:blipFill>
        <p:spPr>
          <a:xfrm>
            <a:off x="6130576" y="643467"/>
            <a:ext cx="4585143" cy="5410199"/>
          </a:xfrm>
          <a:prstGeom prst="rect">
            <a:avLst/>
          </a:prstGeom>
        </p:spPr>
      </p:pic>
    </p:spTree>
    <p:extLst>
      <p:ext uri="{BB962C8B-B14F-4D97-AF65-F5344CB8AC3E}">
        <p14:creationId xmlns:p14="http://schemas.microsoft.com/office/powerpoint/2010/main" val="325461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363248"/>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80219" y="2323811"/>
            <a:ext cx="4085304" cy="4170941"/>
          </a:xfrm>
        </p:spPr>
        <p:txBody>
          <a:bodyPr>
            <a:normAutofit fontScale="85000" lnSpcReduction="10000"/>
          </a:bodyPr>
          <a:lstStyle/>
          <a:p>
            <a:r>
              <a:rPr lang="en-US" sz="2400" b="1" dirty="0">
                <a:solidFill>
                  <a:schemeClr val="bg1"/>
                </a:solidFill>
              </a:rPr>
              <a:t>Epigenetics: </a:t>
            </a:r>
            <a:r>
              <a:rPr lang="en-US" sz="2400" dirty="0">
                <a:solidFill>
                  <a:schemeClr val="bg1"/>
                </a:solidFill>
              </a:rPr>
              <a:t>The pattern of DNA modifications that affect gene expression, but do not involve changing nucleotide sequence (DNA methylation and histone acetylation are examples of epigenetic modifications). Epigenotype is an inherited pattern which varies from cell to cell, is determined at conception, and may also be highly influenced by environmental conditions during development and throughout one’s lifetime. Unlike genotype, it is not a static pattern, but a mutable one (Feil, 2006; Fraga et al., 2005). </a:t>
            </a:r>
          </a:p>
          <a:p>
            <a:endParaRPr lang="en-US" sz="1400" dirty="0">
              <a:solidFill>
                <a:schemeClr val="bg1"/>
              </a:solidFill>
            </a:endParaRPr>
          </a:p>
        </p:txBody>
      </p:sp>
      <p:pic>
        <p:nvPicPr>
          <p:cNvPr id="5" name="Picture 4">
            <a:extLst>
              <a:ext uri="{FF2B5EF4-FFF2-40B4-BE49-F238E27FC236}">
                <a16:creationId xmlns:a16="http://schemas.microsoft.com/office/drawing/2014/main" id="{FB377918-1BA6-4F46-B24F-98AE7ADAB202}"/>
              </a:ext>
            </a:extLst>
          </p:cNvPr>
          <p:cNvPicPr>
            <a:picLocks noChangeAspect="1"/>
          </p:cNvPicPr>
          <p:nvPr/>
        </p:nvPicPr>
        <p:blipFill>
          <a:blip r:embed="rId3"/>
          <a:stretch>
            <a:fillRect/>
          </a:stretch>
        </p:blipFill>
        <p:spPr>
          <a:xfrm>
            <a:off x="5297763" y="1473336"/>
            <a:ext cx="6250769" cy="3750461"/>
          </a:xfrm>
          <a:prstGeom prst="rect">
            <a:avLst/>
          </a:prstGeom>
        </p:spPr>
      </p:pic>
    </p:spTree>
    <p:extLst>
      <p:ext uri="{BB962C8B-B14F-4D97-AF65-F5344CB8AC3E}">
        <p14:creationId xmlns:p14="http://schemas.microsoft.com/office/powerpoint/2010/main" val="226518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36395"/>
            <a:ext cx="3363974" cy="1597315"/>
          </a:xfrm>
          <a:noFill/>
          <a:ln w="19050">
            <a:solidFill>
              <a:schemeClr val="bg1"/>
            </a:solidFill>
          </a:ln>
        </p:spPr>
        <p:txBody>
          <a:bodyPr wrap="square">
            <a:normAutofit/>
          </a:bodyPr>
          <a:lstStyle/>
          <a:p>
            <a:pPr algn="ctr"/>
            <a:r>
              <a:rPr lang="en-US" sz="3200" dirty="0">
                <a:solidFill>
                  <a:schemeClr val="bg1"/>
                </a:solidFill>
              </a:rPr>
              <a:t>Important concepts</a:t>
            </a: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57175" y="2214563"/>
            <a:ext cx="4114800" cy="4407042"/>
          </a:xfrm>
        </p:spPr>
        <p:txBody>
          <a:bodyPr>
            <a:normAutofit/>
          </a:bodyPr>
          <a:lstStyle/>
          <a:p>
            <a:r>
              <a:rPr lang="en-US" sz="2000" b="1" dirty="0" err="1">
                <a:solidFill>
                  <a:schemeClr val="bg1"/>
                </a:solidFill>
              </a:rPr>
              <a:t>Microbiomics</a:t>
            </a:r>
            <a:r>
              <a:rPr lang="en-US" sz="2000" b="1" dirty="0">
                <a:solidFill>
                  <a:schemeClr val="bg1"/>
                </a:solidFill>
              </a:rPr>
              <a:t>: </a:t>
            </a:r>
            <a:r>
              <a:rPr lang="en-US" sz="2000" dirty="0">
                <a:solidFill>
                  <a:schemeClr val="bg1"/>
                </a:solidFill>
              </a:rPr>
              <a:t>The study of all of microorganisms within a single ecosystem. For nutritional contexts, this refers to all microorganisms co-existing within the human gastrointestinal (GI) tract (Dimitrov, 2011).  The study of “parts.”</a:t>
            </a:r>
          </a:p>
          <a:p>
            <a:r>
              <a:rPr lang="en-US" sz="2000" b="1" dirty="0">
                <a:solidFill>
                  <a:schemeClr val="bg1"/>
                </a:solidFill>
              </a:rPr>
              <a:t>Metagenomics</a:t>
            </a:r>
            <a:r>
              <a:rPr lang="en-US" sz="2000" dirty="0">
                <a:solidFill>
                  <a:schemeClr val="bg1"/>
                </a:solidFill>
              </a:rPr>
              <a:t>: The study of a collection of genetic material (genomes) from a mixed community of </a:t>
            </a:r>
            <a:r>
              <a:rPr lang="en-US" sz="2000" dirty="0" err="1">
                <a:solidFill>
                  <a:schemeClr val="bg1"/>
                </a:solidFill>
              </a:rPr>
              <a:t>organisms.For</a:t>
            </a:r>
            <a:r>
              <a:rPr lang="en-US" sz="2000" dirty="0">
                <a:solidFill>
                  <a:schemeClr val="bg1"/>
                </a:solidFill>
              </a:rPr>
              <a:t> nutritional contexts, this refers to the microbial communities residing within the human GI tract (Hattori, 2009).  The study of the “whole.”</a:t>
            </a:r>
          </a:p>
          <a:p>
            <a:endParaRPr lang="en-US" sz="2000" dirty="0">
              <a:solidFill>
                <a:schemeClr val="bg1"/>
              </a:solidFill>
            </a:endParaRPr>
          </a:p>
        </p:txBody>
      </p:sp>
      <p:pic>
        <p:nvPicPr>
          <p:cNvPr id="6" name="Picture 5">
            <a:extLst>
              <a:ext uri="{FF2B5EF4-FFF2-40B4-BE49-F238E27FC236}">
                <a16:creationId xmlns:a16="http://schemas.microsoft.com/office/drawing/2014/main" id="{D74CF497-EB98-F842-9361-8D855069D227}"/>
              </a:ext>
            </a:extLst>
          </p:cNvPr>
          <p:cNvPicPr>
            <a:picLocks noChangeAspect="1"/>
          </p:cNvPicPr>
          <p:nvPr/>
        </p:nvPicPr>
        <p:blipFill>
          <a:blip r:embed="rId3"/>
          <a:stretch>
            <a:fillRect/>
          </a:stretch>
        </p:blipFill>
        <p:spPr>
          <a:xfrm>
            <a:off x="4838094" y="1691640"/>
            <a:ext cx="7353906" cy="3474720"/>
          </a:xfrm>
          <a:prstGeom prst="rect">
            <a:avLst/>
          </a:prstGeom>
        </p:spPr>
      </p:pic>
    </p:spTree>
    <p:extLst>
      <p:ext uri="{BB962C8B-B14F-4D97-AF65-F5344CB8AC3E}">
        <p14:creationId xmlns:p14="http://schemas.microsoft.com/office/powerpoint/2010/main" val="3283710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13133</TotalTime>
  <Words>3445</Words>
  <Application>Microsoft Macintosh PowerPoint</Application>
  <PresentationFormat>Widescreen</PresentationFormat>
  <Paragraphs>140</Paragraphs>
  <Slides>29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Nutrigenome and Gut Microbiome  Daniell and Ryan</vt:lpstr>
      <vt:lpstr>You are what you eat but what if what you eat is changing….?</vt:lpstr>
      <vt:lpstr>You are also the microbes co-inhabiting your body…</vt:lpstr>
      <vt:lpstr>Important concepts</vt:lpstr>
      <vt:lpstr>Critique of Geneticization: Hubbard’s Insight</vt:lpstr>
      <vt:lpstr>Critique of Geneticization: Hubbard’s Insight</vt:lpstr>
      <vt:lpstr>Important concepts</vt:lpstr>
      <vt:lpstr>Important concepts</vt:lpstr>
      <vt:lpstr>Important concepts</vt:lpstr>
      <vt:lpstr>Gram-negative and -positive bacteria (Firmicutes)</vt:lpstr>
      <vt:lpstr>Important concepts</vt:lpstr>
      <vt:lpstr>Important concepts</vt:lpstr>
      <vt:lpstr>Important concepts</vt:lpstr>
      <vt:lpstr>Gene-nutrient interactions </vt:lpstr>
      <vt:lpstr>Micronutrient deficiency and the gut microbiome</vt:lpstr>
      <vt:lpstr>Critique</vt:lpstr>
      <vt:lpstr>The gut microbiome and dietary evolution of phylotype  </vt:lpstr>
      <vt:lpstr>Health functions of the gut microbiome</vt:lpstr>
      <vt:lpstr>If we change what we eat can we cure disease?</vt:lpstr>
      <vt:lpstr>Diet and improved human health</vt:lpstr>
      <vt:lpstr>Which brings us to the question of the quality of the cultivars we eat</vt:lpstr>
      <vt:lpstr>Plant crop genetic diversity</vt:lpstr>
      <vt:lpstr>Loss of dietary phytochemical diversity </vt:lpstr>
      <vt:lpstr>Food crop diversity is a feasible dietary solution to chronic disease susceptibility </vt:lpstr>
      <vt:lpstr>Conclusion and implications</vt:lpstr>
      <vt:lpstr>Conclusion and implications</vt:lpstr>
      <vt:lpstr>Final critique</vt:lpstr>
      <vt:lpstr>Final critique</vt:lpstr>
      <vt:lpstr>Final critique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Nutrigenome and Gut Microbiome  Daniell and Ryan</dc:title>
  <dc:creator>Devon G. Pena</dc:creator>
  <cp:lastModifiedBy>Microsoft Office User</cp:lastModifiedBy>
  <cp:revision>20</cp:revision>
  <dcterms:created xsi:type="dcterms:W3CDTF">2019-05-22T19:52:36Z</dcterms:created>
  <dcterms:modified xsi:type="dcterms:W3CDTF">2022-08-10T19:58:05Z</dcterms:modified>
</cp:coreProperties>
</file>