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46"/>
  </p:notesMasterIdLst>
  <p:sldIdLst>
    <p:sldId id="256" r:id="rId2"/>
    <p:sldId id="261" r:id="rId3"/>
    <p:sldId id="262" r:id="rId4"/>
    <p:sldId id="294" r:id="rId5"/>
    <p:sldId id="347" r:id="rId6"/>
    <p:sldId id="348" r:id="rId7"/>
    <p:sldId id="295" r:id="rId8"/>
    <p:sldId id="280" r:id="rId9"/>
    <p:sldId id="314" r:id="rId10"/>
    <p:sldId id="316" r:id="rId11"/>
    <p:sldId id="301" r:id="rId12"/>
    <p:sldId id="317" r:id="rId13"/>
    <p:sldId id="310" r:id="rId14"/>
    <p:sldId id="311" r:id="rId15"/>
    <p:sldId id="308" r:id="rId16"/>
    <p:sldId id="313" r:id="rId17"/>
    <p:sldId id="318" r:id="rId18"/>
    <p:sldId id="323" r:id="rId19"/>
    <p:sldId id="324" r:id="rId20"/>
    <p:sldId id="325" r:id="rId21"/>
    <p:sldId id="327" r:id="rId22"/>
    <p:sldId id="329" r:id="rId23"/>
    <p:sldId id="328" r:id="rId24"/>
    <p:sldId id="344" r:id="rId25"/>
    <p:sldId id="321" r:id="rId26"/>
    <p:sldId id="330" r:id="rId27"/>
    <p:sldId id="326" r:id="rId28"/>
    <p:sldId id="331" r:id="rId29"/>
    <p:sldId id="332" r:id="rId30"/>
    <p:sldId id="333" r:id="rId31"/>
    <p:sldId id="334" r:id="rId32"/>
    <p:sldId id="335" r:id="rId33"/>
    <p:sldId id="336" r:id="rId34"/>
    <p:sldId id="337" r:id="rId35"/>
    <p:sldId id="342" r:id="rId36"/>
    <p:sldId id="343" r:id="rId37"/>
    <p:sldId id="345" r:id="rId38"/>
    <p:sldId id="346" r:id="rId39"/>
    <p:sldId id="349" r:id="rId40"/>
    <p:sldId id="306" r:id="rId41"/>
    <p:sldId id="350" r:id="rId42"/>
    <p:sldId id="309" r:id="rId43"/>
    <p:sldId id="279" r:id="rId44"/>
    <p:sldId id="25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E63"/>
    <a:srgbClr val="C08A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913"/>
    <p:restoredTop sz="82652"/>
  </p:normalViewPr>
  <p:slideViewPr>
    <p:cSldViewPr snapToGrid="0" snapToObjects="1">
      <p:cViewPr varScale="1">
        <p:scale>
          <a:sx n="101" d="100"/>
          <a:sy n="101" d="100"/>
        </p:scale>
        <p:origin x="200"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B6125B-CAC0-466A-9685-5714BFAA908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818E623-D3E8-4347-A4A5-FB25F23D60EF}">
      <dgm:prSet/>
      <dgm:spPr/>
      <dgm:t>
        <a:bodyPr/>
        <a:lstStyle/>
        <a:p>
          <a:r>
            <a:rPr lang="en-US" dirty="0"/>
            <a:t>What is </a:t>
          </a:r>
          <a:r>
            <a:rPr lang="en-US" b="1" dirty="0"/>
            <a:t>agroecology</a:t>
          </a:r>
          <a:r>
            <a:rPr lang="en-US" dirty="0"/>
            <a:t>? It is the Indigenous knowledge of farming in the context of local ecosystems. It is the </a:t>
          </a:r>
          <a:r>
            <a:rPr lang="en-US" b="1" dirty="0"/>
            <a:t>ethnoscience </a:t>
          </a:r>
          <a:r>
            <a:rPr lang="en-US" dirty="0"/>
            <a:t>of resilient agriculture.</a:t>
          </a:r>
        </a:p>
      </dgm:t>
    </dgm:pt>
    <dgm:pt modelId="{5308C17A-EB4E-4489-8297-674BC9F2995E}" type="parTrans" cxnId="{37B35351-4173-49CB-9E0E-3B822283D39A}">
      <dgm:prSet/>
      <dgm:spPr/>
      <dgm:t>
        <a:bodyPr/>
        <a:lstStyle/>
        <a:p>
          <a:endParaRPr lang="en-US"/>
        </a:p>
      </dgm:t>
    </dgm:pt>
    <dgm:pt modelId="{05E1D2D2-E938-4B4A-AB62-18DFE9D1E9D0}" type="sibTrans" cxnId="{37B35351-4173-49CB-9E0E-3B822283D39A}">
      <dgm:prSet/>
      <dgm:spPr/>
      <dgm:t>
        <a:bodyPr/>
        <a:lstStyle/>
        <a:p>
          <a:endParaRPr lang="en-US"/>
        </a:p>
      </dgm:t>
    </dgm:pt>
    <dgm:pt modelId="{D7176095-4E80-414C-9A86-B5D391577EF1}">
      <dgm:prSet/>
      <dgm:spPr/>
      <dgm:t>
        <a:bodyPr/>
        <a:lstStyle/>
        <a:p>
          <a:r>
            <a:rPr lang="en-US" dirty="0"/>
            <a:t>The study of farms in ecological and bioregional context including biophysical, cultural, economic, political and social subsystems understood in an interdisciplinary form. </a:t>
          </a:r>
        </a:p>
      </dgm:t>
    </dgm:pt>
    <dgm:pt modelId="{8BF14B84-BC6B-4AF9-82F7-08161CC52E4E}" type="parTrans" cxnId="{19930672-9AFB-4E3C-A9D5-A7C08FCFEEDA}">
      <dgm:prSet/>
      <dgm:spPr/>
      <dgm:t>
        <a:bodyPr/>
        <a:lstStyle/>
        <a:p>
          <a:endParaRPr lang="en-US"/>
        </a:p>
      </dgm:t>
    </dgm:pt>
    <dgm:pt modelId="{EDCB6F1F-1D98-447F-A0DF-B9ED005CAC06}" type="sibTrans" cxnId="{19930672-9AFB-4E3C-A9D5-A7C08FCFEEDA}">
      <dgm:prSet/>
      <dgm:spPr/>
      <dgm:t>
        <a:bodyPr/>
        <a:lstStyle/>
        <a:p>
          <a:endParaRPr lang="en-US"/>
        </a:p>
      </dgm:t>
    </dgm:pt>
    <dgm:pt modelId="{FF323188-F4C4-4367-BCC8-17558F5273BE}">
      <dgm:prSet/>
      <dgm:spPr/>
      <dgm:t>
        <a:bodyPr/>
        <a:lstStyle/>
        <a:p>
          <a:r>
            <a:rPr lang="en-US"/>
            <a:t>“The Farm does not end at the edge of the field.” - Miguel Altieri</a:t>
          </a:r>
        </a:p>
      </dgm:t>
    </dgm:pt>
    <dgm:pt modelId="{5D95FF96-234F-42D8-8ECB-BD7809E36393}" type="parTrans" cxnId="{A025058A-779C-44DB-957C-2591F1861301}">
      <dgm:prSet/>
      <dgm:spPr/>
      <dgm:t>
        <a:bodyPr/>
        <a:lstStyle/>
        <a:p>
          <a:endParaRPr lang="en-US"/>
        </a:p>
      </dgm:t>
    </dgm:pt>
    <dgm:pt modelId="{6132BC37-CB84-4180-AF85-D0FD4AFA3815}" type="sibTrans" cxnId="{A025058A-779C-44DB-957C-2591F1861301}">
      <dgm:prSet/>
      <dgm:spPr/>
      <dgm:t>
        <a:bodyPr/>
        <a:lstStyle/>
        <a:p>
          <a:endParaRPr lang="en-US"/>
        </a:p>
      </dgm:t>
    </dgm:pt>
    <dgm:pt modelId="{E2825D97-EDEF-E84D-A1E0-EB6E2F5D0737}" type="pres">
      <dgm:prSet presAssocID="{8CB6125B-CAC0-466A-9685-5714BFAA908D}" presName="linear" presStyleCnt="0">
        <dgm:presLayoutVars>
          <dgm:animLvl val="lvl"/>
          <dgm:resizeHandles val="exact"/>
        </dgm:presLayoutVars>
      </dgm:prSet>
      <dgm:spPr/>
    </dgm:pt>
    <dgm:pt modelId="{C9E8AAE8-718C-E245-9CEC-3C476BBBDBC3}" type="pres">
      <dgm:prSet presAssocID="{B818E623-D3E8-4347-A4A5-FB25F23D60EF}" presName="parentText" presStyleLbl="node1" presStyleIdx="0" presStyleCnt="3">
        <dgm:presLayoutVars>
          <dgm:chMax val="0"/>
          <dgm:bulletEnabled val="1"/>
        </dgm:presLayoutVars>
      </dgm:prSet>
      <dgm:spPr/>
    </dgm:pt>
    <dgm:pt modelId="{CECB0CA5-19E3-F546-99DA-6328384CD0B6}" type="pres">
      <dgm:prSet presAssocID="{05E1D2D2-E938-4B4A-AB62-18DFE9D1E9D0}" presName="spacer" presStyleCnt="0"/>
      <dgm:spPr/>
    </dgm:pt>
    <dgm:pt modelId="{227BFE0B-8B2B-5F43-A5C8-F2D997BDA23E}" type="pres">
      <dgm:prSet presAssocID="{D7176095-4E80-414C-9A86-B5D391577EF1}" presName="parentText" presStyleLbl="node1" presStyleIdx="1" presStyleCnt="3">
        <dgm:presLayoutVars>
          <dgm:chMax val="0"/>
          <dgm:bulletEnabled val="1"/>
        </dgm:presLayoutVars>
      </dgm:prSet>
      <dgm:spPr/>
    </dgm:pt>
    <dgm:pt modelId="{0A5815A6-C609-894A-9C05-3CED786235E7}" type="pres">
      <dgm:prSet presAssocID="{EDCB6F1F-1D98-447F-A0DF-B9ED005CAC06}" presName="spacer" presStyleCnt="0"/>
      <dgm:spPr/>
    </dgm:pt>
    <dgm:pt modelId="{57718B68-0D81-1C4E-A491-BF7998CA21CE}" type="pres">
      <dgm:prSet presAssocID="{FF323188-F4C4-4367-BCC8-17558F5273BE}" presName="parentText" presStyleLbl="node1" presStyleIdx="2" presStyleCnt="3">
        <dgm:presLayoutVars>
          <dgm:chMax val="0"/>
          <dgm:bulletEnabled val="1"/>
        </dgm:presLayoutVars>
      </dgm:prSet>
      <dgm:spPr/>
    </dgm:pt>
  </dgm:ptLst>
  <dgm:cxnLst>
    <dgm:cxn modelId="{A04E8405-A50D-D04C-A6D2-F889884C2605}" type="presOf" srcId="{D7176095-4E80-414C-9A86-B5D391577EF1}" destId="{227BFE0B-8B2B-5F43-A5C8-F2D997BDA23E}" srcOrd="0" destOrd="0" presId="urn:microsoft.com/office/officeart/2005/8/layout/vList2"/>
    <dgm:cxn modelId="{91F34D2F-CC50-4440-8A0A-AC7B0AC1B287}" type="presOf" srcId="{FF323188-F4C4-4367-BCC8-17558F5273BE}" destId="{57718B68-0D81-1C4E-A491-BF7998CA21CE}" srcOrd="0" destOrd="0" presId="urn:microsoft.com/office/officeart/2005/8/layout/vList2"/>
    <dgm:cxn modelId="{37B35351-4173-49CB-9E0E-3B822283D39A}" srcId="{8CB6125B-CAC0-466A-9685-5714BFAA908D}" destId="{B818E623-D3E8-4347-A4A5-FB25F23D60EF}" srcOrd="0" destOrd="0" parTransId="{5308C17A-EB4E-4489-8297-674BC9F2995E}" sibTransId="{05E1D2D2-E938-4B4A-AB62-18DFE9D1E9D0}"/>
    <dgm:cxn modelId="{F9169651-5C58-914F-B52E-8E378E1767DE}" type="presOf" srcId="{8CB6125B-CAC0-466A-9685-5714BFAA908D}" destId="{E2825D97-EDEF-E84D-A1E0-EB6E2F5D0737}" srcOrd="0" destOrd="0" presId="urn:microsoft.com/office/officeart/2005/8/layout/vList2"/>
    <dgm:cxn modelId="{6221A56E-ED6D-3949-8099-4DCEF8D91607}" type="presOf" srcId="{B818E623-D3E8-4347-A4A5-FB25F23D60EF}" destId="{C9E8AAE8-718C-E245-9CEC-3C476BBBDBC3}" srcOrd="0" destOrd="0" presId="urn:microsoft.com/office/officeart/2005/8/layout/vList2"/>
    <dgm:cxn modelId="{19930672-9AFB-4E3C-A9D5-A7C08FCFEEDA}" srcId="{8CB6125B-CAC0-466A-9685-5714BFAA908D}" destId="{D7176095-4E80-414C-9A86-B5D391577EF1}" srcOrd="1" destOrd="0" parTransId="{8BF14B84-BC6B-4AF9-82F7-08161CC52E4E}" sibTransId="{EDCB6F1F-1D98-447F-A0DF-B9ED005CAC06}"/>
    <dgm:cxn modelId="{A025058A-779C-44DB-957C-2591F1861301}" srcId="{8CB6125B-CAC0-466A-9685-5714BFAA908D}" destId="{FF323188-F4C4-4367-BCC8-17558F5273BE}" srcOrd="2" destOrd="0" parTransId="{5D95FF96-234F-42D8-8ECB-BD7809E36393}" sibTransId="{6132BC37-CB84-4180-AF85-D0FD4AFA3815}"/>
    <dgm:cxn modelId="{2DC1A964-3F8D-CC48-A661-47C9AFAB16FB}" type="presParOf" srcId="{E2825D97-EDEF-E84D-A1E0-EB6E2F5D0737}" destId="{C9E8AAE8-718C-E245-9CEC-3C476BBBDBC3}" srcOrd="0" destOrd="0" presId="urn:microsoft.com/office/officeart/2005/8/layout/vList2"/>
    <dgm:cxn modelId="{8A79F7AC-85EA-1047-BACF-F37DE6590DA2}" type="presParOf" srcId="{E2825D97-EDEF-E84D-A1E0-EB6E2F5D0737}" destId="{CECB0CA5-19E3-F546-99DA-6328384CD0B6}" srcOrd="1" destOrd="0" presId="urn:microsoft.com/office/officeart/2005/8/layout/vList2"/>
    <dgm:cxn modelId="{07C2FB0A-58B0-F34F-B3D2-B4B4A0A7DB3F}" type="presParOf" srcId="{E2825D97-EDEF-E84D-A1E0-EB6E2F5D0737}" destId="{227BFE0B-8B2B-5F43-A5C8-F2D997BDA23E}" srcOrd="2" destOrd="0" presId="urn:microsoft.com/office/officeart/2005/8/layout/vList2"/>
    <dgm:cxn modelId="{E5D3D23A-F2ED-054A-B318-678E286B26F6}" type="presParOf" srcId="{E2825D97-EDEF-E84D-A1E0-EB6E2F5D0737}" destId="{0A5815A6-C609-894A-9C05-3CED786235E7}" srcOrd="3" destOrd="0" presId="urn:microsoft.com/office/officeart/2005/8/layout/vList2"/>
    <dgm:cxn modelId="{2EBF367E-C766-3140-ACBE-962EC7D500F6}" type="presParOf" srcId="{E2825D97-EDEF-E84D-A1E0-EB6E2F5D0737}" destId="{57718B68-0D81-1C4E-A491-BF7998CA21C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8AAE8-718C-E245-9CEC-3C476BBBDBC3}">
      <dsp:nvSpPr>
        <dsp:cNvPr id="0" name=""/>
        <dsp:cNvSpPr/>
      </dsp:nvSpPr>
      <dsp:spPr>
        <a:xfrm>
          <a:off x="0" y="24194"/>
          <a:ext cx="6492875" cy="16415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What is </a:t>
          </a:r>
          <a:r>
            <a:rPr lang="en-US" sz="2300" b="1" kern="1200" dirty="0"/>
            <a:t>agroecology</a:t>
          </a:r>
          <a:r>
            <a:rPr lang="en-US" sz="2300" kern="1200" dirty="0"/>
            <a:t>? It is the Indigenous knowledge of farming in the context of local ecosystems. It is the </a:t>
          </a:r>
          <a:r>
            <a:rPr lang="en-US" sz="2300" b="1" kern="1200" dirty="0"/>
            <a:t>ethnoscience </a:t>
          </a:r>
          <a:r>
            <a:rPr lang="en-US" sz="2300" kern="1200" dirty="0"/>
            <a:t>of resilient agriculture.</a:t>
          </a:r>
        </a:p>
      </dsp:txBody>
      <dsp:txXfrm>
        <a:off x="80132" y="104326"/>
        <a:ext cx="6332611" cy="1481245"/>
      </dsp:txXfrm>
    </dsp:sp>
    <dsp:sp modelId="{227BFE0B-8B2B-5F43-A5C8-F2D997BDA23E}">
      <dsp:nvSpPr>
        <dsp:cNvPr id="0" name=""/>
        <dsp:cNvSpPr/>
      </dsp:nvSpPr>
      <dsp:spPr>
        <a:xfrm>
          <a:off x="0" y="1731945"/>
          <a:ext cx="6492875" cy="164150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The study of farms in ecological and bioregional context including biophysical, cultural, economic, political and social subsystems understood in an interdisciplinary form. </a:t>
          </a:r>
        </a:p>
      </dsp:txBody>
      <dsp:txXfrm>
        <a:off x="80132" y="1812077"/>
        <a:ext cx="6332611" cy="1481245"/>
      </dsp:txXfrm>
    </dsp:sp>
    <dsp:sp modelId="{57718B68-0D81-1C4E-A491-BF7998CA21CE}">
      <dsp:nvSpPr>
        <dsp:cNvPr id="0" name=""/>
        <dsp:cNvSpPr/>
      </dsp:nvSpPr>
      <dsp:spPr>
        <a:xfrm>
          <a:off x="0" y="3439695"/>
          <a:ext cx="6492875" cy="164150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Farm does not end at the edge of the field.” - Miguel Altieri</a:t>
          </a:r>
        </a:p>
      </dsp:txBody>
      <dsp:txXfrm>
        <a:off x="80132" y="3519827"/>
        <a:ext cx="6332611" cy="14812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7E23D-AB6A-C545-B047-A745901B3CFE}" type="datetimeFigureOut">
              <a:rPr lang="en-US" smtClean="0"/>
              <a:t>3/30/24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EEAE5-A896-6D46-B911-C54611417C84}" type="slidenum">
              <a:rPr lang="en-US" smtClean="0"/>
              <a:t>‹#›</a:t>
            </a:fld>
            <a:endParaRPr lang="en-US"/>
          </a:p>
        </p:txBody>
      </p:sp>
    </p:spTree>
    <p:extLst>
      <p:ext uri="{BB962C8B-B14F-4D97-AF65-F5344CB8AC3E}">
        <p14:creationId xmlns:p14="http://schemas.microsoft.com/office/powerpoint/2010/main" val="2453850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iencedirect.com/topics/food-science/nixtamalizatio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7691C8C9-4419-0B46-B8C8-56075EEF0B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E7828CC-A9F7-8E4A-B967-1AA09798B7B9}" type="slidenum">
              <a:rPr lang="en-US" altLang="en-US"/>
              <a:pPr/>
              <a:t>18</a:t>
            </a:fld>
            <a:endParaRPr lang="en-US" altLang="en-US"/>
          </a:p>
        </p:txBody>
      </p:sp>
      <p:sp>
        <p:nvSpPr>
          <p:cNvPr id="40962" name="Rectangle 2">
            <a:extLst>
              <a:ext uri="{FF2B5EF4-FFF2-40B4-BE49-F238E27FC236}">
                <a16:creationId xmlns:a16="http://schemas.microsoft.com/office/drawing/2014/main" id="{9E8A44E9-5F97-FB46-8936-43F02112BB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a:extLst>
              <a:ext uri="{FF2B5EF4-FFF2-40B4-BE49-F238E27FC236}">
                <a16:creationId xmlns:a16="http://schemas.microsoft.com/office/drawing/2014/main" id="{2076B654-129A-1F4B-A804-704A7BB1F1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42913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E9F21243-6BBE-CD44-8ECA-ECB01946FF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B8F9180B-0890-B947-A33D-5570675381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AFACDC76-F9A1-2C4A-B0B3-FDA11A655E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4FAD6F7-6310-F342-8D5F-7964D8ADD822}" type="slidenum">
              <a:rPr lang="en-US" altLang="en-US"/>
              <a:pPr/>
              <a:t>19</a:t>
            </a:fld>
            <a:endParaRPr lang="en-US" altLang="en-US"/>
          </a:p>
        </p:txBody>
      </p:sp>
    </p:spTree>
    <p:extLst>
      <p:ext uri="{BB962C8B-B14F-4D97-AF65-F5344CB8AC3E}">
        <p14:creationId xmlns:p14="http://schemas.microsoft.com/office/powerpoint/2010/main" val="230375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1FB8E32C-A313-4842-BCA3-A529C1BAA7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76F6712B-B103-954F-AEC1-39BFE0E5EB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3C09F6F7-BA98-D646-9C9F-7CD48DB00F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F8CEE27-E9F0-224A-8A34-255EC5F2D00E}" type="slidenum">
              <a:rPr lang="en-US" altLang="en-US"/>
              <a:pPr/>
              <a:t>25</a:t>
            </a:fld>
            <a:endParaRPr lang="en-US" altLang="en-US"/>
          </a:p>
        </p:txBody>
      </p:sp>
    </p:spTree>
    <p:extLst>
      <p:ext uri="{BB962C8B-B14F-4D97-AF65-F5344CB8AC3E}">
        <p14:creationId xmlns:p14="http://schemas.microsoft.com/office/powerpoint/2010/main" val="71856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t>Nixtamalization</a:t>
            </a:r>
            <a:r>
              <a:rPr lang="en-US" dirty="0"/>
              <a:t>. A process for preparing corn invented by Mesoamericans thousands of years ago that optimizes the nutritional value and bioavailability of nutrients for the human digestive system. See: </a:t>
            </a:r>
            <a:r>
              <a:rPr lang="en-US" dirty="0">
                <a:hlinkClick r:id="rId3"/>
              </a:rPr>
              <a:t>https://www.sciencedirect.com/topics/food-science/nixtamalization</a:t>
            </a:r>
            <a:r>
              <a:rPr lang="en-US" dirty="0"/>
              <a:t>.</a:t>
            </a:r>
          </a:p>
        </p:txBody>
      </p:sp>
      <p:sp>
        <p:nvSpPr>
          <p:cNvPr id="4" name="Slide Number Placeholder 3"/>
          <p:cNvSpPr>
            <a:spLocks noGrp="1"/>
          </p:cNvSpPr>
          <p:nvPr>
            <p:ph type="sldNum" sz="quarter" idx="5"/>
          </p:nvPr>
        </p:nvSpPr>
        <p:spPr/>
        <p:txBody>
          <a:bodyPr/>
          <a:lstStyle/>
          <a:p>
            <a:fld id="{396EEAE5-A896-6D46-B911-C54611417C84}" type="slidenum">
              <a:rPr lang="en-US" smtClean="0"/>
              <a:t>38</a:t>
            </a:fld>
            <a:endParaRPr lang="en-US"/>
          </a:p>
        </p:txBody>
      </p:sp>
    </p:spTree>
    <p:extLst>
      <p:ext uri="{BB962C8B-B14F-4D97-AF65-F5344CB8AC3E}">
        <p14:creationId xmlns:p14="http://schemas.microsoft.com/office/powerpoint/2010/main" val="1875259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A06D6-4A76-D04E-ABFD-8BB6E2AE90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44C984-84B7-3D49-8C5B-BD8AA5F423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CE9013-1BAB-914E-ACAA-1F5BFE72037F}"/>
              </a:ext>
            </a:extLst>
          </p:cNvPr>
          <p:cNvSpPr>
            <a:spLocks noGrp="1"/>
          </p:cNvSpPr>
          <p:nvPr>
            <p:ph type="dt" sz="half" idx="10"/>
          </p:nvPr>
        </p:nvSpPr>
        <p:spPr/>
        <p:txBody>
          <a:bodyPr/>
          <a:lstStyle/>
          <a:p>
            <a:fld id="{C0674D96-BFAF-8D45-9138-D1ADBBB7C2BF}" type="datetimeFigureOut">
              <a:rPr lang="en-US" smtClean="0"/>
              <a:t>3/30/24</a:t>
            </a:fld>
            <a:endParaRPr lang="en-US"/>
          </a:p>
        </p:txBody>
      </p:sp>
      <p:sp>
        <p:nvSpPr>
          <p:cNvPr id="5" name="Footer Placeholder 4">
            <a:extLst>
              <a:ext uri="{FF2B5EF4-FFF2-40B4-BE49-F238E27FC236}">
                <a16:creationId xmlns:a16="http://schemas.microsoft.com/office/drawing/2014/main" id="{AA291606-7EB6-5042-9AE7-0550B8BB8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B77D4-5E56-9E4B-AD7B-2039A054BB37}"/>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613606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E3A9-D816-274F-BF38-DBD92A64D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32E7A-5961-A741-863E-2D014FDBB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241CA-1C1D-6F4D-AA4F-09970B793CA9}"/>
              </a:ext>
            </a:extLst>
          </p:cNvPr>
          <p:cNvSpPr>
            <a:spLocks noGrp="1"/>
          </p:cNvSpPr>
          <p:nvPr>
            <p:ph type="dt" sz="half" idx="10"/>
          </p:nvPr>
        </p:nvSpPr>
        <p:spPr/>
        <p:txBody>
          <a:bodyPr/>
          <a:lstStyle/>
          <a:p>
            <a:fld id="{C0674D96-BFAF-8D45-9138-D1ADBBB7C2BF}" type="datetimeFigureOut">
              <a:rPr lang="en-US" smtClean="0"/>
              <a:t>3/30/24</a:t>
            </a:fld>
            <a:endParaRPr lang="en-US"/>
          </a:p>
        </p:txBody>
      </p:sp>
      <p:sp>
        <p:nvSpPr>
          <p:cNvPr id="5" name="Footer Placeholder 4">
            <a:extLst>
              <a:ext uri="{FF2B5EF4-FFF2-40B4-BE49-F238E27FC236}">
                <a16:creationId xmlns:a16="http://schemas.microsoft.com/office/drawing/2014/main" id="{D54F8918-E67F-D644-961E-48D7A9887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F343D-1051-FE4C-A755-A9243DCC6099}"/>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362083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2E0B85-172B-8E49-972A-FFE2BE873A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73B19C-E42B-9D43-8A52-5E55963EAE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3F13F-9FAB-3D40-A07C-511383ED358D}"/>
              </a:ext>
            </a:extLst>
          </p:cNvPr>
          <p:cNvSpPr>
            <a:spLocks noGrp="1"/>
          </p:cNvSpPr>
          <p:nvPr>
            <p:ph type="dt" sz="half" idx="10"/>
          </p:nvPr>
        </p:nvSpPr>
        <p:spPr/>
        <p:txBody>
          <a:bodyPr/>
          <a:lstStyle/>
          <a:p>
            <a:fld id="{C0674D96-BFAF-8D45-9138-D1ADBBB7C2BF}" type="datetimeFigureOut">
              <a:rPr lang="en-US" smtClean="0"/>
              <a:t>3/30/24</a:t>
            </a:fld>
            <a:endParaRPr lang="en-US"/>
          </a:p>
        </p:txBody>
      </p:sp>
      <p:sp>
        <p:nvSpPr>
          <p:cNvPr id="5" name="Footer Placeholder 4">
            <a:extLst>
              <a:ext uri="{FF2B5EF4-FFF2-40B4-BE49-F238E27FC236}">
                <a16:creationId xmlns:a16="http://schemas.microsoft.com/office/drawing/2014/main" id="{F7F67E82-7545-3A4E-A89B-8A2E54F13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5A663-A9F1-3F40-BC3B-DE71BAB0569F}"/>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542755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Picture Placeholder 2"/>
          <p:cNvSpPr>
            <a:spLocks noGrp="1"/>
          </p:cNvSpPr>
          <p:nvPr>
            <p:ph type="clipArt" sz="half" idx="1"/>
          </p:nvPr>
        </p:nvSpPr>
        <p:spPr>
          <a:xfrm>
            <a:off x="1117601" y="1905000"/>
            <a:ext cx="5236633" cy="4191000"/>
          </a:xfrm>
        </p:spPr>
        <p:txBody>
          <a:bodyPr/>
          <a:lstStyle/>
          <a:p>
            <a:endParaRPr lang="en-US"/>
          </a:p>
        </p:txBody>
      </p:sp>
      <p:sp>
        <p:nvSpPr>
          <p:cNvPr id="4" name="Text Placeholder 3"/>
          <p:cNvSpPr>
            <a:spLocks noGrp="1"/>
          </p:cNvSpPr>
          <p:nvPr>
            <p:ph type="body" sz="half" idx="2"/>
          </p:nvPr>
        </p:nvSpPr>
        <p:spPr>
          <a:xfrm>
            <a:off x="6557434"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9834" y="6245225"/>
            <a:ext cx="2535767" cy="476250"/>
          </a:xfrm>
        </p:spPr>
        <p:txBody>
          <a:bodyPr/>
          <a:lstStyle>
            <a:lvl1pPr>
              <a:defRPr/>
            </a:lvl1pPr>
          </a:lstStyle>
          <a:p>
            <a:fld id="{FEFCEDE2-71C4-6542-8436-066B9F5A8402}" type="slidenum">
              <a:rPr lang="en-US" altLang="en-US"/>
              <a:pPr/>
              <a:t>‹#›</a:t>
            </a:fld>
            <a:endParaRPr lang="en-US" altLang="en-US"/>
          </a:p>
        </p:txBody>
      </p:sp>
    </p:spTree>
    <p:extLst>
      <p:ext uri="{BB962C8B-B14F-4D97-AF65-F5344CB8AC3E}">
        <p14:creationId xmlns:p14="http://schemas.microsoft.com/office/powerpoint/2010/main" val="1551074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D2E76D7A-07B3-7742-A939-6DC9649ED3BF}"/>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DD739910-648F-1549-99CB-B25373D1929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6D23CED3-8486-F64C-AE4C-E590A082F685}"/>
              </a:ext>
            </a:extLst>
          </p:cNvPr>
          <p:cNvSpPr>
            <a:spLocks noGrp="1"/>
          </p:cNvSpPr>
          <p:nvPr>
            <p:ph type="sldNum" sz="quarter" idx="12"/>
          </p:nvPr>
        </p:nvSpPr>
        <p:spPr/>
        <p:txBody>
          <a:bodyPr/>
          <a:lstStyle>
            <a:lvl1pPr>
              <a:defRPr/>
            </a:lvl1pPr>
          </a:lstStyle>
          <a:p>
            <a:pPr>
              <a:defRPr/>
            </a:pPr>
            <a:fld id="{5F803A17-7D9B-FE40-8F16-C0ECD3280F30}" type="slidenum">
              <a:rPr lang="en-US" altLang="en-US"/>
              <a:pPr>
                <a:defRPr/>
              </a:pPr>
              <a:t>‹#›</a:t>
            </a:fld>
            <a:endParaRPr lang="en-US" altLang="en-US"/>
          </a:p>
        </p:txBody>
      </p:sp>
    </p:spTree>
    <p:extLst>
      <p:ext uri="{BB962C8B-B14F-4D97-AF65-F5344CB8AC3E}">
        <p14:creationId xmlns:p14="http://schemas.microsoft.com/office/powerpoint/2010/main" val="170828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B8D5-68F0-AD4F-961B-F019D4F82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D111B9-22A1-3048-8BC5-ED6ECA0145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598AC-DF2C-FB43-A3B7-5795A1A6CAE5}"/>
              </a:ext>
            </a:extLst>
          </p:cNvPr>
          <p:cNvSpPr>
            <a:spLocks noGrp="1"/>
          </p:cNvSpPr>
          <p:nvPr>
            <p:ph type="dt" sz="half" idx="10"/>
          </p:nvPr>
        </p:nvSpPr>
        <p:spPr/>
        <p:txBody>
          <a:bodyPr/>
          <a:lstStyle/>
          <a:p>
            <a:fld id="{C0674D96-BFAF-8D45-9138-D1ADBBB7C2BF}" type="datetimeFigureOut">
              <a:rPr lang="en-US" smtClean="0"/>
              <a:t>3/30/24</a:t>
            </a:fld>
            <a:endParaRPr lang="en-US"/>
          </a:p>
        </p:txBody>
      </p:sp>
      <p:sp>
        <p:nvSpPr>
          <p:cNvPr id="5" name="Footer Placeholder 4">
            <a:extLst>
              <a:ext uri="{FF2B5EF4-FFF2-40B4-BE49-F238E27FC236}">
                <a16:creationId xmlns:a16="http://schemas.microsoft.com/office/drawing/2014/main" id="{B9FCFC62-7D6E-784D-A516-07F59EF36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D694E-46E7-ED47-B615-642B2E74F963}"/>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697989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C34F-9C42-0A48-94B7-C2A8B4A732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BA0999-9DC5-0F45-86F7-EDDC26308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DF7D58-471D-B54C-8CF0-602C0C95E7A9}"/>
              </a:ext>
            </a:extLst>
          </p:cNvPr>
          <p:cNvSpPr>
            <a:spLocks noGrp="1"/>
          </p:cNvSpPr>
          <p:nvPr>
            <p:ph type="dt" sz="half" idx="10"/>
          </p:nvPr>
        </p:nvSpPr>
        <p:spPr/>
        <p:txBody>
          <a:bodyPr/>
          <a:lstStyle/>
          <a:p>
            <a:fld id="{C0674D96-BFAF-8D45-9138-D1ADBBB7C2BF}" type="datetimeFigureOut">
              <a:rPr lang="en-US" smtClean="0"/>
              <a:t>3/30/24</a:t>
            </a:fld>
            <a:endParaRPr lang="en-US"/>
          </a:p>
        </p:txBody>
      </p:sp>
      <p:sp>
        <p:nvSpPr>
          <p:cNvPr id="5" name="Footer Placeholder 4">
            <a:extLst>
              <a:ext uri="{FF2B5EF4-FFF2-40B4-BE49-F238E27FC236}">
                <a16:creationId xmlns:a16="http://schemas.microsoft.com/office/drawing/2014/main" id="{B897F966-886E-424B-A3FF-3FCC4FFC4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B504A-5556-CF46-BBE5-417EB206B93F}"/>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3057654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AD13B-E9C9-1841-A442-5AD91DAFCD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9D514-809B-6C41-99DC-E28208107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91BB34-4431-C249-B158-0AA9658131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BEAF3B-9403-1949-AD05-1065A9AAB936}"/>
              </a:ext>
            </a:extLst>
          </p:cNvPr>
          <p:cNvSpPr>
            <a:spLocks noGrp="1"/>
          </p:cNvSpPr>
          <p:nvPr>
            <p:ph type="dt" sz="half" idx="10"/>
          </p:nvPr>
        </p:nvSpPr>
        <p:spPr/>
        <p:txBody>
          <a:bodyPr/>
          <a:lstStyle/>
          <a:p>
            <a:fld id="{C0674D96-BFAF-8D45-9138-D1ADBBB7C2BF}" type="datetimeFigureOut">
              <a:rPr lang="en-US" smtClean="0"/>
              <a:t>3/30/24</a:t>
            </a:fld>
            <a:endParaRPr lang="en-US"/>
          </a:p>
        </p:txBody>
      </p:sp>
      <p:sp>
        <p:nvSpPr>
          <p:cNvPr id="6" name="Footer Placeholder 5">
            <a:extLst>
              <a:ext uri="{FF2B5EF4-FFF2-40B4-BE49-F238E27FC236}">
                <a16:creationId xmlns:a16="http://schemas.microsoft.com/office/drawing/2014/main" id="{A825C5DB-E76B-0C49-A3CB-1514D90349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9196E-EB34-AE4A-A3C0-E2D8D3EEF0FA}"/>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156874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CFBB-B08C-C94F-A7F6-0C6BFBA485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A4272-9744-E444-8FF0-7BF9046D9F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7FAF5F-7806-594A-9D19-A36DB1ABE3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941890-2156-DD49-9E9B-04DC6422B5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0D20E6-8C43-804C-866E-FBC9D50106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77685B-51DF-E94D-809B-53DAA9181288}"/>
              </a:ext>
            </a:extLst>
          </p:cNvPr>
          <p:cNvSpPr>
            <a:spLocks noGrp="1"/>
          </p:cNvSpPr>
          <p:nvPr>
            <p:ph type="dt" sz="half" idx="10"/>
          </p:nvPr>
        </p:nvSpPr>
        <p:spPr/>
        <p:txBody>
          <a:bodyPr/>
          <a:lstStyle/>
          <a:p>
            <a:fld id="{C0674D96-BFAF-8D45-9138-D1ADBBB7C2BF}" type="datetimeFigureOut">
              <a:rPr lang="en-US" smtClean="0"/>
              <a:t>3/30/24</a:t>
            </a:fld>
            <a:endParaRPr lang="en-US"/>
          </a:p>
        </p:txBody>
      </p:sp>
      <p:sp>
        <p:nvSpPr>
          <p:cNvPr id="8" name="Footer Placeholder 7">
            <a:extLst>
              <a:ext uri="{FF2B5EF4-FFF2-40B4-BE49-F238E27FC236}">
                <a16:creationId xmlns:a16="http://schemas.microsoft.com/office/drawing/2014/main" id="{3592FAC1-431E-404D-AACA-6B46EECEFB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84F80A-DC2C-644C-928F-8FE888DA3248}"/>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337322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4367B-0CFD-7340-AAED-9316797280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1018AA-C1EB-8044-BA93-D8AEDEBB064B}"/>
              </a:ext>
            </a:extLst>
          </p:cNvPr>
          <p:cNvSpPr>
            <a:spLocks noGrp="1"/>
          </p:cNvSpPr>
          <p:nvPr>
            <p:ph type="dt" sz="half" idx="10"/>
          </p:nvPr>
        </p:nvSpPr>
        <p:spPr/>
        <p:txBody>
          <a:bodyPr/>
          <a:lstStyle/>
          <a:p>
            <a:fld id="{C0674D96-BFAF-8D45-9138-D1ADBBB7C2BF}" type="datetimeFigureOut">
              <a:rPr lang="en-US" smtClean="0"/>
              <a:t>3/30/24</a:t>
            </a:fld>
            <a:endParaRPr lang="en-US"/>
          </a:p>
        </p:txBody>
      </p:sp>
      <p:sp>
        <p:nvSpPr>
          <p:cNvPr id="4" name="Footer Placeholder 3">
            <a:extLst>
              <a:ext uri="{FF2B5EF4-FFF2-40B4-BE49-F238E27FC236}">
                <a16:creationId xmlns:a16="http://schemas.microsoft.com/office/drawing/2014/main" id="{AD1C63DA-E75A-4A43-894E-3B2AB360DF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8FDB71-2963-2B40-B0C0-39984E4C7761}"/>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184916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CA637-5151-8B42-BF0F-6A9C5DD2DD37}"/>
              </a:ext>
            </a:extLst>
          </p:cNvPr>
          <p:cNvSpPr>
            <a:spLocks noGrp="1"/>
          </p:cNvSpPr>
          <p:nvPr>
            <p:ph type="dt" sz="half" idx="10"/>
          </p:nvPr>
        </p:nvSpPr>
        <p:spPr/>
        <p:txBody>
          <a:bodyPr/>
          <a:lstStyle/>
          <a:p>
            <a:fld id="{C0674D96-BFAF-8D45-9138-D1ADBBB7C2BF}" type="datetimeFigureOut">
              <a:rPr lang="en-US" smtClean="0"/>
              <a:t>3/30/24</a:t>
            </a:fld>
            <a:endParaRPr lang="en-US"/>
          </a:p>
        </p:txBody>
      </p:sp>
      <p:sp>
        <p:nvSpPr>
          <p:cNvPr id="3" name="Footer Placeholder 2">
            <a:extLst>
              <a:ext uri="{FF2B5EF4-FFF2-40B4-BE49-F238E27FC236}">
                <a16:creationId xmlns:a16="http://schemas.microsoft.com/office/drawing/2014/main" id="{B9BDC0BB-29DC-924C-9D1D-D588D2C566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A836B6-2E95-5E4C-ADF1-49AA26D0A951}"/>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62150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CDA2-AD13-E345-AD98-8F6DBD098E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3548F5-283A-ED4B-B8EB-A977BFA795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987FB8-0217-9843-887F-516F69BEB1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BB67DB-9965-734F-A11C-2776E1CD3C0C}"/>
              </a:ext>
            </a:extLst>
          </p:cNvPr>
          <p:cNvSpPr>
            <a:spLocks noGrp="1"/>
          </p:cNvSpPr>
          <p:nvPr>
            <p:ph type="dt" sz="half" idx="10"/>
          </p:nvPr>
        </p:nvSpPr>
        <p:spPr/>
        <p:txBody>
          <a:bodyPr/>
          <a:lstStyle/>
          <a:p>
            <a:fld id="{C0674D96-BFAF-8D45-9138-D1ADBBB7C2BF}" type="datetimeFigureOut">
              <a:rPr lang="en-US" smtClean="0"/>
              <a:t>3/30/24</a:t>
            </a:fld>
            <a:endParaRPr lang="en-US"/>
          </a:p>
        </p:txBody>
      </p:sp>
      <p:sp>
        <p:nvSpPr>
          <p:cNvPr id="6" name="Footer Placeholder 5">
            <a:extLst>
              <a:ext uri="{FF2B5EF4-FFF2-40B4-BE49-F238E27FC236}">
                <a16:creationId xmlns:a16="http://schemas.microsoft.com/office/drawing/2014/main" id="{E2E0C698-6490-904D-8F4F-409E5F7ADD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D6C26-60C3-9542-A314-0A8F24B9FBD9}"/>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172364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BCFA-8BD8-E34B-AFEF-896FA7FB5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9CD640-6ED4-C446-B080-DBCAE7973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3C80F4-2869-BE43-B5AD-A766ED91A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9B6F5B-05A8-054D-A121-6B13233CBE11}"/>
              </a:ext>
            </a:extLst>
          </p:cNvPr>
          <p:cNvSpPr>
            <a:spLocks noGrp="1"/>
          </p:cNvSpPr>
          <p:nvPr>
            <p:ph type="dt" sz="half" idx="10"/>
          </p:nvPr>
        </p:nvSpPr>
        <p:spPr/>
        <p:txBody>
          <a:bodyPr/>
          <a:lstStyle/>
          <a:p>
            <a:fld id="{C0674D96-BFAF-8D45-9138-D1ADBBB7C2BF}" type="datetimeFigureOut">
              <a:rPr lang="en-US" smtClean="0"/>
              <a:t>3/30/24</a:t>
            </a:fld>
            <a:endParaRPr lang="en-US"/>
          </a:p>
        </p:txBody>
      </p:sp>
      <p:sp>
        <p:nvSpPr>
          <p:cNvPr id="6" name="Footer Placeholder 5">
            <a:extLst>
              <a:ext uri="{FF2B5EF4-FFF2-40B4-BE49-F238E27FC236}">
                <a16:creationId xmlns:a16="http://schemas.microsoft.com/office/drawing/2014/main" id="{15951AD1-47F0-894D-9DFE-7387D8FEC8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FDEBC6-F9DF-F94B-9AED-A5F1D7B289A4}"/>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390428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C6C74D-E4C2-6F43-84CB-FD923BDAE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0E04D8-6A31-2F46-9F1B-AB3D7EE64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C794C-933E-2340-889E-3F5B0EA16E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74D96-BFAF-8D45-9138-D1ADBBB7C2BF}" type="datetimeFigureOut">
              <a:rPr lang="en-US" smtClean="0"/>
              <a:t>3/30/24</a:t>
            </a:fld>
            <a:endParaRPr lang="en-US"/>
          </a:p>
        </p:txBody>
      </p:sp>
      <p:sp>
        <p:nvSpPr>
          <p:cNvPr id="5" name="Footer Placeholder 4">
            <a:extLst>
              <a:ext uri="{FF2B5EF4-FFF2-40B4-BE49-F238E27FC236}">
                <a16:creationId xmlns:a16="http://schemas.microsoft.com/office/drawing/2014/main" id="{8965D2BB-7272-144A-AFE0-368783D611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8A7E2-0D81-2443-A5AE-F1B7AE0F5E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1831C-BB24-DD4D-A88B-CB13DFB45D63}" type="slidenum">
              <a:rPr lang="en-US" smtClean="0"/>
              <a:t>‹#›</a:t>
            </a:fld>
            <a:endParaRPr lang="en-US"/>
          </a:p>
        </p:txBody>
      </p:sp>
    </p:spTree>
    <p:extLst>
      <p:ext uri="{BB962C8B-B14F-4D97-AF65-F5344CB8AC3E}">
        <p14:creationId xmlns:p14="http://schemas.microsoft.com/office/powerpoint/2010/main" val="9277113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alpha val="67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8545A-F606-DA40-B725-6422F0CA1826}"/>
              </a:ext>
            </a:extLst>
          </p:cNvPr>
          <p:cNvSpPr>
            <a:spLocks noGrp="1"/>
          </p:cNvSpPr>
          <p:nvPr>
            <p:ph type="ctr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r>
              <a:rPr lang="en-US" sz="2800" kern="1200">
                <a:solidFill>
                  <a:schemeClr val="bg1"/>
                </a:solidFill>
                <a:effectLst>
                  <a:outerShdw blurRad="50800" dist="38100" algn="l" rotWithShape="0">
                    <a:prstClr val="black">
                      <a:alpha val="40000"/>
                    </a:prstClr>
                  </a:outerShdw>
                </a:effectLst>
                <a:latin typeface="+mj-lt"/>
                <a:ea typeface="+mj-ea"/>
                <a:cs typeface="+mj-cs"/>
              </a:rPr>
              <a:t>ANTH 488 Agroecology</a:t>
            </a:r>
          </a:p>
        </p:txBody>
      </p:sp>
      <p:sp>
        <p:nvSpPr>
          <p:cNvPr id="3" name="Subtitle 2">
            <a:extLst>
              <a:ext uri="{FF2B5EF4-FFF2-40B4-BE49-F238E27FC236}">
                <a16:creationId xmlns:a16="http://schemas.microsoft.com/office/drawing/2014/main" id="{57FC5F0C-9DB9-E748-BA02-7829167FB326}"/>
              </a:ext>
            </a:extLst>
          </p:cNvPr>
          <p:cNvSpPr>
            <a:spLocks noGrp="1"/>
          </p:cNvSpPr>
          <p:nvPr>
            <p:ph type="subTitle" idx="1"/>
          </p:nvPr>
        </p:nvSpPr>
        <p:spPr>
          <a:xfrm>
            <a:off x="643468" y="2638044"/>
            <a:ext cx="3363974" cy="3415622"/>
          </a:xfrm>
        </p:spPr>
        <p:txBody>
          <a:bodyPr vert="horz" lIns="91440" tIns="45720" rIns="91440" bIns="45720" rtlCol="0">
            <a:normAutofit/>
          </a:bodyPr>
          <a:lstStyle/>
          <a:p>
            <a:pPr algn="l"/>
            <a:r>
              <a:rPr lang="en-US" dirty="0">
                <a:solidFill>
                  <a:schemeClr val="bg1"/>
                </a:solidFill>
                <a:effectLst>
                  <a:outerShdw blurRad="50800" dist="38100" algn="l" rotWithShape="0">
                    <a:prstClr val="black">
                      <a:alpha val="40000"/>
                    </a:prstClr>
                  </a:outerShdw>
                </a:effectLst>
              </a:rPr>
              <a:t>Decolonizing the Rhizosphere and Gut Microbiomes</a:t>
            </a:r>
          </a:p>
          <a:p>
            <a:pPr algn="l"/>
            <a:r>
              <a:rPr lang="en-US" dirty="0">
                <a:solidFill>
                  <a:schemeClr val="bg1"/>
                </a:solidFill>
                <a:effectLst>
                  <a:outerShdw blurRad="50800" dist="38100" dir="2700000" algn="tl" rotWithShape="0">
                    <a:prstClr val="black">
                      <a:alpha val="40000"/>
                    </a:prstClr>
                  </a:outerShdw>
                </a:effectLst>
              </a:rPr>
              <a:t>UNIVERSITY OF WASHINGTON</a:t>
            </a:r>
          </a:p>
          <a:p>
            <a:pPr algn="l"/>
            <a:r>
              <a:rPr lang="en-US" dirty="0">
                <a:solidFill>
                  <a:schemeClr val="bg1"/>
                </a:solidFill>
                <a:effectLst>
                  <a:outerShdw blurRad="50800" dist="38100" dir="2700000" algn="tl" rotWithShape="0">
                    <a:prstClr val="black">
                      <a:alpha val="40000"/>
                    </a:prstClr>
                  </a:outerShdw>
                </a:effectLst>
              </a:rPr>
              <a:t>Summer B Term  (</a:t>
            </a:r>
            <a:r>
              <a:rPr lang="en-US">
                <a:solidFill>
                  <a:schemeClr val="bg1"/>
                </a:solidFill>
                <a:effectLst>
                  <a:outerShdw blurRad="50800" dist="38100" dir="2700000" algn="tl" rotWithShape="0">
                    <a:prstClr val="black">
                      <a:alpha val="40000"/>
                    </a:prstClr>
                  </a:outerShdw>
                </a:effectLst>
              </a:rPr>
              <a:t>July 22-August 20, 2021)</a:t>
            </a:r>
            <a:endParaRPr lang="en-US" dirty="0">
              <a:solidFill>
                <a:schemeClr val="bg1"/>
              </a:solidFill>
              <a:effectLst>
                <a:outerShdw blurRad="50800" dist="38100" dir="2700000" algn="tl" rotWithShape="0">
                  <a:prstClr val="black">
                    <a:alpha val="40000"/>
                  </a:prstClr>
                </a:outerShdw>
              </a:effectLst>
            </a:endParaRPr>
          </a:p>
          <a:p>
            <a:pPr algn="l"/>
            <a:r>
              <a:rPr lang="en-US" dirty="0">
                <a:solidFill>
                  <a:schemeClr val="bg1"/>
                </a:solidFill>
                <a:effectLst>
                  <a:outerShdw blurRad="50800" dist="38100" dir="2700000" algn="tl" rotWithShape="0">
                    <a:prstClr val="black">
                      <a:alpha val="40000"/>
                    </a:prstClr>
                  </a:outerShdw>
                </a:effectLst>
              </a:rPr>
              <a:t>Professor Devon G. Peña</a:t>
            </a:r>
          </a:p>
        </p:txBody>
      </p:sp>
      <p:pic>
        <p:nvPicPr>
          <p:cNvPr id="6" name="Picture 5">
            <a:extLst>
              <a:ext uri="{FF2B5EF4-FFF2-40B4-BE49-F238E27FC236}">
                <a16:creationId xmlns:a16="http://schemas.microsoft.com/office/drawing/2014/main" id="{004FD59E-8430-4D4C-825B-6B0DC0D87D96}"/>
              </a:ext>
            </a:extLst>
          </p:cNvPr>
          <p:cNvPicPr>
            <a:picLocks noChangeAspect="1"/>
          </p:cNvPicPr>
          <p:nvPr/>
        </p:nvPicPr>
        <p:blipFill>
          <a:blip r:embed="rId2"/>
          <a:stretch>
            <a:fillRect/>
          </a:stretch>
        </p:blipFill>
        <p:spPr>
          <a:xfrm>
            <a:off x="6073667" y="643467"/>
            <a:ext cx="4698961" cy="5410199"/>
          </a:xfrm>
          <a:prstGeom prst="rect">
            <a:avLst/>
          </a:prstGeom>
        </p:spPr>
      </p:pic>
    </p:spTree>
    <p:extLst>
      <p:ext uri="{BB962C8B-B14F-4D97-AF65-F5344CB8AC3E}">
        <p14:creationId xmlns:p14="http://schemas.microsoft.com/office/powerpoint/2010/main" val="420939693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8" name="Picture 4" descr="Polyculture milpa, Gallegos Ranch, San Luis, Colorado (Photo by Devon Peña, July 1998))"/>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8309" name="Text Box 5"/>
          <p:cNvSpPr txBox="1">
            <a:spLocks noChangeArrowheads="1"/>
          </p:cNvSpPr>
          <p:nvPr/>
        </p:nvSpPr>
        <p:spPr bwMode="auto">
          <a:xfrm>
            <a:off x="640080" y="640080"/>
            <a:ext cx="2752354" cy="2709275"/>
          </a:xfrm>
          <a:prstGeom prst="ellipse">
            <a:avLst/>
          </a:prstGeom>
          <a:solidFill>
            <a:srgbClr val="231815"/>
          </a:solidFill>
          <a:ln w="174625" cmpd="thinThick">
            <a:solidFill>
              <a:srgbClr val="231815"/>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lIns="91440" tIns="45720" rIns="91440" bIns="45720" rtlCol="0" anchor="ctr">
            <a:normAutofit/>
          </a:bodyPr>
          <a:lstStyle/>
          <a:p>
            <a:pPr algn="ctr">
              <a:lnSpc>
                <a:spcPct val="90000"/>
              </a:lnSpc>
              <a:spcBef>
                <a:spcPct val="0"/>
              </a:spcBef>
              <a:spcAft>
                <a:spcPts val="600"/>
              </a:spcAft>
            </a:pPr>
            <a:r>
              <a:rPr lang="en-US" altLang="en-US" sz="2200" b="1">
                <a:solidFill>
                  <a:srgbClr val="FFFFFF"/>
                </a:solidFill>
                <a:latin typeface="+mj-lt"/>
                <a:ea typeface="+mj-ea"/>
                <a:cs typeface="+mj-cs"/>
              </a:rPr>
              <a:t>Milpa por acequia en </a:t>
            </a:r>
          </a:p>
          <a:p>
            <a:pPr algn="ctr">
              <a:lnSpc>
                <a:spcPct val="90000"/>
              </a:lnSpc>
              <a:spcBef>
                <a:spcPct val="0"/>
              </a:spcBef>
              <a:spcAft>
                <a:spcPts val="600"/>
              </a:spcAft>
            </a:pPr>
            <a:r>
              <a:rPr lang="en-US" altLang="en-US" sz="2200" b="1">
                <a:solidFill>
                  <a:srgbClr val="FFFFFF"/>
                </a:solidFill>
                <a:latin typeface="+mj-lt"/>
                <a:ea typeface="+mj-ea"/>
                <a:cs typeface="+mj-cs"/>
              </a:rPr>
              <a:t>maiz de concho-calabasita-haba</a:t>
            </a:r>
          </a:p>
        </p:txBody>
      </p:sp>
    </p:spTree>
    <p:extLst>
      <p:ext uri="{BB962C8B-B14F-4D97-AF65-F5344CB8AC3E}">
        <p14:creationId xmlns:p14="http://schemas.microsoft.com/office/powerpoint/2010/main" val="180298353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92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2947" name="Rectangle 3"/>
          <p:cNvSpPr>
            <a:spLocks noGrp="1" noRot="1" noChangeArrowheads="1"/>
          </p:cNvSpPr>
          <p:nvPr>
            <p:ph idx="1"/>
          </p:nvPr>
        </p:nvSpPr>
        <p:spPr>
          <a:xfrm>
            <a:off x="643468" y="1721189"/>
            <a:ext cx="3363974" cy="3415622"/>
          </a:xfrm>
        </p:spPr>
        <p:txBody>
          <a:bodyPr>
            <a:normAutofit/>
          </a:bodyPr>
          <a:lstStyle/>
          <a:p>
            <a:pPr indent="0">
              <a:buFont typeface="Wingdings" charset="2"/>
              <a:buNone/>
            </a:pPr>
            <a:r>
              <a:rPr lang="en-US" altLang="en-US" sz="2000" dirty="0">
                <a:solidFill>
                  <a:schemeClr val="bg1"/>
                </a:solidFill>
                <a:effectLst>
                  <a:outerShdw blurRad="50800" dist="50800" dir="5400000" algn="ctr" rotWithShape="0">
                    <a:schemeClr val="tx1"/>
                  </a:outerShdw>
                </a:effectLst>
                <a:latin typeface="Calibri" charset="0"/>
              </a:rPr>
              <a:t>1995-2000: Second wave of industrial-scale logging on La Sierra was met by intense opposition bringing local ranchers and farmers together with radical environmentalists from groups like Earth First!, Greenpeace, and Ancient First Rescue.</a:t>
            </a:r>
          </a:p>
          <a:p>
            <a:pPr>
              <a:buClr>
                <a:schemeClr val="tx2"/>
              </a:buClr>
            </a:pPr>
            <a:endParaRPr lang="en-US" altLang="en-US" sz="2000" dirty="0">
              <a:solidFill>
                <a:schemeClr val="bg1"/>
              </a:solidFill>
              <a:latin typeface="Calibri" charset="0"/>
            </a:endParaRPr>
          </a:p>
          <a:p>
            <a:pPr>
              <a:buClr>
                <a:schemeClr val="tx2"/>
              </a:buClr>
            </a:pPr>
            <a:endParaRPr lang="en-US" altLang="en-US" sz="2000" dirty="0">
              <a:solidFill>
                <a:schemeClr val="bg1"/>
              </a:solidFill>
              <a:latin typeface="Calibri" charset="0"/>
            </a:endParaRPr>
          </a:p>
          <a:p>
            <a:pPr>
              <a:buFont typeface="Wingdings" charset="2"/>
              <a:buNone/>
            </a:pPr>
            <a:endParaRPr lang="en-US" altLang="en-US" sz="2000" dirty="0">
              <a:solidFill>
                <a:schemeClr val="bg1"/>
              </a:solidFill>
            </a:endParaRPr>
          </a:p>
        </p:txBody>
      </p:sp>
      <p:pic>
        <p:nvPicPr>
          <p:cNvPr id="82948"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270179"/>
            <a:ext cx="6250769" cy="415677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580054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8A51"/>
        </a:solidFill>
        <a:effectLst/>
      </p:bgPr>
    </p:bg>
    <p:spTree>
      <p:nvGrpSpPr>
        <p:cNvPr id="1" name=""/>
        <p:cNvGrpSpPr/>
        <p:nvPr/>
      </p:nvGrpSpPr>
      <p:grpSpPr>
        <a:xfrm>
          <a:off x="0" y="0"/>
          <a:ext cx="0" cy="0"/>
          <a:chOff x="0" y="0"/>
          <a:chExt cx="0" cy="0"/>
        </a:xfrm>
      </p:grpSpPr>
      <p:sp>
        <p:nvSpPr>
          <p:cNvPr id="90118" name="Rectangle 72">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21515" y="2121762"/>
            <a:ext cx="6204984" cy="3626917"/>
          </a:xfrm>
          <a:prstGeom prst="rect">
            <a:avLst/>
          </a:prstGeom>
        </p:spPr>
        <p:txBody>
          <a:bodyPr vert="horz" lIns="91440" tIns="45720" rIns="91440" bIns="45720" rtlCol="0">
            <a:normAutofit/>
          </a:bodyPr>
          <a:lstStyle/>
          <a:p>
            <a:pPr algn="ctr">
              <a:lnSpc>
                <a:spcPct val="90000"/>
              </a:lnSpc>
              <a:spcAft>
                <a:spcPts val="600"/>
              </a:spcAft>
            </a:pPr>
            <a:r>
              <a:rPr lang="en-US" sz="3200" dirty="0">
                <a:solidFill>
                  <a:schemeClr val="bg1"/>
                </a:solidFill>
                <a:effectLst>
                  <a:outerShdw blurRad="50800" dist="38100" dir="5400000" algn="t" rotWithShape="0">
                    <a:prstClr val="black">
                      <a:alpha val="40000"/>
                    </a:prstClr>
                  </a:outerShdw>
                </a:effectLst>
              </a:rPr>
              <a:t>San Isidro Labrador, patron saint of the farmer. Feast Day Celebration takes place on May 15.</a:t>
            </a:r>
          </a:p>
        </p:txBody>
      </p:sp>
      <p:pic>
        <p:nvPicPr>
          <p:cNvPr id="90116" name="Picture 4" descr="Picture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26755" y="306909"/>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8742" y="2828925"/>
            <a:ext cx="2224027" cy="3388994"/>
          </a:xfrm>
          <a:prstGeom prst="rect">
            <a:avLst/>
          </a:prstGeom>
        </p:spPr>
      </p:pic>
    </p:spTree>
    <p:extLst>
      <p:ext uri="{BB962C8B-B14F-4D97-AF65-F5344CB8AC3E}">
        <p14:creationId xmlns:p14="http://schemas.microsoft.com/office/powerpoint/2010/main" val="4009348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804673" y="1120285"/>
            <a:ext cx="3348227" cy="28098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700" kern="1200">
                <a:solidFill>
                  <a:schemeClr val="bg1">
                    <a:lumMod val="85000"/>
                    <a:lumOff val="15000"/>
                  </a:schemeClr>
                </a:solidFill>
                <a:latin typeface="+mj-lt"/>
                <a:ea typeface="+mj-ea"/>
                <a:cs typeface="+mj-cs"/>
              </a:rPr>
              <a:t>The annual springtime ditch cleaning. </a:t>
            </a:r>
            <a:r>
              <a:rPr lang="en-US" sz="3700" i="1" kern="1200">
                <a:solidFill>
                  <a:schemeClr val="bg1">
                    <a:lumMod val="85000"/>
                    <a:lumOff val="15000"/>
                  </a:schemeClr>
                </a:solidFill>
                <a:latin typeface="+mj-lt"/>
                <a:ea typeface="+mj-ea"/>
                <a:cs typeface="+mj-cs"/>
              </a:rPr>
              <a:t>Saca y limpieza de acequia</a:t>
            </a:r>
            <a:r>
              <a:rPr lang="en-US" sz="3700" kern="1200">
                <a:solidFill>
                  <a:schemeClr val="bg1">
                    <a:lumMod val="85000"/>
                    <a:lumOff val="15000"/>
                  </a:schemeClr>
                </a:solidFill>
                <a:latin typeface="+mj-lt"/>
                <a:ea typeface="+mj-ea"/>
                <a:cs typeface="+mj-cs"/>
              </a:rPr>
              <a:t>.</a:t>
            </a:r>
          </a:p>
        </p:txBody>
      </p:sp>
      <p:pic>
        <p:nvPicPr>
          <p:cNvPr id="93191" name="Picture 7" descr="San Luis Peoples Ditch Annual Limpieza (April 19 2008) 05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58965" y="1145412"/>
            <a:ext cx="6089568" cy="45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711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213" name="Picture 5" descr="San Luis Peoples Ditch Annual Limpieza (April 19 2008) 269"/>
          <p:cNvPicPr>
            <a:picLocks noChangeAspect="1" noChangeArrowheads="1"/>
          </p:cNvPicPr>
          <p:nvPr/>
        </p:nvPicPr>
        <p:blipFill rotWithShape="1">
          <a:blip r:embed="rId2">
            <a:extLst>
              <a:ext uri="{28A0092B-C50C-407E-A947-70E740481C1C}">
                <a14:useLocalDpi xmlns:a14="http://schemas.microsoft.com/office/drawing/2010/main" val="0"/>
              </a:ext>
            </a:extLst>
          </a:blip>
          <a:srcRect r="30940" b="-1"/>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212" name="Picture 4" descr="San Luis Peoples Ditch Annual Limpieza (April 19 2008) 135"/>
          <p:cNvPicPr>
            <a:picLocks noChangeAspect="1" noChangeArrowheads="1"/>
          </p:cNvPicPr>
          <p:nvPr/>
        </p:nvPicPr>
        <p:blipFill rotWithShape="1">
          <a:blip r:embed="rId3">
            <a:extLst>
              <a:ext uri="{28A0092B-C50C-407E-A947-70E740481C1C}">
                <a14:useLocalDpi xmlns:a14="http://schemas.microsoft.com/office/drawing/2010/main" val="0"/>
              </a:ext>
            </a:extLst>
          </a:blip>
          <a:srcRect l="24555" r="6385" b="-1"/>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742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68000"/>
          </a:schemeClr>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45625D-6BEF-1F4E-9475-E2A0E0B55FC1}"/>
              </a:ext>
            </a:extLst>
          </p:cNvPr>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dirty="0">
                <a:solidFill>
                  <a:srgbClr val="FFFFFF"/>
                </a:solidFill>
                <a:latin typeface="+mj-lt"/>
                <a:ea typeface="+mj-ea"/>
                <a:cs typeface="+mj-cs"/>
              </a:rPr>
              <a:t>Sister Teresa Jaramillo</a:t>
            </a:r>
          </a:p>
        </p:txBody>
      </p:sp>
      <p:cxnSp>
        <p:nvCxnSpPr>
          <p:cNvPr id="193" name="Straight Connector 19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1140" name="Picture 4" descr="Picture2">
            <a:extLst>
              <a:ext uri="{FF2B5EF4-FFF2-40B4-BE49-F238E27FC236}">
                <a16:creationId xmlns:a16="http://schemas.microsoft.com/office/drawing/2014/main" id="{0CBB7E78-9A8C-F548-B936-A2585E4F71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25296" y="492573"/>
            <a:ext cx="4410597" cy="58807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69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62" name="Rectangle 7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58" name="Rectangle 2"/>
          <p:cNvSpPr>
            <a:spLocks noGrp="1" noRot="1" noChangeArrowheads="1"/>
          </p:cNvSpPr>
          <p:nvPr>
            <p:ph type="title"/>
          </p:nvPr>
        </p:nvSpPr>
        <p:spPr>
          <a:xfrm>
            <a:off x="674237" y="914400"/>
            <a:ext cx="3657600" cy="2887579"/>
          </a:xfrm>
        </p:spPr>
        <p:txBody>
          <a:bodyPr vert="horz" lIns="91440" tIns="45720" rIns="91440" bIns="45720" rtlCol="0" anchor="b">
            <a:normAutofit/>
          </a:bodyPr>
          <a:lstStyle/>
          <a:p>
            <a:pPr algn="ctr"/>
            <a:r>
              <a:rPr lang="en-US" altLang="en-US" sz="4800" kern="1200">
                <a:solidFill>
                  <a:srgbClr val="FFFFFF"/>
                </a:solidFill>
                <a:latin typeface="+mj-lt"/>
                <a:ea typeface="+mj-ea"/>
                <a:cs typeface="+mj-cs"/>
              </a:rPr>
              <a:t>Acequia ecosystem services</a:t>
            </a:r>
          </a:p>
        </p:txBody>
      </p:sp>
      <p:cxnSp>
        <p:nvCxnSpPr>
          <p:cNvPr id="75" name="Straight Connector 7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6260" name="Picture 4" descr="Cerro Ditch, Kaber Farm, La Corrillera, San Luis, Colorado (Photo by Devon Peña, June 199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7684" y="492573"/>
            <a:ext cx="6125821"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793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alpha val="75000"/>
          </a:srgbClr>
        </a:solidFill>
        <a:effectLst/>
      </p:bgPr>
    </p:bg>
    <p:spTree>
      <p:nvGrpSpPr>
        <p:cNvPr id="1" name=""/>
        <p:cNvGrpSpPr/>
        <p:nvPr/>
      </p:nvGrpSpPr>
      <p:grpSpPr>
        <a:xfrm>
          <a:off x="0" y="0"/>
          <a:ext cx="0" cy="0"/>
          <a:chOff x="0" y="0"/>
          <a:chExt cx="0" cy="0"/>
        </a:xfrm>
      </p:grpSpPr>
      <p:pic>
        <p:nvPicPr>
          <p:cNvPr id="93190" name="Picture 6" descr="SCF - Fresno beets">
            <a:extLst>
              <a:ext uri="{FF2B5EF4-FFF2-40B4-BE49-F238E27FC236}">
                <a16:creationId xmlns:a16="http://schemas.microsoft.com/office/drawing/2014/main" id="{7DD62301-98B5-5144-AA06-371DEDBFF8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19" r="-3" b="11810"/>
          <a:stretch/>
        </p:blipFill>
        <p:spPr bwMode="auto">
          <a:xfrm>
            <a:off x="321731" y="321731"/>
            <a:ext cx="5728548" cy="30791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Corn 2007 - 6">
            <a:extLst>
              <a:ext uri="{FF2B5EF4-FFF2-40B4-BE49-F238E27FC236}">
                <a16:creationId xmlns:a16="http://schemas.microsoft.com/office/drawing/2014/main" id="{896D6170-730A-C142-85BB-92350AB2F2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01" r="-3" b="8828"/>
          <a:stretch/>
        </p:blipFill>
        <p:spPr bwMode="auto">
          <a:xfrm>
            <a:off x="6141719" y="321731"/>
            <a:ext cx="5728547" cy="30791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7" descr="San Luis Peoples Ditch Annual Limpieza (April 19 2008) 051">
            <a:extLst>
              <a:ext uri="{FF2B5EF4-FFF2-40B4-BE49-F238E27FC236}">
                <a16:creationId xmlns:a16="http://schemas.microsoft.com/office/drawing/2014/main" id="{3F781FD6-D558-DC4A-973A-7787A5DD37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731" r="-3" b="8345"/>
          <a:stretch/>
        </p:blipFill>
        <p:spPr bwMode="auto">
          <a:xfrm>
            <a:off x="321730" y="3489159"/>
            <a:ext cx="5728548" cy="30471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Corn 2007 - 3">
            <a:extLst>
              <a:ext uri="{FF2B5EF4-FFF2-40B4-BE49-F238E27FC236}">
                <a16:creationId xmlns:a16="http://schemas.microsoft.com/office/drawing/2014/main" id="{CEAAC6C4-5ED6-674B-804A-709A6F7C0B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683" r="-3" b="19803"/>
          <a:stretch/>
        </p:blipFill>
        <p:spPr bwMode="auto">
          <a:xfrm>
            <a:off x="6141718" y="3489159"/>
            <a:ext cx="5728547" cy="30471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629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0052" name="Picture 4" descr="Green dent and chicos 2">
            <a:extLst>
              <a:ext uri="{FF2B5EF4-FFF2-40B4-BE49-F238E27FC236}">
                <a16:creationId xmlns:a16="http://schemas.microsoft.com/office/drawing/2014/main" id="{0100CEDF-9CA9-F947-A38E-7B2D35CB3BFC}"/>
              </a:ext>
            </a:extLst>
          </p:cNvPr>
          <p:cNvPicPr>
            <a:picLocks noGrp="1" noChangeAspect="1" noChangeArrowheads="1"/>
          </p:cNvPicPr>
          <p:nvPr>
            <p:ph/>
          </p:nvPr>
        </p:nvPicPr>
        <p:blipFill rotWithShape="1">
          <a:blip r:embed="rId3">
            <a:extLst>
              <a:ext uri="{28A0092B-C50C-407E-A947-70E740481C1C}">
                <a14:useLocalDpi xmlns:a14="http://schemas.microsoft.com/office/drawing/2010/main" val="0"/>
              </a:ext>
            </a:extLst>
          </a:blip>
          <a:srcRect t="18859" b="6141"/>
          <a:stretch/>
        </p:blipFill>
        <p:spPr>
          <a:xfrm>
            <a:off x="20" y="10"/>
            <a:ext cx="12191980" cy="6857990"/>
          </a:xfrm>
          <a:prstGeom prst="rect">
            <a:avLst/>
          </a:prstGeom>
          <a:noFill/>
        </p:spPr>
      </p:pic>
      <p:sp>
        <p:nvSpPr>
          <p:cNvPr id="75" name="Rectangle 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54" name="Text Box 6">
            <a:extLst>
              <a:ext uri="{FF2B5EF4-FFF2-40B4-BE49-F238E27FC236}">
                <a16:creationId xmlns:a16="http://schemas.microsoft.com/office/drawing/2014/main" id="{4C6A5848-EBFE-4943-96BC-54DA7437B8F1}"/>
              </a:ext>
            </a:extLst>
          </p:cNvPr>
          <p:cNvSpPr txBox="1">
            <a:spLocks noChangeArrowheads="1"/>
          </p:cNvSpPr>
          <p:nvPr/>
        </p:nvSpPr>
        <p:spPr bwMode="auto">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defRPr/>
            </a:pPr>
            <a:r>
              <a:rPr lang="en-US" sz="3600" dirty="0" err="1">
                <a:solidFill>
                  <a:schemeClr val="tx1">
                    <a:lumMod val="85000"/>
                    <a:lumOff val="15000"/>
                  </a:schemeClr>
                </a:solidFill>
                <a:effectLst>
                  <a:outerShdw blurRad="38100" dist="38100" dir="2700000" algn="tl">
                    <a:srgbClr val="000000"/>
                  </a:outerShdw>
                </a:effectLst>
                <a:latin typeface="+mj-lt"/>
                <a:ea typeface="+mj-ea"/>
                <a:cs typeface="+mj-cs"/>
              </a:rPr>
              <a:t>Semilla</a:t>
            </a:r>
            <a:r>
              <a:rPr lang="en-US" sz="3600" dirty="0">
                <a:solidFill>
                  <a:schemeClr val="tx1">
                    <a:lumMod val="85000"/>
                    <a:lumOff val="15000"/>
                  </a:schemeClr>
                </a:solidFill>
                <a:effectLst>
                  <a:outerShdw blurRad="38100" dist="38100" dir="2700000" algn="tl">
                    <a:srgbClr val="000000"/>
                  </a:outerShdw>
                </a:effectLst>
                <a:latin typeface="+mj-lt"/>
                <a:ea typeface="+mj-ea"/>
                <a:cs typeface="+mj-cs"/>
              </a:rPr>
              <a:t> sagrada | Sacred seed</a:t>
            </a:r>
          </a:p>
        </p:txBody>
      </p:sp>
      <p:cxnSp>
        <p:nvCxnSpPr>
          <p:cNvPr id="77" name="Straight Connector 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920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9C2BEAA-B508-7B42-A497-88E864FF76AA}"/>
              </a:ext>
            </a:extLst>
          </p:cNvPr>
          <p:cNvSpPr txBox="1">
            <a:spLocks noChangeArrowheads="1"/>
          </p:cNvSpPr>
          <p:nvPr/>
        </p:nvSpPr>
        <p:spPr bwMode="auto">
          <a:xfrm>
            <a:off x="5021821" y="3812954"/>
            <a:ext cx="6465287" cy="15160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pPr>
            <a:r>
              <a:rPr lang="en-US" altLang="en-US" sz="4800" i="1" kern="1200">
                <a:solidFill>
                  <a:srgbClr val="FFFFFF"/>
                </a:solidFill>
                <a:latin typeface="+mj-lt"/>
                <a:ea typeface="+mj-ea"/>
                <a:cs typeface="+mj-cs"/>
              </a:rPr>
              <a:t>Pan de horno </a:t>
            </a:r>
            <a:r>
              <a:rPr lang="en-US" altLang="en-US" sz="4800" kern="1200">
                <a:solidFill>
                  <a:srgbClr val="FFFFFF"/>
                </a:solidFill>
                <a:latin typeface="+mj-lt"/>
                <a:ea typeface="+mj-ea"/>
                <a:cs typeface="+mj-cs"/>
              </a:rPr>
              <a:t>from Las Comadres de San Luis</a:t>
            </a:r>
          </a:p>
        </p:txBody>
      </p:sp>
      <p:pic>
        <p:nvPicPr>
          <p:cNvPr id="4" name="Content Placeholder 3">
            <a:extLst>
              <a:ext uri="{FF2B5EF4-FFF2-40B4-BE49-F238E27FC236}">
                <a16:creationId xmlns:a16="http://schemas.microsoft.com/office/drawing/2014/main" id="{256B4828-7CCD-4840-8314-F159BFC7FF3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280" r="5" b="5"/>
          <a:stretch/>
        </p:blipFill>
        <p:spPr>
          <a:xfrm>
            <a:off x="317635" y="299363"/>
            <a:ext cx="4160452" cy="3049204"/>
          </a:xfrm>
          <a:prstGeom prst="rect">
            <a:avLst/>
          </a:prstGeom>
        </p:spPr>
      </p:pic>
      <p:pic>
        <p:nvPicPr>
          <p:cNvPr id="5" name="Picture 4">
            <a:extLst>
              <a:ext uri="{FF2B5EF4-FFF2-40B4-BE49-F238E27FC236}">
                <a16:creationId xmlns:a16="http://schemas.microsoft.com/office/drawing/2014/main" id="{EBDF18A3-C915-524F-8707-049D71C088C6}"/>
              </a:ext>
            </a:extLst>
          </p:cNvPr>
          <p:cNvPicPr>
            <a:picLocks noChangeAspect="1"/>
          </p:cNvPicPr>
          <p:nvPr/>
        </p:nvPicPr>
        <p:blipFill rotWithShape="1">
          <a:blip r:embed="rId4">
            <a:extLst>
              <a:ext uri="{28A0092B-C50C-407E-A947-70E740481C1C}">
                <a14:useLocalDpi xmlns:a14="http://schemas.microsoft.com/office/drawing/2010/main" val="0"/>
              </a:ext>
            </a:extLst>
          </a:blip>
          <a:srcRect t="44426" r="-3" b="-3"/>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A50BED9-39E3-F741-88C0-A9F99AEB6DEC}"/>
              </a:ext>
            </a:extLst>
          </p:cNvPr>
          <p:cNvPicPr>
            <a:picLocks noChangeAspect="1"/>
          </p:cNvPicPr>
          <p:nvPr/>
        </p:nvPicPr>
        <p:blipFill rotWithShape="1">
          <a:blip r:embed="rId5">
            <a:extLst>
              <a:ext uri="{28A0092B-C50C-407E-A947-70E740481C1C}">
                <a14:useLocalDpi xmlns:a14="http://schemas.microsoft.com/office/drawing/2010/main" val="0"/>
              </a:ext>
            </a:extLst>
          </a:blip>
          <a:srcRect t="2263" r="5" b="738"/>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97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526073" y="46657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kern="1200">
                <a:solidFill>
                  <a:srgbClr val="FFFFFF"/>
                </a:solidFill>
                <a:effectLst>
                  <a:outerShdw blurRad="50800" dist="38100" dir="2700000">
                    <a:srgbClr val="000000">
                      <a:alpha val="43000"/>
                    </a:srgbClr>
                  </a:outerShdw>
                </a:effectLst>
                <a:latin typeface="+mj-lt"/>
                <a:ea typeface="+mj-ea"/>
                <a:cs typeface="+mj-cs"/>
              </a:rPr>
              <a:t>Sacred Landscapes. Deep histories</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descr="P8221341.JPG"/>
          <p:cNvPicPr>
            <a:picLocks noChangeAspect="1"/>
          </p:cNvPicPr>
          <p:nvPr/>
        </p:nvPicPr>
        <p:blipFill>
          <a:blip r:embed="rId2"/>
          <a:stretch>
            <a:fillRect/>
          </a:stretch>
        </p:blipFill>
        <p:spPr>
          <a:xfrm>
            <a:off x="320040" y="2927917"/>
            <a:ext cx="11496821" cy="3161625"/>
          </a:xfrm>
          <a:prstGeom prst="rect">
            <a:avLst/>
          </a:prstGeom>
        </p:spPr>
      </p:pic>
      <p:sp>
        <p:nvSpPr>
          <p:cNvPr id="5" name="TextBox 4">
            <a:extLst>
              <a:ext uri="{FF2B5EF4-FFF2-40B4-BE49-F238E27FC236}">
                <a16:creationId xmlns:a16="http://schemas.microsoft.com/office/drawing/2014/main" id="{5A579F48-B27F-8947-A960-2B05DF272696}"/>
              </a:ext>
            </a:extLst>
          </p:cNvPr>
          <p:cNvSpPr txBox="1"/>
          <p:nvPr/>
        </p:nvSpPr>
        <p:spPr>
          <a:xfrm>
            <a:off x="1532238" y="1448631"/>
            <a:ext cx="9218140" cy="1107996"/>
          </a:xfrm>
          <a:prstGeom prst="rect">
            <a:avLst/>
          </a:prstGeom>
          <a:noFill/>
        </p:spPr>
        <p:txBody>
          <a:bodyPr wrap="square" rtlCol="0">
            <a:spAutoFit/>
          </a:bodyPr>
          <a:lstStyle/>
          <a:p>
            <a:pPr algn="ctr"/>
            <a:r>
              <a:rPr lang="en-US" sz="2400" dirty="0" err="1">
                <a:solidFill>
                  <a:schemeClr val="bg1"/>
                </a:solidFill>
                <a:effectLst>
                  <a:outerShdw blurRad="50800" dist="38100" dir="2700000">
                    <a:srgbClr val="000000">
                      <a:alpha val="43000"/>
                    </a:srgbClr>
                  </a:outerShdw>
                </a:effectLst>
              </a:rPr>
              <a:t>Sisnaajini</a:t>
            </a:r>
            <a:r>
              <a:rPr lang="en-US" sz="2400" dirty="0">
                <a:solidFill>
                  <a:schemeClr val="bg1"/>
                </a:solidFill>
                <a:effectLst>
                  <a:outerShdw blurRad="50800" dist="38100" dir="2700000">
                    <a:srgbClr val="000000">
                      <a:alpha val="43000"/>
                    </a:srgbClr>
                  </a:outerShdw>
                </a:effectLst>
              </a:rPr>
              <a:t> (Black-Belted Mountain) – Sacred Mountain of the </a:t>
            </a:r>
            <a:r>
              <a:rPr lang="en-US" sz="2400" dirty="0" err="1">
                <a:solidFill>
                  <a:schemeClr val="bg1"/>
                </a:solidFill>
                <a:effectLst>
                  <a:outerShdw blurRad="50800" dist="38100" dir="2700000">
                    <a:srgbClr val="000000">
                      <a:alpha val="43000"/>
                    </a:srgbClr>
                  </a:outerShdw>
                </a:effectLst>
              </a:rPr>
              <a:t>Diné</a:t>
            </a:r>
            <a:r>
              <a:rPr lang="en-US" sz="2400" dirty="0">
                <a:solidFill>
                  <a:schemeClr val="bg1"/>
                </a:solidFill>
                <a:effectLst>
                  <a:outerShdw blurRad="50800" dist="38100" dir="2700000">
                    <a:srgbClr val="000000">
                      <a:alpha val="43000"/>
                    </a:srgbClr>
                  </a:outerShdw>
                </a:effectLst>
              </a:rPr>
              <a:t>, Home of Changing Woman, a.k.a. Thought Woman</a:t>
            </a:r>
          </a:p>
          <a:p>
            <a:pPr algn="ctr"/>
            <a:endParaRPr lang="en-US" dirty="0"/>
          </a:p>
        </p:txBody>
      </p:sp>
      <p:sp>
        <p:nvSpPr>
          <p:cNvPr id="3" name="TextBox 2">
            <a:extLst>
              <a:ext uri="{FF2B5EF4-FFF2-40B4-BE49-F238E27FC236}">
                <a16:creationId xmlns:a16="http://schemas.microsoft.com/office/drawing/2014/main" id="{B5AA6452-CCF8-AD4E-8D69-D17699D315DC}"/>
              </a:ext>
            </a:extLst>
          </p:cNvPr>
          <p:cNvSpPr txBox="1"/>
          <p:nvPr/>
        </p:nvSpPr>
        <p:spPr>
          <a:xfrm>
            <a:off x="320040" y="6211669"/>
            <a:ext cx="11496821" cy="400110"/>
          </a:xfrm>
          <a:prstGeom prst="rect">
            <a:avLst/>
          </a:prstGeom>
          <a:noFill/>
        </p:spPr>
        <p:txBody>
          <a:bodyPr wrap="square" rtlCol="0">
            <a:spAutoFit/>
          </a:bodyPr>
          <a:lstStyle/>
          <a:p>
            <a:pPr algn="ctr"/>
            <a:r>
              <a:rPr lang="en-US" sz="2000" dirty="0"/>
              <a:t>The San Luis Valley in Southcentral Colorado is </a:t>
            </a:r>
            <a:r>
              <a:rPr lang="en-US" sz="2000" dirty="0" err="1"/>
              <a:t>Nuchu</a:t>
            </a:r>
            <a:r>
              <a:rPr lang="en-US" sz="2000" dirty="0"/>
              <a:t>-</a:t>
            </a:r>
            <a:r>
              <a:rPr lang="en-US" sz="2000" dirty="0" err="1"/>
              <a:t>Dinè</a:t>
            </a:r>
            <a:r>
              <a:rPr lang="en-US" sz="2000" dirty="0"/>
              <a:t>-Tewa-</a:t>
            </a:r>
            <a:r>
              <a:rPr lang="en-US" sz="2000" dirty="0" err="1"/>
              <a:t>Genizarx</a:t>
            </a:r>
            <a:r>
              <a:rPr lang="en-US" sz="2000" dirty="0"/>
              <a:t> Ancestral Territory</a:t>
            </a:r>
          </a:p>
        </p:txBody>
      </p:sp>
    </p:spTree>
    <p:extLst>
      <p:ext uri="{BB962C8B-B14F-4D97-AF65-F5344CB8AC3E}">
        <p14:creationId xmlns:p14="http://schemas.microsoft.com/office/powerpoint/2010/main" val="181556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B3C2-9F7D-0349-972C-1B926112C150}"/>
              </a:ext>
            </a:extLst>
          </p:cNvPr>
          <p:cNvSpPr>
            <a:spLocks noGrp="1"/>
          </p:cNvSpPr>
          <p:nvPr>
            <p:ph type="title"/>
          </p:nvPr>
        </p:nvSpPr>
        <p:spPr>
          <a:xfrm>
            <a:off x="609601" y="4385066"/>
            <a:ext cx="10923638" cy="1317643"/>
          </a:xfrm>
        </p:spPr>
        <p:txBody>
          <a:bodyPr vert="horz" lIns="91440" tIns="45720" rIns="91440" bIns="45720" rtlCol="0" anchor="b">
            <a:normAutofit/>
          </a:bodyPr>
          <a:lstStyle/>
          <a:p>
            <a:pPr>
              <a:defRPr/>
            </a:pPr>
            <a:r>
              <a:rPr lang="en-US" sz="6000" kern="1200">
                <a:solidFill>
                  <a:schemeClr val="tx1"/>
                </a:solidFill>
                <a:latin typeface="+mj-lt"/>
                <a:ea typeface="+mj-ea"/>
                <a:cs typeface="+mj-cs"/>
              </a:rPr>
              <a:t>Not just slow food, but deep food</a:t>
            </a:r>
          </a:p>
        </p:txBody>
      </p:sp>
      <p:pic>
        <p:nvPicPr>
          <p:cNvPr id="5" name="Picture 4">
            <a:extLst>
              <a:ext uri="{FF2B5EF4-FFF2-40B4-BE49-F238E27FC236}">
                <a16:creationId xmlns:a16="http://schemas.microsoft.com/office/drawing/2014/main" id="{8EBE4704-9795-BD42-998B-C094E832F1CF}"/>
              </a:ext>
            </a:extLst>
          </p:cNvPr>
          <p:cNvPicPr>
            <a:picLocks noChangeAspect="1"/>
          </p:cNvPicPr>
          <p:nvPr/>
        </p:nvPicPr>
        <p:blipFill rotWithShape="1">
          <a:blip r:embed="rId2">
            <a:extLst>
              <a:ext uri="{28A0092B-C50C-407E-A947-70E740481C1C}">
                <a14:useLocalDpi xmlns:a14="http://schemas.microsoft.com/office/drawing/2010/main" val="0"/>
              </a:ext>
            </a:extLst>
          </a:blip>
          <a:srcRect t="20300" b="27381"/>
          <a:stretch/>
        </p:blipFill>
        <p:spPr bwMode="auto">
          <a:xfrm>
            <a:off x="20" y="10"/>
            <a:ext cx="6095974" cy="42525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31537AB-2359-0244-AC28-C52004F90469}"/>
              </a:ext>
            </a:extLst>
          </p:cNvPr>
          <p:cNvPicPr>
            <a:picLocks noChangeAspect="1"/>
          </p:cNvPicPr>
          <p:nvPr/>
        </p:nvPicPr>
        <p:blipFill rotWithShape="1">
          <a:blip r:embed="rId3">
            <a:extLst>
              <a:ext uri="{28A0092B-C50C-407E-A947-70E740481C1C}">
                <a14:useLocalDpi xmlns:a14="http://schemas.microsoft.com/office/drawing/2010/main" val="0"/>
              </a:ext>
            </a:extLst>
          </a:blip>
          <a:srcRect t="60755" r="-1" b="-1"/>
          <a:stretch/>
        </p:blipFill>
        <p:spPr bwMode="auto">
          <a:xfrm>
            <a:off x="6095999" y="-681"/>
            <a:ext cx="6096001" cy="42532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22555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71124E-A541-8A41-B953-9FACA0EF64F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372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18A584-8229-9F40-A394-FFBFD504126B}"/>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E7F70E7-0585-BB4F-A992-18E7FF8DFFE0}"/>
              </a:ext>
            </a:extLst>
          </p:cNvPr>
          <p:cNvPicPr>
            <a:picLocks noChangeAspect="1"/>
          </p:cNvPicPr>
          <p:nvPr/>
        </p:nvPicPr>
        <p:blipFill rotWithShape="1">
          <a:blip r:embed="rId3">
            <a:extLst>
              <a:ext uri="{28A0092B-C50C-407E-A947-70E740481C1C}">
                <a14:useLocalDpi xmlns:a14="http://schemas.microsoft.com/office/drawing/2010/main" val="0"/>
              </a:ext>
            </a:extLst>
          </a:blip>
          <a:srcRect t="5174" b="1045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191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alpha val="49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4" name="Freeform: Shape 13">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Picture 1">
            <a:extLst>
              <a:ext uri="{FF2B5EF4-FFF2-40B4-BE49-F238E27FC236}">
                <a16:creationId xmlns:a16="http://schemas.microsoft.com/office/drawing/2014/main" id="{AE3759BB-2BA9-7446-9C70-0E039E05404B}"/>
              </a:ext>
            </a:extLst>
          </p:cNvPr>
          <p:cNvPicPr>
            <a:picLocks noChangeAspect="1"/>
          </p:cNvPicPr>
          <p:nvPr/>
        </p:nvPicPr>
        <p:blipFill rotWithShape="1">
          <a:blip r:embed="rId2">
            <a:extLst>
              <a:ext uri="{28A0092B-C50C-407E-A947-70E740481C1C}">
                <a14:useLocalDpi xmlns:a14="http://schemas.microsoft.com/office/drawing/2010/main" val="0"/>
              </a:ext>
            </a:extLst>
          </a:blip>
          <a:srcRect r="1" b="8218"/>
          <a:stretch/>
        </p:blipFill>
        <p:spPr bwMode="auto">
          <a:xfrm>
            <a:off x="2354578" y="544297"/>
            <a:ext cx="7761924" cy="5343065"/>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305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alpha val="87000"/>
          </a:schemeClr>
        </a:solidFill>
        <a:effectLst/>
      </p:bgPr>
    </p:bg>
    <p:spTree>
      <p:nvGrpSpPr>
        <p:cNvPr id="1" name=""/>
        <p:cNvGrpSpPr/>
        <p:nvPr/>
      </p:nvGrpSpPr>
      <p:grpSpPr>
        <a:xfrm>
          <a:off x="0" y="0"/>
          <a:ext cx="0" cy="0"/>
          <a:chOff x="0" y="0"/>
          <a:chExt cx="0" cy="0"/>
        </a:xfrm>
      </p:grpSpPr>
      <p:sp>
        <p:nvSpPr>
          <p:cNvPr id="5" name="TextBox 4"/>
          <p:cNvSpPr txBox="1"/>
          <p:nvPr/>
        </p:nvSpPr>
        <p:spPr>
          <a:xfrm>
            <a:off x="6746628" y="1783959"/>
            <a:ext cx="46452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300">
                <a:latin typeface="+mj-lt"/>
                <a:ea typeface="+mj-ea"/>
                <a:cs typeface="+mj-cs"/>
              </a:rPr>
              <a:t>Three generations work the annual </a:t>
            </a:r>
            <a:r>
              <a:rPr lang="en-US" sz="3300" i="1">
                <a:latin typeface="+mj-lt"/>
                <a:ea typeface="+mj-ea"/>
                <a:cs typeface="+mj-cs"/>
              </a:rPr>
              <a:t>horneada</a:t>
            </a:r>
            <a:r>
              <a:rPr lang="en-US" sz="3300">
                <a:latin typeface="+mj-lt"/>
                <a:ea typeface="+mj-ea"/>
                <a:cs typeface="+mj-cs"/>
              </a:rPr>
              <a:t>.</a:t>
            </a:r>
          </a:p>
          <a:p>
            <a:pPr>
              <a:lnSpc>
                <a:spcPct val="90000"/>
              </a:lnSpc>
              <a:spcBef>
                <a:spcPct val="0"/>
              </a:spcBef>
              <a:spcAft>
                <a:spcPts val="600"/>
              </a:spcAft>
            </a:pPr>
            <a:r>
              <a:rPr lang="en-US" sz="3300">
                <a:latin typeface="+mj-lt"/>
                <a:ea typeface="+mj-ea"/>
                <a:cs typeface="+mj-cs"/>
              </a:rPr>
              <a:t>Corpus A. Gallegos Ranches, San Luis, CO. Sept. 2015.</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IMG_3602.jpg"/>
          <p:cNvPicPr>
            <a:picLocks noChangeAspect="1"/>
          </p:cNvPicPr>
          <p:nvPr/>
        </p:nvPicPr>
        <p:blipFill rotWithShape="1">
          <a:blip r:embed="rId2">
            <a:extLst>
              <a:ext uri="{28A0092B-C50C-407E-A947-70E740481C1C}">
                <a14:useLocalDpi xmlns:a14="http://schemas.microsoft.com/office/drawing/2010/main" val="0"/>
              </a:ext>
            </a:extLst>
          </a:blip>
          <a:srcRect l="12159"/>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64388290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alpha val="8800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9A1778-F307-034B-82CA-93B1BF588A8C}"/>
              </a:ext>
            </a:extLst>
          </p:cNvPr>
          <p:cNvSpPr>
            <a:spLocks noGrp="1"/>
          </p:cNvSpPr>
          <p:nvPr>
            <p:ph/>
          </p:nvPr>
        </p:nvSpPr>
        <p:spPr>
          <a:xfrm>
            <a:off x="2895600" y="350836"/>
            <a:ext cx="6338888" cy="691977"/>
          </a:xfrm>
        </p:spPr>
        <p:txBody>
          <a:bodyPr>
            <a:noAutofit/>
          </a:bodyPr>
          <a:lstStyle/>
          <a:p>
            <a:pPr algn="ctr" eaLnBrk="1" hangingPunct="1">
              <a:buFont typeface="Wingdings" pitchFamily="2" charset="2"/>
              <a:buNone/>
            </a:pPr>
            <a:r>
              <a:rPr lang="en-US" altLang="en-US" sz="3200" dirty="0">
                <a:solidFill>
                  <a:schemeClr val="bg1"/>
                </a:solidFill>
                <a:effectLst>
                  <a:outerShdw blurRad="50800" dist="38100" dir="5400000" algn="t" rotWithShape="0">
                    <a:prstClr val="black">
                      <a:alpha val="40000"/>
                    </a:prstClr>
                  </a:outerShdw>
                </a:effectLst>
                <a:ea typeface="ＭＳ Ｐゴシック" panose="020B0600070205080204" pitchFamily="34" charset="-128"/>
              </a:rPr>
              <a:t>Cooperative labor: marginality as inventive force</a:t>
            </a:r>
          </a:p>
        </p:txBody>
      </p:sp>
      <p:pic>
        <p:nvPicPr>
          <p:cNvPr id="3" name="Picture 2">
            <a:extLst>
              <a:ext uri="{FF2B5EF4-FFF2-40B4-BE49-F238E27FC236}">
                <a16:creationId xmlns:a16="http://schemas.microsoft.com/office/drawing/2014/main" id="{0359C02D-26A8-1E4F-AD01-9C5E660972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752601"/>
            <a:ext cx="6338888"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216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Deep Seeds</a:t>
            </a:r>
          </a:p>
        </p:txBody>
      </p:sp>
      <p:cxnSp>
        <p:nvCxnSpPr>
          <p:cNvPr id="13" name="Straight Connector 12">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ACE8453F-5D05-A142-B5E0-52FFB6FA7C09}"/>
              </a:ext>
            </a:extLst>
          </p:cNvPr>
          <p:cNvPicPr>
            <a:picLocks noGrp="1" noChangeAspect="1"/>
          </p:cNvPicPr>
          <p:nvPr>
            <p:ph idx="1"/>
          </p:nvPr>
        </p:nvPicPr>
        <p:blipFill rotWithShape="1">
          <a:blip r:embed="rId2"/>
          <a:srcRect r="10735" b="-2"/>
          <a:stretch/>
        </p:blipFill>
        <p:spPr>
          <a:xfrm>
            <a:off x="317635" y="321733"/>
            <a:ext cx="4160452" cy="6214534"/>
          </a:xfrm>
          <a:prstGeom prst="rect">
            <a:avLst/>
          </a:prstGeom>
        </p:spPr>
      </p:pic>
      <p:pic>
        <p:nvPicPr>
          <p:cNvPr id="6" name="Picture 5" descr="Chimeras 2015.JPG">
            <a:extLst>
              <a:ext uri="{FF2B5EF4-FFF2-40B4-BE49-F238E27FC236}">
                <a16:creationId xmlns:a16="http://schemas.microsoft.com/office/drawing/2014/main" id="{991E68AC-0172-B048-A7EA-80E631E0D4D9}"/>
              </a:ext>
            </a:extLst>
          </p:cNvPr>
          <p:cNvPicPr>
            <a:picLocks noChangeAspect="1"/>
          </p:cNvPicPr>
          <p:nvPr/>
        </p:nvPicPr>
        <p:blipFill rotWithShape="1">
          <a:blip r:embed="rId3">
            <a:extLst>
              <a:ext uri="{28A0092B-C50C-407E-A947-70E740481C1C}">
                <a14:useLocalDpi xmlns:a14="http://schemas.microsoft.com/office/drawing/2010/main" val="0"/>
              </a:ext>
            </a:extLst>
          </a:blip>
          <a:srcRect t="16659" r="2" b="14730"/>
          <a:stretch/>
        </p:blipFill>
        <p:spPr>
          <a:xfrm>
            <a:off x="4654296" y="299363"/>
            <a:ext cx="7217085" cy="3008188"/>
          </a:xfrm>
          <a:prstGeom prst="rect">
            <a:avLst/>
          </a:prstGeom>
        </p:spPr>
      </p:pic>
    </p:spTree>
    <p:extLst>
      <p:ext uri="{BB962C8B-B14F-4D97-AF65-F5344CB8AC3E}">
        <p14:creationId xmlns:p14="http://schemas.microsoft.com/office/powerpoint/2010/main" val="3121952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maiz de concho.jpg">
            <a:extLst>
              <a:ext uri="{FF2B5EF4-FFF2-40B4-BE49-F238E27FC236}">
                <a16:creationId xmlns:a16="http://schemas.microsoft.com/office/drawing/2014/main" id="{00C4F917-CE4A-7444-9EB2-1776217E1F4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89" r="399" b="-1"/>
          <a:stretch/>
        </p:blipFill>
        <p:spPr>
          <a:xfrm>
            <a:off x="20" y="10"/>
            <a:ext cx="12191980" cy="6857990"/>
          </a:xfrm>
          <a:prstGeom prst="rect">
            <a:avLst/>
          </a:prstGeom>
        </p:spPr>
      </p:pic>
      <p:sp>
        <p:nvSpPr>
          <p:cNvPr id="2" name="Title 1"/>
          <p:cNvSpPr>
            <a:spLocks noGrp="1"/>
          </p:cNvSpPr>
          <p:nvPr>
            <p:ph type="title"/>
          </p:nvPr>
        </p:nvSpPr>
        <p:spPr>
          <a:xfrm>
            <a:off x="640080" y="640080"/>
            <a:ext cx="2752354" cy="2709275"/>
          </a:xfrm>
          <a:prstGeom prst="rect">
            <a:avLst/>
          </a:prstGeom>
          <a:solidFill>
            <a:schemeClr val="bg1"/>
          </a:solidFill>
          <a:ln w="174625" cmpd="thinThick">
            <a:solidFill>
              <a:schemeClr val="bg1"/>
            </a:solidFill>
          </a:ln>
        </p:spPr>
        <p:txBody>
          <a:bodyPr vert="horz" lIns="91440" tIns="45720" rIns="91440" bIns="45720" rtlCol="0" anchor="ctr">
            <a:normAutofit/>
          </a:bodyPr>
          <a:lstStyle/>
          <a:p>
            <a:pPr algn="ctr"/>
            <a:r>
              <a:rPr lang="en-US" sz="3200" dirty="0">
                <a:solidFill>
                  <a:schemeClr val="tx1">
                    <a:lumMod val="85000"/>
                    <a:lumOff val="15000"/>
                  </a:schemeClr>
                </a:solidFill>
              </a:rPr>
              <a:t>Maíz de concho</a:t>
            </a:r>
            <a:br>
              <a:rPr lang="en-US" sz="3200" dirty="0">
                <a:solidFill>
                  <a:schemeClr val="tx1">
                    <a:lumMod val="85000"/>
                    <a:lumOff val="15000"/>
                  </a:schemeClr>
                </a:solidFill>
              </a:rPr>
            </a:br>
            <a:r>
              <a:rPr lang="en-US" sz="3200" dirty="0">
                <a:solidFill>
                  <a:schemeClr val="tx1">
                    <a:lumMod val="85000"/>
                    <a:lumOff val="15000"/>
                  </a:schemeClr>
                </a:solidFill>
              </a:rPr>
              <a:t>(</a:t>
            </a:r>
            <a:r>
              <a:rPr lang="en-US" sz="3200" i="1" dirty="0">
                <a:solidFill>
                  <a:schemeClr val="tx1">
                    <a:lumMod val="85000"/>
                    <a:lumOff val="15000"/>
                  </a:schemeClr>
                </a:solidFill>
                <a:effectLst>
                  <a:outerShdw blurRad="38100" dist="38100" dir="2700000" algn="tl">
                    <a:srgbClr val="000000">
                      <a:alpha val="43137"/>
                    </a:srgbClr>
                  </a:outerShdw>
                </a:effectLst>
              </a:rPr>
              <a:t>Zea mays </a:t>
            </a:r>
            <a:r>
              <a:rPr lang="en-US" sz="3200" i="1" dirty="0" err="1">
                <a:solidFill>
                  <a:schemeClr val="tx1">
                    <a:lumMod val="85000"/>
                    <a:lumOff val="15000"/>
                  </a:schemeClr>
                </a:solidFill>
                <a:effectLst>
                  <a:outerShdw blurRad="38100" dist="38100" dir="2700000" algn="tl">
                    <a:srgbClr val="000000">
                      <a:alpha val="43137"/>
                    </a:srgbClr>
                  </a:outerShdw>
                </a:effectLst>
              </a:rPr>
              <a:t>clibanus</a:t>
            </a:r>
            <a:r>
              <a:rPr lang="en-US" sz="3200" i="1" dirty="0">
                <a:solidFill>
                  <a:schemeClr val="tx1">
                    <a:lumMod val="85000"/>
                    <a:lumOff val="15000"/>
                  </a:schemeClr>
                </a:solidFill>
                <a:effectLst>
                  <a:outerShdw blurRad="38100" dist="38100" dir="2700000" algn="tl">
                    <a:srgbClr val="000000">
                      <a:alpha val="43137"/>
                    </a:srgbClr>
                  </a:outerShdw>
                </a:effectLst>
              </a:rPr>
              <a:t>, </a:t>
            </a:r>
            <a:r>
              <a:rPr lang="en-US" sz="3200" i="1" dirty="0" err="1">
                <a:solidFill>
                  <a:schemeClr val="tx1">
                    <a:lumMod val="85000"/>
                    <a:lumOff val="15000"/>
                  </a:schemeClr>
                </a:solidFill>
                <a:effectLst>
                  <a:outerShdw blurRad="38100" dist="38100" dir="2700000" algn="tl">
                    <a:srgbClr val="000000">
                      <a:alpha val="43137"/>
                    </a:srgbClr>
                  </a:outerShdw>
                </a:effectLst>
              </a:rPr>
              <a:t>culebrana</a:t>
            </a:r>
            <a:r>
              <a:rPr lang="en-US" sz="3200" dirty="0">
                <a:solidFill>
                  <a:schemeClr val="tx1">
                    <a:lumMod val="85000"/>
                    <a:lumOff val="15000"/>
                  </a:schemeClr>
                </a:solidFill>
              </a:rPr>
              <a:t>)</a:t>
            </a:r>
            <a:br>
              <a:rPr lang="en-US" sz="2800" dirty="0">
                <a:solidFill>
                  <a:schemeClr val="tx1">
                    <a:lumMod val="85000"/>
                    <a:lumOff val="15000"/>
                  </a:schemeClr>
                </a:solidFill>
              </a:rPr>
            </a:br>
            <a:endParaRPr lang="en-US" sz="2800" dirty="0">
              <a:solidFill>
                <a:schemeClr val="tx1">
                  <a:lumMod val="85000"/>
                  <a:lumOff val="15000"/>
                </a:schemeClr>
              </a:solidFill>
            </a:endParaRPr>
          </a:p>
        </p:txBody>
      </p:sp>
    </p:spTree>
    <p:extLst>
      <p:ext uri="{BB962C8B-B14F-4D97-AF65-F5344CB8AC3E}">
        <p14:creationId xmlns:p14="http://schemas.microsoft.com/office/powerpoint/2010/main" val="2661528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400" kern="1200">
                <a:solidFill>
                  <a:srgbClr val="FFFFFF"/>
                </a:solidFill>
                <a:latin typeface="+mj-lt"/>
                <a:ea typeface="+mj-ea"/>
                <a:cs typeface="+mj-cs"/>
              </a:rPr>
              <a:t>Our landrace Zuñi red flint, which is a native place-based high altitude and short season variety</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Chimra of Hopi Concho.jpg">
            <a:extLst>
              <a:ext uri="{FF2B5EF4-FFF2-40B4-BE49-F238E27FC236}">
                <a16:creationId xmlns:a16="http://schemas.microsoft.com/office/drawing/2014/main" id="{EF00FF3E-560C-3941-8301-D3F8EA08C7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5296" y="492573"/>
            <a:ext cx="4410597" cy="5880796"/>
          </a:xfrm>
          <a:prstGeom prst="rect">
            <a:avLst/>
          </a:prstGeom>
        </p:spPr>
      </p:pic>
    </p:spTree>
    <p:extLst>
      <p:ext uri="{BB962C8B-B14F-4D97-AF65-F5344CB8AC3E}">
        <p14:creationId xmlns:p14="http://schemas.microsoft.com/office/powerpoint/2010/main" val="2028612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US"/>
            </a:p>
          </p:txBody>
        </p:sp>
      </p:grpSp>
      <p:sp>
        <p:nvSpPr>
          <p:cNvPr id="2" name="Title 1"/>
          <p:cNvSpPr>
            <a:spLocks noGrp="1"/>
          </p:cNvSpPr>
          <p:nvPr>
            <p:ph type="title"/>
          </p:nvPr>
        </p:nvSpPr>
        <p:spPr>
          <a:xfrm>
            <a:off x="535020" y="685800"/>
            <a:ext cx="2780271" cy="5105400"/>
          </a:xfrm>
        </p:spPr>
        <p:txBody>
          <a:bodyPr>
            <a:normAutofit/>
          </a:bodyPr>
          <a:lstStyle/>
          <a:p>
            <a:pPr algn="ctr"/>
            <a:r>
              <a:rPr lang="en-US" sz="3200" dirty="0">
                <a:solidFill>
                  <a:srgbClr val="FFFFFF"/>
                </a:solidFill>
                <a:latin typeface="Candara"/>
                <a:cs typeface="Candara"/>
              </a:rPr>
              <a:t>Resurgence and Survivance of</a:t>
            </a:r>
            <a:br>
              <a:rPr lang="en-US" sz="3200" dirty="0">
                <a:solidFill>
                  <a:srgbClr val="FFFFFF"/>
                </a:solidFill>
                <a:latin typeface="Candara"/>
                <a:cs typeface="Candara"/>
              </a:rPr>
            </a:br>
            <a:r>
              <a:rPr lang="en-US" sz="3200" dirty="0">
                <a:solidFill>
                  <a:srgbClr val="FFFFFF"/>
                </a:solidFill>
                <a:latin typeface="Candara"/>
                <a:cs typeface="Candara"/>
              </a:rPr>
              <a:t>Indigenous Agroecology</a:t>
            </a:r>
          </a:p>
        </p:txBody>
      </p:sp>
      <p:graphicFrame>
        <p:nvGraphicFramePr>
          <p:cNvPr id="6" name="Content Placeholder 3">
            <a:extLst>
              <a:ext uri="{FF2B5EF4-FFF2-40B4-BE49-F238E27FC236}">
                <a16:creationId xmlns:a16="http://schemas.microsoft.com/office/drawing/2014/main" id="{25F34894-6F5B-40E5-80C0-A5F73B4AC08C}"/>
              </a:ext>
            </a:extLst>
          </p:cNvPr>
          <p:cNvGraphicFramePr>
            <a:graphicFrameLocks noGrp="1"/>
          </p:cNvGraphicFramePr>
          <p:nvPr>
            <p:ph idx="1"/>
            <p:extLst>
              <p:ext uri="{D42A27DB-BD31-4B8C-83A1-F6EECF244321}">
                <p14:modId xmlns:p14="http://schemas.microsoft.com/office/powerpoint/2010/main" val="418647713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1619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alpha val="83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FC5F0C-9DB9-E748-BA02-7829167FB326}"/>
              </a:ext>
            </a:extLst>
          </p:cNvPr>
          <p:cNvSpPr>
            <a:spLocks noGrp="1"/>
          </p:cNvSpPr>
          <p:nvPr>
            <p:ph type="subTitle" idx="1"/>
          </p:nvPr>
        </p:nvSpPr>
        <p:spPr>
          <a:xfrm>
            <a:off x="6787978" y="2908759"/>
            <a:ext cx="4846727" cy="1040481"/>
          </a:xfrm>
        </p:spPr>
        <p:txBody>
          <a:bodyPr anchor="t">
            <a:normAutofit/>
          </a:bodyPr>
          <a:lstStyle/>
          <a:p>
            <a:r>
              <a:rPr lang="en-US" sz="3200" dirty="0">
                <a:effectLst>
                  <a:outerShdw blurRad="50800" dist="38100" dir="2700000" algn="tl" rotWithShape="0">
                    <a:prstClr val="black">
                      <a:alpha val="40000"/>
                    </a:prstClr>
                  </a:outerShdw>
                </a:effectLst>
              </a:rPr>
              <a:t>The Upper Rio Grande Watershed</a:t>
            </a:r>
          </a:p>
        </p:txBody>
      </p:sp>
      <p:graphicFrame>
        <p:nvGraphicFramePr>
          <p:cNvPr id="6" name="Object 8">
            <a:extLst>
              <a:ext uri="{FF2B5EF4-FFF2-40B4-BE49-F238E27FC236}">
                <a16:creationId xmlns:a16="http://schemas.microsoft.com/office/drawing/2014/main" id="{F6D62FFF-1F96-A74C-8972-F66F0B160C62}"/>
              </a:ext>
            </a:extLst>
          </p:cNvPr>
          <p:cNvGraphicFramePr>
            <a:graphicFrameLocks noChangeAspect="1"/>
          </p:cNvGraphicFramePr>
          <p:nvPr>
            <p:extLst>
              <p:ext uri="{D42A27DB-BD31-4B8C-83A1-F6EECF244321}">
                <p14:modId xmlns:p14="http://schemas.microsoft.com/office/powerpoint/2010/main" val="1335588646"/>
              </p:ext>
            </p:extLst>
          </p:nvPr>
        </p:nvGraphicFramePr>
        <p:xfrm>
          <a:off x="1277852" y="642144"/>
          <a:ext cx="4818148" cy="5573712"/>
        </p:xfrm>
        <a:graphic>
          <a:graphicData uri="http://schemas.openxmlformats.org/presentationml/2006/ole">
            <mc:AlternateContent xmlns:mc="http://schemas.openxmlformats.org/markup-compatibility/2006">
              <mc:Choice xmlns:v="urn:schemas-microsoft-com:vml" Requires="v">
                <p:oleObj name="Document" r:id="rId2" imgW="3327400" imgH="5791200" progId="Word.Document.8">
                  <p:embed/>
                </p:oleObj>
              </mc:Choice>
              <mc:Fallback>
                <p:oleObj name="Document" r:id="rId2" imgW="3327400" imgH="5791200" progId="Word.Document.8">
                  <p:embed/>
                  <p:pic>
                    <p:nvPicPr>
                      <p:cNvPr id="2056"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852" y="642144"/>
                        <a:ext cx="4818148" cy="5573712"/>
                      </a:xfrm>
                      <a:prstGeom prst="rect">
                        <a:avLst/>
                      </a:prstGeom>
                      <a:noFill/>
                    </p:spPr>
                  </p:pic>
                </p:oleObj>
              </mc:Fallback>
            </mc:AlternateContent>
          </a:graphicData>
        </a:graphic>
      </p:graphicFrame>
    </p:spTree>
    <p:extLst>
      <p:ext uri="{BB962C8B-B14F-4D97-AF65-F5344CB8AC3E}">
        <p14:creationId xmlns:p14="http://schemas.microsoft.com/office/powerpoint/2010/main" val="414785049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latin typeface="Candara"/>
                <a:cs typeface="Candara"/>
              </a:rPr>
              <a:t>Principles of Agroecology</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pPr marL="137160" indent="0">
              <a:buNone/>
            </a:pPr>
            <a:r>
              <a:rPr lang="en-US" sz="2200" dirty="0">
                <a:latin typeface="Candara" panose="020E0502030303020204" pitchFamily="34" charset="0"/>
              </a:rPr>
              <a:t>1. </a:t>
            </a:r>
            <a:r>
              <a:rPr lang="en-US" sz="2200" b="1" dirty="0">
                <a:latin typeface="Candara" panose="020E0502030303020204" pitchFamily="34" charset="0"/>
              </a:rPr>
              <a:t>Sense of place</a:t>
            </a:r>
            <a:r>
              <a:rPr lang="en-US" sz="2200" dirty="0">
                <a:latin typeface="Candara" panose="020E0502030303020204" pitchFamily="34" charset="0"/>
              </a:rPr>
              <a:t>: Agroecology recognizes sense of place as a factor in the co-evolution of culture and nature in the adaptation of agroecosystems to the physical and biological nuances of localities (ontological principle).</a:t>
            </a:r>
            <a:br>
              <a:rPr lang="en-US" sz="2200" dirty="0">
                <a:latin typeface="Candara" panose="020E0502030303020204" pitchFamily="34" charset="0"/>
              </a:rPr>
            </a:br>
            <a:r>
              <a:rPr lang="en-US" sz="2200" dirty="0">
                <a:latin typeface="Candara" panose="020E0502030303020204" pitchFamily="34" charset="0"/>
              </a:rPr>
              <a:t>2. </a:t>
            </a:r>
            <a:r>
              <a:rPr lang="en-US" sz="2200" b="1" dirty="0">
                <a:latin typeface="Candara" panose="020E0502030303020204" pitchFamily="34" charset="0"/>
              </a:rPr>
              <a:t>Local knowledge (a.k.a. TEK)</a:t>
            </a:r>
            <a:r>
              <a:rPr lang="en-US" sz="2200" dirty="0">
                <a:latin typeface="Candara" panose="020E0502030303020204" pitchFamily="34" charset="0"/>
              </a:rPr>
              <a:t>: Agroecology values the preservation of local indigenous knowledge over the imposition of universal mechanistic knowledge and recognizes the sustainability of traditional agroecosystems (epistemological principle).</a:t>
            </a:r>
            <a:br>
              <a:rPr lang="en-US" sz="2200" dirty="0">
                <a:latin typeface="Candara" panose="020E0502030303020204" pitchFamily="34" charset="0"/>
              </a:rPr>
            </a:br>
            <a:r>
              <a:rPr lang="en-US" sz="2200" dirty="0">
                <a:latin typeface="Candara" panose="020E0502030303020204" pitchFamily="34" charset="0"/>
              </a:rPr>
              <a:t>3. </a:t>
            </a:r>
            <a:r>
              <a:rPr lang="en-US" sz="2200" b="1" dirty="0">
                <a:latin typeface="Candara" panose="020E0502030303020204" pitchFamily="34" charset="0"/>
              </a:rPr>
              <a:t>Polycultures</a:t>
            </a:r>
            <a:r>
              <a:rPr lang="en-US" sz="2200" dirty="0">
                <a:latin typeface="Candara" panose="020E0502030303020204" pitchFamily="34" charset="0"/>
              </a:rPr>
              <a:t>: Agroecology privileges the production strategies of traditional polycultures over modern monocultures as a way to correct inequities in agricultural research and extension services (ethical principle).</a:t>
            </a:r>
          </a:p>
        </p:txBody>
      </p:sp>
    </p:spTree>
    <p:extLst>
      <p:ext uri="{BB962C8B-B14F-4D97-AF65-F5344CB8AC3E}">
        <p14:creationId xmlns:p14="http://schemas.microsoft.com/office/powerpoint/2010/main" val="3264887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pPr marL="137160" indent="0">
              <a:buNone/>
            </a:pPr>
            <a:r>
              <a:rPr lang="en-US" sz="2200" dirty="0">
                <a:latin typeface="Candara" panose="020E0502030303020204" pitchFamily="34" charset="0"/>
              </a:rPr>
              <a:t>4. </a:t>
            </a:r>
            <a:r>
              <a:rPr lang="en-US" sz="2200" b="1" dirty="0">
                <a:latin typeface="Candara" panose="020E0502030303020204" pitchFamily="34" charset="0"/>
              </a:rPr>
              <a:t>Local self-management</a:t>
            </a:r>
            <a:r>
              <a:rPr lang="en-US" sz="2200" dirty="0">
                <a:latin typeface="Candara" panose="020E0502030303020204" pitchFamily="34" charset="0"/>
              </a:rPr>
              <a:t>: Agroecology empowers traditional farmers by favoring local self- management of the natural conditions of production and promoting local control of political economic institutions (policy principle).</a:t>
            </a:r>
            <a:br>
              <a:rPr lang="en-US" sz="2200" dirty="0">
                <a:latin typeface="Candara" panose="020E0502030303020204" pitchFamily="34" charset="0"/>
              </a:rPr>
            </a:br>
            <a:r>
              <a:rPr lang="en-US" sz="2200" dirty="0">
                <a:latin typeface="Candara" panose="020E0502030303020204" pitchFamily="34" charset="0"/>
              </a:rPr>
              <a:t>5. </a:t>
            </a:r>
            <a:r>
              <a:rPr lang="en-US" sz="2200" b="1" dirty="0" err="1">
                <a:latin typeface="Candara" panose="020E0502030303020204" pitchFamily="34" charset="0"/>
              </a:rPr>
              <a:t>Ecosystemic</a:t>
            </a:r>
            <a:r>
              <a:rPr lang="en-US" sz="2200" b="1" dirty="0">
                <a:latin typeface="Candara" panose="020E0502030303020204" pitchFamily="34" charset="0"/>
              </a:rPr>
              <a:t> principle</a:t>
            </a:r>
            <a:r>
              <a:rPr lang="en-US" sz="2200" dirty="0">
                <a:latin typeface="Candara" panose="020E0502030303020204" pitchFamily="34" charset="0"/>
              </a:rPr>
              <a:t>: Agroecology views the farm from a biological or </a:t>
            </a:r>
            <a:r>
              <a:rPr lang="en-US" sz="2200" dirty="0" err="1">
                <a:latin typeface="Candara" panose="020E0502030303020204" pitchFamily="34" charset="0"/>
              </a:rPr>
              <a:t>ecosystemic</a:t>
            </a:r>
            <a:r>
              <a:rPr lang="en-US" sz="2200" dirty="0">
                <a:latin typeface="Candara" panose="020E0502030303020204" pitchFamily="34" charset="0"/>
              </a:rPr>
              <a:t> perspective and eschews mechanistic or industrial models of productivity and efficiency. The fundamental principle of agroecology, seemingly paradoxical, is that the farming system is above all a human artifact and yet the farm does not end at the edge of the crop field. The farm is itself an ecosystem and exists within a larger </a:t>
            </a:r>
            <a:r>
              <a:rPr lang="en-US" sz="2200" dirty="0" err="1">
                <a:latin typeface="Candara" panose="020E0502030303020204" pitchFamily="34" charset="0"/>
              </a:rPr>
              <a:t>ecosystemic</a:t>
            </a:r>
            <a:r>
              <a:rPr lang="en-US" sz="2200" dirty="0">
                <a:latin typeface="Candara" panose="020E0502030303020204" pitchFamily="34" charset="0"/>
              </a:rPr>
              <a:t> (watershed or bioregional) context.</a:t>
            </a:r>
          </a:p>
        </p:txBody>
      </p:sp>
      <p:sp>
        <p:nvSpPr>
          <p:cNvPr id="2" name="Rectangle 1">
            <a:extLst>
              <a:ext uri="{FF2B5EF4-FFF2-40B4-BE49-F238E27FC236}">
                <a16:creationId xmlns:a16="http://schemas.microsoft.com/office/drawing/2014/main" id="{28DFD682-6C19-D746-AB98-78986F1A761E}"/>
              </a:ext>
            </a:extLst>
          </p:cNvPr>
          <p:cNvSpPr/>
          <p:nvPr/>
        </p:nvSpPr>
        <p:spPr>
          <a:xfrm>
            <a:off x="999068" y="2705725"/>
            <a:ext cx="3816096" cy="1446550"/>
          </a:xfrm>
          <a:prstGeom prst="rect">
            <a:avLst/>
          </a:prstGeom>
        </p:spPr>
        <p:txBody>
          <a:bodyPr wrap="square">
            <a:spAutoFit/>
          </a:bodyPr>
          <a:lstStyle/>
          <a:p>
            <a:r>
              <a:rPr lang="en-US" sz="4400" dirty="0">
                <a:solidFill>
                  <a:srgbClr val="4472C4"/>
                </a:solidFill>
                <a:latin typeface="Candara"/>
                <a:ea typeface="+mj-ea"/>
                <a:cs typeface="Candara"/>
              </a:rPr>
              <a:t>Principles of Agroecology</a:t>
            </a:r>
            <a:endParaRPr lang="en-US" dirty="0"/>
          </a:p>
        </p:txBody>
      </p:sp>
    </p:spTree>
    <p:extLst>
      <p:ext uri="{BB962C8B-B14F-4D97-AF65-F5344CB8AC3E}">
        <p14:creationId xmlns:p14="http://schemas.microsoft.com/office/powerpoint/2010/main" val="3539334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pPr marL="137160" indent="0">
              <a:buNone/>
            </a:pPr>
            <a:r>
              <a:rPr lang="en-US" sz="2200" b="1" dirty="0">
                <a:latin typeface="Calibri" panose="020F0502020204030204" pitchFamily="34" charset="0"/>
                <a:cs typeface="Calibri" panose="020F0502020204030204" pitchFamily="34" charset="0"/>
              </a:rPr>
              <a:t>6. </a:t>
            </a:r>
            <a:r>
              <a:rPr lang="en-US" sz="2200" b="1" i="1" dirty="0">
                <a:latin typeface="Calibri" panose="020F0502020204030204" pitchFamily="34" charset="0"/>
                <a:cs typeface="Calibri" panose="020F0502020204030204" pitchFamily="34" charset="0"/>
              </a:rPr>
              <a:t>Multiple systems: </a:t>
            </a:r>
            <a:r>
              <a:rPr lang="en-US" sz="2200" dirty="0">
                <a:latin typeface="Calibri" panose="020F0502020204030204" pitchFamily="34" charset="0"/>
                <a:cs typeface="Calibri" panose="020F0502020204030204" pitchFamily="34" charset="0"/>
              </a:rPr>
              <a:t>Agroecology emphasizes the fact that farms are embedded in multiple systems: physical, biological, socioeconomic, and cultural. All these systems are interconnected and their interactions must be understood for a farm to evolve in a sustainable manner (see handout).</a:t>
            </a:r>
            <a:br>
              <a:rPr lang="en-US" sz="2200" dirty="0">
                <a:latin typeface="Calibri" panose="020F0502020204030204" pitchFamily="34" charset="0"/>
                <a:cs typeface="Calibri" panose="020F0502020204030204" pitchFamily="34" charset="0"/>
              </a:rPr>
            </a:br>
            <a:r>
              <a:rPr lang="en-US" sz="2200" b="1" dirty="0">
                <a:latin typeface="Calibri" panose="020F0502020204030204" pitchFamily="34" charset="0"/>
                <a:cs typeface="Calibri" panose="020F0502020204030204" pitchFamily="34" charset="0"/>
              </a:rPr>
              <a:t>7. </a:t>
            </a:r>
            <a:r>
              <a:rPr lang="en-US" sz="2200" b="1" i="1" dirty="0">
                <a:latin typeface="Calibri" panose="020F0502020204030204" pitchFamily="34" charset="0"/>
                <a:cs typeface="Calibri" panose="020F0502020204030204" pitchFamily="34" charset="0"/>
              </a:rPr>
              <a:t>Assessment strategy:</a:t>
            </a:r>
            <a:r>
              <a:rPr lang="en-US" sz="2200" i="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Agroecology provides a specific set of criteria for assessing the sustainability of a farming system that includes the following values: crop diversity, temporal permanence, isolation, stability, genetic diversity, human control, and natural pest control (see handout).</a:t>
            </a:r>
          </a:p>
        </p:txBody>
      </p:sp>
      <p:sp>
        <p:nvSpPr>
          <p:cNvPr id="5" name="Rectangle 4">
            <a:extLst>
              <a:ext uri="{FF2B5EF4-FFF2-40B4-BE49-F238E27FC236}">
                <a16:creationId xmlns:a16="http://schemas.microsoft.com/office/drawing/2014/main" id="{C3F69470-7CD5-2F42-BD7A-23254F49AC8A}"/>
              </a:ext>
            </a:extLst>
          </p:cNvPr>
          <p:cNvSpPr/>
          <p:nvPr/>
        </p:nvSpPr>
        <p:spPr>
          <a:xfrm>
            <a:off x="999068" y="2705725"/>
            <a:ext cx="3460322" cy="1446550"/>
          </a:xfrm>
          <a:prstGeom prst="rect">
            <a:avLst/>
          </a:prstGeom>
        </p:spPr>
        <p:txBody>
          <a:bodyPr wrap="square">
            <a:spAutoFit/>
          </a:bodyPr>
          <a:lstStyle/>
          <a:p>
            <a:r>
              <a:rPr lang="en-US" sz="4400" dirty="0">
                <a:solidFill>
                  <a:srgbClr val="4472C4"/>
                </a:solidFill>
                <a:latin typeface="Candara"/>
                <a:ea typeface="+mj-ea"/>
                <a:cs typeface="Candara"/>
              </a:rPr>
              <a:t>Principles of Agroecology</a:t>
            </a:r>
            <a:endParaRPr lang="en-US" dirty="0"/>
          </a:p>
        </p:txBody>
      </p:sp>
    </p:spTree>
    <p:extLst>
      <p:ext uri="{BB962C8B-B14F-4D97-AF65-F5344CB8AC3E}">
        <p14:creationId xmlns:p14="http://schemas.microsoft.com/office/powerpoint/2010/main" val="1949061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pPr marL="137160" indent="0">
              <a:buNone/>
            </a:pPr>
            <a:r>
              <a:rPr lang="en-US" sz="2200" b="1" dirty="0">
                <a:latin typeface="Candara" panose="020E0502030303020204" pitchFamily="34" charset="0"/>
              </a:rPr>
              <a:t>8. </a:t>
            </a:r>
            <a:r>
              <a:rPr lang="en-US" sz="2200" b="1" i="1" dirty="0">
                <a:latin typeface="Candara" panose="020E0502030303020204" pitchFamily="34" charset="0"/>
              </a:rPr>
              <a:t>Principle of mimicry:</a:t>
            </a:r>
            <a:r>
              <a:rPr lang="en-US" sz="2200" i="1" dirty="0">
                <a:latin typeface="Candara" panose="020E0502030303020204" pitchFamily="34" charset="0"/>
              </a:rPr>
              <a:t> </a:t>
            </a:r>
            <a:r>
              <a:rPr lang="en-US" sz="2200" dirty="0">
                <a:latin typeface="Candara" panose="020E0502030303020204" pitchFamily="34" charset="0"/>
              </a:rPr>
              <a:t>Agroecology seeks to protect traditional farming systems because they involve strategies that mimic nature’s own diversity. A traditional farming systems is characterized by: genetic diversity in plant species; complex trophic relationships among crops, weeds, insects, and pathogens; relatively closed nutrient cycles with many crop nutrient requirements supplied by rotations, fallow, or manure; year-round vegetative cover of soil; efficient use of water, sunlight, and soil; low risk of complete loss of crops due to diversity; high level of production stability due to compensation by the various components when one component fails. </a:t>
            </a:r>
          </a:p>
        </p:txBody>
      </p:sp>
      <p:sp>
        <p:nvSpPr>
          <p:cNvPr id="5" name="Rectangle 4">
            <a:extLst>
              <a:ext uri="{FF2B5EF4-FFF2-40B4-BE49-F238E27FC236}">
                <a16:creationId xmlns:a16="http://schemas.microsoft.com/office/drawing/2014/main" id="{4ED37C98-7F90-A547-8A3B-39878957E0E4}"/>
              </a:ext>
            </a:extLst>
          </p:cNvPr>
          <p:cNvSpPr/>
          <p:nvPr/>
        </p:nvSpPr>
        <p:spPr>
          <a:xfrm>
            <a:off x="999068" y="2705725"/>
            <a:ext cx="3460325" cy="1446550"/>
          </a:xfrm>
          <a:prstGeom prst="rect">
            <a:avLst/>
          </a:prstGeom>
        </p:spPr>
        <p:txBody>
          <a:bodyPr wrap="square">
            <a:spAutoFit/>
          </a:bodyPr>
          <a:lstStyle/>
          <a:p>
            <a:r>
              <a:rPr lang="en-US" sz="4400" dirty="0">
                <a:solidFill>
                  <a:srgbClr val="4472C4"/>
                </a:solidFill>
                <a:latin typeface="Candara"/>
                <a:ea typeface="+mj-ea"/>
                <a:cs typeface="Candara"/>
              </a:rPr>
              <a:t>Principles of Agroecology</a:t>
            </a:r>
            <a:endParaRPr lang="en-US" dirty="0"/>
          </a:p>
        </p:txBody>
      </p:sp>
    </p:spTree>
    <p:extLst>
      <p:ext uri="{BB962C8B-B14F-4D97-AF65-F5344CB8AC3E}">
        <p14:creationId xmlns:p14="http://schemas.microsoft.com/office/powerpoint/2010/main" val="1170288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accent6">
            <a:alpha val="80000"/>
          </a:schemeClr>
        </a:solidFill>
        <a:effectLst/>
      </p:bgPr>
    </p:bg>
    <p:spTree>
      <p:nvGrpSpPr>
        <p:cNvPr id="1" name=""/>
        <p:cNvGrpSpPr/>
        <p:nvPr/>
      </p:nvGrpSpPr>
      <p:grpSpPr>
        <a:xfrm>
          <a:off x="0" y="0"/>
          <a:ext cx="0" cy="0"/>
          <a:chOff x="0" y="0"/>
          <a:chExt cx="0" cy="0"/>
        </a:xfrm>
      </p:grpSpPr>
      <p:pic>
        <p:nvPicPr>
          <p:cNvPr id="3175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1529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29416" y="3110806"/>
            <a:ext cx="56388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62" name="Text Box 18"/>
          <p:cNvSpPr txBox="1">
            <a:spLocks noChangeArrowheads="1"/>
          </p:cNvSpPr>
          <p:nvPr/>
        </p:nvSpPr>
        <p:spPr bwMode="auto">
          <a:xfrm>
            <a:off x="5729416" y="831502"/>
            <a:ext cx="5272216" cy="138499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dirty="0">
                <a:solidFill>
                  <a:schemeClr val="bg1"/>
                </a:solidFill>
                <a:effectLst>
                  <a:outerShdw blurRad="50800" dist="38100" dir="5400000" algn="t" rotWithShape="0">
                    <a:prstClr val="black">
                      <a:alpha val="40000"/>
                    </a:prstClr>
                  </a:outerShdw>
                </a:effectLst>
                <a:latin typeface="Calibri" charset="0"/>
              </a:rPr>
              <a:t>Polka-dot monoculture uniformity. Center—pivot sprinkler operations in the San Luis Valley, CO.</a:t>
            </a:r>
          </a:p>
        </p:txBody>
      </p:sp>
      <p:sp>
        <p:nvSpPr>
          <p:cNvPr id="31763" name="Text Box 19"/>
          <p:cNvSpPr txBox="1">
            <a:spLocks noChangeArrowheads="1"/>
          </p:cNvSpPr>
          <p:nvPr/>
        </p:nvSpPr>
        <p:spPr bwMode="auto">
          <a:xfrm>
            <a:off x="1838068" y="3429000"/>
            <a:ext cx="3838832" cy="310854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2800" dirty="0">
                <a:solidFill>
                  <a:schemeClr val="bg1"/>
                </a:solidFill>
                <a:effectLst>
                  <a:outerShdw blurRad="50800" dist="38100" dir="5400000" algn="t" rotWithShape="0">
                    <a:prstClr val="black">
                      <a:alpha val="40000"/>
                    </a:prstClr>
                  </a:outerShdw>
                </a:effectLst>
                <a:latin typeface="Calibri" charset="0"/>
              </a:rPr>
              <a:t>Acequia biocultural diversity. The </a:t>
            </a:r>
            <a:r>
              <a:rPr lang="en-US" sz="2800" i="1" dirty="0" err="1">
                <a:solidFill>
                  <a:schemeClr val="bg1"/>
                </a:solidFill>
                <a:effectLst>
                  <a:outerShdw blurRad="50800" dist="38100" dir="5400000" algn="t" rotWithShape="0">
                    <a:prstClr val="black">
                      <a:alpha val="40000"/>
                    </a:prstClr>
                  </a:outerShdw>
                </a:effectLst>
                <a:latin typeface="Calibri" charset="0"/>
              </a:rPr>
              <a:t>huerto</a:t>
            </a:r>
            <a:r>
              <a:rPr lang="en-US" sz="2800" i="1" dirty="0">
                <a:solidFill>
                  <a:schemeClr val="bg1"/>
                </a:solidFill>
                <a:effectLst>
                  <a:outerShdw blurRad="50800" dist="38100" dir="5400000" algn="t" rotWithShape="0">
                    <a:prstClr val="black">
                      <a:alpha val="40000"/>
                    </a:prstClr>
                  </a:outerShdw>
                </a:effectLst>
                <a:latin typeface="Calibri" charset="0"/>
              </a:rPr>
              <a:t> familiar, </a:t>
            </a:r>
            <a:r>
              <a:rPr lang="en-US" sz="2800" dirty="0">
                <a:solidFill>
                  <a:schemeClr val="bg1"/>
                </a:solidFill>
                <a:effectLst>
                  <a:outerShdw blurRad="50800" dist="38100" dir="5400000" algn="t" rotWithShape="0">
                    <a:prstClr val="black">
                      <a:alpha val="40000"/>
                    </a:prstClr>
                  </a:outerShdw>
                </a:effectLst>
                <a:latin typeface="Calibri" charset="0"/>
              </a:rPr>
              <a:t>home kitchen garden at Corpus Gallegos Ranches, San Luis, CO. </a:t>
            </a:r>
            <a:r>
              <a:rPr lang="en-US" sz="2800" i="1" dirty="0">
                <a:solidFill>
                  <a:schemeClr val="bg1"/>
                </a:solidFill>
                <a:effectLst>
                  <a:outerShdw blurRad="50800" dist="38100" dir="5400000" algn="t" rotWithShape="0">
                    <a:prstClr val="black">
                      <a:alpha val="40000"/>
                    </a:prstClr>
                  </a:outerShdw>
                </a:effectLst>
                <a:latin typeface="Calibri" charset="0"/>
              </a:rPr>
              <a:t>Photos by Devon G. Peña</a:t>
            </a:r>
          </a:p>
        </p:txBody>
      </p:sp>
    </p:spTree>
    <p:extLst>
      <p:ext uri="{BB962C8B-B14F-4D97-AF65-F5344CB8AC3E}">
        <p14:creationId xmlns:p14="http://schemas.microsoft.com/office/powerpoint/2010/main" val="250572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1564" y="963877"/>
            <a:ext cx="4137822" cy="4930246"/>
          </a:xfrm>
        </p:spPr>
        <p:txBody>
          <a:bodyPr>
            <a:normAutofit/>
          </a:bodyPr>
          <a:lstStyle/>
          <a:p>
            <a:pPr marL="548640" indent="-411480" algn="r">
              <a:spcBef>
                <a:spcPct val="20000"/>
              </a:spcBef>
            </a:pPr>
            <a:r>
              <a:rPr lang="en-US" dirty="0">
                <a:solidFill>
                  <a:schemeClr val="accent1"/>
                </a:solidFill>
                <a:latin typeface="Candara" panose="020E0502030303020204" pitchFamily="34" charset="0"/>
                <a:ea typeface="+mn-ea"/>
                <a:cs typeface="+mn-cs"/>
              </a:rPr>
              <a:t>Heritage Cuisines</a:t>
            </a:r>
            <a:br>
              <a:rPr lang="en-US" dirty="0">
                <a:solidFill>
                  <a:schemeClr val="accent1"/>
                </a:solidFill>
                <a:latin typeface="Candara" panose="020E0502030303020204" pitchFamily="34" charset="0"/>
                <a:ea typeface="+mn-ea"/>
                <a:cs typeface="+mn-cs"/>
              </a:rPr>
            </a:br>
            <a:r>
              <a:rPr lang="en-US" sz="3200" i="1" dirty="0">
                <a:solidFill>
                  <a:schemeClr val="accent1"/>
                </a:solidFill>
                <a:latin typeface="Candara" panose="020E0502030303020204" pitchFamily="34" charset="0"/>
                <a:ea typeface="+mn-ea"/>
                <a:cs typeface="+mn-cs"/>
              </a:rPr>
              <a:t>The return of the “milpa diet.”</a:t>
            </a:r>
            <a:endParaRPr lang="en-US" sz="3200" i="1" dirty="0">
              <a:solidFill>
                <a:schemeClr val="accent1"/>
              </a:solidFill>
              <a:latin typeface="Candara"/>
              <a:cs typeface="Candara"/>
            </a:endParaRP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r>
              <a:rPr lang="en-US" sz="2000" dirty="0">
                <a:latin typeface="Candara" panose="020E0502030303020204" pitchFamily="34" charset="0"/>
              </a:rPr>
              <a:t>Genes, food, culture, and the body. “We are what our ancestors ate.” </a:t>
            </a:r>
            <a:r>
              <a:rPr lang="en-US" sz="2000" b="1" dirty="0">
                <a:latin typeface="Candara" panose="020E0502030303020204" pitchFamily="34" charset="0"/>
              </a:rPr>
              <a:t>Epigenetics</a:t>
            </a:r>
            <a:r>
              <a:rPr lang="en-US" sz="2000" dirty="0">
                <a:latin typeface="Candara" panose="020E0502030303020204" pitchFamily="34" charset="0"/>
              </a:rPr>
              <a:t>. The </a:t>
            </a:r>
            <a:r>
              <a:rPr lang="en-US" sz="2000" b="1" dirty="0">
                <a:latin typeface="Candara" panose="020E0502030303020204" pitchFamily="34" charset="0"/>
              </a:rPr>
              <a:t>gut microbiome</a:t>
            </a:r>
            <a:r>
              <a:rPr lang="en-US" sz="2000" dirty="0">
                <a:latin typeface="Candara" panose="020E0502030303020204" pitchFamily="34" charset="0"/>
              </a:rPr>
              <a:t>.</a:t>
            </a:r>
          </a:p>
          <a:p>
            <a:r>
              <a:rPr lang="en-US" sz="2000" dirty="0">
                <a:latin typeface="Candara" panose="020E0502030303020204" pitchFamily="34" charset="0"/>
              </a:rPr>
              <a:t>The importance of </a:t>
            </a:r>
            <a:r>
              <a:rPr lang="en-US" sz="2000" b="1" dirty="0">
                <a:latin typeface="Candara" panose="020E0502030303020204" pitchFamily="34" charset="0"/>
              </a:rPr>
              <a:t>heritage cuisine</a:t>
            </a:r>
            <a:r>
              <a:rPr lang="en-US" sz="2000" dirty="0">
                <a:latin typeface="Candara" panose="020E0502030303020204" pitchFamily="34" charset="0"/>
              </a:rPr>
              <a:t> to health and well-being. Food is our medicine and the </a:t>
            </a:r>
            <a:r>
              <a:rPr lang="en-US" sz="2000" b="1" dirty="0">
                <a:latin typeface="Candara" panose="020E0502030303020204" pitchFamily="34" charset="0"/>
              </a:rPr>
              <a:t>milpa</a:t>
            </a:r>
            <a:r>
              <a:rPr lang="en-US" sz="2000" dirty="0">
                <a:latin typeface="Candara" panose="020E0502030303020204" pitchFamily="34" charset="0"/>
              </a:rPr>
              <a:t> and kitchen garden our pharmacopeia.</a:t>
            </a:r>
          </a:p>
          <a:p>
            <a:r>
              <a:rPr lang="en-US" sz="2000" dirty="0">
                <a:latin typeface="Candara" panose="020E0502030303020204" pitchFamily="34" charset="0"/>
              </a:rPr>
              <a:t>Heritage cuisine and ethnic identity.</a:t>
            </a:r>
          </a:p>
          <a:p>
            <a:r>
              <a:rPr lang="en-US" sz="2000" dirty="0">
                <a:latin typeface="Candara" panose="020E0502030303020204" pitchFamily="34" charset="0"/>
              </a:rPr>
              <a:t>The importance of </a:t>
            </a:r>
            <a:r>
              <a:rPr lang="en-US" sz="2000" b="1" dirty="0">
                <a:latin typeface="Candara" panose="020E0502030303020204" pitchFamily="34" charset="0"/>
              </a:rPr>
              <a:t>soil biodynamics </a:t>
            </a:r>
            <a:r>
              <a:rPr lang="en-US" sz="2000" dirty="0">
                <a:latin typeface="Candara" panose="020E0502030303020204" pitchFamily="34" charset="0"/>
              </a:rPr>
              <a:t>to the nutrient density of our crops.</a:t>
            </a:r>
          </a:p>
          <a:p>
            <a:r>
              <a:rPr lang="en-US" sz="2000" dirty="0">
                <a:latin typeface="Candara" panose="020E0502030303020204" pitchFamily="34" charset="0"/>
              </a:rPr>
              <a:t>The role of </a:t>
            </a:r>
            <a:r>
              <a:rPr lang="en-US" sz="2000" b="1" dirty="0">
                <a:latin typeface="Candara" panose="020E0502030303020204" pitchFamily="34" charset="0"/>
              </a:rPr>
              <a:t>companion plants</a:t>
            </a:r>
            <a:r>
              <a:rPr lang="en-US" sz="2000" dirty="0">
                <a:latin typeface="Candara" panose="020E0502030303020204" pitchFamily="34" charset="0"/>
              </a:rPr>
              <a:t>, </a:t>
            </a:r>
            <a:r>
              <a:rPr lang="en-US" sz="2000" b="1" dirty="0">
                <a:latin typeface="Candara" panose="020E0502030303020204" pitchFamily="34" charset="0"/>
              </a:rPr>
              <a:t>intercropping </a:t>
            </a:r>
            <a:r>
              <a:rPr lang="en-US" sz="2000" dirty="0">
                <a:latin typeface="Candara" panose="020E0502030303020204" pitchFamily="34" charset="0"/>
              </a:rPr>
              <a:t>and </a:t>
            </a:r>
            <a:r>
              <a:rPr lang="en-US" sz="2000" b="1" dirty="0">
                <a:latin typeface="Candara" panose="020E0502030303020204" pitchFamily="34" charset="0"/>
              </a:rPr>
              <a:t>polycultures</a:t>
            </a:r>
            <a:r>
              <a:rPr lang="en-US" sz="2000" dirty="0">
                <a:latin typeface="Candara" panose="020E0502030303020204" pitchFamily="34" charset="0"/>
              </a:rPr>
              <a:t>, </a:t>
            </a:r>
            <a:r>
              <a:rPr lang="en-US" sz="2000" b="1" dirty="0">
                <a:latin typeface="Candara" panose="020E0502030303020204" pitchFamily="34" charset="0"/>
              </a:rPr>
              <a:t>rotations, fallow</a:t>
            </a:r>
            <a:r>
              <a:rPr lang="en-US" sz="2000" dirty="0">
                <a:latin typeface="Candara" panose="020E0502030303020204" pitchFamily="34" charset="0"/>
              </a:rPr>
              <a:t>, and other cultural practices that sustain </a:t>
            </a:r>
            <a:r>
              <a:rPr lang="en-US" sz="2000" b="1" dirty="0">
                <a:latin typeface="Candara" panose="020E0502030303020204" pitchFamily="34" charset="0"/>
              </a:rPr>
              <a:t>resilience</a:t>
            </a:r>
            <a:r>
              <a:rPr lang="en-US" sz="2000" dirty="0">
                <a:latin typeface="Candara" panose="020E0502030303020204" pitchFamily="34" charset="0"/>
              </a:rPr>
              <a:t>.</a:t>
            </a:r>
          </a:p>
          <a:p>
            <a:r>
              <a:rPr lang="en-US" sz="2000" dirty="0">
                <a:latin typeface="Candara" panose="020E0502030303020204" pitchFamily="34" charset="0"/>
              </a:rPr>
              <a:t>Spiritual practices and </a:t>
            </a:r>
            <a:r>
              <a:rPr lang="en-US" sz="2000" b="1" dirty="0">
                <a:latin typeface="Candara" panose="020E0502030303020204" pitchFamily="34" charset="0"/>
              </a:rPr>
              <a:t>material culture </a:t>
            </a:r>
            <a:r>
              <a:rPr lang="en-US" sz="2000" dirty="0">
                <a:latin typeface="Candara" panose="020E0502030303020204" pitchFamily="34" charset="0"/>
              </a:rPr>
              <a:t>associated with heritage cuisines</a:t>
            </a:r>
          </a:p>
        </p:txBody>
      </p:sp>
    </p:spTree>
    <p:extLst>
      <p:ext uri="{BB962C8B-B14F-4D97-AF65-F5344CB8AC3E}">
        <p14:creationId xmlns:p14="http://schemas.microsoft.com/office/powerpoint/2010/main" val="4182018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E63">
            <a:alpha val="54000"/>
          </a:srgb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Chicos fresh out of the oven</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3" descr="IMG_4015.jpg">
            <a:extLst>
              <a:ext uri="{FF2B5EF4-FFF2-40B4-BE49-F238E27FC236}">
                <a16:creationId xmlns:a16="http://schemas.microsoft.com/office/drawing/2014/main" id="{6B9E6DF1-1971-F34E-AB07-02CC713A09E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3184" b="13184"/>
          <a:stretch>
            <a:fillRect/>
          </a:stretch>
        </p:blipFill>
        <p:spPr>
          <a:xfrm>
            <a:off x="5153822" y="1629439"/>
            <a:ext cx="6553545" cy="3607064"/>
          </a:xfrm>
          <a:prstGeom prst="rect">
            <a:avLst/>
          </a:prstGeom>
        </p:spPr>
      </p:pic>
    </p:spTree>
    <p:extLst>
      <p:ext uri="{BB962C8B-B14F-4D97-AF65-F5344CB8AC3E}">
        <p14:creationId xmlns:p14="http://schemas.microsoft.com/office/powerpoint/2010/main" val="652315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400" dirty="0">
                <a:effectLst>
                  <a:outerShdw blurRad="50800" dist="38100" dir="5400000" algn="t" rotWithShape="0">
                    <a:prstClr val="black">
                      <a:alpha val="40000"/>
                    </a:prstClr>
                  </a:outerShdw>
                </a:effectLst>
              </a:rPr>
              <a:t>Chicos &amp; </a:t>
            </a:r>
            <a:r>
              <a:rPr lang="en-US" sz="3400" dirty="0" err="1">
                <a:effectLst>
                  <a:outerShdw blurRad="50800" dist="38100" dir="5400000" algn="t" rotWithShape="0">
                    <a:prstClr val="black">
                      <a:alpha val="40000"/>
                    </a:prstClr>
                  </a:outerShdw>
                </a:effectLst>
              </a:rPr>
              <a:t>bolita</a:t>
            </a:r>
            <a:r>
              <a:rPr lang="en-US" sz="3400" dirty="0">
                <a:effectLst>
                  <a:outerShdw blurRad="50800" dist="38100" dir="5400000" algn="t" rotWithShape="0">
                    <a:prstClr val="black">
                      <a:alpha val="40000"/>
                    </a:prstClr>
                  </a:outerShdw>
                </a:effectLst>
              </a:rPr>
              <a:t> beans being cleaned for cooking.</a:t>
            </a:r>
          </a:p>
        </p:txBody>
      </p:sp>
      <p:pic>
        <p:nvPicPr>
          <p:cNvPr id="5" name="Picture 2">
            <a:extLst>
              <a:ext uri="{FF2B5EF4-FFF2-40B4-BE49-F238E27FC236}">
                <a16:creationId xmlns:a16="http://schemas.microsoft.com/office/drawing/2014/main" id="{A3B40D40-3900-D747-BF6D-E1783F26F325}"/>
              </a:ext>
            </a:extLst>
          </p:cNvPr>
          <p:cNvPicPr>
            <a:picLocks noGrp="1" noChangeAspect="1" noChangeArrowheads="1"/>
          </p:cNvPicPr>
          <p:nvPr>
            <p:ph idx="1"/>
          </p:nvPr>
        </p:nvPicPr>
        <p:blipFill rotWithShape="1">
          <a:blip r:embed="rId2"/>
          <a:srcRect t="17706" r="1" b="14879"/>
          <a:stretch/>
        </p:blipFill>
        <p:spPr bwMode="auto">
          <a:xfrm>
            <a:off x="640080" y="640080"/>
            <a:ext cx="10911840" cy="4836795"/>
          </a:xfrm>
          <a:prstGeom prst="rect">
            <a:avLst/>
          </a:prstGeom>
          <a:noFill/>
          <a:ln w="19050">
            <a:solidFill>
              <a:schemeClr val="tx1"/>
            </a:solidFill>
            <a:miter lim="800000"/>
          </a:ln>
        </p:spPr>
      </p:pic>
    </p:spTree>
    <p:extLst>
      <p:ext uri="{BB962C8B-B14F-4D97-AF65-F5344CB8AC3E}">
        <p14:creationId xmlns:p14="http://schemas.microsoft.com/office/powerpoint/2010/main" val="2177304290"/>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4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a:normAutofit/>
          </a:bodyPr>
          <a:lstStyle/>
          <a:p>
            <a:pPr algn="r"/>
            <a:r>
              <a:rPr lang="en-US">
                <a:solidFill>
                  <a:srgbClr val="FFFFFF"/>
                </a:solidFill>
                <a:effectLst>
                  <a:outerShdw blurRad="38100" dist="38100" dir="2700000" algn="tl">
                    <a:srgbClr val="000000">
                      <a:alpha val="43137"/>
                    </a:srgbClr>
                  </a:outerShdw>
                </a:effectLst>
              </a:rPr>
              <a:t>Caldo de chicos del horno con frijol de bolita</a:t>
            </a:r>
            <a:endParaRPr lang="en-US">
              <a:solidFill>
                <a:srgbClr val="FFFFFF"/>
              </a:solidFill>
              <a:latin typeface="Candara"/>
              <a:cs typeface="Candara"/>
            </a:endParaRPr>
          </a:p>
        </p:txBody>
      </p:sp>
      <p:pic>
        <p:nvPicPr>
          <p:cNvPr id="8" name="Content Placeholder 3" descr="Chicos cooked.JPG">
            <a:extLst>
              <a:ext uri="{FF2B5EF4-FFF2-40B4-BE49-F238E27FC236}">
                <a16:creationId xmlns:a16="http://schemas.microsoft.com/office/drawing/2014/main" id="{9BBC8E36-0B85-9B4E-8DA3-8EDE9458F014}"/>
              </a:ext>
            </a:extLst>
          </p:cNvPr>
          <p:cNvPicPr>
            <a:picLocks noChangeAspect="1"/>
          </p:cNvPicPr>
          <p:nvPr/>
        </p:nvPicPr>
        <p:blipFill rotWithShape="1">
          <a:blip r:embed="rId3">
            <a:extLst>
              <a:ext uri="{28A0092B-C50C-407E-A947-70E740481C1C}">
                <a14:useLocalDpi xmlns:a14="http://schemas.microsoft.com/office/drawing/2010/main" val="0"/>
              </a:ext>
            </a:extLst>
          </a:blip>
          <a:srcRect t="11205" r="1" b="11206"/>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001EEE4E-C0F9-46EB-93C6-E69431FE1030}"/>
              </a:ext>
            </a:extLst>
          </p:cNvPr>
          <p:cNvSpPr>
            <a:spLocks noGrp="1"/>
          </p:cNvSpPr>
          <p:nvPr>
            <p:ph idx="1"/>
          </p:nvPr>
        </p:nvSpPr>
        <p:spPr>
          <a:xfrm>
            <a:off x="8029319" y="917725"/>
            <a:ext cx="3424739" cy="4852362"/>
          </a:xfrm>
        </p:spPr>
        <p:txBody>
          <a:bodyPr anchor="ctr">
            <a:normAutofit/>
          </a:bodyPr>
          <a:lstStyle/>
          <a:p>
            <a:pPr marL="0" indent="0" algn="ctr">
              <a:buNone/>
            </a:pPr>
            <a:r>
              <a:rPr lang="en-US" sz="3200" dirty="0">
                <a:solidFill>
                  <a:srgbClr val="FFFFFF"/>
                </a:solidFill>
              </a:rPr>
              <a:t>Prepared in our adobe ovens with wood ash means this corn is fully nixtamalized.</a:t>
            </a:r>
          </a:p>
        </p:txBody>
      </p:sp>
    </p:spTree>
    <p:extLst>
      <p:ext uri="{BB962C8B-B14F-4D97-AF65-F5344CB8AC3E}">
        <p14:creationId xmlns:p14="http://schemas.microsoft.com/office/powerpoint/2010/main" val="52735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86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E215B-C6BD-564A-A93F-5EEFF80D0480}"/>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The Acequia Institute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12A94A82-6558-CF49-B26D-96B65301F6E9}"/>
              </a:ext>
            </a:extLst>
          </p:cNvPr>
          <p:cNvPicPr>
            <a:picLocks noGrp="1" noChangeAspect="1"/>
          </p:cNvPicPr>
          <p:nvPr>
            <p:ph idx="1"/>
          </p:nvPr>
        </p:nvPicPr>
        <p:blipFill>
          <a:blip r:embed="rId2"/>
          <a:stretch>
            <a:fillRect/>
          </a:stretch>
        </p:blipFill>
        <p:spPr>
          <a:xfrm>
            <a:off x="5153822" y="1255787"/>
            <a:ext cx="6553545" cy="4354368"/>
          </a:xfrm>
          <a:prstGeom prst="rect">
            <a:avLst/>
          </a:prstGeom>
        </p:spPr>
      </p:pic>
    </p:spTree>
    <p:extLst>
      <p:ext uri="{BB962C8B-B14F-4D97-AF65-F5344CB8AC3E}">
        <p14:creationId xmlns:p14="http://schemas.microsoft.com/office/powerpoint/2010/main" val="407969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accent6">
            <a:alpha val="62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4034" name="Rectangle 2"/>
          <p:cNvSpPr>
            <a:spLocks noGrp="1" noRot="1" noChangeArrowheads="1"/>
          </p:cNvSpPr>
          <p:nvPr>
            <p:ph type="title"/>
          </p:nvPr>
        </p:nvSpPr>
        <p:spPr>
          <a:xfrm>
            <a:off x="643468" y="2549908"/>
            <a:ext cx="3363974" cy="1597315"/>
          </a:xfrm>
          <a:noFill/>
          <a:ln w="19050">
            <a:solidFill>
              <a:schemeClr val="bg1"/>
            </a:solidFill>
          </a:ln>
        </p:spPr>
        <p:txBody>
          <a:bodyPr wrap="square">
            <a:normAutofit/>
          </a:bodyPr>
          <a:lstStyle/>
          <a:p>
            <a:pPr algn="ctr"/>
            <a:r>
              <a:rPr lang="en-US" altLang="en-US" sz="2600" dirty="0">
                <a:solidFill>
                  <a:schemeClr val="bg1"/>
                </a:solidFill>
                <a:latin typeface="Calibri" charset="0"/>
              </a:rPr>
              <a:t>The Culebra watershed</a:t>
            </a:r>
            <a:br>
              <a:rPr lang="en-US" altLang="en-US" sz="2600" dirty="0">
                <a:solidFill>
                  <a:schemeClr val="bg1"/>
                </a:solidFill>
                <a:latin typeface="Calibri" charset="0"/>
              </a:rPr>
            </a:br>
            <a:r>
              <a:rPr lang="en-US" altLang="en-US" sz="2600" dirty="0">
                <a:solidFill>
                  <a:schemeClr val="bg1"/>
                </a:solidFill>
                <a:latin typeface="Calibri" charset="0"/>
              </a:rPr>
              <a:t> of the Sangre de Cristo Land Grant</a:t>
            </a:r>
          </a:p>
        </p:txBody>
      </p:sp>
      <p:sp>
        <p:nvSpPr>
          <p:cNvPr id="44036" name="Rectangle 4"/>
          <p:cNvSpPr>
            <a:spLocks noGrp="1" noChangeArrowheads="1"/>
          </p:cNvSpPr>
          <p:nvPr>
            <p:ph idx="1"/>
          </p:nvPr>
        </p:nvSpPr>
        <p:spPr>
          <a:xfrm>
            <a:off x="643468" y="2638044"/>
            <a:ext cx="3363974" cy="3415622"/>
          </a:xfrm>
        </p:spPr>
        <p:txBody>
          <a:bodyPr>
            <a:normAutofit/>
          </a:bodyPr>
          <a:lstStyle/>
          <a:p>
            <a:pPr>
              <a:buClr>
                <a:srgbClr val="18605A"/>
              </a:buClr>
              <a:buFont typeface="Times" charset="0"/>
              <a:buAutoNum type="arabicPeriod"/>
            </a:pPr>
            <a:endParaRPr lang="en-US" altLang="en-US" sz="2000" b="1">
              <a:solidFill>
                <a:schemeClr val="bg1"/>
              </a:solidFill>
            </a:endParaRPr>
          </a:p>
          <a:p>
            <a:pPr>
              <a:buClr>
                <a:srgbClr val="18605A"/>
              </a:buClr>
              <a:buFont typeface="Times" charset="0"/>
              <a:buAutoNum type="arabicPeriod"/>
            </a:pPr>
            <a:endParaRPr lang="en-US" altLang="en-US" sz="2000" b="1">
              <a:solidFill>
                <a:schemeClr val="bg1"/>
              </a:solidFill>
            </a:endParaRPr>
          </a:p>
        </p:txBody>
      </p:sp>
      <p:pic>
        <p:nvPicPr>
          <p:cNvPr id="44038"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379572"/>
            <a:ext cx="6250769" cy="393798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4037" name="Rectangle 5"/>
          <p:cNvSpPr>
            <a:spLocks noChangeArrowheads="1"/>
          </p:cNvSpPr>
          <p:nvPr/>
        </p:nvSpPr>
        <p:spPr bwMode="auto">
          <a:xfrm>
            <a:off x="2362200" y="2133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hlink"/>
              </a:buClr>
              <a:buFont typeface="Wingdings" charset="2"/>
              <a:buChar char="§"/>
              <a:defRPr sz="3200">
                <a:solidFill>
                  <a:schemeClr val="tx1"/>
                </a:solidFill>
                <a:effectLst>
                  <a:outerShdw blurRad="38100" dist="38100" dir="2700000" algn="tl">
                    <a:srgbClr val="000000"/>
                  </a:outerShdw>
                </a:effectLst>
                <a:latin typeface="Arial" charset="0"/>
              </a:defRPr>
            </a:lvl1pPr>
            <a:lvl2pPr marL="742950" indent="-285750">
              <a:spcBef>
                <a:spcPct val="20000"/>
              </a:spcBef>
              <a:buClr>
                <a:schemeClr val="accent2"/>
              </a:buClr>
              <a:buFont typeface="Wingdings" charset="2"/>
              <a:buChar char="§"/>
              <a:defRPr sz="2800">
                <a:solidFill>
                  <a:schemeClr val="tx1"/>
                </a:solidFill>
                <a:effectLst>
                  <a:outerShdw blurRad="38100" dist="38100" dir="2700000" algn="tl">
                    <a:srgbClr val="000000"/>
                  </a:outerShdw>
                </a:effectLst>
                <a:latin typeface="Arial" charset="0"/>
              </a:defRPr>
            </a:lvl2pPr>
            <a:lvl3pPr marL="1143000" indent="-228600">
              <a:spcBef>
                <a:spcPct val="20000"/>
              </a:spcBef>
              <a:buClr>
                <a:schemeClr val="hlink"/>
              </a:buClr>
              <a:buFont typeface="Wingdings" charset="2"/>
              <a:buChar char="§"/>
              <a:defRPr sz="2400">
                <a:solidFill>
                  <a:schemeClr val="tx1"/>
                </a:solidFill>
                <a:effectLst>
                  <a:outerShdw blurRad="38100" dist="38100" dir="2700000" algn="tl">
                    <a:srgbClr val="000000"/>
                  </a:outerShdw>
                </a:effectLst>
                <a:latin typeface="Arial" charset="0"/>
              </a:defRPr>
            </a:lvl3pPr>
            <a:lvl4pPr marL="1600200" indent="-228600">
              <a:spcBef>
                <a:spcPct val="20000"/>
              </a:spcBef>
              <a:buClr>
                <a:schemeClr val="accent2"/>
              </a:buClr>
              <a:buFont typeface="Wingdings" charset="2"/>
              <a:buChar char="§"/>
              <a:defRPr sz="2000">
                <a:solidFill>
                  <a:schemeClr val="tx1"/>
                </a:solidFill>
                <a:effectLst>
                  <a:outerShdw blurRad="38100" dist="38100" dir="2700000" algn="tl">
                    <a:srgbClr val="000000"/>
                  </a:outerShdw>
                </a:effectLst>
                <a:latin typeface="Arial" charset="0"/>
              </a:defRPr>
            </a:lvl4pPr>
            <a:lvl5pPr marL="2057400" indent="-228600">
              <a:spcBef>
                <a:spcPct val="20000"/>
              </a:spcBef>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5pPr>
            <a:lvl6pPr marL="2514600" indent="-22860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6pPr>
            <a:lvl7pPr marL="2971800" indent="-22860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7pPr>
            <a:lvl8pPr marL="3429000" indent="-22860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8pPr>
            <a:lvl9pPr marL="3886200" indent="-22860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9pPr>
          </a:lstStyle>
          <a:p>
            <a:pPr eaLnBrk="1" hangingPunct="1">
              <a:buClr>
                <a:srgbClr val="18605A"/>
              </a:buClr>
              <a:buFont typeface="Times" charset="0"/>
              <a:buAutoNum type="arabicPeriod"/>
            </a:pPr>
            <a:endParaRPr lang="en-US" altLang="en-US" sz="2000" b="1">
              <a:solidFill>
                <a:srgbClr val="18605A"/>
              </a:solidFill>
            </a:endParaRPr>
          </a:p>
          <a:p>
            <a:pPr eaLnBrk="1" hangingPunct="1">
              <a:buClr>
                <a:srgbClr val="18605A"/>
              </a:buClr>
              <a:buFont typeface="Times" charset="0"/>
              <a:buAutoNum type="arabicPeriod"/>
            </a:pPr>
            <a:endParaRPr lang="en-US" altLang="en-US" sz="1600" b="1">
              <a:solidFill>
                <a:srgbClr val="18605A"/>
              </a:solidFill>
            </a:endParaRPr>
          </a:p>
        </p:txBody>
      </p:sp>
    </p:spTree>
    <p:extLst>
      <p:ext uri="{BB962C8B-B14F-4D97-AF65-F5344CB8AC3E}">
        <p14:creationId xmlns:p14="http://schemas.microsoft.com/office/powerpoint/2010/main" val="2108696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dirty="0">
                <a:solidFill>
                  <a:schemeClr val="bg1"/>
                </a:solidFill>
                <a:effectLst>
                  <a:outerShdw blurRad="50800" dist="38100" dir="5400000" algn="t" rotWithShape="0">
                    <a:prstClr val="black">
                      <a:alpha val="40000"/>
                    </a:prstClr>
                  </a:outerShdw>
                </a:effectLst>
                <a:latin typeface="Candara"/>
                <a:cs typeface="Candara"/>
              </a:rPr>
              <a:t>Ethnobotany</a:t>
            </a:r>
          </a:p>
        </p:txBody>
      </p:sp>
      <p:pic>
        <p:nvPicPr>
          <p:cNvPr id="5" name="Picture 4" descr="Teresa Vigil.jpg"/>
          <p:cNvPicPr>
            <a:picLocks noChangeAspect="1"/>
          </p:cNvPicPr>
          <p:nvPr/>
        </p:nvPicPr>
        <p:blipFill rotWithShape="1">
          <a:blip r:embed="rId2"/>
          <a:srcRect l="1682"/>
          <a:stretch/>
        </p:blipFill>
        <p:spPr>
          <a:xfrm>
            <a:off x="20" y="10"/>
            <a:ext cx="4635571" cy="6857990"/>
          </a:xfrm>
          <a:prstGeom prst="rect">
            <a:avLst/>
          </a:prstGeom>
          <a:effectLst/>
        </p:spPr>
      </p:pic>
      <p:cxnSp>
        <p:nvCxnSpPr>
          <p:cNvPr id="12"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DFF9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65431" y="2438400"/>
            <a:ext cx="6586489" cy="4160107"/>
          </a:xfrm>
        </p:spPr>
        <p:txBody>
          <a:bodyPr>
            <a:normAutofit fontScale="92500" lnSpcReduction="20000"/>
          </a:bodyPr>
          <a:lstStyle/>
          <a:p>
            <a:pPr indent="0">
              <a:buNone/>
            </a:pPr>
            <a:r>
              <a:rPr lang="en-US" dirty="0">
                <a:solidFill>
                  <a:schemeClr val="bg1"/>
                </a:solidFill>
                <a:effectLst>
                  <a:outerShdw blurRad="50800" dist="38100" dir="5400000" algn="t" rotWithShape="0">
                    <a:prstClr val="black">
                      <a:alpha val="40000"/>
                    </a:prstClr>
                  </a:outerShdw>
                </a:effectLst>
                <a:cs typeface="Candara"/>
              </a:rPr>
              <a:t>Our esteemed colleague Maestra Teresa Vigil serves as one of our Indigenous elder mentors and field instructors. We often spend a week in the classroom and field as she shared knowledge of local traditions of curanderas, doulas, </a:t>
            </a:r>
            <a:r>
              <a:rPr lang="en-US" dirty="0" err="1">
                <a:solidFill>
                  <a:schemeClr val="bg1"/>
                </a:solidFill>
                <a:effectLst>
                  <a:outerShdw blurRad="50800" dist="38100" dir="5400000" algn="t" rotWithShape="0">
                    <a:prstClr val="black">
                      <a:alpha val="40000"/>
                    </a:prstClr>
                  </a:outerShdw>
                </a:effectLst>
                <a:cs typeface="Candara"/>
              </a:rPr>
              <a:t>parteras</a:t>
            </a:r>
            <a:r>
              <a:rPr lang="en-US" dirty="0">
                <a:solidFill>
                  <a:schemeClr val="bg1"/>
                </a:solidFill>
                <a:effectLst>
                  <a:outerShdw blurRad="50800" dist="38100" dir="5400000" algn="t" rotWithShape="0">
                    <a:prstClr val="black">
                      <a:alpha val="40000"/>
                    </a:prstClr>
                  </a:outerShdw>
                </a:effectLst>
                <a:cs typeface="Candara"/>
              </a:rPr>
              <a:t> and other practitioners of community-based nursing and care-giving labor. The field trips introduce students to the watershed of the Sangre de Cristo land grant. Students included UW groups and local high school students studying with the Move Mountains project for at-risk youth</a:t>
            </a:r>
            <a:r>
              <a:rPr lang="en-US" sz="2000" dirty="0">
                <a:solidFill>
                  <a:schemeClr val="bg1"/>
                </a:solidFill>
                <a:effectLst>
                  <a:outerShdw blurRad="50800" dist="38100" dir="5400000" algn="t" rotWithShape="0">
                    <a:prstClr val="black">
                      <a:alpha val="40000"/>
                    </a:prstClr>
                  </a:outerShdw>
                </a:effectLst>
                <a:latin typeface="Candara"/>
                <a:cs typeface="Candara"/>
              </a:rPr>
              <a:t>.</a:t>
            </a:r>
            <a:endParaRPr lang="en-US" sz="2000" dirty="0">
              <a:solidFill>
                <a:schemeClr val="bg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933951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81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Connecting with local students</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IMG_3641.JPG"/>
          <p:cNvPicPr>
            <a:picLocks noGrp="1" noChangeAspect="1"/>
          </p:cNvPicPr>
          <p:nvPr>
            <p:ph idx="1"/>
          </p:nvPr>
        </p:nvPicPr>
        <p:blipFill>
          <a:blip r:embed="rId2">
            <a:extLst>
              <a:ext uri="{28A0092B-C50C-407E-A947-70E740481C1C}">
                <a14:useLocalDpi xmlns:a14="http://schemas.microsoft.com/office/drawing/2010/main" val="0"/>
              </a:ext>
            </a:extLst>
          </a:blip>
          <a:srcRect t="21393" b="21393"/>
          <a:stretch>
            <a:fillRect/>
          </a:stretch>
        </p:blipFill>
        <p:spPr>
          <a:xfrm>
            <a:off x="2574867" y="2509911"/>
            <a:ext cx="6987166" cy="3997637"/>
          </a:xfrm>
          <a:prstGeom prst="rect">
            <a:avLst/>
          </a:prstGeom>
        </p:spPr>
      </p:pic>
    </p:spTree>
    <p:extLst>
      <p:ext uri="{BB962C8B-B14F-4D97-AF65-F5344CB8AC3E}">
        <p14:creationId xmlns:p14="http://schemas.microsoft.com/office/powerpoint/2010/main" val="2465376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85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Building local economy</a:t>
            </a:r>
          </a:p>
        </p:txBody>
      </p:sp>
      <p:pic>
        <p:nvPicPr>
          <p:cNvPr id="4" name="Content Placeholder 3" descr="IMG_3722.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7997" r="1" b="4154"/>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29319" y="917725"/>
            <a:ext cx="3424739" cy="4852362"/>
          </a:xfrm>
          <a:prstGeom prst="rect">
            <a:avLst/>
          </a:prstGeom>
        </p:spPr>
        <p:txBody>
          <a:bodyPr vert="horz" lIns="91440" tIns="45720" rIns="91440" bIns="45720" rtlCol="0" anchor="ctr">
            <a:noAutofit/>
          </a:bodyPr>
          <a:lstStyle/>
          <a:p>
            <a:pPr>
              <a:lnSpc>
                <a:spcPct val="90000"/>
              </a:lnSpc>
              <a:spcAft>
                <a:spcPts val="600"/>
              </a:spcAft>
            </a:pPr>
            <a:r>
              <a:rPr lang="en-US" sz="2800" dirty="0">
                <a:solidFill>
                  <a:srgbClr val="FFFFFF"/>
                </a:solidFill>
                <a:effectLst>
                  <a:outerShdw blurRad="38100" dist="38100" dir="2700000" algn="tl">
                    <a:srgbClr val="000000">
                      <a:alpha val="43137"/>
                    </a:srgbClr>
                  </a:outerShdw>
                </a:effectLst>
              </a:rPr>
              <a:t>2015 UW summer field school students built this adobe brick and mud plaster oven  or horno  under the tutelage of master artisan, Cornelio Arellano. The site is a  Chicana-P'urhépecha acequia farm in San Luis, CO.</a:t>
            </a:r>
          </a:p>
        </p:txBody>
      </p:sp>
    </p:spTree>
    <p:extLst>
      <p:ext uri="{BB962C8B-B14F-4D97-AF65-F5344CB8AC3E}">
        <p14:creationId xmlns:p14="http://schemas.microsoft.com/office/powerpoint/2010/main" val="421321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3729A7-7E52-1B4C-8DB4-FF2065B508C4}"/>
              </a:ext>
            </a:extLst>
          </p:cNvPr>
          <p:cNvSpPr txBox="1"/>
          <p:nvPr/>
        </p:nvSpPr>
        <p:spPr>
          <a:xfrm>
            <a:off x="5021821" y="3812954"/>
            <a:ext cx="6465287" cy="151601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kern="1200" dirty="0">
              <a:solidFill>
                <a:srgbClr val="FFFFFF"/>
              </a:solidFill>
              <a:latin typeface="+mj-lt"/>
              <a:ea typeface="+mj-ea"/>
              <a:cs typeface="+mj-cs"/>
            </a:endParaRPr>
          </a:p>
        </p:txBody>
      </p:sp>
      <p:cxnSp>
        <p:nvCxnSpPr>
          <p:cNvPr id="13" name="Straight Connector 12">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IMG_3003.JPG"/>
          <p:cNvPicPr>
            <a:picLocks noChangeAspect="1"/>
          </p:cNvPicPr>
          <p:nvPr/>
        </p:nvPicPr>
        <p:blipFill rotWithShape="1">
          <a:blip r:embed="rId2">
            <a:extLst>
              <a:ext uri="{28A0092B-C50C-407E-A947-70E740481C1C}">
                <a14:useLocalDpi xmlns:a14="http://schemas.microsoft.com/office/drawing/2010/main" val="0"/>
              </a:ext>
            </a:extLst>
          </a:blip>
          <a:srcRect l="29854" r="20102" b="-2"/>
          <a:stretch/>
        </p:blipFill>
        <p:spPr>
          <a:xfrm>
            <a:off x="317635" y="321733"/>
            <a:ext cx="4160452" cy="6214534"/>
          </a:xfrm>
          <a:prstGeom prst="rect">
            <a:avLst/>
          </a:prstGeom>
        </p:spPr>
      </p:pic>
      <p:pic>
        <p:nvPicPr>
          <p:cNvPr id="5" name="Picture 4" descr="IMG_2998.JPG"/>
          <p:cNvPicPr>
            <a:picLocks noChangeAspect="1"/>
          </p:cNvPicPr>
          <p:nvPr/>
        </p:nvPicPr>
        <p:blipFill rotWithShape="1">
          <a:blip r:embed="rId3">
            <a:extLst>
              <a:ext uri="{28A0092B-C50C-407E-A947-70E740481C1C}">
                <a14:useLocalDpi xmlns:a14="http://schemas.microsoft.com/office/drawing/2010/main" val="0"/>
              </a:ext>
            </a:extLst>
          </a:blip>
          <a:srcRect t="22119" r="2" b="22121"/>
          <a:stretch/>
        </p:blipFill>
        <p:spPr>
          <a:xfrm>
            <a:off x="4654296" y="299363"/>
            <a:ext cx="7217085" cy="3008188"/>
          </a:xfrm>
          <a:prstGeom prst="rect">
            <a:avLst/>
          </a:prstGeom>
        </p:spPr>
      </p:pic>
      <p:sp>
        <p:nvSpPr>
          <p:cNvPr id="4" name="Rectangle 3">
            <a:extLst>
              <a:ext uri="{FF2B5EF4-FFF2-40B4-BE49-F238E27FC236}">
                <a16:creationId xmlns:a16="http://schemas.microsoft.com/office/drawing/2014/main" id="{2DE851A3-4425-3141-A826-213CBDD7807F}"/>
              </a:ext>
            </a:extLst>
          </p:cNvPr>
          <p:cNvSpPr/>
          <p:nvPr/>
        </p:nvSpPr>
        <p:spPr>
          <a:xfrm>
            <a:off x="4708358" y="4408371"/>
            <a:ext cx="7092214" cy="535531"/>
          </a:xfrm>
          <a:prstGeom prst="rect">
            <a:avLst/>
          </a:prstGeom>
        </p:spPr>
        <p:txBody>
          <a:bodyPr wrap="square">
            <a:spAutoFit/>
          </a:bodyPr>
          <a:lstStyle/>
          <a:p>
            <a:pPr algn="ctr">
              <a:lnSpc>
                <a:spcPct val="90000"/>
              </a:lnSpc>
              <a:spcBef>
                <a:spcPct val="0"/>
              </a:spcBef>
              <a:spcAft>
                <a:spcPts val="600"/>
              </a:spcAft>
            </a:pPr>
            <a:r>
              <a:rPr lang="en-US" sz="3200" dirty="0">
                <a:solidFill>
                  <a:srgbClr val="FFFFFF"/>
                </a:solidFill>
                <a:effectLst>
                  <a:outerShdw blurRad="50800" dist="38100" dir="2700000">
                    <a:srgbClr val="000000">
                      <a:alpha val="43000"/>
                    </a:srgbClr>
                  </a:outerShdw>
                </a:effectLst>
              </a:rPr>
              <a:t>Building local economy – </a:t>
            </a:r>
            <a:r>
              <a:rPr lang="en-US" sz="3200" i="1" dirty="0">
                <a:solidFill>
                  <a:srgbClr val="FFFFFF"/>
                </a:solidFill>
                <a:effectLst>
                  <a:outerShdw blurRad="50800" dist="38100" dir="2700000">
                    <a:srgbClr val="000000">
                      <a:alpha val="43000"/>
                    </a:srgbClr>
                  </a:outerShdw>
                </a:effectLst>
              </a:rPr>
              <a:t>la </a:t>
            </a:r>
            <a:r>
              <a:rPr lang="en-US" sz="3200" i="1" dirty="0" err="1">
                <a:solidFill>
                  <a:srgbClr val="FFFFFF"/>
                </a:solidFill>
                <a:effectLst>
                  <a:outerShdw blurRad="50800" dist="38100" dir="2700000">
                    <a:srgbClr val="000000">
                      <a:alpha val="43000"/>
                    </a:srgbClr>
                  </a:outerShdw>
                </a:effectLst>
              </a:rPr>
              <a:t>dispensa</a:t>
            </a:r>
            <a:endParaRPr lang="en-US" sz="3200" i="1" dirty="0">
              <a:solidFill>
                <a:srgbClr val="FFFFFF"/>
              </a:solidFill>
              <a:effectLst>
                <a:outerShdw blurRad="50800" dist="38100" dir="2700000">
                  <a:srgbClr val="000000">
                    <a:alpha val="43000"/>
                  </a:srgbClr>
                </a:outerShdw>
              </a:effectLst>
            </a:endParaRPr>
          </a:p>
        </p:txBody>
      </p:sp>
    </p:spTree>
    <p:extLst>
      <p:ext uri="{BB962C8B-B14F-4D97-AF65-F5344CB8AC3E}">
        <p14:creationId xmlns:p14="http://schemas.microsoft.com/office/powerpoint/2010/main" val="465266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alpha val="75000"/>
          </a:srgb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a:solidFill>
                  <a:srgbClr val="FFFFFF"/>
                </a:solidFill>
                <a:effectLst>
                  <a:outerShdw blurRad="50800" dist="38100" dir="2700000">
                    <a:srgbClr val="000000">
                      <a:alpha val="43000"/>
                    </a:srgbClr>
                  </a:outerShdw>
                </a:effectLst>
                <a:latin typeface="+mj-lt"/>
                <a:ea typeface="+mj-ea"/>
                <a:cs typeface="+mj-cs"/>
              </a:rPr>
              <a:t>Culebra River ecological restoration</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P1011798.JPG"/>
          <p:cNvPicPr>
            <a:picLocks noChangeAspect="1"/>
          </p:cNvPicPr>
          <p:nvPr/>
        </p:nvPicPr>
        <p:blipFill>
          <a:blip r:embed="rId2"/>
          <a:stretch>
            <a:fillRect/>
          </a:stretch>
        </p:blipFill>
        <p:spPr>
          <a:xfrm>
            <a:off x="5153822" y="1327645"/>
            <a:ext cx="6553545" cy="4210652"/>
          </a:xfrm>
          <a:prstGeom prst="rect">
            <a:avLst/>
          </a:prstGeom>
        </p:spPr>
      </p:pic>
    </p:spTree>
    <p:extLst>
      <p:ext uri="{BB962C8B-B14F-4D97-AF65-F5344CB8AC3E}">
        <p14:creationId xmlns:p14="http://schemas.microsoft.com/office/powerpoint/2010/main" val="3144743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8061183 - Version 2.JPG"/>
          <p:cNvPicPr>
            <a:picLocks noChangeAspect="1"/>
          </p:cNvPicPr>
          <p:nvPr/>
        </p:nvPicPr>
        <p:blipFill rotWithShape="1">
          <a:blip r:embed="rId2"/>
          <a:srcRect t="6854" b="8241"/>
          <a:stretch/>
        </p:blipFill>
        <p:spPr>
          <a:xfrm>
            <a:off x="20" y="10"/>
            <a:ext cx="12191980" cy="6857990"/>
          </a:xfrm>
          <a:prstGeom prst="rect">
            <a:avLst/>
          </a:prstGeom>
        </p:spPr>
      </p:pic>
    </p:spTree>
    <p:extLst>
      <p:ext uri="{BB962C8B-B14F-4D97-AF65-F5344CB8AC3E}">
        <p14:creationId xmlns:p14="http://schemas.microsoft.com/office/powerpoint/2010/main" val="4031183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C020175.JPG"/>
          <p:cNvPicPr>
            <a:picLocks noChangeAspect="1"/>
          </p:cNvPicPr>
          <p:nvPr/>
        </p:nvPicPr>
        <p:blipFill rotWithShape="1">
          <a:blip r:embed="rId2"/>
          <a:srcRect t="23162" b="183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800" dirty="0">
                <a:solidFill>
                  <a:schemeClr val="tx1">
                    <a:lumMod val="85000"/>
                    <a:lumOff val="15000"/>
                  </a:schemeClr>
                </a:solidFill>
                <a:latin typeface="+mj-lt"/>
                <a:ea typeface="+mj-ea"/>
                <a:cs typeface="+mj-cs"/>
              </a:rPr>
              <a:t>Sierra de la Culebra, 14,053 ft. Heart of the 80,000 acre</a:t>
            </a:r>
          </a:p>
          <a:p>
            <a:pPr algn="ctr">
              <a:lnSpc>
                <a:spcPct val="90000"/>
              </a:lnSpc>
              <a:spcBef>
                <a:spcPct val="0"/>
              </a:spcBef>
              <a:spcAft>
                <a:spcPts val="600"/>
              </a:spcAft>
            </a:pPr>
            <a:r>
              <a:rPr lang="en-US" sz="2800" dirty="0">
                <a:solidFill>
                  <a:schemeClr val="tx1">
                    <a:lumMod val="85000"/>
                    <a:lumOff val="15000"/>
                  </a:schemeClr>
                </a:solidFill>
                <a:latin typeface="+mj-lt"/>
                <a:ea typeface="+mj-ea"/>
                <a:cs typeface="+mj-cs"/>
              </a:rPr>
              <a:t>common land ejido of the Sangre de Cristo Land Grant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776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accent6">
            <a:alpha val="71000"/>
          </a:schemeClr>
        </a:solidFill>
        <a:effectLst/>
      </p:bgPr>
    </p:bg>
    <p:spTree>
      <p:nvGrpSpPr>
        <p:cNvPr id="1" name=""/>
        <p:cNvGrpSpPr/>
        <p:nvPr/>
      </p:nvGrpSpPr>
      <p:grpSpPr>
        <a:xfrm>
          <a:off x="0" y="0"/>
          <a:ext cx="0" cy="0"/>
          <a:chOff x="0" y="0"/>
          <a:chExt cx="0" cy="0"/>
        </a:xfrm>
      </p:grpSpPr>
      <p:sp>
        <p:nvSpPr>
          <p:cNvPr id="45060" name="Text Box 4"/>
          <p:cNvSpPr txBox="1">
            <a:spLocks noGrp="1" noChangeArrowheads="1"/>
          </p:cNvSpPr>
          <p:nvPr>
            <p:ph type="subTitle" idx="1"/>
          </p:nvPr>
        </p:nvSpPr>
        <p:spPr>
          <a:xfrm>
            <a:off x="642761" y="5281496"/>
            <a:ext cx="10906008" cy="497210"/>
          </a:xfrm>
        </p:spPr>
        <p:txBody>
          <a:bodyPr>
            <a:noAutofit/>
          </a:bodyPr>
          <a:lstStyle/>
          <a:p>
            <a:pPr eaLnBrk="0" hangingPunct="0">
              <a:spcBef>
                <a:spcPct val="0"/>
              </a:spcBef>
              <a:spcAft>
                <a:spcPts val="600"/>
              </a:spcAft>
            </a:pPr>
            <a:r>
              <a:rPr lang="en-US" altLang="en-US" sz="3600" b="1" dirty="0">
                <a:solidFill>
                  <a:schemeClr val="bg1"/>
                </a:solidFill>
                <a:effectLst>
                  <a:outerShdw blurRad="50800" dist="38100" dir="5400000" algn="t" rotWithShape="0">
                    <a:prstClr val="black">
                      <a:alpha val="40000"/>
                    </a:prstClr>
                  </a:outerShdw>
                </a:effectLst>
                <a:latin typeface="Candara" charset="0"/>
                <a:ea typeface="Candara" charset="0"/>
                <a:cs typeface="Candara" charset="0"/>
              </a:rPr>
              <a:t>Acequia · as-</a:t>
            </a:r>
            <a:r>
              <a:rPr lang="en-US" altLang="en-US" sz="3600" b="1" dirty="0" err="1">
                <a:solidFill>
                  <a:schemeClr val="bg1"/>
                </a:solidFill>
                <a:effectLst>
                  <a:outerShdw blurRad="50800" dist="38100" dir="5400000" algn="t" rotWithShape="0">
                    <a:prstClr val="black">
                      <a:alpha val="40000"/>
                    </a:prstClr>
                  </a:outerShdw>
                </a:effectLst>
                <a:latin typeface="Candara" charset="0"/>
                <a:ea typeface="Candara" charset="0"/>
                <a:cs typeface="Candara" charset="0"/>
              </a:rPr>
              <a:t>Saquiya</a:t>
            </a:r>
            <a:endParaRPr lang="en-US" altLang="en-US" sz="3600" b="1" dirty="0">
              <a:solidFill>
                <a:schemeClr val="bg1"/>
              </a:solidFill>
              <a:effectLst>
                <a:outerShdw blurRad="50800" dist="38100" dir="5400000" algn="t" rotWithShape="0">
                  <a:prstClr val="black">
                    <a:alpha val="40000"/>
                  </a:prstClr>
                </a:outerShdw>
              </a:effectLst>
              <a:latin typeface="Candara" charset="0"/>
              <a:ea typeface="Candara" charset="0"/>
              <a:cs typeface="Candara" charset="0"/>
            </a:endParaRPr>
          </a:p>
        </p:txBody>
      </p:sp>
      <p:pic>
        <p:nvPicPr>
          <p:cNvPr id="45064" name="Picture 8" descr="Cerro Ditch, Kaber Farm, La Corrillera, San Luis, Colorado (Photo by Devon Peña, June 1998)"/>
          <p:cNvPicPr>
            <a:picLocks noChangeAspect="1" noChangeArrowheads="1"/>
          </p:cNvPicPr>
          <p:nvPr/>
        </p:nvPicPr>
        <p:blipFill rotWithShape="1">
          <a:blip r:embed="rId2">
            <a:extLst>
              <a:ext uri="{28A0092B-C50C-407E-A947-70E740481C1C}">
                <a14:useLocalDpi xmlns:a14="http://schemas.microsoft.com/office/drawing/2010/main" val="0"/>
              </a:ext>
            </a:extLst>
          </a:blip>
          <a:srcRect l="7327" r="1" b="1"/>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4506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505" r="5578" b="5"/>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45067" name="Picture 11" descr="Kaber Farm, Veronica Sanchez on Tractor Baling Hay (Photo by D Peña, September 1997)"/>
          <p:cNvPicPr>
            <a:picLocks noChangeAspect="1" noChangeArrowheads="1"/>
          </p:cNvPicPr>
          <p:nvPr/>
        </p:nvPicPr>
        <p:blipFill rotWithShape="1">
          <a:blip r:embed="rId4">
            <a:extLst>
              <a:ext uri="{28A0092B-C50C-407E-A947-70E740481C1C}">
                <a14:useLocalDpi xmlns:a14="http://schemas.microsoft.com/office/drawing/2010/main" val="0"/>
              </a:ext>
            </a:extLst>
          </a:blip>
          <a:srcRect l="18869" r="17178" b="1"/>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Straight Connector 79">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B7BB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902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accent6">
            <a:alpha val="72000"/>
          </a:schemeClr>
        </a:solidFill>
        <a:effectLst/>
      </p:bgPr>
    </p:bg>
    <p:spTree>
      <p:nvGrpSpPr>
        <p:cNvPr id="1" name=""/>
        <p:cNvGrpSpPr/>
        <p:nvPr/>
      </p:nvGrpSpPr>
      <p:grpSpPr>
        <a:xfrm>
          <a:off x="0" y="0"/>
          <a:ext cx="0" cy="0"/>
          <a:chOff x="0" y="0"/>
          <a:chExt cx="0" cy="0"/>
        </a:xfrm>
      </p:grpSpPr>
      <p:pic>
        <p:nvPicPr>
          <p:cNvPr id="29703" name="Picture 7"/>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88114" y="279263"/>
            <a:ext cx="4364181" cy="3840480"/>
          </a:xfrm>
        </p:spPr>
      </p:pic>
      <p:pic>
        <p:nvPicPr>
          <p:cNvPr id="297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58857"/>
            <a:ext cx="5852160" cy="29260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C0688C-349B-E541-B10F-809B4CADF360}"/>
              </a:ext>
            </a:extLst>
          </p:cNvPr>
          <p:cNvSpPr txBox="1"/>
          <p:nvPr/>
        </p:nvSpPr>
        <p:spPr>
          <a:xfrm>
            <a:off x="815544" y="4303455"/>
            <a:ext cx="3509319" cy="2554545"/>
          </a:xfrm>
          <a:prstGeom prst="rect">
            <a:avLst/>
          </a:prstGeom>
          <a:noFill/>
        </p:spPr>
        <p:txBody>
          <a:bodyPr wrap="square" rtlCol="0">
            <a:spAutoFit/>
          </a:bodyPr>
          <a:lstStyle/>
          <a:p>
            <a:pPr algn="ctr"/>
            <a:r>
              <a:rPr lang="en-US" altLang="en-US" sz="3200" dirty="0">
                <a:solidFill>
                  <a:schemeClr val="bg1"/>
                </a:solidFill>
                <a:effectLst>
                  <a:outerShdw blurRad="50800" dist="38100" dir="5400000" algn="t" rotWithShape="0">
                    <a:prstClr val="black">
                      <a:alpha val="40000"/>
                    </a:prstClr>
                  </a:outerShdw>
                </a:effectLst>
                <a:latin typeface="Candara" charset="0"/>
                <a:ea typeface="Candara" charset="0"/>
                <a:cs typeface="Candara" charset="0"/>
              </a:rPr>
              <a:t>La Sierra Common. 80,000 acres; the largest working common lands in the world</a:t>
            </a:r>
            <a:endParaRPr lang="en-US" sz="3200" dirty="0">
              <a:effectLst>
                <a:outerShdw blurRad="50800" dist="38100" dir="5400000" algn="t" rotWithShape="0">
                  <a:prstClr val="black">
                    <a:alpha val="40000"/>
                  </a:prstClr>
                </a:outerShdw>
              </a:effectLst>
            </a:endParaRPr>
          </a:p>
        </p:txBody>
      </p:sp>
      <p:sp>
        <p:nvSpPr>
          <p:cNvPr id="3" name="TextBox 2">
            <a:extLst>
              <a:ext uri="{FF2B5EF4-FFF2-40B4-BE49-F238E27FC236}">
                <a16:creationId xmlns:a16="http://schemas.microsoft.com/office/drawing/2014/main" id="{4327C421-408D-2E4A-BB5C-5C860CD1E30F}"/>
              </a:ext>
            </a:extLst>
          </p:cNvPr>
          <p:cNvSpPr txBox="1"/>
          <p:nvPr/>
        </p:nvSpPr>
        <p:spPr>
          <a:xfrm>
            <a:off x="6096000" y="2199503"/>
            <a:ext cx="5852160" cy="1077218"/>
          </a:xfrm>
          <a:prstGeom prst="rect">
            <a:avLst/>
          </a:prstGeom>
          <a:noFill/>
        </p:spPr>
        <p:txBody>
          <a:bodyPr wrap="square" rtlCol="0">
            <a:spAutoFit/>
          </a:bodyPr>
          <a:lstStyle/>
          <a:p>
            <a:pPr algn="ctr"/>
            <a:r>
              <a:rPr lang="en-US" sz="3200" dirty="0" err="1">
                <a:solidFill>
                  <a:schemeClr val="bg1"/>
                </a:solidFill>
                <a:effectLst>
                  <a:outerShdw blurRad="50800" dist="38100" dir="5400000" algn="t" rotWithShape="0">
                    <a:prstClr val="black">
                      <a:alpha val="40000"/>
                    </a:prstClr>
                  </a:outerShdw>
                </a:effectLst>
              </a:rPr>
              <a:t>Extensiones</a:t>
            </a:r>
            <a:r>
              <a:rPr lang="en-US" sz="3200" dirty="0">
                <a:solidFill>
                  <a:schemeClr val="bg1"/>
                </a:solidFill>
                <a:effectLst>
                  <a:outerShdw blurRad="50800" dist="38100" dir="5400000" algn="t" rotWithShape="0">
                    <a:prstClr val="black">
                      <a:alpha val="40000"/>
                    </a:prstClr>
                  </a:outerShdw>
                </a:effectLst>
              </a:rPr>
              <a:t> or ‘</a:t>
            </a:r>
            <a:r>
              <a:rPr lang="en-US" sz="3200" dirty="0" err="1">
                <a:solidFill>
                  <a:schemeClr val="bg1"/>
                </a:solidFill>
                <a:effectLst>
                  <a:outerShdw blurRad="50800" dist="38100" dir="5400000" algn="t" rotWithShape="0">
                    <a:prstClr val="black">
                      <a:alpha val="40000"/>
                    </a:prstClr>
                  </a:outerShdw>
                </a:effectLst>
              </a:rPr>
              <a:t>vara</a:t>
            </a:r>
            <a:r>
              <a:rPr lang="en-US" sz="3200" dirty="0">
                <a:solidFill>
                  <a:schemeClr val="bg1"/>
                </a:solidFill>
                <a:effectLst>
                  <a:outerShdw blurRad="50800" dist="38100" dir="5400000" algn="t" rotWithShape="0">
                    <a:prstClr val="black">
                      <a:alpha val="40000"/>
                    </a:prstClr>
                  </a:outerShdw>
                </a:effectLst>
              </a:rPr>
              <a:t> strips’. Riparian long-lots</a:t>
            </a:r>
          </a:p>
        </p:txBody>
      </p:sp>
    </p:spTree>
    <p:extLst>
      <p:ext uri="{BB962C8B-B14F-4D97-AF65-F5344CB8AC3E}">
        <p14:creationId xmlns:p14="http://schemas.microsoft.com/office/powerpoint/2010/main" val="2132523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284" name="Picture 4" descr="CORPUS~1"/>
          <p:cNvPicPr>
            <a:picLocks noChangeAspect="1" noChangeArrowheads="1"/>
          </p:cNvPicPr>
          <p:nvPr/>
        </p:nvPicPr>
        <p:blipFill rotWithShape="1">
          <a:blip r:embed="rId2">
            <a:extLst>
              <a:ext uri="{28A0092B-C50C-407E-A947-70E740481C1C}">
                <a14:useLocalDpi xmlns:a14="http://schemas.microsoft.com/office/drawing/2010/main" val="0"/>
              </a:ext>
            </a:extLst>
          </a:blip>
          <a:srcRect t="12364" r="-1" b="18154"/>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97285" name="Picture 5" descr="Kaber Farm, Adelmo Kaber Irrigating Potato Crop (Photo by D Peña, August 1997)"/>
          <p:cNvPicPr>
            <a:picLocks noChangeAspect="1" noChangeArrowheads="1"/>
          </p:cNvPicPr>
          <p:nvPr/>
        </p:nvPicPr>
        <p:blipFill rotWithShape="1">
          <a:blip r:embed="rId3">
            <a:extLst>
              <a:ext uri="{28A0092B-C50C-407E-A947-70E740481C1C}">
                <a14:useLocalDpi xmlns:a14="http://schemas.microsoft.com/office/drawing/2010/main" val="0"/>
              </a:ext>
            </a:extLst>
          </a:blip>
          <a:srcRect b="29222"/>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14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1206</Words>
  <Application>Microsoft Macintosh PowerPoint</Application>
  <PresentationFormat>Widescreen</PresentationFormat>
  <Paragraphs>70</Paragraphs>
  <Slides>44</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4" baseType="lpstr">
      <vt:lpstr>ＭＳ Ｐゴシック</vt:lpstr>
      <vt:lpstr>Arial</vt:lpstr>
      <vt:lpstr>Calibri</vt:lpstr>
      <vt:lpstr>Calibri Light</vt:lpstr>
      <vt:lpstr>Candara</vt:lpstr>
      <vt:lpstr>Rockwell</vt:lpstr>
      <vt:lpstr>Times</vt:lpstr>
      <vt:lpstr>Wingdings</vt:lpstr>
      <vt:lpstr>Office Theme</vt:lpstr>
      <vt:lpstr>Document</vt:lpstr>
      <vt:lpstr>ANTH 488 Agroecology</vt:lpstr>
      <vt:lpstr>PowerPoint Presentation</vt:lpstr>
      <vt:lpstr>PowerPoint Presentation</vt:lpstr>
      <vt:lpstr>The Culebra watershed  of the Sangre de Cristo Land Grant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Acequia ecosystem services</vt:lpstr>
      <vt:lpstr>PowerPoint Presentation</vt:lpstr>
      <vt:lpstr>PowerPoint Presentation</vt:lpstr>
      <vt:lpstr>PowerPoint Presentation</vt:lpstr>
      <vt:lpstr>Not just slow food, but deep food</vt:lpstr>
      <vt:lpstr>PowerPoint Presentation</vt:lpstr>
      <vt:lpstr>PowerPoint Presentation</vt:lpstr>
      <vt:lpstr>PowerPoint Presentation</vt:lpstr>
      <vt:lpstr>PowerPoint Presentation</vt:lpstr>
      <vt:lpstr>PowerPoint Presentation</vt:lpstr>
      <vt:lpstr>Deep Seeds</vt:lpstr>
      <vt:lpstr>Maíz de concho (Zea mays clibanus, culebrana) </vt:lpstr>
      <vt:lpstr>Our landrace Zuñi red flint, which is a native place-based high altitude and short season variety</vt:lpstr>
      <vt:lpstr>Resurgence and Survivance of Indigenous Agroecology</vt:lpstr>
      <vt:lpstr>Principles of Agroecology</vt:lpstr>
      <vt:lpstr>PowerPoint Presentation</vt:lpstr>
      <vt:lpstr>PowerPoint Presentation</vt:lpstr>
      <vt:lpstr>PowerPoint Presentation</vt:lpstr>
      <vt:lpstr>PowerPoint Presentation</vt:lpstr>
      <vt:lpstr>Heritage Cuisines The return of the “milpa diet.”</vt:lpstr>
      <vt:lpstr>Chicos fresh out of the oven</vt:lpstr>
      <vt:lpstr>Chicos &amp; bolita beans being cleaned for cooking.</vt:lpstr>
      <vt:lpstr>Caldo de chicos del horno con frijol de bolita</vt:lpstr>
      <vt:lpstr>The Acequia Institute</vt:lpstr>
      <vt:lpstr>Ethnobotany</vt:lpstr>
      <vt:lpstr>Connecting with local students</vt:lpstr>
      <vt:lpstr>Building local economy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ANTH 488 Agroecology</dc:title>
  <dc:creator>Devon G. Pena</dc:creator>
  <cp:lastModifiedBy>Devon G. Pena</cp:lastModifiedBy>
  <cp:revision>4</cp:revision>
  <dcterms:created xsi:type="dcterms:W3CDTF">2020-06-25T19:35:17Z</dcterms:created>
  <dcterms:modified xsi:type="dcterms:W3CDTF">2024-03-31T02:12:01Z</dcterms:modified>
</cp:coreProperties>
</file>