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7"/>
  </p:notesMasterIdLst>
  <p:sldIdLst>
    <p:sldId id="258" r:id="rId3"/>
    <p:sldId id="277" r:id="rId4"/>
    <p:sldId id="279" r:id="rId5"/>
    <p:sldId id="278" r:id="rId6"/>
    <p:sldId id="335" r:id="rId7"/>
    <p:sldId id="280" r:id="rId8"/>
    <p:sldId id="281" r:id="rId9"/>
    <p:sldId id="261" r:id="rId10"/>
    <p:sldId id="283" r:id="rId11"/>
    <p:sldId id="284" r:id="rId12"/>
    <p:sldId id="285" r:id="rId13"/>
    <p:sldId id="263" r:id="rId14"/>
    <p:sldId id="299" r:id="rId15"/>
    <p:sldId id="290" r:id="rId16"/>
    <p:sldId id="291" r:id="rId17"/>
    <p:sldId id="292" r:id="rId18"/>
    <p:sldId id="275" r:id="rId19"/>
    <p:sldId id="289" r:id="rId20"/>
    <p:sldId id="300" r:id="rId21"/>
    <p:sldId id="295" r:id="rId22"/>
    <p:sldId id="334" r:id="rId23"/>
    <p:sldId id="265" r:id="rId24"/>
    <p:sldId id="297" r:id="rId25"/>
    <p:sldId id="266" r:id="rId26"/>
    <p:sldId id="298" r:id="rId27"/>
    <p:sldId id="267" r:id="rId28"/>
    <p:sldId id="260" r:id="rId29"/>
    <p:sldId id="259" r:id="rId30"/>
    <p:sldId id="262" r:id="rId31"/>
    <p:sldId id="301" r:id="rId32"/>
    <p:sldId id="321" r:id="rId33"/>
    <p:sldId id="333" r:id="rId34"/>
    <p:sldId id="257" r:id="rId35"/>
    <p:sldId id="336"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ABFF"/>
    <a:srgbClr val="00AFCD"/>
    <a:srgbClr val="79AF2C"/>
    <a:srgbClr val="00B065"/>
    <a:srgbClr val="009B59"/>
    <a:srgbClr val="78AA42"/>
    <a:srgbClr val="FFEC94"/>
    <a:srgbClr val="FFD05B"/>
    <a:srgbClr val="FFF8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476"/>
    <p:restoredTop sz="94694"/>
  </p:normalViewPr>
  <p:slideViewPr>
    <p:cSldViewPr snapToObjects="1">
      <p:cViewPr varScale="1">
        <p:scale>
          <a:sx n="84" d="100"/>
          <a:sy n="84" d="100"/>
        </p:scale>
        <p:origin x="184" y="9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65E83B-2D1E-0046-9311-308E4682F5CD}" type="datetimeFigureOut">
              <a:rPr lang="en-US" smtClean="0"/>
              <a:t>3/30/24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D78DAE-C83F-7A4C-8F2A-2FAC8CF0934C}" type="slidenum">
              <a:rPr lang="en-US" smtClean="0"/>
              <a:t>‹#›</a:t>
            </a:fld>
            <a:endParaRPr lang="en-US"/>
          </a:p>
        </p:txBody>
      </p:sp>
    </p:spTree>
    <p:extLst>
      <p:ext uri="{BB962C8B-B14F-4D97-AF65-F5344CB8AC3E}">
        <p14:creationId xmlns:p14="http://schemas.microsoft.com/office/powerpoint/2010/main" val="28465506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emanticscholar.org/author/Mar%C3%ADa-Ren%C3%A9e-Pappa/147562247"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doi.org/10.1007/s11130-010-0162-8" TargetMode="External"/><Relationship Id="rId5" Type="http://schemas.openxmlformats.org/officeDocument/2006/relationships/hyperlink" Target="https://www.semanticscholar.org/author/Ricardo-Bressani/2196398" TargetMode="External"/><Relationship Id="rId4" Type="http://schemas.openxmlformats.org/officeDocument/2006/relationships/hyperlink" Target="https://www.semanticscholar.org/author/Patricia-Palacios-Palomo/14782720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Devon G. Peña.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3E345B-DA37-CE4E-966B-6968CD5D26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677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78DAE-C83F-7A4C-8F2A-2FAC8CF0934C}" type="slidenum">
              <a:rPr lang="en-US" smtClean="0"/>
              <a:t>26</a:t>
            </a:fld>
            <a:endParaRPr lang="en-US"/>
          </a:p>
        </p:txBody>
      </p:sp>
    </p:spTree>
    <p:extLst>
      <p:ext uri="{BB962C8B-B14F-4D97-AF65-F5344CB8AC3E}">
        <p14:creationId xmlns:p14="http://schemas.microsoft.com/office/powerpoint/2010/main" val="3649997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3E345B-DA37-CE4E-966B-6968CD5D26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709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Ca, K, Mg, Fe, and Zn content of lime and wood ashes showed lime to be high in Ca content while wood ash contained more K and about 71% of the Ca content of lime. Both contained relatively high levels of Mg, Fe and Zn, but more so in the wood ashes.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Effect of Lime and Wood Ash on the Nixtamalization of Maize and Tortilla Chemical and Nutritional Characteristics</a:t>
            </a:r>
          </a:p>
          <a:p>
            <a:r>
              <a:rPr lang="en-US" sz="1200" b="0" i="0" u="none" strike="noStrike" kern="1200" dirty="0">
                <a:solidFill>
                  <a:schemeClr val="tx1"/>
                </a:solidFill>
                <a:effectLst/>
                <a:latin typeface="+mn-lt"/>
                <a:ea typeface="+mn-ea"/>
                <a:cs typeface="+mn-cs"/>
                <a:hlinkClick r:id="rId3"/>
              </a:rPr>
              <a:t>María Renée Pappa</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Patricia Palacios Palomo</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Ricardo Bressani</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Published in Plant foods for human nutrition 2010</a:t>
            </a:r>
          </a:p>
          <a:p>
            <a:r>
              <a:rPr lang="en-US" sz="1200" b="0" i="0" kern="1200" dirty="0">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hlinkClick r:id="rId6"/>
              </a:rPr>
              <a:t>10.1007/s11130-010-0162-8</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3E345B-DA37-CE4E-966B-6968CD5D26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935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6F0D7D-D3CD-B645-9F8F-525E3FAB04CC}" type="datetimeFigureOut">
              <a:rPr lang="en-US" smtClean="0"/>
              <a:t>3/30/24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8A835-9FFF-CE41-995D-6EE0B363816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6F0D7D-D3CD-B645-9F8F-525E3FAB04CC}" type="datetimeFigureOut">
              <a:rPr lang="en-US" smtClean="0"/>
              <a:t>3/30/24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8A835-9FFF-CE41-995D-6EE0B363816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6F0D7D-D3CD-B645-9F8F-525E3FAB04CC}" type="datetimeFigureOut">
              <a:rPr lang="en-US" smtClean="0"/>
              <a:t>3/30/24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8A835-9FFF-CE41-995D-6EE0B363816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5ED3AB-6EED-BF4B-82B9-9E7A5278025C}" type="datetimeFigureOut">
              <a:rPr lang="en-US" smtClean="0"/>
              <a:pPr/>
              <a:t>3/30/24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3E190-6B86-C14A-9C52-0B552D119EBA}" type="slidenum">
              <a:rPr lang="en-US" smtClean="0"/>
              <a:pPr/>
              <a:t>‹#›</a:t>
            </a:fld>
            <a:endParaRPr lang="en-US"/>
          </a:p>
        </p:txBody>
      </p:sp>
    </p:spTree>
    <p:extLst>
      <p:ext uri="{BB962C8B-B14F-4D97-AF65-F5344CB8AC3E}">
        <p14:creationId xmlns:p14="http://schemas.microsoft.com/office/powerpoint/2010/main" val="3659869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5ED3AB-6EED-BF4B-82B9-9E7A5278025C}" type="datetimeFigureOut">
              <a:rPr lang="en-US" smtClean="0"/>
              <a:pPr/>
              <a:t>3/30/24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3E190-6B86-C14A-9C52-0B552D119EBA}" type="slidenum">
              <a:rPr lang="en-US" smtClean="0"/>
              <a:pPr/>
              <a:t>‹#›</a:t>
            </a:fld>
            <a:endParaRPr lang="en-US"/>
          </a:p>
        </p:txBody>
      </p:sp>
    </p:spTree>
    <p:extLst>
      <p:ext uri="{BB962C8B-B14F-4D97-AF65-F5344CB8AC3E}">
        <p14:creationId xmlns:p14="http://schemas.microsoft.com/office/powerpoint/2010/main" val="3511267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5ED3AB-6EED-BF4B-82B9-9E7A5278025C}" type="datetimeFigureOut">
              <a:rPr lang="en-US" smtClean="0"/>
              <a:pPr/>
              <a:t>3/30/24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3E190-6B86-C14A-9C52-0B552D119EBA}" type="slidenum">
              <a:rPr lang="en-US" smtClean="0"/>
              <a:pPr/>
              <a:t>‹#›</a:t>
            </a:fld>
            <a:endParaRPr lang="en-US"/>
          </a:p>
        </p:txBody>
      </p:sp>
    </p:spTree>
    <p:extLst>
      <p:ext uri="{BB962C8B-B14F-4D97-AF65-F5344CB8AC3E}">
        <p14:creationId xmlns:p14="http://schemas.microsoft.com/office/powerpoint/2010/main" val="546661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5ED3AB-6EED-BF4B-82B9-9E7A5278025C}" type="datetimeFigureOut">
              <a:rPr lang="en-US" smtClean="0"/>
              <a:pPr/>
              <a:t>3/30/24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23E190-6B86-C14A-9C52-0B552D119EBA}" type="slidenum">
              <a:rPr lang="en-US" smtClean="0"/>
              <a:pPr/>
              <a:t>‹#›</a:t>
            </a:fld>
            <a:endParaRPr lang="en-US"/>
          </a:p>
        </p:txBody>
      </p:sp>
    </p:spTree>
    <p:extLst>
      <p:ext uri="{BB962C8B-B14F-4D97-AF65-F5344CB8AC3E}">
        <p14:creationId xmlns:p14="http://schemas.microsoft.com/office/powerpoint/2010/main" val="2246045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5ED3AB-6EED-BF4B-82B9-9E7A5278025C}" type="datetimeFigureOut">
              <a:rPr lang="en-US" smtClean="0"/>
              <a:pPr/>
              <a:t>3/30/24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23E190-6B86-C14A-9C52-0B552D119EBA}" type="slidenum">
              <a:rPr lang="en-US" smtClean="0"/>
              <a:pPr/>
              <a:t>‹#›</a:t>
            </a:fld>
            <a:endParaRPr lang="en-US"/>
          </a:p>
        </p:txBody>
      </p:sp>
    </p:spTree>
    <p:extLst>
      <p:ext uri="{BB962C8B-B14F-4D97-AF65-F5344CB8AC3E}">
        <p14:creationId xmlns:p14="http://schemas.microsoft.com/office/powerpoint/2010/main" val="2714057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5ED3AB-6EED-BF4B-82B9-9E7A5278025C}" type="datetimeFigureOut">
              <a:rPr lang="en-US" smtClean="0"/>
              <a:pPr/>
              <a:t>3/30/24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23E190-6B86-C14A-9C52-0B552D119EBA}" type="slidenum">
              <a:rPr lang="en-US" smtClean="0"/>
              <a:pPr/>
              <a:t>‹#›</a:t>
            </a:fld>
            <a:endParaRPr lang="en-US"/>
          </a:p>
        </p:txBody>
      </p:sp>
    </p:spTree>
    <p:extLst>
      <p:ext uri="{BB962C8B-B14F-4D97-AF65-F5344CB8AC3E}">
        <p14:creationId xmlns:p14="http://schemas.microsoft.com/office/powerpoint/2010/main" val="1881197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5ED3AB-6EED-BF4B-82B9-9E7A5278025C}" type="datetimeFigureOut">
              <a:rPr lang="en-US" smtClean="0"/>
              <a:pPr/>
              <a:t>3/30/24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23E190-6B86-C14A-9C52-0B552D119EBA}" type="slidenum">
              <a:rPr lang="en-US" smtClean="0"/>
              <a:pPr/>
              <a:t>‹#›</a:t>
            </a:fld>
            <a:endParaRPr lang="en-US"/>
          </a:p>
        </p:txBody>
      </p:sp>
    </p:spTree>
    <p:extLst>
      <p:ext uri="{BB962C8B-B14F-4D97-AF65-F5344CB8AC3E}">
        <p14:creationId xmlns:p14="http://schemas.microsoft.com/office/powerpoint/2010/main" val="210980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5ED3AB-6EED-BF4B-82B9-9E7A5278025C}" type="datetimeFigureOut">
              <a:rPr lang="en-US" smtClean="0"/>
              <a:pPr/>
              <a:t>3/30/24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23E190-6B86-C14A-9C52-0B552D119EBA}" type="slidenum">
              <a:rPr lang="en-US" smtClean="0"/>
              <a:pPr/>
              <a:t>‹#›</a:t>
            </a:fld>
            <a:endParaRPr lang="en-US"/>
          </a:p>
        </p:txBody>
      </p:sp>
    </p:spTree>
    <p:extLst>
      <p:ext uri="{BB962C8B-B14F-4D97-AF65-F5344CB8AC3E}">
        <p14:creationId xmlns:p14="http://schemas.microsoft.com/office/powerpoint/2010/main" val="3343581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6F0D7D-D3CD-B645-9F8F-525E3FAB04CC}" type="datetimeFigureOut">
              <a:rPr lang="en-US" smtClean="0"/>
              <a:t>3/30/24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8A835-9FFF-CE41-995D-6EE0B363816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5ED3AB-6EED-BF4B-82B9-9E7A5278025C}" type="datetimeFigureOut">
              <a:rPr lang="en-US" smtClean="0"/>
              <a:pPr/>
              <a:t>3/30/24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23E190-6B86-C14A-9C52-0B552D119EBA}" type="slidenum">
              <a:rPr lang="en-US" smtClean="0"/>
              <a:pPr/>
              <a:t>‹#›</a:t>
            </a:fld>
            <a:endParaRPr lang="en-US"/>
          </a:p>
        </p:txBody>
      </p:sp>
    </p:spTree>
    <p:extLst>
      <p:ext uri="{BB962C8B-B14F-4D97-AF65-F5344CB8AC3E}">
        <p14:creationId xmlns:p14="http://schemas.microsoft.com/office/powerpoint/2010/main" val="1444541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5ED3AB-6EED-BF4B-82B9-9E7A5278025C}" type="datetimeFigureOut">
              <a:rPr lang="en-US" smtClean="0"/>
              <a:pPr/>
              <a:t>3/30/24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3E190-6B86-C14A-9C52-0B552D119EBA}" type="slidenum">
              <a:rPr lang="en-US" smtClean="0"/>
              <a:pPr/>
              <a:t>‹#›</a:t>
            </a:fld>
            <a:endParaRPr lang="en-US"/>
          </a:p>
        </p:txBody>
      </p:sp>
    </p:spTree>
    <p:extLst>
      <p:ext uri="{BB962C8B-B14F-4D97-AF65-F5344CB8AC3E}">
        <p14:creationId xmlns:p14="http://schemas.microsoft.com/office/powerpoint/2010/main" val="272402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5ED3AB-6EED-BF4B-82B9-9E7A5278025C}" type="datetimeFigureOut">
              <a:rPr lang="en-US" smtClean="0"/>
              <a:pPr/>
              <a:t>3/30/24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3E190-6B86-C14A-9C52-0B552D119EBA}" type="slidenum">
              <a:rPr lang="en-US" smtClean="0"/>
              <a:pPr/>
              <a:t>‹#›</a:t>
            </a:fld>
            <a:endParaRPr lang="en-US"/>
          </a:p>
        </p:txBody>
      </p:sp>
    </p:spTree>
    <p:extLst>
      <p:ext uri="{BB962C8B-B14F-4D97-AF65-F5344CB8AC3E}">
        <p14:creationId xmlns:p14="http://schemas.microsoft.com/office/powerpoint/2010/main" val="3514430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1" y="244477"/>
            <a:ext cx="8385175" cy="1431925"/>
          </a:xfrm>
        </p:spPr>
        <p:txBody>
          <a:bodyPr/>
          <a:lstStyle/>
          <a:p>
            <a:r>
              <a:rPr lang="en-US"/>
              <a:t>Click to edit Master title style</a:t>
            </a:r>
          </a:p>
        </p:txBody>
      </p:sp>
      <p:sp>
        <p:nvSpPr>
          <p:cNvPr id="3" name="ClipArt Placeholder 2"/>
          <p:cNvSpPr>
            <a:spLocks noGrp="1"/>
          </p:cNvSpPr>
          <p:nvPr>
            <p:ph type="clipArt" sz="half" idx="1"/>
          </p:nvPr>
        </p:nvSpPr>
        <p:spPr>
          <a:xfrm>
            <a:off x="838201" y="1905000"/>
            <a:ext cx="3927475" cy="4191000"/>
          </a:xfrm>
        </p:spPr>
        <p:txBody>
          <a:bodyPr>
            <a:normAutofit/>
          </a:bodyPr>
          <a:lstStyle/>
          <a:p>
            <a:pPr lvl="0"/>
            <a:endParaRPr lang="en-US" noProof="0"/>
          </a:p>
        </p:txBody>
      </p:sp>
      <p:sp>
        <p:nvSpPr>
          <p:cNvPr id="4" name="Text Placeholder 3"/>
          <p:cNvSpPr>
            <a:spLocks noGrp="1"/>
          </p:cNvSpPr>
          <p:nvPr>
            <p:ph type="body" sz="half" idx="2"/>
          </p:nvPr>
        </p:nvSpPr>
        <p:spPr>
          <a:xfrm>
            <a:off x="4918076" y="1905000"/>
            <a:ext cx="392747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p:txBody>
          <a:bodyPr/>
          <a:lstStyle>
            <a:lvl1pPr>
              <a:defRPr/>
            </a:lvl1pPr>
          </a:lstStyle>
          <a:p>
            <a:pPr>
              <a:defRPr/>
            </a:pPr>
            <a:endParaRPr lang="en-US"/>
          </a:p>
        </p:txBody>
      </p:sp>
      <p:sp>
        <p:nvSpPr>
          <p:cNvPr id="6" name="Rectangle 12"/>
          <p:cNvSpPr>
            <a:spLocks noGrp="1" noChangeArrowheads="1"/>
          </p:cNvSpPr>
          <p:nvPr>
            <p:ph type="ftr" sz="quarter" idx="11"/>
          </p:nvPr>
        </p:nvSpPr>
        <p:spPr/>
        <p:txBody>
          <a:bodyPr/>
          <a:lstStyle>
            <a:lvl1pPr>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vl1pPr>
          </a:lstStyle>
          <a:p>
            <a:fld id="{FD9675C4-0915-8A4F-AF9F-FDDE40BA1596}" type="slidenum">
              <a:rPr lang="en-US"/>
              <a:pPr/>
              <a:t>‹#›</a:t>
            </a:fld>
            <a:endParaRPr lang="en-US"/>
          </a:p>
        </p:txBody>
      </p:sp>
    </p:spTree>
    <p:extLst>
      <p:ext uri="{BB962C8B-B14F-4D97-AF65-F5344CB8AC3E}">
        <p14:creationId xmlns:p14="http://schemas.microsoft.com/office/powerpoint/2010/main" val="836856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6F0D7D-D3CD-B645-9F8F-525E3FAB04CC}" type="datetimeFigureOut">
              <a:rPr lang="en-US" smtClean="0"/>
              <a:t>3/30/24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8A835-9FFF-CE41-995D-6EE0B363816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6F0D7D-D3CD-B645-9F8F-525E3FAB04CC}" type="datetimeFigureOut">
              <a:rPr lang="en-US" smtClean="0"/>
              <a:t>3/30/24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8A835-9FFF-CE41-995D-6EE0B363816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6F0D7D-D3CD-B645-9F8F-525E3FAB04CC}" type="datetimeFigureOut">
              <a:rPr lang="en-US" smtClean="0"/>
              <a:t>3/30/24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08A835-9FFF-CE41-995D-6EE0B363816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6F0D7D-D3CD-B645-9F8F-525E3FAB04CC}" type="datetimeFigureOut">
              <a:rPr lang="en-US" smtClean="0"/>
              <a:t>3/30/24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08A835-9FFF-CE41-995D-6EE0B363816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6F0D7D-D3CD-B645-9F8F-525E3FAB04CC}" type="datetimeFigureOut">
              <a:rPr lang="en-US" smtClean="0"/>
              <a:t>3/30/24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08A835-9FFF-CE41-995D-6EE0B363816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6F0D7D-D3CD-B645-9F8F-525E3FAB04CC}" type="datetimeFigureOut">
              <a:rPr lang="en-US" smtClean="0"/>
              <a:t>3/30/24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8A835-9FFF-CE41-995D-6EE0B363816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6F0D7D-D3CD-B645-9F8F-525E3FAB04CC}" type="datetimeFigureOut">
              <a:rPr lang="en-US" smtClean="0"/>
              <a:t>3/30/24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8A835-9FFF-CE41-995D-6EE0B363816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F0D7D-D3CD-B645-9F8F-525E3FAB04CC}" type="datetimeFigureOut">
              <a:rPr lang="en-US" smtClean="0"/>
              <a:t>3/30/24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8A835-9FFF-CE41-995D-6EE0B363816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alpha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ED3AB-6EED-BF4B-82B9-9E7A5278025C}" type="datetimeFigureOut">
              <a:rPr lang="en-US" smtClean="0"/>
              <a:pPr/>
              <a:t>3/30/24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23E190-6B86-C14A-9C52-0B552D119EBA}" type="slidenum">
              <a:rPr lang="en-US" smtClean="0"/>
              <a:pPr/>
              <a:t>‹#›</a:t>
            </a:fld>
            <a:endParaRPr lang="en-US"/>
          </a:p>
        </p:txBody>
      </p:sp>
    </p:spTree>
    <p:extLst>
      <p:ext uri="{BB962C8B-B14F-4D97-AF65-F5344CB8AC3E}">
        <p14:creationId xmlns:p14="http://schemas.microsoft.com/office/powerpoint/2010/main" val="3801418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www.flickr.com/photos/cimmyt/collections/72157624341419882/" TargetMode="Externa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ejfood.blogspot.com/2009/05/bolita-bean-wars.html"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png"/><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C94"/>
        </a:solidFill>
        <a:effectLst/>
      </p:bgPr>
    </p:bg>
    <p:spTree>
      <p:nvGrpSpPr>
        <p:cNvPr id="1" name=""/>
        <p:cNvGrpSpPr/>
        <p:nvPr/>
      </p:nvGrpSpPr>
      <p:grpSpPr>
        <a:xfrm>
          <a:off x="0" y="0"/>
          <a:ext cx="0" cy="0"/>
          <a:chOff x="0" y="0"/>
          <a:chExt cx="0" cy="0"/>
        </a:xfrm>
      </p:grpSpPr>
      <p:sp useBgFill="1">
        <p:nvSpPr>
          <p:cNvPr id="8"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descr="IMG_1015.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546" r="4539" b="1"/>
          <a:stretch/>
        </p:blipFill>
        <p:spPr>
          <a:xfrm>
            <a:off x="20" y="10"/>
            <a:ext cx="9143979" cy="5486390"/>
          </a:xfrm>
          <a:prstGeom prst="rect">
            <a:avLst/>
          </a:prstGeom>
          <a:effectLst>
            <a:outerShdw blurRad="596900" dist="330200" dir="8820000" sx="87000" sy="87000" algn="ctr" rotWithShape="0">
              <a:srgbClr val="000000">
                <a:alpha val="29000"/>
              </a:srgbClr>
            </a:outerShdw>
          </a:effectLst>
        </p:spPr>
      </p:pic>
      <p:sp useBgFill="1">
        <p:nvSpPr>
          <p:cNvPr id="10" name="Rectangle 9">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9144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66" y="5746071"/>
            <a:ext cx="8320834" cy="852260"/>
          </a:xfrm>
        </p:spPr>
        <p:txBody>
          <a:bodyPr vert="horz" lIns="91440" tIns="45720" rIns="91440" bIns="45720" rtlCol="0" anchor="ctr">
            <a:noAutofit/>
          </a:bodyPr>
          <a:lstStyle/>
          <a:p>
            <a:pPr defTabSz="914400">
              <a:lnSpc>
                <a:spcPct val="90000"/>
              </a:lnSpc>
            </a:pPr>
            <a:r>
              <a:rPr lang="en-US" sz="2800" i="1" dirty="0" err="1">
                <a:effectLst>
                  <a:outerShdw blurRad="38100" dist="38100" dir="2700000" algn="tl">
                    <a:srgbClr val="000000">
                      <a:alpha val="43137"/>
                    </a:srgbClr>
                  </a:outerShdw>
                </a:effectLst>
                <a:latin typeface="Avenir Book" panose="02000503020000020003" pitchFamily="2" charset="0"/>
              </a:rPr>
              <a:t>Maiz</a:t>
            </a:r>
            <a:r>
              <a:rPr lang="en-US" sz="2800" i="1" dirty="0">
                <a:effectLst>
                  <a:outerShdw blurRad="38100" dist="38100" dir="2700000" algn="tl">
                    <a:srgbClr val="000000">
                      <a:alpha val="43137"/>
                    </a:srgbClr>
                  </a:outerShdw>
                </a:effectLst>
                <a:latin typeface="Avenir Book" panose="02000503020000020003" pitchFamily="2" charset="0"/>
              </a:rPr>
              <a:t> Concho for Chicos del </a:t>
            </a:r>
            <a:r>
              <a:rPr lang="en-US" sz="2800" i="1" dirty="0" err="1">
                <a:effectLst>
                  <a:outerShdw blurRad="38100" dist="38100" dir="2700000" algn="tl">
                    <a:srgbClr val="000000">
                      <a:alpha val="43137"/>
                    </a:srgbClr>
                  </a:outerShdw>
                </a:effectLst>
                <a:latin typeface="Avenir Book" panose="02000503020000020003" pitchFamily="2" charset="0"/>
              </a:rPr>
              <a:t>horno</a:t>
            </a:r>
            <a:br>
              <a:rPr lang="en-US" sz="2800" dirty="0">
                <a:effectLst>
                  <a:outerShdw blurRad="38100" dist="38100" dir="2700000" algn="tl">
                    <a:srgbClr val="000000">
                      <a:alpha val="43137"/>
                    </a:srgbClr>
                  </a:outerShdw>
                </a:effectLst>
                <a:latin typeface="Avenir Book" panose="02000503020000020003" pitchFamily="2" charset="0"/>
              </a:rPr>
            </a:br>
            <a:r>
              <a:rPr lang="en-US" sz="2400" dirty="0">
                <a:effectLst>
                  <a:outerShdw blurRad="38100" dist="38100" dir="2700000" algn="tl">
                    <a:srgbClr val="000000">
                      <a:alpha val="43137"/>
                    </a:srgbClr>
                  </a:outerShdw>
                </a:effectLst>
                <a:latin typeface="Avenir Book" panose="02000503020000020003" pitchFamily="2" charset="0"/>
              </a:rPr>
              <a:t>A local, slow, and deep food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6795"/>
            <a:ext cx="4648200" cy="868362"/>
          </a:xfrm>
        </p:spPr>
        <p:txBody>
          <a:bodyPr>
            <a:normAutofit/>
          </a:bodyPr>
          <a:lstStyle/>
          <a:p>
            <a:pPr algn="l"/>
            <a:r>
              <a:rPr lang="en-US" sz="3200" dirty="0">
                <a:solidFill>
                  <a:srgbClr val="FFFFFF"/>
                </a:solidFill>
                <a:effectLst>
                  <a:outerShdw blurRad="38100" dist="38100" dir="2700000" algn="tl">
                    <a:srgbClr val="000000">
                      <a:alpha val="43137"/>
                    </a:srgbClr>
                  </a:outerShdw>
                </a:effectLst>
                <a:latin typeface="Avenir Book" panose="02000503020000020003" pitchFamily="2" charset="0"/>
              </a:rPr>
              <a:t>The </a:t>
            </a:r>
            <a:r>
              <a:rPr lang="en-US" sz="3200" dirty="0">
                <a:solidFill>
                  <a:srgbClr val="FFFFFF"/>
                </a:solidFill>
                <a:effectLst>
                  <a:outerShdw blurRad="38100" dist="38100" dir="2700000" algn="tl">
                    <a:srgbClr val="000000">
                      <a:alpha val="43137"/>
                    </a:srgbClr>
                  </a:outerShdw>
                </a:effectLst>
                <a:latin typeface="Avenir Book" panose="02000503020000020003" pitchFamily="2" charset="0"/>
                <a:hlinkClick r:id="rId2"/>
              </a:rPr>
              <a:t>CIMMYT</a:t>
            </a:r>
            <a:r>
              <a:rPr lang="en-US" sz="3200" dirty="0">
                <a:solidFill>
                  <a:srgbClr val="FFFFFF"/>
                </a:solidFill>
                <a:effectLst>
                  <a:outerShdw blurRad="38100" dist="38100" dir="2700000" algn="tl">
                    <a:srgbClr val="000000">
                      <a:alpha val="43137"/>
                    </a:srgbClr>
                  </a:outerShdw>
                </a:effectLst>
                <a:latin typeface="Avenir Book" panose="02000503020000020003" pitchFamily="2" charset="0"/>
              </a:rPr>
              <a:t> collection</a:t>
            </a:r>
          </a:p>
        </p:txBody>
      </p:sp>
      <p:pic>
        <p:nvPicPr>
          <p:cNvPr id="5" name="Picture 4" descr="5185168029_2c4e9564b3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8800"/>
            <a:ext cx="5219619" cy="3657600"/>
          </a:xfrm>
          <a:prstGeom prst="rect">
            <a:avLst/>
          </a:prstGeom>
        </p:spPr>
      </p:pic>
      <p:sp>
        <p:nvSpPr>
          <p:cNvPr id="6" name="TextBox 5"/>
          <p:cNvSpPr txBox="1"/>
          <p:nvPr/>
        </p:nvSpPr>
        <p:spPr>
          <a:xfrm>
            <a:off x="1727" y="1305580"/>
            <a:ext cx="5219618" cy="523220"/>
          </a:xfrm>
          <a:prstGeom prst="rect">
            <a:avLst/>
          </a:prstGeom>
          <a:noFill/>
        </p:spPr>
        <p:txBody>
          <a:bodyPr wrap="square" rtlCol="0">
            <a:spAutoFit/>
          </a:bodyPr>
          <a:lstStyle/>
          <a:p>
            <a:pPr algn="ctr"/>
            <a:r>
              <a:rPr lang="en-US" sz="2800" dirty="0">
                <a:solidFill>
                  <a:srgbClr val="FFFFFF"/>
                </a:solidFill>
                <a:effectLst>
                  <a:outerShdw blurRad="38100" dist="38100" dir="2700000" algn="tl">
                    <a:srgbClr val="000000">
                      <a:alpha val="43137"/>
                    </a:srgbClr>
                  </a:outerShdw>
                </a:effectLst>
                <a:latin typeface="Avenir Book" panose="02000503020000020003" pitchFamily="2" charset="0"/>
              </a:rPr>
              <a:t>Amarillo de Sonora (flint)</a:t>
            </a:r>
          </a:p>
        </p:txBody>
      </p:sp>
      <p:pic>
        <p:nvPicPr>
          <p:cNvPr id="7" name="Picture 6" descr="5185900174_841df0fb08_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1657" y="914400"/>
            <a:ext cx="3202343" cy="4572000"/>
          </a:xfrm>
          <a:prstGeom prst="rect">
            <a:avLst/>
          </a:prstGeom>
        </p:spPr>
      </p:pic>
      <p:sp>
        <p:nvSpPr>
          <p:cNvPr id="8" name="TextBox 7"/>
          <p:cNvSpPr txBox="1"/>
          <p:nvPr/>
        </p:nvSpPr>
        <p:spPr>
          <a:xfrm>
            <a:off x="6247428" y="5715000"/>
            <a:ext cx="2590800" cy="954107"/>
          </a:xfrm>
          <a:prstGeom prst="rect">
            <a:avLst/>
          </a:prstGeom>
          <a:noFill/>
        </p:spPr>
        <p:txBody>
          <a:bodyPr wrap="square" rtlCol="0">
            <a:spAutoFit/>
          </a:bodyPr>
          <a:lstStyle/>
          <a:p>
            <a:pPr algn="ctr"/>
            <a:r>
              <a:rPr lang="en-US" sz="2800" dirty="0" err="1">
                <a:solidFill>
                  <a:srgbClr val="FFFFFF"/>
                </a:solidFill>
                <a:effectLst>
                  <a:outerShdw blurRad="38100" dist="38100" dir="2700000" algn="tl">
                    <a:srgbClr val="000000">
                      <a:alpha val="43137"/>
                    </a:srgbClr>
                  </a:outerShdw>
                </a:effectLst>
                <a:latin typeface="Avenir Book" panose="02000503020000020003" pitchFamily="2" charset="0"/>
              </a:rPr>
              <a:t>Conico</a:t>
            </a:r>
            <a:r>
              <a:rPr lang="en-US" sz="2800" dirty="0">
                <a:solidFill>
                  <a:srgbClr val="FFFFFF"/>
                </a:solidFill>
                <a:effectLst>
                  <a:outerShdw blurRad="38100" dist="38100" dir="2700000" algn="tl">
                    <a:srgbClr val="000000">
                      <a:alpha val="43137"/>
                    </a:srgbClr>
                  </a:outerShdw>
                </a:effectLst>
                <a:latin typeface="Avenir Book" panose="02000503020000020003" pitchFamily="2" charset="0"/>
              </a:rPr>
              <a:t> </a:t>
            </a:r>
            <a:r>
              <a:rPr lang="en-US" sz="2800" dirty="0" err="1">
                <a:solidFill>
                  <a:srgbClr val="FFFFFF"/>
                </a:solidFill>
                <a:effectLst>
                  <a:outerShdw blurRad="38100" dist="38100" dir="2700000" algn="tl">
                    <a:srgbClr val="000000">
                      <a:alpha val="43137"/>
                    </a:srgbClr>
                  </a:outerShdw>
                </a:effectLst>
                <a:latin typeface="Avenir Book" panose="02000503020000020003" pitchFamily="2" charset="0"/>
              </a:rPr>
              <a:t>Norteño</a:t>
            </a:r>
            <a:r>
              <a:rPr lang="en-US" sz="2800" dirty="0">
                <a:solidFill>
                  <a:srgbClr val="FFFFFF"/>
                </a:solidFill>
                <a:effectLst>
                  <a:outerShdw blurRad="38100" dist="38100" dir="2700000" algn="tl">
                    <a:srgbClr val="000000">
                      <a:alpha val="43137"/>
                    </a:srgbClr>
                  </a:outerShdw>
                </a:effectLst>
                <a:latin typeface="Avenir Book" panose="02000503020000020003" pitchFamily="2" charset="0"/>
              </a:rPr>
              <a:t> (dent)</a:t>
            </a:r>
            <a:endParaRPr lang="en-US" sz="2800" dirty="0">
              <a:latin typeface="Avenir Book" panose="02000503020000020003" pitchFamily="2" charset="0"/>
            </a:endParaRPr>
          </a:p>
        </p:txBody>
      </p:sp>
    </p:spTree>
    <p:extLst>
      <p:ext uri="{BB962C8B-B14F-4D97-AF65-F5344CB8AC3E}">
        <p14:creationId xmlns:p14="http://schemas.microsoft.com/office/powerpoint/2010/main" val="3421078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185265427_76b6227ce9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096"/>
            <a:ext cx="6876288" cy="4572000"/>
          </a:xfrm>
          <a:prstGeom prst="rect">
            <a:avLst/>
          </a:prstGeom>
        </p:spPr>
      </p:pic>
      <p:sp>
        <p:nvSpPr>
          <p:cNvPr id="5" name="TextBox 4"/>
          <p:cNvSpPr txBox="1"/>
          <p:nvPr/>
        </p:nvSpPr>
        <p:spPr>
          <a:xfrm>
            <a:off x="0" y="4800600"/>
            <a:ext cx="6876288" cy="523220"/>
          </a:xfrm>
          <a:prstGeom prst="rect">
            <a:avLst/>
          </a:prstGeom>
          <a:noFill/>
        </p:spPr>
        <p:txBody>
          <a:bodyPr wrap="square" rtlCol="0">
            <a:spAutoFit/>
          </a:bodyPr>
          <a:lstStyle/>
          <a:p>
            <a:pPr algn="ctr"/>
            <a:r>
              <a:rPr lang="en-US" sz="2800" dirty="0" err="1">
                <a:solidFill>
                  <a:srgbClr val="FFFFFF"/>
                </a:solidFill>
                <a:effectLst>
                  <a:outerShdw blurRad="38100" dist="38100" dir="2700000" algn="tl">
                    <a:srgbClr val="000000">
                      <a:alpha val="43137"/>
                    </a:srgbClr>
                  </a:outerShdw>
                </a:effectLst>
                <a:latin typeface="Avenir Book" panose="02000503020000020003" pitchFamily="2" charset="0"/>
              </a:rPr>
              <a:t>Blandito</a:t>
            </a:r>
            <a:r>
              <a:rPr lang="en-US" sz="2800" dirty="0">
                <a:solidFill>
                  <a:srgbClr val="FFFFFF"/>
                </a:solidFill>
                <a:effectLst>
                  <a:outerShdw blurRad="38100" dist="38100" dir="2700000" algn="tl">
                    <a:srgbClr val="000000">
                      <a:alpha val="43137"/>
                    </a:srgbClr>
                  </a:outerShdw>
                </a:effectLst>
                <a:latin typeface="Avenir Book" panose="02000503020000020003" pitchFamily="2" charset="0"/>
              </a:rPr>
              <a:t> de Sonora (flour)</a:t>
            </a:r>
          </a:p>
        </p:txBody>
      </p:sp>
    </p:spTree>
    <p:extLst>
      <p:ext uri="{BB962C8B-B14F-4D97-AF65-F5344CB8AC3E}">
        <p14:creationId xmlns:p14="http://schemas.microsoft.com/office/powerpoint/2010/main" val="1117257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667000" cy="1143000"/>
          </a:xfrm>
        </p:spPr>
        <p:txBody>
          <a:bodyPr>
            <a:normAutofit fontScale="90000"/>
          </a:bodyPr>
          <a:lstStyle/>
          <a:p>
            <a:pPr algn="l"/>
            <a:r>
              <a:rPr lang="en-US" sz="3600" dirty="0">
                <a:solidFill>
                  <a:srgbClr val="FFFFFF"/>
                </a:solidFill>
                <a:effectLst>
                  <a:outerShdw blurRad="38100" dist="38100" dir="2700000" algn="tl">
                    <a:srgbClr val="000000">
                      <a:alpha val="43137"/>
                    </a:srgbClr>
                  </a:outerShdw>
                </a:effectLst>
                <a:latin typeface="Avenir Book" panose="02000503020000020003" pitchFamily="2" charset="0"/>
              </a:rPr>
              <a:t>Agroecology</a:t>
            </a:r>
          </a:p>
        </p:txBody>
      </p:sp>
      <p:sp>
        <p:nvSpPr>
          <p:cNvPr id="3" name="Content Placeholder 2"/>
          <p:cNvSpPr>
            <a:spLocks noGrp="1"/>
          </p:cNvSpPr>
          <p:nvPr>
            <p:ph idx="1"/>
          </p:nvPr>
        </p:nvSpPr>
        <p:spPr>
          <a:xfrm>
            <a:off x="457200" y="1600200"/>
            <a:ext cx="3200400" cy="4525963"/>
          </a:xfrm>
        </p:spPr>
        <p:txBody>
          <a:bodyPr>
            <a:normAutofit fontScale="85000" lnSpcReduction="20000"/>
          </a:bodyPr>
          <a:lstStyle/>
          <a:p>
            <a:pPr marL="0" indent="0">
              <a:buNone/>
            </a:pPr>
            <a:r>
              <a:rPr lang="en-US" dirty="0">
                <a:solidFill>
                  <a:srgbClr val="FFFFFF"/>
                </a:solidFill>
                <a:effectLst>
                  <a:outerShdw blurRad="38100" dist="38100" dir="2700000" algn="tl">
                    <a:srgbClr val="000000">
                      <a:alpha val="43137"/>
                    </a:srgbClr>
                  </a:outerShdw>
                </a:effectLst>
                <a:latin typeface="Avenir Book" panose="02000503020000020003" pitchFamily="2" charset="0"/>
              </a:rPr>
              <a:t>Maize traditionally grown as part of a complex mix of annual and perennial polyculture intercropping patterns centered on the famous  “Three Sisters” companion plants – corn, bean, squash (and pumpkin).</a:t>
            </a:r>
          </a:p>
        </p:txBody>
      </p:sp>
      <p:pic>
        <p:nvPicPr>
          <p:cNvPr id="4" name="Picture 3" descr="three-sisters-l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864280"/>
            <a:ext cx="4876800" cy="3657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1143000"/>
          </a:xfrm>
        </p:spPr>
        <p:txBody>
          <a:bodyPr>
            <a:normAutofit/>
          </a:bodyPr>
          <a:lstStyle/>
          <a:p>
            <a:r>
              <a:rPr lang="en-US" sz="3600" dirty="0">
                <a:solidFill>
                  <a:srgbClr val="FFFFFF"/>
                </a:solidFill>
                <a:effectLst>
                  <a:outerShdw blurRad="38100" dist="38100" dir="2700000" algn="tl">
                    <a:srgbClr val="000000">
                      <a:alpha val="43137"/>
                    </a:srgbClr>
                  </a:outerShdw>
                </a:effectLst>
                <a:latin typeface="Avenir Book" panose="02000503020000020003" pitchFamily="2" charset="0"/>
              </a:rPr>
              <a:t>Ethnobiology</a:t>
            </a:r>
          </a:p>
        </p:txBody>
      </p:sp>
      <p:sp>
        <p:nvSpPr>
          <p:cNvPr id="3" name="Content Placeholder 2"/>
          <p:cNvSpPr>
            <a:spLocks noGrp="1"/>
          </p:cNvSpPr>
          <p:nvPr>
            <p:ph idx="1"/>
          </p:nvPr>
        </p:nvSpPr>
        <p:spPr>
          <a:xfrm>
            <a:off x="1143000" y="1293881"/>
            <a:ext cx="3429000" cy="4525963"/>
          </a:xfrm>
        </p:spPr>
        <p:txBody>
          <a:bodyPr>
            <a:normAutofit/>
          </a:bodyPr>
          <a:lstStyle/>
          <a:p>
            <a:pPr marL="0" indent="0" algn="r">
              <a:buNone/>
            </a:pPr>
            <a:r>
              <a:rPr lang="en-US" sz="2400" dirty="0">
                <a:solidFill>
                  <a:srgbClr val="FFFFFF"/>
                </a:solidFill>
                <a:effectLst>
                  <a:outerShdw blurRad="38100" dist="38100" dir="2700000" algn="tl">
                    <a:srgbClr val="000000">
                      <a:alpha val="43137"/>
                    </a:srgbClr>
                  </a:outerShdw>
                </a:effectLst>
                <a:latin typeface="Avenir Book" panose="02000503020000020003" pitchFamily="2" charset="0"/>
              </a:rPr>
              <a:t>Indigenous peoples use every part of the maize plant for food, medicine, ceremony, and mulch and composts</a:t>
            </a:r>
            <a:r>
              <a:rPr lang="en-US" sz="2400" dirty="0">
                <a:solidFill>
                  <a:srgbClr val="FFFFFF"/>
                </a:solidFill>
                <a:effectLst>
                  <a:outerShdw blurRad="38100" dist="38100" dir="2700000" algn="tl">
                    <a:srgbClr val="000000">
                      <a:alpha val="43137"/>
                    </a:srgbClr>
                  </a:outerShdw>
                </a:effectLst>
              </a:rPr>
              <a:t>. </a:t>
            </a:r>
          </a:p>
        </p:txBody>
      </p:sp>
      <p:sp>
        <p:nvSpPr>
          <p:cNvPr id="5" name="TextBox 4"/>
          <p:cNvSpPr txBox="1"/>
          <p:nvPr/>
        </p:nvSpPr>
        <p:spPr>
          <a:xfrm>
            <a:off x="4876800" y="1291225"/>
            <a:ext cx="3581400" cy="4154984"/>
          </a:xfrm>
          <a:prstGeom prst="rect">
            <a:avLst/>
          </a:prstGeom>
          <a:noFill/>
        </p:spPr>
        <p:txBody>
          <a:bodyPr wrap="square" rtlCol="0">
            <a:spAutoFit/>
          </a:bodyPr>
          <a:lstStyle/>
          <a:p>
            <a:r>
              <a:rPr lang="en-US" sz="2400" dirty="0">
                <a:solidFill>
                  <a:srgbClr val="FFFFFF"/>
                </a:solidFill>
                <a:effectLst>
                  <a:outerShdw blurRad="38100" dist="38100" dir="2700000" algn="tl">
                    <a:srgbClr val="000000">
                      <a:alpha val="43137"/>
                    </a:srgbClr>
                  </a:outerShdw>
                </a:effectLst>
                <a:latin typeface="Avenir Book" panose="02000503020000020003" pitchFamily="2" charset="0"/>
              </a:rPr>
              <a:t>Corn silk is used used as a medicinal tea.</a:t>
            </a:r>
          </a:p>
          <a:p>
            <a:endParaRPr lang="en-US" sz="2400" dirty="0">
              <a:solidFill>
                <a:srgbClr val="FFFFFF"/>
              </a:solidFill>
              <a:effectLst>
                <a:outerShdw blurRad="38100" dist="38100" dir="2700000" algn="tl">
                  <a:srgbClr val="000000">
                    <a:alpha val="43137"/>
                  </a:srgbClr>
                </a:outerShdw>
              </a:effectLst>
              <a:latin typeface="Avenir Book" panose="02000503020000020003" pitchFamily="2" charset="0"/>
            </a:endParaRPr>
          </a:p>
          <a:p>
            <a:r>
              <a:rPr lang="en-US" sz="2400" dirty="0">
                <a:solidFill>
                  <a:srgbClr val="FFFFFF"/>
                </a:solidFill>
                <a:effectLst>
                  <a:outerShdw blurRad="38100" dist="38100" dir="2700000" algn="tl">
                    <a:srgbClr val="000000">
                      <a:alpha val="43137"/>
                    </a:srgbClr>
                  </a:outerShdw>
                </a:effectLst>
                <a:latin typeface="Avenir Book" panose="02000503020000020003" pitchFamily="2" charset="0"/>
              </a:rPr>
              <a:t>The nixtamalization of corn masa (flour) liberates vital nutrients inc. B vitamins, amino acids, anti-cancer and anti-inflammatory phytochemicals for uptake by the body.</a:t>
            </a:r>
          </a:p>
        </p:txBody>
      </p:sp>
    </p:spTree>
    <p:extLst>
      <p:ext uri="{BB962C8B-B14F-4D97-AF65-F5344CB8AC3E}">
        <p14:creationId xmlns:p14="http://schemas.microsoft.com/office/powerpoint/2010/main" val="1392583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5175" cy="1431925"/>
          </a:xfrm>
        </p:spPr>
        <p:txBody>
          <a:bodyPr>
            <a:normAutofit fontScale="90000"/>
          </a:bodyPr>
          <a:lstStyle/>
          <a:p>
            <a:pPr algn="ctr">
              <a:defRPr/>
            </a:pPr>
            <a:r>
              <a:rPr lang="en-US" sz="3200" b="1" i="1" dirty="0" err="1">
                <a:solidFill>
                  <a:srgbClr val="FFFFFF"/>
                </a:solidFill>
                <a:effectLst>
                  <a:outerShdw blurRad="38100" dist="38100" dir="2700000" algn="tl">
                    <a:srgbClr val="000000">
                      <a:alpha val="43137"/>
                    </a:srgbClr>
                  </a:outerShdw>
                </a:effectLst>
                <a:latin typeface="Avenir Book" panose="02000503020000020003" pitchFamily="2" charset="0"/>
              </a:rPr>
              <a:t>Maíz</a:t>
            </a:r>
            <a:r>
              <a:rPr lang="en-US" sz="3200" b="1" i="1" dirty="0">
                <a:solidFill>
                  <a:srgbClr val="FFFFFF"/>
                </a:solidFill>
                <a:effectLst>
                  <a:outerShdw blurRad="38100" dist="38100" dir="2700000" algn="tl">
                    <a:srgbClr val="000000">
                      <a:alpha val="43137"/>
                    </a:srgbClr>
                  </a:outerShdw>
                </a:effectLst>
                <a:latin typeface="Avenir Book" panose="02000503020000020003" pitchFamily="2" charset="0"/>
              </a:rPr>
              <a:t> de concho </a:t>
            </a:r>
            <a:r>
              <a:rPr lang="en-US" sz="3200" b="1" dirty="0">
                <a:solidFill>
                  <a:srgbClr val="FFFFFF"/>
                </a:solidFill>
                <a:effectLst>
                  <a:outerShdw blurRad="38100" dist="38100" dir="2700000" algn="tl">
                    <a:srgbClr val="000000">
                      <a:alpha val="43137"/>
                    </a:srgbClr>
                  </a:outerShdw>
                </a:effectLst>
                <a:latin typeface="Avenir Book" panose="02000503020000020003" pitchFamily="2" charset="0"/>
              </a:rPr>
              <a:t>(</a:t>
            </a:r>
            <a:r>
              <a:rPr lang="en-US" sz="3200" b="1" dirty="0" err="1">
                <a:solidFill>
                  <a:srgbClr val="FFFFFF"/>
                </a:solidFill>
                <a:effectLst>
                  <a:outerShdw blurRad="38100" dist="38100" dir="2700000" algn="tl">
                    <a:srgbClr val="000000">
                      <a:alpha val="43137"/>
                    </a:srgbClr>
                  </a:outerShdw>
                </a:effectLst>
                <a:latin typeface="Avenir Book" panose="02000503020000020003" pitchFamily="2" charset="0"/>
              </a:rPr>
              <a:t>Zea</a:t>
            </a:r>
            <a:r>
              <a:rPr lang="en-US" sz="3200" b="1" dirty="0">
                <a:solidFill>
                  <a:srgbClr val="FFFFFF"/>
                </a:solidFill>
                <a:effectLst>
                  <a:outerShdw blurRad="38100" dist="38100" dir="2700000" algn="tl">
                    <a:srgbClr val="000000">
                      <a:alpha val="43137"/>
                    </a:srgbClr>
                  </a:outerShdw>
                </a:effectLst>
                <a:latin typeface="Avenir Book" panose="02000503020000020003" pitchFamily="2" charset="0"/>
              </a:rPr>
              <a:t> Mays </a:t>
            </a:r>
            <a:r>
              <a:rPr lang="en-US" sz="3200" b="1" dirty="0" err="1">
                <a:solidFill>
                  <a:srgbClr val="FFFFFF"/>
                </a:solidFill>
                <a:effectLst>
                  <a:outerShdw blurRad="38100" dist="38100" dir="2700000" algn="tl">
                    <a:srgbClr val="000000">
                      <a:alpha val="43137"/>
                    </a:srgbClr>
                  </a:outerShdw>
                </a:effectLst>
                <a:latin typeface="Avenir Book" panose="02000503020000020003" pitchFamily="2" charset="0"/>
              </a:rPr>
              <a:t>clibanus</a:t>
            </a:r>
            <a:r>
              <a:rPr lang="en-US" sz="3200" b="1" dirty="0">
                <a:solidFill>
                  <a:srgbClr val="FFFFFF"/>
                </a:solidFill>
                <a:effectLst>
                  <a:outerShdw blurRad="38100" dist="38100" dir="2700000" algn="tl">
                    <a:srgbClr val="000000">
                      <a:alpha val="43137"/>
                    </a:srgbClr>
                  </a:outerShdw>
                </a:effectLst>
                <a:latin typeface="Avenir Book" panose="02000503020000020003" pitchFamily="2" charset="0"/>
              </a:rPr>
              <a:t> </a:t>
            </a:r>
            <a:r>
              <a:rPr lang="en-US" sz="3200" b="1" dirty="0" err="1">
                <a:solidFill>
                  <a:srgbClr val="FFFFFF"/>
                </a:solidFill>
                <a:effectLst>
                  <a:outerShdw blurRad="38100" dist="38100" dir="2700000" algn="tl">
                    <a:srgbClr val="000000">
                      <a:alpha val="43137"/>
                    </a:srgbClr>
                  </a:outerShdw>
                </a:effectLst>
                <a:latin typeface="Avenir Book" panose="02000503020000020003" pitchFamily="2" charset="0"/>
              </a:rPr>
              <a:t>culebrana</a:t>
            </a:r>
            <a:r>
              <a:rPr lang="en-US" sz="3200" b="1" dirty="0">
                <a:solidFill>
                  <a:srgbClr val="FFFFFF"/>
                </a:solidFill>
                <a:effectLst>
                  <a:outerShdw blurRad="38100" dist="38100" dir="2700000" algn="tl">
                    <a:srgbClr val="000000">
                      <a:alpha val="43137"/>
                    </a:srgbClr>
                  </a:outerShdw>
                </a:effectLst>
                <a:latin typeface="Avenir Book" panose="02000503020000020003" pitchFamily="2" charset="0"/>
              </a:rPr>
              <a:t>).</a:t>
            </a:r>
            <a:br>
              <a:rPr lang="en-US" sz="3200" b="1" dirty="0">
                <a:solidFill>
                  <a:srgbClr val="FFFFFF"/>
                </a:solidFill>
                <a:effectLst>
                  <a:outerShdw blurRad="38100" dist="38100" dir="2700000" algn="tl">
                    <a:srgbClr val="000000">
                      <a:alpha val="43137"/>
                    </a:srgbClr>
                  </a:outerShdw>
                </a:effectLst>
                <a:latin typeface="Avenir Book" panose="02000503020000020003" pitchFamily="2" charset="0"/>
              </a:rPr>
            </a:br>
            <a:r>
              <a:rPr lang="en-US" sz="2700" dirty="0">
                <a:solidFill>
                  <a:srgbClr val="FFFFFF"/>
                </a:solidFill>
                <a:effectLst>
                  <a:outerShdw blurRad="38100" dist="38100" dir="2700000" algn="tl">
                    <a:srgbClr val="000000">
                      <a:alpha val="43137"/>
                    </a:srgbClr>
                  </a:outerShdw>
                </a:effectLst>
                <a:latin typeface="Avenir Book" panose="02000503020000020003" pitchFamily="2" charset="0"/>
              </a:rPr>
              <a:t>A white floury-flint land race</a:t>
            </a:r>
            <a:br>
              <a:rPr lang="en-US" sz="2700" dirty="0">
                <a:solidFill>
                  <a:srgbClr val="FFFFFF"/>
                </a:solidFill>
                <a:effectLst>
                  <a:outerShdw blurRad="38100" dist="38100" dir="2700000" algn="tl">
                    <a:srgbClr val="000000">
                      <a:alpha val="43137"/>
                    </a:srgbClr>
                  </a:outerShdw>
                </a:effectLst>
                <a:latin typeface="Avenir Book" panose="02000503020000020003" pitchFamily="2" charset="0"/>
              </a:rPr>
            </a:br>
            <a:r>
              <a:rPr lang="en-US" sz="2700" dirty="0">
                <a:solidFill>
                  <a:srgbClr val="FFFFFF"/>
                </a:solidFill>
                <a:effectLst>
                  <a:outerShdw blurRad="38100" dist="38100" dir="2700000" algn="tl">
                    <a:srgbClr val="000000">
                      <a:alpha val="43137"/>
                    </a:srgbClr>
                  </a:outerShdw>
                </a:effectLst>
                <a:latin typeface="Avenir Book" panose="02000503020000020003" pitchFamily="2" charset="0"/>
              </a:rPr>
              <a:t>of the Upper Rio Grande</a:t>
            </a:r>
          </a:p>
        </p:txBody>
      </p:sp>
      <p:pic>
        <p:nvPicPr>
          <p:cNvPr id="5" name="Picture 4" descr="DSC00846.JPG"/>
          <p:cNvPicPr>
            <a:picLocks noChangeAspect="1"/>
          </p:cNvPicPr>
          <p:nvPr/>
        </p:nvPicPr>
        <p:blipFill>
          <a:blip r:embed="rId2"/>
          <a:srcRect/>
          <a:stretch>
            <a:fillRect/>
          </a:stretch>
        </p:blipFill>
        <p:spPr bwMode="auto">
          <a:xfrm>
            <a:off x="990600" y="1646238"/>
            <a:ext cx="6950075" cy="5211762"/>
          </a:xfrm>
          <a:prstGeom prst="rect">
            <a:avLst/>
          </a:prstGeom>
          <a:noFill/>
          <a:ln w="9525">
            <a:noFill/>
            <a:miter lim="800000"/>
            <a:headEnd/>
            <a:tailEnd/>
          </a:ln>
        </p:spPr>
      </p:pic>
    </p:spTree>
    <p:extLst>
      <p:ext uri="{BB962C8B-B14F-4D97-AF65-F5344CB8AC3E}">
        <p14:creationId xmlns:p14="http://schemas.microsoft.com/office/powerpoint/2010/main" val="522370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5170002.JPG"/>
          <p:cNvPicPr>
            <a:picLocks noChangeAspect="1"/>
          </p:cNvPicPr>
          <p:nvPr/>
        </p:nvPicPr>
        <p:blipFill>
          <a:blip r:embed="rId2"/>
          <a:stretch>
            <a:fillRect/>
          </a:stretch>
        </p:blipFill>
        <p:spPr>
          <a:xfrm>
            <a:off x="609600" y="28353"/>
            <a:ext cx="7559040" cy="5669280"/>
          </a:xfrm>
          <a:prstGeom prst="rect">
            <a:avLst/>
          </a:prstGeom>
        </p:spPr>
      </p:pic>
      <p:sp>
        <p:nvSpPr>
          <p:cNvPr id="3" name="TextBox 2"/>
          <p:cNvSpPr txBox="1"/>
          <p:nvPr/>
        </p:nvSpPr>
        <p:spPr>
          <a:xfrm>
            <a:off x="609600" y="5875540"/>
            <a:ext cx="7559040" cy="892552"/>
          </a:xfrm>
          <a:prstGeom prst="rect">
            <a:avLst/>
          </a:prstGeom>
          <a:noFill/>
        </p:spPr>
        <p:txBody>
          <a:bodyPr wrap="square" rtlCol="0">
            <a:spAutoFit/>
          </a:bodyPr>
          <a:lstStyle/>
          <a:p>
            <a:pPr algn="ctr"/>
            <a:r>
              <a:rPr lang="en-US" sz="2800" dirty="0">
                <a:solidFill>
                  <a:srgbClr val="FFFFFF"/>
                </a:solidFill>
                <a:effectLst>
                  <a:outerShdw blurRad="50800" dist="38100" dir="2700000">
                    <a:srgbClr val="000000">
                      <a:alpha val="43000"/>
                    </a:srgbClr>
                  </a:outerShdw>
                </a:effectLst>
                <a:latin typeface="Avenir Book" panose="02000503020000020003" pitchFamily="2" charset="0"/>
              </a:rPr>
              <a:t>Heirloom Bolita bean restoration. </a:t>
            </a:r>
          </a:p>
          <a:p>
            <a:pPr algn="ctr"/>
            <a:r>
              <a:rPr lang="en-US" sz="2400" i="1" dirty="0">
                <a:solidFill>
                  <a:srgbClr val="FFFFFF"/>
                </a:solidFill>
                <a:effectLst>
                  <a:outerShdw blurRad="50800" dist="38100" dir="2700000">
                    <a:srgbClr val="000000">
                      <a:alpha val="43000"/>
                    </a:srgbClr>
                  </a:outerShdw>
                </a:effectLst>
                <a:latin typeface="Avenir Book" panose="02000503020000020003" pitchFamily="2" charset="0"/>
              </a:rPr>
              <a:t>Go to: </a:t>
            </a:r>
            <a:r>
              <a:rPr lang="en-US" sz="2400" i="1" dirty="0">
                <a:solidFill>
                  <a:srgbClr val="FFFFFF"/>
                </a:solidFill>
                <a:effectLst>
                  <a:outerShdw blurRad="50800" dist="38100" dir="2700000">
                    <a:srgbClr val="000000">
                      <a:alpha val="43000"/>
                    </a:srgbClr>
                  </a:outerShdw>
                </a:effectLst>
                <a:latin typeface="Avenir Book" panose="02000503020000020003" pitchFamily="2" charset="0"/>
                <a:hlinkClick r:id="rId3"/>
              </a:rPr>
              <a:t>Bolita Bean Wars</a:t>
            </a:r>
            <a:endParaRPr lang="en-US" sz="2400" i="1" dirty="0">
              <a:solidFill>
                <a:srgbClr val="FFFFFF"/>
              </a:solidFill>
              <a:effectLst>
                <a:outerShdw blurRad="50800" dist="38100" dir="2700000">
                  <a:srgbClr val="000000">
                    <a:alpha val="43000"/>
                  </a:srgbClr>
                </a:outerShdw>
              </a:effectLst>
              <a:latin typeface="Avenir Book" panose="02000503020000020003" pitchFamily="2" charset="0"/>
            </a:endParaRPr>
          </a:p>
        </p:txBody>
      </p:sp>
    </p:spTree>
    <p:extLst>
      <p:ext uri="{BB962C8B-B14F-4D97-AF65-F5344CB8AC3E}">
        <p14:creationId xmlns:p14="http://schemas.microsoft.com/office/powerpoint/2010/main" val="3884217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135.JPG"/>
          <p:cNvPicPr>
            <a:picLocks noChangeAspect="1"/>
          </p:cNvPicPr>
          <p:nvPr/>
        </p:nvPicPr>
        <p:blipFill>
          <a:blip r:embed="rId2"/>
          <a:stretch>
            <a:fillRect/>
          </a:stretch>
        </p:blipFill>
        <p:spPr>
          <a:xfrm>
            <a:off x="2000250" y="0"/>
            <a:ext cx="5143500" cy="6858000"/>
          </a:xfrm>
          <a:prstGeom prst="rect">
            <a:avLst/>
          </a:prstGeom>
        </p:spPr>
      </p:pic>
    </p:spTree>
    <p:extLst>
      <p:ext uri="{BB962C8B-B14F-4D97-AF65-F5344CB8AC3E}">
        <p14:creationId xmlns:p14="http://schemas.microsoft.com/office/powerpoint/2010/main" val="2044502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794.JPG"/>
          <p:cNvPicPr>
            <a:picLocks noChangeAspect="1"/>
          </p:cNvPicPr>
          <p:nvPr/>
        </p:nvPicPr>
        <p:blipFill>
          <a:blip r:embed="rId2"/>
          <a:stretch>
            <a:fillRect/>
          </a:stretch>
        </p:blipFill>
        <p:spPr>
          <a:xfrm>
            <a:off x="228600" y="857250"/>
            <a:ext cx="8501888" cy="4782312"/>
          </a:xfrm>
          <a:prstGeom prst="rect">
            <a:avLst/>
          </a:prstGeom>
        </p:spPr>
      </p:pic>
      <p:sp>
        <p:nvSpPr>
          <p:cNvPr id="3" name="TextBox 2"/>
          <p:cNvSpPr txBox="1"/>
          <p:nvPr/>
        </p:nvSpPr>
        <p:spPr>
          <a:xfrm>
            <a:off x="228600" y="5943600"/>
            <a:ext cx="8501888" cy="523220"/>
          </a:xfrm>
          <a:prstGeom prst="rect">
            <a:avLst/>
          </a:prstGeom>
          <a:noFill/>
        </p:spPr>
        <p:txBody>
          <a:bodyPr wrap="square" rtlCol="0">
            <a:spAutoFit/>
          </a:bodyPr>
          <a:lstStyle/>
          <a:p>
            <a:pPr algn="ctr"/>
            <a:r>
              <a:rPr lang="en-US" sz="2800" dirty="0">
                <a:solidFill>
                  <a:srgbClr val="FFFFFF"/>
                </a:solidFill>
                <a:effectLst>
                  <a:outerShdw blurRad="38100" dist="38100" dir="2700000" algn="tl">
                    <a:srgbClr val="000000">
                      <a:alpha val="43137"/>
                    </a:srgbClr>
                  </a:outerShdw>
                </a:effectLst>
                <a:latin typeface="Avenir Book" panose="02000503020000020003" pitchFamily="2" charset="0"/>
              </a:rPr>
              <a:t>Harvesting maize at the Acequia Institute milpa.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cosgal3.JPG"/>
          <p:cNvPicPr>
            <a:picLocks noChangeAspect="1"/>
          </p:cNvPicPr>
          <p:nvPr/>
        </p:nvPicPr>
        <p:blipFill>
          <a:blip r:embed="rId2"/>
          <a:stretch>
            <a:fillRect/>
          </a:stretch>
        </p:blipFill>
        <p:spPr>
          <a:xfrm>
            <a:off x="0" y="569901"/>
            <a:ext cx="9144000" cy="5718198"/>
          </a:xfrm>
          <a:prstGeom prst="rect">
            <a:avLst/>
          </a:prstGeom>
        </p:spPr>
      </p:pic>
    </p:spTree>
    <p:extLst>
      <p:ext uri="{BB962C8B-B14F-4D97-AF65-F5344CB8AC3E}">
        <p14:creationId xmlns:p14="http://schemas.microsoft.com/office/powerpoint/2010/main" val="1423083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281"/>
            <a:ext cx="8229600" cy="884238"/>
          </a:xfrm>
        </p:spPr>
        <p:txBody>
          <a:bodyPr>
            <a:normAutofit/>
          </a:bodyPr>
          <a:lstStyle/>
          <a:p>
            <a:r>
              <a:rPr lang="en-US" sz="3600" dirty="0">
                <a:solidFill>
                  <a:srgbClr val="FFFFFF"/>
                </a:solidFill>
                <a:effectLst>
                  <a:outerShdw blurRad="38100" dist="38100" dir="2700000" algn="tl">
                    <a:srgbClr val="000000">
                      <a:alpha val="43137"/>
                    </a:srgbClr>
                  </a:outerShdw>
                </a:effectLst>
                <a:latin typeface="Avenir Book" panose="02000503020000020003" pitchFamily="2" charset="0"/>
              </a:rPr>
              <a:t>First you have to build the oven</a:t>
            </a:r>
          </a:p>
        </p:txBody>
      </p:sp>
      <p:pic>
        <p:nvPicPr>
          <p:cNvPr id="4" name="Picture 3" descr="IMG_37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371600"/>
            <a:ext cx="7345428" cy="5486400"/>
          </a:xfrm>
          <a:prstGeom prst="rect">
            <a:avLst/>
          </a:prstGeom>
        </p:spPr>
      </p:pic>
    </p:spTree>
    <p:extLst>
      <p:ext uri="{BB962C8B-B14F-4D97-AF65-F5344CB8AC3E}">
        <p14:creationId xmlns:p14="http://schemas.microsoft.com/office/powerpoint/2010/main" val="3991892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9160" y="117508"/>
            <a:ext cx="8182230" cy="1549462"/>
          </a:xfrm>
        </p:spPr>
        <p:txBody>
          <a:bodyPr>
            <a:normAutofit/>
          </a:bodyPr>
          <a:lstStyle/>
          <a:p>
            <a:pPr defTabSz="914400">
              <a:lnSpc>
                <a:spcPct val="90000"/>
              </a:lnSpc>
            </a:pPr>
            <a:r>
              <a:rPr lang="en-US" sz="2400" kern="1200" dirty="0">
                <a:solidFill>
                  <a:schemeClr val="tx1"/>
                </a:solidFill>
                <a:effectLst>
                  <a:outerShdw blurRad="38100" dist="38100" dir="2700000" algn="tl">
                    <a:srgbClr val="000000">
                      <a:alpha val="43137"/>
                    </a:srgbClr>
                  </a:outerShdw>
                </a:effectLst>
                <a:latin typeface="Avenir Book" panose="02000503020000020003" pitchFamily="2" charset="0"/>
              </a:rPr>
              <a:t>Cultural Ecological </a:t>
            </a:r>
            <a:r>
              <a:rPr lang="en-US" sz="2400" dirty="0">
                <a:effectLst>
                  <a:outerShdw blurRad="38100" dist="38100" dir="2700000" algn="tl">
                    <a:srgbClr val="000000">
                      <a:alpha val="43137"/>
                    </a:srgbClr>
                  </a:outerShdw>
                </a:effectLst>
                <a:latin typeface="Avenir Book" panose="02000503020000020003" pitchFamily="2" charset="0"/>
              </a:rPr>
              <a:t>H</a:t>
            </a:r>
            <a:r>
              <a:rPr lang="en-US" sz="2400" kern="1200" dirty="0">
                <a:solidFill>
                  <a:schemeClr val="tx1"/>
                </a:solidFill>
                <a:effectLst>
                  <a:outerShdw blurRad="38100" dist="38100" dir="2700000" algn="tl">
                    <a:srgbClr val="000000">
                      <a:alpha val="43137"/>
                    </a:srgbClr>
                  </a:outerShdw>
                </a:effectLst>
                <a:latin typeface="Avenir Book" panose="02000503020000020003" pitchFamily="2" charset="0"/>
              </a:rPr>
              <a:t>istory of</a:t>
            </a:r>
            <a:br>
              <a:rPr lang="en-US" sz="2400" kern="1200" dirty="0">
                <a:solidFill>
                  <a:schemeClr val="tx1"/>
                </a:solidFill>
                <a:effectLst>
                  <a:outerShdw blurRad="38100" dist="38100" dir="2700000" algn="tl">
                    <a:srgbClr val="000000">
                      <a:alpha val="43137"/>
                    </a:srgbClr>
                  </a:outerShdw>
                </a:effectLst>
                <a:latin typeface="Avenir Book" panose="02000503020000020003" pitchFamily="2" charset="0"/>
              </a:rPr>
            </a:br>
            <a:r>
              <a:rPr lang="en-US" sz="2400" i="1" kern="1200" dirty="0" err="1">
                <a:solidFill>
                  <a:schemeClr val="tx1"/>
                </a:solidFill>
                <a:effectLst>
                  <a:outerShdw blurRad="38100" dist="38100" dir="2700000" algn="tl">
                    <a:srgbClr val="000000">
                      <a:alpha val="43137"/>
                    </a:srgbClr>
                  </a:outerShdw>
                </a:effectLst>
                <a:latin typeface="Avenir Book" panose="02000503020000020003" pitchFamily="2" charset="0"/>
              </a:rPr>
              <a:t>Maíz</a:t>
            </a:r>
            <a:r>
              <a:rPr lang="en-US" sz="2400" i="1" kern="1200" dirty="0">
                <a:solidFill>
                  <a:schemeClr val="tx1"/>
                </a:solidFill>
                <a:effectLst>
                  <a:outerShdw blurRad="38100" dist="38100" dir="2700000" algn="tl">
                    <a:srgbClr val="000000">
                      <a:alpha val="43137"/>
                    </a:srgbClr>
                  </a:outerShdw>
                </a:effectLst>
                <a:latin typeface="Avenir Book" panose="02000503020000020003" pitchFamily="2" charset="0"/>
              </a:rPr>
              <a:t> </a:t>
            </a:r>
            <a:r>
              <a:rPr lang="en-US" sz="2400" i="1" dirty="0">
                <a:effectLst>
                  <a:outerShdw blurRad="38100" dist="38100" dir="2700000" algn="tl">
                    <a:srgbClr val="000000">
                      <a:alpha val="43137"/>
                    </a:srgbClr>
                  </a:outerShdw>
                </a:effectLst>
                <a:latin typeface="Avenir Book" panose="02000503020000020003" pitchFamily="2" charset="0"/>
              </a:rPr>
              <a:t>C</a:t>
            </a:r>
            <a:r>
              <a:rPr lang="en-US" sz="2400" i="1" kern="1200" dirty="0">
                <a:solidFill>
                  <a:schemeClr val="tx1"/>
                </a:solidFill>
                <a:effectLst>
                  <a:outerShdw blurRad="38100" dist="38100" dir="2700000" algn="tl">
                    <a:srgbClr val="000000">
                      <a:alpha val="43137"/>
                    </a:srgbClr>
                  </a:outerShdw>
                </a:effectLst>
                <a:latin typeface="Avenir Book" panose="02000503020000020003" pitchFamily="2" charset="0"/>
              </a:rPr>
              <a:t>oncho for Chicos del </a:t>
            </a:r>
            <a:r>
              <a:rPr lang="en-US" sz="2400" i="1" kern="1200" dirty="0" err="1">
                <a:solidFill>
                  <a:schemeClr val="tx1"/>
                </a:solidFill>
                <a:effectLst>
                  <a:outerShdw blurRad="38100" dist="38100" dir="2700000" algn="tl">
                    <a:srgbClr val="000000">
                      <a:alpha val="43137"/>
                    </a:srgbClr>
                  </a:outerShdw>
                </a:effectLst>
                <a:latin typeface="Avenir Book" panose="02000503020000020003" pitchFamily="2" charset="0"/>
              </a:rPr>
              <a:t>Horno</a:t>
            </a:r>
            <a:br>
              <a:rPr lang="en-US" sz="2400" kern="1200" dirty="0">
                <a:solidFill>
                  <a:schemeClr val="tx1"/>
                </a:solidFill>
                <a:effectLst>
                  <a:outerShdw blurRad="38100" dist="38100" dir="2700000" algn="tl">
                    <a:srgbClr val="000000">
                      <a:alpha val="43137"/>
                    </a:srgbClr>
                  </a:outerShdw>
                </a:effectLst>
                <a:latin typeface="Avenir Book" panose="02000503020000020003" pitchFamily="2" charset="0"/>
              </a:rPr>
            </a:br>
            <a:r>
              <a:rPr lang="en-US" sz="2000" kern="1200" dirty="0">
                <a:solidFill>
                  <a:schemeClr val="tx1"/>
                </a:solidFill>
                <a:effectLst>
                  <a:outerShdw blurRad="38100" dist="38100" dir="2700000" algn="tl">
                    <a:srgbClr val="000000">
                      <a:alpha val="43137"/>
                    </a:srgbClr>
                  </a:outerShdw>
                </a:effectLst>
                <a:latin typeface="Avenir Book" panose="02000503020000020003" pitchFamily="2" charset="0"/>
              </a:rPr>
              <a:t>ZEA MAYS CLIBANUS CULEBRANA</a:t>
            </a:r>
            <a:endParaRPr lang="en-US" sz="2000" i="1" kern="1200" dirty="0">
              <a:solidFill>
                <a:schemeClr val="tx1"/>
              </a:solidFill>
              <a:effectLst>
                <a:outerShdw blurRad="38100" dist="38100" dir="2700000" algn="tl">
                  <a:srgbClr val="000000">
                    <a:alpha val="43137"/>
                  </a:srgbClr>
                </a:outerShdw>
              </a:effectLst>
              <a:latin typeface="Avenir Book" panose="02000503020000020003" pitchFamily="2" charset="0"/>
            </a:endParaRPr>
          </a:p>
        </p:txBody>
      </p:sp>
      <p:pic>
        <p:nvPicPr>
          <p:cNvPr id="3" name="Content Placeholder 2" descr="Vavilov-center.jpg"/>
          <p:cNvPicPr>
            <a:picLocks noGrp="1" noChangeAspect="1"/>
          </p:cNvPicPr>
          <p:nvPr>
            <p:ph idx="1"/>
          </p:nvPr>
        </p:nvPicPr>
        <p:blipFill>
          <a:blip r:embed="rId2">
            <a:extLst>
              <a:ext uri="{28A0092B-C50C-407E-A947-70E740481C1C}">
                <a14:useLocalDpi xmlns:a14="http://schemas.microsoft.com/office/drawing/2010/main" val="0"/>
              </a:ext>
            </a:extLst>
          </a:blip>
          <a:srcRect t="5215" b="5215"/>
          <a:stretch>
            <a:fillRect/>
          </a:stretch>
        </p:blipFill>
        <p:spPr>
          <a:xfrm>
            <a:off x="1315600" y="2633472"/>
            <a:ext cx="6510514" cy="3586353"/>
          </a:xfrm>
        </p:spPr>
      </p:pic>
      <p:sp>
        <p:nvSpPr>
          <p:cNvPr id="4" name="TextBox 3"/>
          <p:cNvSpPr txBox="1"/>
          <p:nvPr/>
        </p:nvSpPr>
        <p:spPr>
          <a:xfrm>
            <a:off x="533400" y="6326546"/>
            <a:ext cx="8182233" cy="432234"/>
          </a:xfrm>
          <a:prstGeom prst="rect">
            <a:avLst/>
          </a:prstGeom>
          <a:noFill/>
        </p:spPr>
        <p:txBody>
          <a:bodyPr wrap="square" rtlCol="0">
            <a:spAutoFit/>
          </a:bodyPr>
          <a:lstStyle/>
          <a:p>
            <a:pPr algn="ctr" defTabSz="914400">
              <a:lnSpc>
                <a:spcPct val="90000"/>
              </a:lnSpc>
              <a:spcBef>
                <a:spcPts val="1000"/>
              </a:spcBef>
            </a:pPr>
            <a:r>
              <a:rPr lang="en-US" sz="2400" kern="1200" dirty="0">
                <a:solidFill>
                  <a:schemeClr val="tx1"/>
                </a:solidFill>
                <a:effectLst>
                  <a:outerShdw blurRad="38100" dist="38100" dir="2700000" algn="tl">
                    <a:srgbClr val="000000">
                      <a:alpha val="43137"/>
                    </a:srgbClr>
                  </a:outerShdw>
                </a:effectLst>
                <a:latin typeface="Avenir Book" panose="02000503020000020003" pitchFamily="2" charset="0"/>
              </a:rPr>
              <a:t>The 8 principal Vavilov centers of origin. 1 = Mesoamerica</a:t>
            </a:r>
          </a:p>
        </p:txBody>
      </p:sp>
      <p:sp>
        <p:nvSpPr>
          <p:cNvPr id="22"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776" y="1733454"/>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278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descr="IMG_85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9813" y="643466"/>
            <a:ext cx="4164372" cy="5571067"/>
          </a:xfrm>
          <a:prstGeom prst="rect">
            <a:avLst/>
          </a:prstGeom>
        </p:spPr>
      </p:pic>
    </p:spTree>
    <p:extLst>
      <p:ext uri="{BB962C8B-B14F-4D97-AF65-F5344CB8AC3E}">
        <p14:creationId xmlns:p14="http://schemas.microsoft.com/office/powerpoint/2010/main" val="956970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IMG_3602.jpg">
            <a:extLst>
              <a:ext uri="{FF2B5EF4-FFF2-40B4-BE49-F238E27FC236}">
                <a16:creationId xmlns:a16="http://schemas.microsoft.com/office/drawing/2014/main" id="{2015ADEA-60A4-EC4F-BAD7-8DDD6BADD012}"/>
              </a:ext>
            </a:extLst>
          </p:cNvPr>
          <p:cNvPicPr>
            <a:picLocks noChangeAspect="1"/>
          </p:cNvPicPr>
          <p:nvPr/>
        </p:nvPicPr>
        <p:blipFill rotWithShape="1">
          <a:blip r:embed="rId3">
            <a:extLst>
              <a:ext uri="{28A0092B-C50C-407E-A947-70E740481C1C}">
                <a14:useLocalDpi xmlns:a14="http://schemas.microsoft.com/office/drawing/2010/main" val="0"/>
              </a:ext>
            </a:extLst>
          </a:blip>
          <a:srcRect b="25000"/>
          <a:stretch/>
        </p:blipFill>
        <p:spPr>
          <a:xfrm>
            <a:off x="20" y="10"/>
            <a:ext cx="9143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DD813AA6-5A84-2B4D-A2E3-0A0DE37777F6}"/>
              </a:ext>
            </a:extLst>
          </p:cNvPr>
          <p:cNvSpPr>
            <a:spLocks noGrp="1"/>
          </p:cNvSpPr>
          <p:nvPr>
            <p:ph type="title"/>
          </p:nvPr>
        </p:nvSpPr>
        <p:spPr>
          <a:xfrm>
            <a:off x="392906" y="5317240"/>
            <a:ext cx="8408194" cy="744836"/>
          </a:xfrm>
        </p:spPr>
        <p:txBody>
          <a:bodyPr>
            <a:normAutofit fontScale="90000"/>
          </a:bodyPr>
          <a:lstStyle/>
          <a:p>
            <a:r>
              <a:rPr lang="en-US" sz="2200" dirty="0">
                <a:solidFill>
                  <a:schemeClr val="tx1">
                    <a:lumMod val="85000"/>
                    <a:lumOff val="15000"/>
                  </a:schemeClr>
                </a:solidFill>
              </a:rPr>
              <a:t>Three generations work the annual </a:t>
            </a:r>
            <a:r>
              <a:rPr lang="en-US" sz="2200" dirty="0" err="1">
                <a:solidFill>
                  <a:schemeClr val="tx1">
                    <a:lumMod val="85000"/>
                    <a:lumOff val="15000"/>
                  </a:schemeClr>
                </a:solidFill>
              </a:rPr>
              <a:t>horneada</a:t>
            </a:r>
            <a:r>
              <a:rPr lang="en-US" sz="2200" dirty="0">
                <a:solidFill>
                  <a:schemeClr val="tx1">
                    <a:lumMod val="85000"/>
                    <a:lumOff val="15000"/>
                  </a:schemeClr>
                </a:solidFill>
              </a:rPr>
              <a:t>.</a:t>
            </a:r>
            <a:br>
              <a:rPr lang="en-US" sz="2200" dirty="0">
                <a:solidFill>
                  <a:schemeClr val="tx1">
                    <a:lumMod val="85000"/>
                    <a:lumOff val="15000"/>
                  </a:schemeClr>
                </a:solidFill>
              </a:rPr>
            </a:br>
            <a:r>
              <a:rPr lang="en-US" sz="2200" dirty="0">
                <a:solidFill>
                  <a:schemeClr val="tx1">
                    <a:lumMod val="85000"/>
                    <a:lumOff val="15000"/>
                  </a:schemeClr>
                </a:solidFill>
              </a:rPr>
              <a:t>Corpus A. Gallegos Ranches, San Luis, CO. Sept. 2015.</a:t>
            </a:r>
            <a:endParaRPr lang="en-US" sz="3100" dirty="0">
              <a:solidFill>
                <a:schemeClr val="tx1">
                  <a:lumMod val="85000"/>
                  <a:lumOff val="15000"/>
                </a:schemeClr>
              </a:solidFill>
            </a:endParaRP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105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dirty="0">
                <a:solidFill>
                  <a:srgbClr val="FFFFFF"/>
                </a:solidFill>
                <a:effectLst>
                  <a:outerShdw blurRad="38100" dist="38100" dir="2700000" algn="tl">
                    <a:srgbClr val="000000">
                      <a:alpha val="43137"/>
                    </a:srgbClr>
                  </a:outerShdw>
                </a:effectLst>
              </a:rPr>
              <a:t>Air-drying the </a:t>
            </a:r>
            <a:r>
              <a:rPr lang="en-US" sz="3600" dirty="0" err="1">
                <a:solidFill>
                  <a:srgbClr val="FFFFFF"/>
                </a:solidFill>
                <a:effectLst>
                  <a:outerShdw blurRad="38100" dist="38100" dir="2700000" algn="tl">
                    <a:srgbClr val="000000">
                      <a:alpha val="43137"/>
                    </a:srgbClr>
                  </a:outerShdw>
                </a:effectLst>
              </a:rPr>
              <a:t>chicos</a:t>
            </a:r>
            <a:r>
              <a:rPr lang="en-US" sz="3600" dirty="0">
                <a:solidFill>
                  <a:srgbClr val="FFFFFF"/>
                </a:solidFill>
                <a:effectLst>
                  <a:outerShdw blurRad="38100" dist="38100" dir="2700000" algn="tl">
                    <a:srgbClr val="000000">
                      <a:alpha val="43137"/>
                    </a:srgbClr>
                  </a:outerShdw>
                </a:effectLst>
              </a:rPr>
              <a:t> under the sun</a:t>
            </a:r>
          </a:p>
        </p:txBody>
      </p:sp>
      <p:pic>
        <p:nvPicPr>
          <p:cNvPr id="4" name="Content Placeholder 3" descr="IMG_8601.jpg"/>
          <p:cNvPicPr>
            <a:picLocks noGrp="1" noChangeAspect="1"/>
          </p:cNvPicPr>
          <p:nvPr>
            <p:ph idx="1"/>
          </p:nvPr>
        </p:nvPicPr>
        <p:blipFill>
          <a:blip r:embed="rId2">
            <a:extLst>
              <a:ext uri="{28A0092B-C50C-407E-A947-70E740481C1C}">
                <a14:useLocalDpi xmlns:a14="http://schemas.microsoft.com/office/drawing/2010/main" val="0"/>
              </a:ext>
            </a:extLst>
          </a:blip>
          <a:srcRect t="22502" b="22502"/>
          <a:stretch>
            <a:fillRect/>
          </a:stretch>
        </p:blip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C0">
            <a:alpha val="34000"/>
          </a:srgb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US" sz="3200" dirty="0">
                <a:solidFill>
                  <a:srgbClr val="FFFFFF"/>
                </a:solidFill>
                <a:effectLst>
                  <a:outerShdw blurRad="38100" dist="38100" dir="2700000" algn="tl">
                    <a:srgbClr val="000000">
                      <a:alpha val="43137"/>
                    </a:srgbClr>
                  </a:outerShdw>
                </a:effectLst>
                <a:latin typeface="Avenir Book" panose="02000503020000020003" pitchFamily="2" charset="0"/>
              </a:rPr>
              <a:t>Summary of production of chicos</a:t>
            </a:r>
          </a:p>
        </p:txBody>
      </p:sp>
      <p:sp>
        <p:nvSpPr>
          <p:cNvPr id="3" name="Content Placeholder 2"/>
          <p:cNvSpPr>
            <a:spLocks noGrp="1"/>
          </p:cNvSpPr>
          <p:nvPr>
            <p:ph idx="1"/>
          </p:nvPr>
        </p:nvSpPr>
        <p:spPr>
          <a:xfrm>
            <a:off x="3607694" y="649480"/>
            <a:ext cx="4916510" cy="5546047"/>
          </a:xfrm>
        </p:spPr>
        <p:txBody>
          <a:bodyPr anchor="ctr">
            <a:normAutofit/>
          </a:bodyPr>
          <a:lstStyle/>
          <a:p>
            <a:pPr marL="0" indent="0">
              <a:buNone/>
            </a:pPr>
            <a:r>
              <a:rPr lang="en-US" sz="2800" dirty="0">
                <a:solidFill>
                  <a:schemeClr val="bg1"/>
                </a:solidFill>
                <a:effectLst>
                  <a:outerShdw blurRad="38100" dist="38100" dir="2700000" algn="tl">
                    <a:srgbClr val="000000">
                      <a:alpha val="43137"/>
                    </a:srgbClr>
                  </a:outerShdw>
                </a:effectLst>
                <a:latin typeface="Avenir Book" panose="02000503020000020003" pitchFamily="2" charset="0"/>
              </a:rPr>
              <a:t>There are 17 steps, all highly labor intensive, involved in the artisan production of chicos: </a:t>
            </a:r>
          </a:p>
          <a:p>
            <a:pPr marL="914400" lvl="1" indent="-514350">
              <a:buFont typeface="+mj-lt"/>
              <a:buAutoNum type="arabicPeriod"/>
            </a:pPr>
            <a:r>
              <a:rPr lang="en-US" dirty="0">
                <a:solidFill>
                  <a:schemeClr val="bg1"/>
                </a:solidFill>
                <a:effectLst>
                  <a:outerShdw blurRad="38100" dist="38100" dir="2700000" algn="tl">
                    <a:srgbClr val="000000">
                      <a:alpha val="43137"/>
                    </a:srgbClr>
                  </a:outerShdw>
                </a:effectLst>
                <a:latin typeface="Avenir Book" panose="02000503020000020003" pitchFamily="2" charset="0"/>
              </a:rPr>
              <a:t>planting</a:t>
            </a:r>
          </a:p>
          <a:p>
            <a:pPr marL="914400" lvl="1" indent="-514350">
              <a:buFont typeface="+mj-lt"/>
              <a:buAutoNum type="arabicPeriod"/>
            </a:pPr>
            <a:r>
              <a:rPr lang="en-US" dirty="0">
                <a:solidFill>
                  <a:schemeClr val="bg1"/>
                </a:solidFill>
                <a:effectLst>
                  <a:outerShdw blurRad="38100" dist="38100" dir="2700000" algn="tl">
                    <a:srgbClr val="000000">
                      <a:alpha val="43137"/>
                    </a:srgbClr>
                  </a:outerShdw>
                </a:effectLst>
                <a:latin typeface="Avenir Book" panose="02000503020000020003" pitchFamily="2" charset="0"/>
              </a:rPr>
              <a:t>irrigating </a:t>
            </a:r>
          </a:p>
          <a:p>
            <a:pPr marL="914400" lvl="1" indent="-514350">
              <a:buFont typeface="+mj-lt"/>
              <a:buAutoNum type="arabicPeriod"/>
            </a:pPr>
            <a:r>
              <a:rPr lang="en-US" dirty="0">
                <a:solidFill>
                  <a:schemeClr val="bg1"/>
                </a:solidFill>
                <a:effectLst>
                  <a:outerShdw blurRad="38100" dist="38100" dir="2700000" algn="tl">
                    <a:srgbClr val="000000">
                      <a:alpha val="43137"/>
                    </a:srgbClr>
                  </a:outerShdw>
                </a:effectLst>
                <a:latin typeface="Avenir Book" panose="02000503020000020003" pitchFamily="2" charset="0"/>
              </a:rPr>
              <a:t>cultivating</a:t>
            </a:r>
          </a:p>
          <a:p>
            <a:pPr marL="914400" lvl="1" indent="-514350">
              <a:buFont typeface="+mj-lt"/>
              <a:buAutoNum type="arabicPeriod"/>
            </a:pPr>
            <a:r>
              <a:rPr lang="en-US" dirty="0">
                <a:solidFill>
                  <a:schemeClr val="bg1"/>
                </a:solidFill>
                <a:effectLst>
                  <a:outerShdw blurRad="38100" dist="38100" dir="2700000" algn="tl">
                    <a:srgbClr val="000000">
                      <a:alpha val="43137"/>
                    </a:srgbClr>
                  </a:outerShdw>
                </a:effectLst>
                <a:latin typeface="Avenir Book" panose="02000503020000020003" pitchFamily="2" charset="0"/>
              </a:rPr>
              <a:t>harvesting</a:t>
            </a:r>
          </a:p>
        </p:txBody>
      </p:sp>
    </p:spTree>
    <p:extLst>
      <p:ext uri="{BB962C8B-B14F-4D97-AF65-F5344CB8AC3E}">
        <p14:creationId xmlns:p14="http://schemas.microsoft.com/office/powerpoint/2010/main" val="3305597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fontScale="92500" lnSpcReduction="10000"/>
          </a:bodyPr>
          <a:lstStyle/>
          <a:p>
            <a:pPr marL="914400" lvl="1" indent="-514350">
              <a:buFont typeface="+mj-lt"/>
              <a:buAutoNum type="arabicPeriod" startAt="5"/>
            </a:pPr>
            <a:r>
              <a:rPr lang="en-US" dirty="0">
                <a:solidFill>
                  <a:srgbClr val="FFFFFF"/>
                </a:solidFill>
                <a:effectLst>
                  <a:outerShdw blurRad="38100" dist="38100" dir="2700000" algn="tl">
                    <a:srgbClr val="000000">
                      <a:alpha val="43137"/>
                    </a:srgbClr>
                  </a:outerShdw>
                </a:effectLst>
                <a:latin typeface="Avenir Book" panose="02000503020000020003" pitchFamily="2" charset="0"/>
              </a:rPr>
              <a:t>stripping corn husks to promote even cooking and prevent scorching,</a:t>
            </a:r>
          </a:p>
          <a:p>
            <a:pPr marL="914400" lvl="1" indent="-514350">
              <a:buFont typeface="+mj-lt"/>
              <a:buAutoNum type="arabicPeriod" startAt="5"/>
            </a:pPr>
            <a:r>
              <a:rPr lang="en-US" dirty="0">
                <a:solidFill>
                  <a:srgbClr val="FFFFFF"/>
                </a:solidFill>
                <a:effectLst>
                  <a:outerShdw blurRad="38100" dist="38100" dir="2700000" algn="tl">
                    <a:srgbClr val="000000">
                      <a:alpha val="43137"/>
                    </a:srgbClr>
                  </a:outerShdw>
                </a:effectLst>
                <a:latin typeface="Avenir Book" panose="02000503020000020003" pitchFamily="2" charset="0"/>
              </a:rPr>
              <a:t>soaking the corn in water prior to cooking,</a:t>
            </a:r>
          </a:p>
          <a:p>
            <a:pPr marL="914400" lvl="1" indent="-514350">
              <a:buFont typeface="+mj-lt"/>
              <a:buAutoNum type="arabicPeriod" startAt="5"/>
            </a:pPr>
            <a:r>
              <a:rPr lang="en-US" dirty="0">
                <a:solidFill>
                  <a:srgbClr val="FFFFFF"/>
                </a:solidFill>
                <a:effectLst>
                  <a:outerShdw blurRad="38100" dist="38100" dir="2700000" algn="tl">
                    <a:srgbClr val="000000">
                      <a:alpha val="43137"/>
                    </a:srgbClr>
                  </a:outerShdw>
                </a:effectLst>
                <a:latin typeface="Avenir Book" panose="02000503020000020003" pitchFamily="2" charset="0"/>
              </a:rPr>
              <a:t>building the fire (preferably with a combination of cedar and </a:t>
            </a:r>
            <a:r>
              <a:rPr lang="en-US" dirty="0" err="1">
                <a:solidFill>
                  <a:srgbClr val="FFFFFF"/>
                </a:solidFill>
                <a:effectLst>
                  <a:outerShdw blurRad="38100" dist="38100" dir="2700000" algn="tl">
                    <a:srgbClr val="000000">
                      <a:alpha val="43137"/>
                    </a:srgbClr>
                  </a:outerShdw>
                </a:effectLst>
                <a:latin typeface="Avenir Book" panose="02000503020000020003" pitchFamily="2" charset="0"/>
              </a:rPr>
              <a:t>piñon</a:t>
            </a:r>
            <a:r>
              <a:rPr lang="en-US" dirty="0">
                <a:solidFill>
                  <a:srgbClr val="FFFFFF"/>
                </a:solidFill>
                <a:effectLst>
                  <a:outerShdw blurRad="38100" dist="38100" dir="2700000" algn="tl">
                    <a:srgbClr val="000000">
                      <a:alpha val="43137"/>
                    </a:srgbClr>
                  </a:outerShdw>
                </a:effectLst>
                <a:latin typeface="Avenir Book" panose="02000503020000020003" pitchFamily="2" charset="0"/>
              </a:rPr>
              <a:t>),</a:t>
            </a:r>
          </a:p>
          <a:p>
            <a:pPr marL="914400" lvl="1" indent="-514350">
              <a:buFont typeface="+mj-lt"/>
              <a:buAutoNum type="arabicPeriod" startAt="5"/>
            </a:pPr>
            <a:r>
              <a:rPr lang="en-US" dirty="0">
                <a:solidFill>
                  <a:srgbClr val="FFFFFF"/>
                </a:solidFill>
                <a:effectLst>
                  <a:outerShdw blurRad="38100" dist="38100" dir="2700000" algn="tl">
                    <a:srgbClr val="000000">
                      <a:alpha val="43137"/>
                    </a:srgbClr>
                  </a:outerShdw>
                </a:effectLst>
                <a:latin typeface="Avenir Book" panose="02000503020000020003" pitchFamily="2" charset="0"/>
              </a:rPr>
              <a:t>feeding the corn into the </a:t>
            </a:r>
            <a:r>
              <a:rPr lang="en-US" dirty="0" err="1">
                <a:solidFill>
                  <a:srgbClr val="FFFFFF"/>
                </a:solidFill>
                <a:effectLst>
                  <a:outerShdw blurRad="38100" dist="38100" dir="2700000" algn="tl">
                    <a:srgbClr val="000000">
                      <a:alpha val="43137"/>
                    </a:srgbClr>
                  </a:outerShdw>
                </a:effectLst>
                <a:latin typeface="Avenir Book" panose="02000503020000020003" pitchFamily="2" charset="0"/>
              </a:rPr>
              <a:t>horno</a:t>
            </a:r>
            <a:r>
              <a:rPr lang="en-US" dirty="0">
                <a:solidFill>
                  <a:srgbClr val="FFFFFF"/>
                </a:solidFill>
                <a:effectLst>
                  <a:outerShdw blurRad="38100" dist="38100" dir="2700000" algn="tl">
                    <a:srgbClr val="000000">
                      <a:alpha val="43137"/>
                    </a:srgbClr>
                  </a:outerShdw>
                </a:effectLst>
                <a:latin typeface="Avenir Book" panose="02000503020000020003" pitchFamily="2" charset="0"/>
              </a:rPr>
              <a:t>,</a:t>
            </a:r>
          </a:p>
          <a:p>
            <a:pPr marL="914400" lvl="1" indent="-514350">
              <a:buFont typeface="+mj-lt"/>
              <a:buAutoNum type="arabicPeriod" startAt="5"/>
            </a:pPr>
            <a:r>
              <a:rPr lang="en-US" dirty="0">
                <a:solidFill>
                  <a:srgbClr val="FFFFFF"/>
                </a:solidFill>
                <a:effectLst>
                  <a:outerShdw blurRad="38100" dist="38100" dir="2700000" algn="tl">
                    <a:srgbClr val="000000">
                      <a:alpha val="43137"/>
                    </a:srgbClr>
                  </a:outerShdw>
                </a:effectLst>
                <a:latin typeface="Avenir Book" panose="02000503020000020003" pitchFamily="2" charset="0"/>
              </a:rPr>
              <a:t>sealing the door and rear vent and checking and plugging the oven for leaks</a:t>
            </a:r>
          </a:p>
          <a:p>
            <a:pPr marL="914400" lvl="1" indent="-514350">
              <a:buFont typeface="+mj-lt"/>
              <a:buAutoNum type="arabicPeriod" startAt="5"/>
            </a:pPr>
            <a:r>
              <a:rPr lang="en-US" dirty="0">
                <a:solidFill>
                  <a:srgbClr val="FFFFFF"/>
                </a:solidFill>
                <a:effectLst>
                  <a:outerShdw blurRad="38100" dist="38100" dir="2700000" algn="tl">
                    <a:srgbClr val="000000">
                      <a:alpha val="43137"/>
                    </a:srgbClr>
                  </a:outerShdw>
                </a:effectLst>
                <a:latin typeface="Avenir Book" panose="02000503020000020003" pitchFamily="2" charset="0"/>
              </a:rPr>
              <a:t>We recently (2010) started to skip this step, on the advice of another local mentor, and have found that leaving all the husks intact produces fewer losses from burned kernels and cores and also saves time and labor costs.</a:t>
            </a:r>
          </a:p>
          <a:p>
            <a:pPr marL="0" indent="0">
              <a:buNone/>
            </a:pPr>
            <a:endParaRPr lang="en-US" dirty="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fontScale="85000" lnSpcReduction="10000"/>
          </a:bodyPr>
          <a:lstStyle/>
          <a:p>
            <a:pPr marL="914400" lvl="1" indent="-514350">
              <a:buFont typeface="+mj-lt"/>
              <a:buAutoNum type="arabicPeriod" startAt="11"/>
            </a:pPr>
            <a:r>
              <a:rPr lang="en-US" dirty="0">
                <a:solidFill>
                  <a:srgbClr val="FFFFFF"/>
                </a:solidFill>
                <a:effectLst>
                  <a:outerShdw blurRad="38100" dist="38100" dir="2700000" algn="tl">
                    <a:srgbClr val="000000">
                      <a:alpha val="43137"/>
                    </a:srgbClr>
                  </a:outerShdw>
                </a:effectLst>
                <a:latin typeface="Avenir Book" panose="02000503020000020003" pitchFamily="2" charset="0"/>
              </a:rPr>
              <a:t>steaming the crop overnight in the sealed </a:t>
            </a:r>
            <a:r>
              <a:rPr lang="en-US" dirty="0" err="1">
                <a:solidFill>
                  <a:srgbClr val="FFFFFF"/>
                </a:solidFill>
                <a:effectLst>
                  <a:outerShdw blurRad="38100" dist="38100" dir="2700000" algn="tl">
                    <a:srgbClr val="000000">
                      <a:alpha val="43137"/>
                    </a:srgbClr>
                  </a:outerShdw>
                </a:effectLst>
                <a:latin typeface="Avenir Book" panose="02000503020000020003" pitchFamily="2" charset="0"/>
              </a:rPr>
              <a:t>horno</a:t>
            </a:r>
            <a:r>
              <a:rPr lang="en-US" dirty="0">
                <a:solidFill>
                  <a:srgbClr val="FFFFFF"/>
                </a:solidFill>
                <a:effectLst>
                  <a:outerShdw blurRad="38100" dist="38100" dir="2700000" algn="tl">
                    <a:srgbClr val="000000">
                      <a:alpha val="43137"/>
                    </a:srgbClr>
                  </a:outerShdw>
                </a:effectLst>
                <a:latin typeface="Avenir Book" panose="02000503020000020003" pitchFamily="2" charset="0"/>
              </a:rPr>
              <a:t>,</a:t>
            </a:r>
          </a:p>
          <a:p>
            <a:pPr marL="914400" lvl="1" indent="-514350">
              <a:buFont typeface="+mj-lt"/>
              <a:buAutoNum type="arabicPeriod" startAt="11"/>
            </a:pPr>
            <a:r>
              <a:rPr lang="en-US" dirty="0">
                <a:solidFill>
                  <a:srgbClr val="FFFFFF"/>
                </a:solidFill>
                <a:effectLst>
                  <a:outerShdw blurRad="38100" dist="38100" dir="2700000" algn="tl">
                    <a:srgbClr val="000000">
                      <a:alpha val="43137"/>
                    </a:srgbClr>
                  </a:outerShdw>
                </a:effectLst>
                <a:latin typeface="Avenir Book" panose="02000503020000020003" pitchFamily="2" charset="0"/>
              </a:rPr>
              <a:t>removing the steamed corn from the </a:t>
            </a:r>
            <a:r>
              <a:rPr lang="en-US" dirty="0" err="1">
                <a:solidFill>
                  <a:srgbClr val="FFFFFF"/>
                </a:solidFill>
                <a:effectLst>
                  <a:outerShdw blurRad="38100" dist="38100" dir="2700000" algn="tl">
                    <a:srgbClr val="000000">
                      <a:alpha val="43137"/>
                    </a:srgbClr>
                  </a:outerShdw>
                </a:effectLst>
                <a:latin typeface="Avenir Book" panose="02000503020000020003" pitchFamily="2" charset="0"/>
              </a:rPr>
              <a:t>horno</a:t>
            </a:r>
            <a:r>
              <a:rPr lang="en-US" dirty="0">
                <a:solidFill>
                  <a:srgbClr val="FFFFFF"/>
                </a:solidFill>
                <a:effectLst>
                  <a:outerShdw blurRad="38100" dist="38100" dir="2700000" algn="tl">
                    <a:srgbClr val="000000">
                      <a:alpha val="43137"/>
                    </a:srgbClr>
                  </a:outerShdw>
                </a:effectLst>
                <a:latin typeface="Avenir Book" panose="02000503020000020003" pitchFamily="2" charset="0"/>
              </a:rPr>
              <a:t>,</a:t>
            </a:r>
          </a:p>
          <a:p>
            <a:pPr marL="914400" lvl="1" indent="-514350">
              <a:buFont typeface="+mj-lt"/>
              <a:buAutoNum type="arabicPeriod" startAt="11"/>
            </a:pPr>
            <a:r>
              <a:rPr lang="en-US" dirty="0">
                <a:solidFill>
                  <a:srgbClr val="FFFFFF"/>
                </a:solidFill>
                <a:effectLst>
                  <a:outerShdw blurRad="38100" dist="38100" dir="2700000" algn="tl">
                    <a:srgbClr val="000000">
                      <a:alpha val="43137"/>
                    </a:srgbClr>
                  </a:outerShdw>
                </a:effectLst>
                <a:latin typeface="Avenir Book" panose="02000503020000020003" pitchFamily="2" charset="0"/>
              </a:rPr>
              <a:t>stripping the remaining husks from the steamed corn,</a:t>
            </a:r>
          </a:p>
          <a:p>
            <a:pPr marL="914400" lvl="1" indent="-514350">
              <a:buFont typeface="+mj-lt"/>
              <a:buAutoNum type="arabicPeriod" startAt="11"/>
            </a:pPr>
            <a:r>
              <a:rPr lang="en-US" dirty="0">
                <a:solidFill>
                  <a:srgbClr val="FFFFFF"/>
                </a:solidFill>
                <a:effectLst>
                  <a:outerShdw blurRad="38100" dist="38100" dir="2700000" algn="tl">
                    <a:srgbClr val="000000">
                      <a:alpha val="43137"/>
                    </a:srgbClr>
                  </a:outerShdw>
                </a:effectLst>
                <a:latin typeface="Avenir Book" panose="02000503020000020003" pitchFamily="2" charset="0"/>
              </a:rPr>
              <a:t>laying out the corn on drying racks for 3-5 days to dry under the sun,</a:t>
            </a:r>
          </a:p>
          <a:p>
            <a:pPr marL="914400" lvl="1" indent="-514350">
              <a:buFont typeface="+mj-lt"/>
              <a:buAutoNum type="arabicPeriod" startAt="11"/>
            </a:pPr>
            <a:r>
              <a:rPr lang="en-US" dirty="0">
                <a:solidFill>
                  <a:srgbClr val="FFFFFF"/>
                </a:solidFill>
                <a:effectLst>
                  <a:outerShdw blurRad="38100" dist="38100" dir="2700000" algn="tl">
                    <a:srgbClr val="000000">
                      <a:alpha val="43137"/>
                    </a:srgbClr>
                  </a:outerShdw>
                </a:effectLst>
                <a:latin typeface="Avenir Book" panose="02000503020000020003" pitchFamily="2" charset="0"/>
              </a:rPr>
              <a:t>stripping the kernels from the cobs (a process called </a:t>
            </a:r>
            <a:r>
              <a:rPr lang="en-US" i="1" dirty="0" err="1">
                <a:solidFill>
                  <a:srgbClr val="FFFFFF"/>
                </a:solidFill>
                <a:effectLst>
                  <a:outerShdw blurRad="38100" dist="38100" dir="2700000" algn="tl">
                    <a:srgbClr val="000000">
                      <a:alpha val="43137"/>
                    </a:srgbClr>
                  </a:outerShdw>
                </a:effectLst>
                <a:latin typeface="Avenir Book" panose="02000503020000020003" pitchFamily="2" charset="0"/>
              </a:rPr>
              <a:t>desgranando</a:t>
            </a:r>
            <a:r>
              <a:rPr lang="en-US" dirty="0">
                <a:solidFill>
                  <a:srgbClr val="FFFFFF"/>
                </a:solidFill>
                <a:effectLst>
                  <a:outerShdw blurRad="38100" dist="38100" dir="2700000" algn="tl">
                    <a:srgbClr val="000000">
                      <a:alpha val="43137"/>
                    </a:srgbClr>
                  </a:outerShdw>
                </a:effectLst>
                <a:latin typeface="Avenir Book" panose="02000503020000020003" pitchFamily="2" charset="0"/>
              </a:rPr>
              <a:t>),</a:t>
            </a:r>
          </a:p>
          <a:p>
            <a:pPr marL="914400" lvl="1" indent="-514350">
              <a:buFont typeface="+mj-lt"/>
              <a:buAutoNum type="arabicPeriod" startAt="11"/>
            </a:pPr>
            <a:r>
              <a:rPr lang="en-US" dirty="0">
                <a:solidFill>
                  <a:srgbClr val="FFFFFF"/>
                </a:solidFill>
                <a:effectLst>
                  <a:outerShdw blurRad="38100" dist="38100" dir="2700000" algn="tl">
                    <a:srgbClr val="000000">
                      <a:alpha val="43137"/>
                    </a:srgbClr>
                  </a:outerShdw>
                </a:effectLst>
                <a:latin typeface="Avenir Book" panose="02000503020000020003" pitchFamily="2" charset="0"/>
              </a:rPr>
              <a:t>cleaning the </a:t>
            </a:r>
            <a:r>
              <a:rPr lang="en-US" dirty="0" err="1">
                <a:solidFill>
                  <a:srgbClr val="FFFFFF"/>
                </a:solidFill>
                <a:effectLst>
                  <a:outerShdw blurRad="38100" dist="38100" dir="2700000" algn="tl">
                    <a:srgbClr val="000000">
                      <a:alpha val="43137"/>
                    </a:srgbClr>
                  </a:outerShdw>
                </a:effectLst>
                <a:latin typeface="Avenir Book" panose="02000503020000020003" pitchFamily="2" charset="0"/>
              </a:rPr>
              <a:t>chicos</a:t>
            </a:r>
            <a:r>
              <a:rPr lang="en-US" dirty="0">
                <a:solidFill>
                  <a:srgbClr val="FFFFFF"/>
                </a:solidFill>
                <a:effectLst>
                  <a:outerShdw blurRad="38100" dist="38100" dir="2700000" algn="tl">
                    <a:srgbClr val="000000">
                      <a:alpha val="43137"/>
                    </a:srgbClr>
                  </a:outerShdw>
                </a:effectLst>
                <a:latin typeface="Avenir Book" panose="02000503020000020003" pitchFamily="2" charset="0"/>
              </a:rPr>
              <a:t> on a windy day or in front of a fan, and</a:t>
            </a:r>
          </a:p>
          <a:p>
            <a:pPr marL="914400" lvl="1" indent="-514350">
              <a:buFont typeface="+mj-lt"/>
              <a:buAutoNum type="arabicPeriod" startAt="11"/>
            </a:pPr>
            <a:r>
              <a:rPr lang="en-US" dirty="0">
                <a:solidFill>
                  <a:srgbClr val="FFFFFF"/>
                </a:solidFill>
                <a:effectLst>
                  <a:outerShdw blurRad="38100" dist="38100" dir="2700000" algn="tl">
                    <a:srgbClr val="000000">
                      <a:alpha val="43137"/>
                    </a:srgbClr>
                  </a:outerShdw>
                </a:effectLst>
                <a:latin typeface="Avenir Book" panose="02000503020000020003" pitchFamily="2" charset="0"/>
              </a:rPr>
              <a:t>packaging the </a:t>
            </a:r>
            <a:r>
              <a:rPr lang="en-US" dirty="0" err="1">
                <a:solidFill>
                  <a:srgbClr val="FFFFFF"/>
                </a:solidFill>
                <a:effectLst>
                  <a:outerShdw blurRad="38100" dist="38100" dir="2700000" algn="tl">
                    <a:srgbClr val="000000">
                      <a:alpha val="43137"/>
                    </a:srgbClr>
                  </a:outerShdw>
                </a:effectLst>
                <a:latin typeface="Avenir Book" panose="02000503020000020003" pitchFamily="2" charset="0"/>
              </a:rPr>
              <a:t>chicos</a:t>
            </a:r>
            <a:r>
              <a:rPr lang="en-US" dirty="0">
                <a:solidFill>
                  <a:srgbClr val="FFFFFF"/>
                </a:solidFill>
                <a:effectLst>
                  <a:outerShdw blurRad="38100" dist="38100" dir="2700000" algn="tl">
                    <a:srgbClr val="000000">
                      <a:alpha val="43137"/>
                    </a:srgbClr>
                  </a:outerShdw>
                </a:effectLst>
                <a:latin typeface="Avenir Book" panose="02000503020000020003" pitchFamily="2" charset="0"/>
              </a:rPr>
              <a:t> for sales or storing them for future use. </a:t>
            </a:r>
          </a:p>
          <a:p>
            <a:pPr marL="914400" lvl="1" indent="-514350">
              <a:buFont typeface="+mj-lt"/>
              <a:buAutoNum type="arabicPeriod" startAt="11"/>
            </a:pPr>
            <a:endParaRPr lang="en-US" dirty="0">
              <a:solidFill>
                <a:srgbClr val="FFFFFF"/>
              </a:solidFill>
              <a:effectLst>
                <a:outerShdw blurRad="38100" dist="38100" dir="2700000" algn="tl">
                  <a:srgbClr val="000000">
                    <a:alpha val="43137"/>
                  </a:srgbClr>
                </a:outerShdw>
              </a:effectLst>
              <a:latin typeface="Avenir Book" panose="02000503020000020003" pitchFamily="2" charset="0"/>
            </a:endParaRPr>
          </a:p>
          <a:p>
            <a:pPr marL="400050" lvl="1" indent="0">
              <a:buNone/>
            </a:pPr>
            <a:r>
              <a:rPr lang="en-US" sz="3500" dirty="0">
                <a:solidFill>
                  <a:srgbClr val="FFFFFF"/>
                </a:solidFill>
                <a:effectLst>
                  <a:outerShdw blurRad="38100" dist="38100" dir="2700000" algn="tl">
                    <a:srgbClr val="000000">
                      <a:alpha val="43137"/>
                    </a:srgbClr>
                  </a:outerShdw>
                </a:effectLst>
                <a:latin typeface="Avenir Book" panose="02000503020000020003" pitchFamily="2" charset="0"/>
              </a:rPr>
              <a:t>The epitome of local, slow, and deep food.</a:t>
            </a:r>
          </a:p>
          <a:p>
            <a:pPr marL="0" indent="0">
              <a:buNone/>
            </a:pPr>
            <a:endParaRPr lang="en-US" dirty="0">
              <a:solidFill>
                <a:srgbClr val="FFFFFF"/>
              </a:solidFill>
            </a:endParaRPr>
          </a:p>
        </p:txBody>
      </p:sp>
    </p:spTree>
    <p:extLst>
      <p:ext uri="{BB962C8B-B14F-4D97-AF65-F5344CB8AC3E}">
        <p14:creationId xmlns:p14="http://schemas.microsoft.com/office/powerpoint/2010/main" val="63522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IMG_4015.jpg"/>
          <p:cNvPicPr>
            <a:picLocks noGrp="1" noChangeAspect="1"/>
          </p:cNvPicPr>
          <p:nvPr>
            <p:ph idx="1"/>
          </p:nvPr>
        </p:nvPicPr>
        <p:blipFill rotWithShape="1">
          <a:blip r:embed="rId3">
            <a:extLst>
              <a:ext uri="{28A0092B-C50C-407E-A947-70E740481C1C}">
                <a14:useLocalDpi xmlns:a14="http://schemas.microsoft.com/office/drawing/2010/main" val="0"/>
              </a:ext>
            </a:extLst>
          </a:blip>
          <a:srcRect r="332" b="-2"/>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2906" y="5317240"/>
            <a:ext cx="8408194" cy="744836"/>
          </a:xfrm>
        </p:spPr>
        <p:txBody>
          <a:bodyPr vert="horz" lIns="91440" tIns="45720" rIns="91440" bIns="45720" rtlCol="0" anchor="ctr">
            <a:normAutofit/>
          </a:bodyPr>
          <a:lstStyle/>
          <a:p>
            <a:pPr defTabSz="914400">
              <a:lnSpc>
                <a:spcPct val="90000"/>
              </a:lnSpc>
            </a:pPr>
            <a:r>
              <a:rPr lang="en-US" sz="3100" dirty="0">
                <a:solidFill>
                  <a:schemeClr val="tx1">
                    <a:lumMod val="85000"/>
                    <a:lumOff val="15000"/>
                  </a:schemeClr>
                </a:solidFill>
                <a:effectLst>
                  <a:outerShdw blurRad="38100" dist="38100" dir="2700000" algn="tl">
                    <a:srgbClr val="000000">
                      <a:alpha val="43137"/>
                    </a:srgbClr>
                  </a:outerShdw>
                </a:effectLst>
                <a:latin typeface="Avenir Book" panose="02000503020000020003" pitchFamily="2" charset="0"/>
              </a:rPr>
              <a:t>Chicos, fresh out of the </a:t>
            </a:r>
            <a:r>
              <a:rPr lang="en-US" sz="3100" dirty="0" err="1">
                <a:solidFill>
                  <a:schemeClr val="tx1">
                    <a:lumMod val="85000"/>
                    <a:lumOff val="15000"/>
                  </a:schemeClr>
                </a:solidFill>
                <a:effectLst>
                  <a:outerShdw blurRad="38100" dist="38100" dir="2700000" algn="tl">
                    <a:srgbClr val="000000">
                      <a:alpha val="43137"/>
                    </a:srgbClr>
                  </a:outerShdw>
                </a:effectLst>
                <a:latin typeface="Avenir Book" panose="02000503020000020003" pitchFamily="2" charset="0"/>
              </a:rPr>
              <a:t>horno</a:t>
            </a:r>
            <a:endParaRPr lang="en-US" sz="3100" dirty="0">
              <a:solidFill>
                <a:schemeClr val="tx1">
                  <a:lumMod val="85000"/>
                  <a:lumOff val="15000"/>
                </a:schemeClr>
              </a:solidFill>
              <a:effectLst>
                <a:outerShdw blurRad="38100" dist="38100" dir="2700000" algn="tl">
                  <a:srgbClr val="000000">
                    <a:alpha val="43137"/>
                  </a:srgbClr>
                </a:outerShdw>
              </a:effectLst>
              <a:latin typeface="Avenir Book" panose="02000503020000020003" pitchFamily="2"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sz="3600" dirty="0">
                <a:solidFill>
                  <a:srgbClr val="FFFFFF"/>
                </a:solidFill>
                <a:effectLst>
                  <a:outerShdw blurRad="38100" dist="38100" dir="2700000" algn="tl">
                    <a:srgbClr val="000000">
                      <a:alpha val="43137"/>
                    </a:srgbClr>
                  </a:outerShdw>
                </a:effectLst>
              </a:rPr>
              <a:t>Cleaning the </a:t>
            </a:r>
            <a:r>
              <a:rPr lang="en-US" sz="3600" dirty="0" err="1">
                <a:solidFill>
                  <a:srgbClr val="FFFFFF"/>
                </a:solidFill>
                <a:effectLst>
                  <a:outerShdw blurRad="38100" dist="38100" dir="2700000" algn="tl">
                    <a:srgbClr val="000000">
                      <a:alpha val="43137"/>
                    </a:srgbClr>
                  </a:outerShdw>
                </a:effectLst>
              </a:rPr>
              <a:t>maíz</a:t>
            </a:r>
            <a:r>
              <a:rPr lang="en-US" sz="3600" dirty="0">
                <a:solidFill>
                  <a:srgbClr val="FFFFFF"/>
                </a:solidFill>
                <a:effectLst>
                  <a:outerShdw blurRad="38100" dist="38100" dir="2700000" algn="tl">
                    <a:srgbClr val="000000">
                      <a:alpha val="43137"/>
                    </a:srgbClr>
                  </a:outerShdw>
                </a:effectLst>
              </a:rPr>
              <a:t> de </a:t>
            </a:r>
            <a:r>
              <a:rPr lang="en-US" sz="3600" dirty="0" err="1">
                <a:solidFill>
                  <a:srgbClr val="FFFFFF"/>
                </a:solidFill>
                <a:effectLst>
                  <a:outerShdw blurRad="38100" dist="38100" dir="2700000" algn="tl">
                    <a:srgbClr val="000000">
                      <a:alpha val="43137"/>
                    </a:srgbClr>
                  </a:outerShdw>
                </a:effectLst>
              </a:rPr>
              <a:t>concho</a:t>
            </a:r>
            <a:r>
              <a:rPr lang="en-US" sz="3600" dirty="0">
                <a:solidFill>
                  <a:srgbClr val="FFFFFF"/>
                </a:solidFill>
                <a:effectLst>
                  <a:outerShdw blurRad="38100" dist="38100" dir="2700000" algn="tl">
                    <a:srgbClr val="000000">
                      <a:alpha val="43137"/>
                    </a:srgbClr>
                  </a:outerShdw>
                </a:effectLst>
              </a:rPr>
              <a:t> and </a:t>
            </a:r>
            <a:r>
              <a:rPr lang="en-US" sz="3600" dirty="0" err="1">
                <a:solidFill>
                  <a:srgbClr val="FFFFFF"/>
                </a:solidFill>
                <a:effectLst>
                  <a:outerShdw blurRad="38100" dist="38100" dir="2700000" algn="tl">
                    <a:srgbClr val="000000">
                      <a:alpha val="43137"/>
                    </a:srgbClr>
                  </a:outerShdw>
                </a:effectLst>
              </a:rPr>
              <a:t>bolita</a:t>
            </a:r>
            <a:r>
              <a:rPr lang="en-US" sz="3600" dirty="0">
                <a:solidFill>
                  <a:srgbClr val="FFFFFF"/>
                </a:solidFill>
                <a:effectLst>
                  <a:outerShdw blurRad="38100" dist="38100" dir="2700000" algn="tl">
                    <a:srgbClr val="000000">
                      <a:alpha val="43137"/>
                    </a:srgbClr>
                  </a:outerShdw>
                </a:effectLst>
              </a:rPr>
              <a:t> beans</a:t>
            </a:r>
          </a:p>
        </p:txBody>
      </p:sp>
      <p:pic>
        <p:nvPicPr>
          <p:cNvPr id="20482" name="Picture 2"/>
          <p:cNvPicPr>
            <a:picLocks noChangeAspect="1" noChangeArrowheads="1"/>
          </p:cNvPicPr>
          <p:nvPr/>
        </p:nvPicPr>
        <p:blipFill>
          <a:blip r:embed="rId2"/>
          <a:srcRect/>
          <a:stretch>
            <a:fillRect/>
          </a:stretch>
        </p:blipFill>
        <p:spPr bwMode="auto">
          <a:xfrm>
            <a:off x="990600" y="1600200"/>
            <a:ext cx="6966857" cy="457200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0"/>
            <a:ext cx="3124200" cy="4114800"/>
          </a:xfrm>
        </p:spPr>
        <p:txBody>
          <a:bodyPr>
            <a:normAutofit fontScale="90000"/>
          </a:bodyPr>
          <a:lstStyle/>
          <a:p>
            <a:pPr algn="l"/>
            <a:r>
              <a:rPr lang="en-US" sz="2800" dirty="0">
                <a:solidFill>
                  <a:srgbClr val="FFFFFF"/>
                </a:solidFill>
                <a:effectLst>
                  <a:outerShdw blurRad="38100" dist="38100" dir="2700000" algn="tl">
                    <a:srgbClr val="000000">
                      <a:alpha val="43137"/>
                    </a:srgbClr>
                  </a:outerShdw>
                </a:effectLst>
              </a:rPr>
              <a:t>1. Caramelize onions (15-20 minutes) </a:t>
            </a:r>
            <a:br>
              <a:rPr lang="en-US" sz="2800" dirty="0">
                <a:solidFill>
                  <a:srgbClr val="FFFFFF"/>
                </a:solidFill>
                <a:effectLst>
                  <a:outerShdw blurRad="38100" dist="38100" dir="2700000" algn="tl">
                    <a:srgbClr val="000000">
                      <a:alpha val="43137"/>
                    </a:srgbClr>
                  </a:outerShdw>
                </a:effectLst>
              </a:rPr>
            </a:br>
            <a:r>
              <a:rPr lang="en-US" sz="2800" dirty="0">
                <a:solidFill>
                  <a:srgbClr val="FFFFFF"/>
                </a:solidFill>
                <a:effectLst>
                  <a:outerShdw blurRad="38100" dist="38100" dir="2700000" algn="tl">
                    <a:srgbClr val="000000">
                      <a:alpha val="43137"/>
                    </a:srgbClr>
                  </a:outerShdw>
                </a:effectLst>
              </a:rPr>
              <a:t>2. Add roasted corn  </a:t>
            </a:r>
            <a:br>
              <a:rPr lang="en-US" sz="2800" dirty="0">
                <a:solidFill>
                  <a:srgbClr val="FFFFFF"/>
                </a:solidFill>
                <a:effectLst>
                  <a:outerShdw blurRad="38100" dist="38100" dir="2700000" algn="tl">
                    <a:srgbClr val="000000">
                      <a:alpha val="43137"/>
                    </a:srgbClr>
                  </a:outerShdw>
                </a:effectLst>
              </a:rPr>
            </a:br>
            <a:r>
              <a:rPr lang="en-US" sz="2800" dirty="0">
                <a:solidFill>
                  <a:srgbClr val="FFFFFF"/>
                </a:solidFill>
                <a:effectLst>
                  <a:outerShdw blurRad="38100" dist="38100" dir="2700000" algn="tl">
                    <a:srgbClr val="000000">
                      <a:alpha val="43137"/>
                    </a:srgbClr>
                  </a:outerShdw>
                </a:effectLst>
              </a:rPr>
              <a:t>3. Add water to cover corn and bring to soft boil</a:t>
            </a:r>
            <a:br>
              <a:rPr lang="en-US" sz="2800" dirty="0">
                <a:solidFill>
                  <a:srgbClr val="FFFFFF"/>
                </a:solidFill>
                <a:effectLst>
                  <a:outerShdw blurRad="38100" dist="38100" dir="2700000" algn="tl">
                    <a:srgbClr val="000000">
                      <a:alpha val="43137"/>
                    </a:srgbClr>
                  </a:outerShdw>
                </a:effectLst>
              </a:rPr>
            </a:br>
            <a:r>
              <a:rPr lang="en-US" sz="2800" dirty="0">
                <a:solidFill>
                  <a:srgbClr val="FFFFFF"/>
                </a:solidFill>
                <a:effectLst>
                  <a:outerShdw blurRad="38100" dist="38100" dir="2700000" algn="tl">
                    <a:srgbClr val="000000">
                      <a:alpha val="43137"/>
                    </a:srgbClr>
                  </a:outerShdw>
                </a:effectLst>
              </a:rPr>
              <a:t>4. Add </a:t>
            </a:r>
            <a:r>
              <a:rPr lang="en-US" sz="2800" dirty="0" err="1">
                <a:solidFill>
                  <a:srgbClr val="FFFFFF"/>
                </a:solidFill>
                <a:effectLst>
                  <a:outerShdw blurRad="38100" dist="38100" dir="2700000" algn="tl">
                    <a:srgbClr val="000000">
                      <a:alpha val="43137"/>
                    </a:srgbClr>
                  </a:outerShdw>
                </a:effectLst>
              </a:rPr>
              <a:t>bolitas</a:t>
            </a:r>
            <a:br>
              <a:rPr lang="en-US" sz="2800" dirty="0">
                <a:solidFill>
                  <a:srgbClr val="FFFFFF"/>
                </a:solidFill>
                <a:effectLst>
                  <a:outerShdw blurRad="38100" dist="38100" dir="2700000" algn="tl">
                    <a:srgbClr val="000000">
                      <a:alpha val="43137"/>
                    </a:srgbClr>
                  </a:outerShdw>
                </a:effectLst>
              </a:rPr>
            </a:br>
            <a:r>
              <a:rPr lang="en-US" sz="2800" dirty="0">
                <a:solidFill>
                  <a:srgbClr val="FFFFFF"/>
                </a:solidFill>
                <a:effectLst>
                  <a:outerShdw blurRad="38100" dist="38100" dir="2700000" algn="tl">
                    <a:srgbClr val="000000">
                      <a:alpha val="43137"/>
                    </a:srgbClr>
                  </a:outerShdw>
                </a:effectLst>
              </a:rPr>
              <a:t>5. Season: red chili powder, garlic powder, salt, and pepper </a:t>
            </a:r>
          </a:p>
        </p:txBody>
      </p:sp>
      <p:pic>
        <p:nvPicPr>
          <p:cNvPr id="4" name="Content Placeholder 3" descr="IMG_4376.JPG"/>
          <p:cNvPicPr>
            <a:picLocks noGrp="1" noChangeAspect="1"/>
          </p:cNvPicPr>
          <p:nvPr>
            <p:ph idx="1"/>
          </p:nvPr>
        </p:nvPicPr>
        <p:blipFill>
          <a:blip r:embed="rId2"/>
          <a:stretch>
            <a:fillRect/>
          </a:stretch>
        </p:blipFill>
        <p:spPr>
          <a:xfrm>
            <a:off x="3634929" y="1524000"/>
            <a:ext cx="5509071" cy="41148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fontScale="90000"/>
          </a:bodyPr>
          <a:lstStyle/>
          <a:p>
            <a:pPr algn="r"/>
            <a:r>
              <a:rPr lang="en-US" sz="3600" dirty="0">
                <a:solidFill>
                  <a:srgbClr val="FFFFFF"/>
                </a:solidFill>
                <a:effectLst>
                  <a:outerShdw blurRad="38100" dist="38100" dir="2700000" algn="tl">
                    <a:srgbClr val="000000">
                      <a:alpha val="43137"/>
                    </a:srgbClr>
                  </a:outerShdw>
                </a:effectLst>
              </a:rPr>
              <a:t>Adding </a:t>
            </a:r>
            <a:r>
              <a:rPr lang="en-US" sz="3600" dirty="0" err="1">
                <a:solidFill>
                  <a:srgbClr val="FFFFFF"/>
                </a:solidFill>
                <a:effectLst>
                  <a:outerShdw blurRad="38100" dist="38100" dir="2700000" algn="tl">
                    <a:srgbClr val="000000">
                      <a:alpha val="43137"/>
                    </a:srgbClr>
                  </a:outerShdw>
                </a:effectLst>
              </a:rPr>
              <a:t>bolitas</a:t>
            </a:r>
            <a:r>
              <a:rPr lang="en-US" sz="3600" dirty="0">
                <a:solidFill>
                  <a:srgbClr val="FFFFFF"/>
                </a:solidFill>
                <a:effectLst>
                  <a:outerShdw blurRad="38100" dist="38100" dir="2700000" algn="tl">
                    <a:srgbClr val="000000">
                      <a:alpha val="43137"/>
                    </a:srgbClr>
                  </a:outerShdw>
                </a:effectLst>
              </a:rPr>
              <a:t> to </a:t>
            </a:r>
            <a:r>
              <a:rPr lang="en-US" sz="3600" dirty="0" err="1">
                <a:solidFill>
                  <a:srgbClr val="FFFFFF"/>
                </a:solidFill>
                <a:effectLst>
                  <a:outerShdw blurRad="38100" dist="38100" dir="2700000" algn="tl">
                    <a:srgbClr val="000000">
                      <a:alpha val="43137"/>
                    </a:srgbClr>
                  </a:outerShdw>
                </a:effectLst>
              </a:rPr>
              <a:t>chicos</a:t>
            </a:r>
            <a:r>
              <a:rPr lang="en-US" sz="3600" dirty="0">
                <a:solidFill>
                  <a:srgbClr val="FFFFFF"/>
                </a:solidFill>
                <a:effectLst>
                  <a:outerShdw blurRad="38100" dist="38100" dir="2700000" algn="tl">
                    <a:srgbClr val="000000">
                      <a:alpha val="43137"/>
                    </a:srgbClr>
                  </a:outerShdw>
                </a:effectLst>
              </a:rPr>
              <a:t> and vegetable stock</a:t>
            </a:r>
          </a:p>
        </p:txBody>
      </p:sp>
      <p:pic>
        <p:nvPicPr>
          <p:cNvPr id="4" name="Content Placeholder 5" descr="IMG_4379.JPG"/>
          <p:cNvPicPr>
            <a:picLocks noChangeAspect="1"/>
          </p:cNvPicPr>
          <p:nvPr/>
        </p:nvPicPr>
        <p:blipFill>
          <a:blip r:embed="rId2"/>
          <a:stretch>
            <a:fillRect/>
          </a:stretch>
        </p:blipFill>
        <p:spPr>
          <a:xfrm>
            <a:off x="762000" y="1905000"/>
            <a:ext cx="6059554" cy="452596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72088"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p:cNvSpPr>
            <a:spLocks noGrp="1"/>
          </p:cNvSpPr>
          <p:nvPr>
            <p:ph type="title"/>
          </p:nvPr>
        </p:nvSpPr>
        <p:spPr>
          <a:xfrm>
            <a:off x="0" y="0"/>
            <a:ext cx="4433462" cy="2438400"/>
          </a:xfrm>
          <a:solidFill>
            <a:srgbClr val="79AF2C"/>
          </a:solidFill>
        </p:spPr>
        <p:txBody>
          <a:bodyPr vert="horz" lIns="91440" tIns="45720" rIns="91440" bIns="45720" rtlCol="0" anchor="b">
            <a:normAutofit/>
          </a:bodyPr>
          <a:lstStyle/>
          <a:p>
            <a:pPr defTabSz="914400">
              <a:lnSpc>
                <a:spcPct val="90000"/>
              </a:lnSpc>
            </a:pPr>
            <a:r>
              <a:rPr lang="en-US" sz="3200" b="1" i="1" dirty="0" err="1">
                <a:solidFill>
                  <a:schemeClr val="bg1"/>
                </a:solidFill>
                <a:effectLst>
                  <a:outerShdw blurRad="50800" dist="38100" dir="10800000" algn="r" rotWithShape="0">
                    <a:prstClr val="black">
                      <a:alpha val="40000"/>
                    </a:prstClr>
                  </a:outerShdw>
                </a:effectLst>
                <a:latin typeface="Avenir Book" panose="02000503020000020003" pitchFamily="2" charset="0"/>
              </a:rPr>
              <a:t>Franja</a:t>
            </a:r>
            <a:r>
              <a:rPr lang="en-US" sz="3200" b="1" i="1" dirty="0">
                <a:solidFill>
                  <a:schemeClr val="bg1"/>
                </a:solidFill>
                <a:effectLst>
                  <a:outerShdw blurRad="50800" dist="38100" dir="10800000" algn="r" rotWithShape="0">
                    <a:prstClr val="black">
                      <a:alpha val="40000"/>
                    </a:prstClr>
                  </a:outerShdw>
                </a:effectLst>
                <a:latin typeface="Avenir Book" panose="02000503020000020003" pitchFamily="2" charset="0"/>
              </a:rPr>
              <a:t> del </a:t>
            </a:r>
            <a:r>
              <a:rPr lang="en-US" sz="3200" b="1" i="1" dirty="0" err="1">
                <a:solidFill>
                  <a:schemeClr val="bg1"/>
                </a:solidFill>
                <a:effectLst>
                  <a:outerShdw blurRad="50800" dist="38100" dir="10800000" algn="r" rotWithShape="0">
                    <a:prstClr val="black">
                      <a:alpha val="40000"/>
                    </a:prstClr>
                  </a:outerShdw>
                </a:effectLst>
                <a:latin typeface="Avenir Book" panose="02000503020000020003" pitchFamily="2" charset="0"/>
              </a:rPr>
              <a:t>Maíz</a:t>
            </a:r>
            <a:br>
              <a:rPr lang="en-US" sz="2800" dirty="0">
                <a:solidFill>
                  <a:schemeClr val="bg1"/>
                </a:solidFill>
                <a:effectLst>
                  <a:outerShdw blurRad="50800" dist="38100" dir="10800000" algn="r" rotWithShape="0">
                    <a:prstClr val="black">
                      <a:alpha val="40000"/>
                    </a:prstClr>
                  </a:outerShdw>
                </a:effectLst>
                <a:latin typeface="Avenir Book" panose="02000503020000020003" pitchFamily="2" charset="0"/>
              </a:rPr>
            </a:br>
            <a:br>
              <a:rPr lang="en-US" sz="2800" dirty="0">
                <a:solidFill>
                  <a:schemeClr val="bg1"/>
                </a:solidFill>
                <a:effectLst>
                  <a:outerShdw blurRad="50800" dist="38100" dir="10800000" algn="r" rotWithShape="0">
                    <a:prstClr val="black">
                      <a:alpha val="40000"/>
                    </a:prstClr>
                  </a:outerShdw>
                </a:effectLst>
                <a:latin typeface="Avenir Book" panose="02000503020000020003" pitchFamily="2" charset="0"/>
              </a:rPr>
            </a:br>
            <a:r>
              <a:rPr lang="en-US" sz="2800" kern="1200" dirty="0">
                <a:solidFill>
                  <a:schemeClr val="bg1"/>
                </a:solidFill>
                <a:effectLst>
                  <a:outerShdw blurRad="50800" dist="38100" dir="10800000" algn="r" rotWithShape="0">
                    <a:prstClr val="black">
                      <a:alpha val="40000"/>
                    </a:prstClr>
                  </a:outerShdw>
                </a:effectLst>
                <a:latin typeface="Avenir Book" panose="02000503020000020003" pitchFamily="2" charset="0"/>
              </a:rPr>
              <a:t>The Corn </a:t>
            </a:r>
            <a:r>
              <a:rPr lang="en-US" sz="2800" dirty="0">
                <a:solidFill>
                  <a:schemeClr val="bg1"/>
                </a:solidFill>
                <a:effectLst>
                  <a:outerShdw blurRad="50800" dist="38100" dir="10800000" algn="r" rotWithShape="0">
                    <a:prstClr val="black">
                      <a:alpha val="40000"/>
                    </a:prstClr>
                  </a:outerShdw>
                </a:effectLst>
                <a:latin typeface="Avenir Book" panose="02000503020000020003" pitchFamily="2" charset="0"/>
              </a:rPr>
              <a:t>B</a:t>
            </a:r>
            <a:r>
              <a:rPr lang="en-US" sz="2800" kern="1200" dirty="0">
                <a:solidFill>
                  <a:schemeClr val="bg1"/>
                </a:solidFill>
                <a:effectLst>
                  <a:outerShdw blurRad="50800" dist="38100" dir="10800000" algn="r" rotWithShape="0">
                    <a:prstClr val="black">
                      <a:alpha val="40000"/>
                    </a:prstClr>
                  </a:outerShdw>
                </a:effectLst>
                <a:latin typeface="Avenir Book" panose="02000503020000020003" pitchFamily="2" charset="0"/>
              </a:rPr>
              <a:t>elt</a:t>
            </a:r>
            <a:br>
              <a:rPr lang="en-US" sz="2800" kern="1200" dirty="0">
                <a:solidFill>
                  <a:schemeClr val="bg1"/>
                </a:solidFill>
                <a:effectLst>
                  <a:outerShdw blurRad="50800" dist="38100" dir="10800000" algn="r" rotWithShape="0">
                    <a:prstClr val="black">
                      <a:alpha val="40000"/>
                    </a:prstClr>
                  </a:outerShdw>
                </a:effectLst>
                <a:latin typeface="Avenir Book" panose="02000503020000020003" pitchFamily="2" charset="0"/>
              </a:rPr>
            </a:br>
            <a:r>
              <a:rPr lang="en-US" sz="2800" kern="1200" dirty="0">
                <a:solidFill>
                  <a:schemeClr val="bg1"/>
                </a:solidFill>
                <a:effectLst>
                  <a:outerShdw blurRad="50800" dist="38100" dir="10800000" algn="r" rotWithShape="0">
                    <a:prstClr val="black">
                      <a:alpha val="40000"/>
                    </a:prstClr>
                  </a:outerShdw>
                </a:effectLst>
                <a:latin typeface="Avenir Book" panose="02000503020000020003" pitchFamily="2" charset="0"/>
              </a:rPr>
              <a:t>a.k.a.</a:t>
            </a:r>
            <a:r>
              <a:rPr lang="en-US" sz="2800" dirty="0">
                <a:solidFill>
                  <a:schemeClr val="bg1"/>
                </a:solidFill>
                <a:effectLst>
                  <a:outerShdw blurRad="50800" dist="38100" dir="10800000" algn="r" rotWithShape="0">
                    <a:prstClr val="black">
                      <a:alpha val="40000"/>
                    </a:prstClr>
                  </a:outerShdw>
                </a:effectLst>
                <a:latin typeface="Avenir Book" panose="02000503020000020003" pitchFamily="2" charset="0"/>
              </a:rPr>
              <a:t> </a:t>
            </a:r>
            <a:r>
              <a:rPr lang="en-US" sz="2800" kern="1200" dirty="0">
                <a:solidFill>
                  <a:schemeClr val="bg1"/>
                </a:solidFill>
                <a:effectLst>
                  <a:outerShdw blurRad="50800" dist="38100" dir="10800000" algn="r" rotWithShape="0">
                    <a:prstClr val="black">
                      <a:alpha val="40000"/>
                    </a:prstClr>
                  </a:outerShdw>
                </a:effectLst>
                <a:latin typeface="Avenir Book" panose="02000503020000020003" pitchFamily="2" charset="0"/>
              </a:rPr>
              <a:t>Corn </a:t>
            </a:r>
            <a:r>
              <a:rPr lang="en-US" sz="2800" dirty="0">
                <a:solidFill>
                  <a:schemeClr val="bg1"/>
                </a:solidFill>
                <a:effectLst>
                  <a:outerShdw blurRad="50800" dist="38100" dir="10800000" algn="r" rotWithShape="0">
                    <a:prstClr val="black">
                      <a:alpha val="40000"/>
                    </a:prstClr>
                  </a:outerShdw>
                </a:effectLst>
                <a:latin typeface="Avenir Book" panose="02000503020000020003" pitchFamily="2" charset="0"/>
              </a:rPr>
              <a:t>C</a:t>
            </a:r>
            <a:r>
              <a:rPr lang="en-US" sz="2800" kern="1200" dirty="0">
                <a:solidFill>
                  <a:schemeClr val="bg1"/>
                </a:solidFill>
                <a:effectLst>
                  <a:outerShdw blurRad="50800" dist="38100" dir="10800000" algn="r" rotWithShape="0">
                    <a:prstClr val="black">
                      <a:alpha val="40000"/>
                    </a:prstClr>
                  </a:outerShdw>
                </a:effectLst>
                <a:latin typeface="Avenir Book" panose="02000503020000020003" pitchFamily="2" charset="0"/>
              </a:rPr>
              <a:t>orridor</a:t>
            </a:r>
          </a:p>
        </p:txBody>
      </p:sp>
      <p:pic>
        <p:nvPicPr>
          <p:cNvPr id="4" name="Picture 3" descr="Corn Be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5748" y="0"/>
            <a:ext cx="4708252" cy="6949440"/>
          </a:xfrm>
          <a:prstGeom prst="rect">
            <a:avLst/>
          </a:prstGeom>
        </p:spPr>
      </p:pic>
    </p:spTree>
    <p:extLst>
      <p:ext uri="{BB962C8B-B14F-4D97-AF65-F5344CB8AC3E}">
        <p14:creationId xmlns:p14="http://schemas.microsoft.com/office/powerpoint/2010/main" val="1132832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385066"/>
            <a:ext cx="8192729" cy="1317643"/>
          </a:xfrm>
        </p:spPr>
        <p:txBody>
          <a:bodyPr vert="horz" lIns="91440" tIns="45720" rIns="91440" bIns="45720" rtlCol="0" anchor="b">
            <a:normAutofit/>
          </a:bodyPr>
          <a:lstStyle/>
          <a:p>
            <a:pPr algn="l" defTabSz="914400">
              <a:lnSpc>
                <a:spcPct val="90000"/>
              </a:lnSpc>
            </a:pPr>
            <a:r>
              <a:rPr lang="en-US" sz="4700" kern="1200">
                <a:solidFill>
                  <a:schemeClr val="tx1"/>
                </a:solidFill>
                <a:effectLst>
                  <a:outerShdw blurRad="38100" dist="38100" dir="2700000" algn="tl">
                    <a:srgbClr val="000000">
                      <a:alpha val="43137"/>
                    </a:srgbClr>
                  </a:outerShdw>
                </a:effectLst>
                <a:latin typeface="+mj-lt"/>
                <a:ea typeface="+mj-ea"/>
                <a:cs typeface="+mj-cs"/>
              </a:rPr>
              <a:t>Diversity is the key to resilience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987" r="1" b="1"/>
          <a:stretch/>
        </p:blipFill>
        <p:spPr>
          <a:xfrm>
            <a:off x="20" y="10"/>
            <a:ext cx="4571975" cy="4252522"/>
          </a:xfrm>
          <a:prstGeom prst="rect">
            <a:avLst/>
          </a:prstGeom>
        </p:spPr>
      </p:pic>
      <p:pic>
        <p:nvPicPr>
          <p:cNvPr id="3" name="Picture 2" descr="chimera corn.jpg"/>
          <p:cNvPicPr>
            <a:picLocks noChangeAspect="1"/>
          </p:cNvPicPr>
          <p:nvPr/>
        </p:nvPicPr>
        <p:blipFill rotWithShape="1">
          <a:blip r:embed="rId4"/>
          <a:srcRect r="19376" b="-3"/>
          <a:stretch/>
        </p:blipFill>
        <p:spPr>
          <a:xfrm>
            <a:off x="4571999" y="-681"/>
            <a:ext cx="4572001" cy="4253215"/>
          </a:xfrm>
          <a:prstGeom prst="rect">
            <a:avLst/>
          </a:prstGeom>
        </p:spPr>
      </p:pic>
      <p:cxnSp>
        <p:nvCxnSpPr>
          <p:cNvPr id="9" name="Straight Connector 8">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804854"/>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F305E-D9FD-4947-8AC8-FCD41FBADD55}"/>
              </a:ext>
            </a:extLst>
          </p:cNvPr>
          <p:cNvSpPr>
            <a:spLocks noGrp="1"/>
          </p:cNvSpPr>
          <p:nvPr>
            <p:ph type="title"/>
          </p:nvPr>
        </p:nvSpPr>
        <p:spPr/>
        <p:txBody>
          <a:bodyPr/>
          <a:lstStyle/>
          <a:p>
            <a:r>
              <a:rPr lang="en-US" dirty="0">
                <a:solidFill>
                  <a:schemeClr val="bg1"/>
                </a:solidFill>
                <a:effectLst>
                  <a:outerShdw blurRad="50800" dist="38100" dir="5400000" algn="t" rotWithShape="0">
                    <a:prstClr val="black">
                      <a:alpha val="40000"/>
                    </a:prstClr>
                  </a:outerShdw>
                </a:effectLst>
              </a:rPr>
              <a:t>Return to heritage cuisines</a:t>
            </a:r>
          </a:p>
        </p:txBody>
      </p:sp>
      <p:sp>
        <p:nvSpPr>
          <p:cNvPr id="3" name="TextBox 2">
            <a:extLst>
              <a:ext uri="{FF2B5EF4-FFF2-40B4-BE49-F238E27FC236}">
                <a16:creationId xmlns:a16="http://schemas.microsoft.com/office/drawing/2014/main" id="{F5CCD93A-3B79-2A47-AEC0-F4284E45B752}"/>
              </a:ext>
            </a:extLst>
          </p:cNvPr>
          <p:cNvSpPr txBox="1"/>
          <p:nvPr/>
        </p:nvSpPr>
        <p:spPr>
          <a:xfrm>
            <a:off x="0" y="2145685"/>
            <a:ext cx="3169539" cy="353943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Nixtamalization makes all the amino acids and B series vitamins in corn available for absorption by the human digestive system.</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IMG_3551.JPG">
            <a:extLst>
              <a:ext uri="{FF2B5EF4-FFF2-40B4-BE49-F238E27FC236}">
                <a16:creationId xmlns:a16="http://schemas.microsoft.com/office/drawing/2014/main" id="{7BCDFB13-C3F7-5D46-8306-B2C8902CB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8166" y="1720840"/>
            <a:ext cx="5852163" cy="4389120"/>
          </a:xfrm>
          <a:prstGeom prst="rect">
            <a:avLst/>
          </a:prstGeom>
        </p:spPr>
      </p:pic>
    </p:spTree>
    <p:extLst>
      <p:ext uri="{BB962C8B-B14F-4D97-AF65-F5344CB8AC3E}">
        <p14:creationId xmlns:p14="http://schemas.microsoft.com/office/powerpoint/2010/main" val="418924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out)">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A4E10-E3E8-514B-B025-8EF6E8C7E193}"/>
              </a:ext>
            </a:extLst>
          </p:cNvPr>
          <p:cNvSpPr>
            <a:spLocks noGrp="1"/>
          </p:cNvSpPr>
          <p:nvPr>
            <p:ph type="title"/>
          </p:nvPr>
        </p:nvSpPr>
        <p:spPr>
          <a:xfrm>
            <a:off x="167951" y="3059676"/>
            <a:ext cx="3177119" cy="738647"/>
          </a:xfrm>
          <a:noFill/>
        </p:spPr>
        <p:txBody>
          <a:bodyPr vert="horz" lIns="91440" tIns="45720" rIns="91440" bIns="45720" rtlCol="0" anchor="b">
            <a:noAutofit/>
          </a:bodyPr>
          <a:lstStyle/>
          <a:p>
            <a:pPr defTabSz="914400">
              <a:lnSpc>
                <a:spcPct val="90000"/>
              </a:lnSpc>
            </a:pPr>
            <a:r>
              <a:rPr lang="en-US" sz="3200" kern="1200" dirty="0">
                <a:solidFill>
                  <a:schemeClr val="bg1"/>
                </a:solidFill>
                <a:effectLst>
                  <a:outerShdw blurRad="50800" dist="38100" dir="5400000" algn="t" rotWithShape="0">
                    <a:prstClr val="black">
                      <a:alpha val="40000"/>
                    </a:prstClr>
                  </a:outerShdw>
                </a:effectLst>
                <a:latin typeface="+mj-lt"/>
                <a:ea typeface="+mj-ea"/>
                <a:cs typeface="+mj-cs"/>
              </a:rPr>
              <a:t>Nixtamalization</a:t>
            </a:r>
            <a:endParaRPr lang="en-US" sz="3200" kern="1200" dirty="0">
              <a:solidFill>
                <a:schemeClr val="bg1"/>
              </a:solidFill>
              <a:latin typeface="+mj-lt"/>
              <a:ea typeface="+mj-ea"/>
              <a:cs typeface="+mj-cs"/>
            </a:endParaRPr>
          </a:p>
        </p:txBody>
      </p:sp>
      <p:sp>
        <p:nvSpPr>
          <p:cNvPr id="8" name="Rectangle 7">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9444" y="0"/>
            <a:ext cx="5674556"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6927" y="640091"/>
            <a:ext cx="4699590"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3D80152-ED61-3E46-B593-5A4C7B0F864B}"/>
              </a:ext>
            </a:extLst>
          </p:cNvPr>
          <p:cNvPicPr>
            <a:picLocks noChangeAspect="1"/>
          </p:cNvPicPr>
          <p:nvPr/>
        </p:nvPicPr>
        <p:blipFill>
          <a:blip r:embed="rId2"/>
          <a:stretch>
            <a:fillRect/>
          </a:stretch>
        </p:blipFill>
        <p:spPr>
          <a:xfrm>
            <a:off x="4081301" y="892907"/>
            <a:ext cx="4450842" cy="5072185"/>
          </a:xfrm>
          <a:prstGeom prst="rect">
            <a:avLst/>
          </a:prstGeom>
          <a:effectLst/>
        </p:spPr>
      </p:pic>
    </p:spTree>
    <p:extLst>
      <p:ext uri="{BB962C8B-B14F-4D97-AF65-F5344CB8AC3E}">
        <p14:creationId xmlns:p14="http://schemas.microsoft.com/office/powerpoint/2010/main" val="4294461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923.JPG"/>
          <p:cNvPicPr>
            <a:picLocks noChangeAspect="1"/>
          </p:cNvPicPr>
          <p:nvPr/>
        </p:nvPicPr>
        <p:blipFill>
          <a:blip r:embed="rId2"/>
          <a:stretch>
            <a:fillRect/>
          </a:stretch>
        </p:blipFill>
        <p:spPr>
          <a:xfrm>
            <a:off x="609600" y="228600"/>
            <a:ext cx="4732020" cy="6309360"/>
          </a:xfrm>
          <a:prstGeom prst="rect">
            <a:avLst/>
          </a:prstGeom>
        </p:spPr>
      </p:pic>
      <p:sp>
        <p:nvSpPr>
          <p:cNvPr id="3" name="TextBox 2"/>
          <p:cNvSpPr txBox="1"/>
          <p:nvPr/>
        </p:nvSpPr>
        <p:spPr>
          <a:xfrm>
            <a:off x="5791200" y="990600"/>
            <a:ext cx="2971800" cy="4524315"/>
          </a:xfrm>
          <a:prstGeom prst="rect">
            <a:avLst/>
          </a:prstGeom>
          <a:noFill/>
        </p:spPr>
        <p:txBody>
          <a:bodyPr wrap="square" rtlCol="0">
            <a:spAutoFit/>
          </a:bodyPr>
          <a:lstStyle/>
          <a:p>
            <a:r>
              <a:rPr lang="en-US" sz="2400" dirty="0">
                <a:solidFill>
                  <a:schemeClr val="bg1"/>
                </a:solidFill>
                <a:effectLst>
                  <a:outerShdw blurRad="50800" dist="38100" dir="2700000">
                    <a:srgbClr val="000000">
                      <a:alpha val="43000"/>
                    </a:srgbClr>
                  </a:outerShdw>
                </a:effectLst>
                <a:latin typeface="+mj-lt"/>
              </a:rPr>
              <a:t>Preparing the fire for our annual adobe oven roast of heirloom corn to make </a:t>
            </a:r>
            <a:r>
              <a:rPr lang="en-US" sz="2400" dirty="0" err="1">
                <a:solidFill>
                  <a:schemeClr val="bg1"/>
                </a:solidFill>
                <a:effectLst>
                  <a:outerShdw blurRad="50800" dist="38100" dir="2700000">
                    <a:srgbClr val="000000">
                      <a:alpha val="43000"/>
                    </a:srgbClr>
                  </a:outerShdw>
                </a:effectLst>
                <a:latin typeface="+mj-lt"/>
              </a:rPr>
              <a:t>chicos</a:t>
            </a:r>
            <a:r>
              <a:rPr lang="en-US" sz="2400" dirty="0">
                <a:solidFill>
                  <a:schemeClr val="bg1"/>
                </a:solidFill>
                <a:effectLst>
                  <a:outerShdw blurRad="50800" dist="38100" dir="2700000">
                    <a:srgbClr val="000000">
                      <a:alpha val="43000"/>
                    </a:srgbClr>
                  </a:outerShdw>
                </a:effectLst>
                <a:latin typeface="+mj-lt"/>
              </a:rPr>
              <a:t> del </a:t>
            </a:r>
            <a:r>
              <a:rPr lang="en-US" sz="2400" dirty="0" err="1">
                <a:solidFill>
                  <a:schemeClr val="bg1"/>
                </a:solidFill>
                <a:effectLst>
                  <a:outerShdw blurRad="50800" dist="38100" dir="2700000">
                    <a:srgbClr val="000000">
                      <a:alpha val="43000"/>
                    </a:srgbClr>
                  </a:outerShdw>
                </a:effectLst>
                <a:latin typeface="+mj-lt"/>
              </a:rPr>
              <a:t>horno</a:t>
            </a:r>
            <a:r>
              <a:rPr lang="en-US" sz="2400" dirty="0">
                <a:solidFill>
                  <a:schemeClr val="bg1"/>
                </a:solidFill>
                <a:effectLst>
                  <a:outerShdw blurRad="50800" dist="38100" dir="2700000">
                    <a:srgbClr val="000000">
                      <a:alpha val="43000"/>
                    </a:srgbClr>
                  </a:outerShdw>
                </a:effectLst>
                <a:latin typeface="+mj-lt"/>
              </a:rPr>
              <a:t>. The preferred fuel wood is a combination of cedar at the start to bring up heat and then finished with </a:t>
            </a:r>
            <a:r>
              <a:rPr lang="en-US" sz="2400" dirty="0" err="1">
                <a:solidFill>
                  <a:schemeClr val="bg1"/>
                </a:solidFill>
                <a:effectLst>
                  <a:outerShdw blurRad="50800" dist="38100" dir="2700000">
                    <a:srgbClr val="000000">
                      <a:alpha val="43000"/>
                    </a:srgbClr>
                  </a:outerShdw>
                </a:effectLst>
                <a:latin typeface="+mj-lt"/>
              </a:rPr>
              <a:t>piñon</a:t>
            </a:r>
            <a:r>
              <a:rPr lang="en-US" sz="2400" dirty="0">
                <a:solidFill>
                  <a:schemeClr val="bg1"/>
                </a:solidFill>
                <a:effectLst>
                  <a:outerShdw blurRad="50800" dist="38100" dir="2700000">
                    <a:srgbClr val="000000">
                      <a:alpha val="43000"/>
                    </a:srgbClr>
                  </a:outerShdw>
                </a:effectLst>
                <a:latin typeface="+mj-lt"/>
              </a:rPr>
              <a:t> pine for the smoky flavor.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1743E9-8E6C-4C94-9F56-1A1A1B9EBA86}"/>
              </a:ext>
            </a:extLst>
          </p:cNvPr>
          <p:cNvSpPr>
            <a:spLocks noGrp="1"/>
          </p:cNvSpPr>
          <p:nvPr>
            <p:ph type="title"/>
          </p:nvPr>
        </p:nvSpPr>
        <p:spPr>
          <a:xfrm>
            <a:off x="1037673" y="348865"/>
            <a:ext cx="7288583" cy="1576446"/>
          </a:xfrm>
        </p:spPr>
        <p:txBody>
          <a:bodyPr anchor="ctr">
            <a:normAutofit/>
          </a:bodyPr>
          <a:lstStyle/>
          <a:p>
            <a:r>
              <a:rPr lang="en-US" sz="3500">
                <a:solidFill>
                  <a:srgbClr val="FFFFFF"/>
                </a:solidFill>
                <a:latin typeface="Avenir Book" panose="02000503020000020003" pitchFamily="2" charset="0"/>
              </a:rPr>
              <a:t>Our partners</a:t>
            </a:r>
          </a:p>
        </p:txBody>
      </p:sp>
      <p:pic>
        <p:nvPicPr>
          <p:cNvPr id="5" name="Content Placeholder 4" descr="A logo for a company&#10;&#10;Description automatically generated">
            <a:extLst>
              <a:ext uri="{FF2B5EF4-FFF2-40B4-BE49-F238E27FC236}">
                <a16:creationId xmlns:a16="http://schemas.microsoft.com/office/drawing/2014/main" id="{2B30D483-38E3-3E31-D5AD-D68EA87FDE44}"/>
              </a:ext>
            </a:extLst>
          </p:cNvPr>
          <p:cNvPicPr>
            <a:picLocks noGrp="1" noChangeAspect="1"/>
          </p:cNvPicPr>
          <p:nvPr>
            <p:ph idx="1"/>
          </p:nvPr>
        </p:nvPicPr>
        <p:blipFill>
          <a:blip r:embed="rId2"/>
          <a:stretch>
            <a:fillRect/>
          </a:stretch>
        </p:blipFill>
        <p:spPr>
          <a:xfrm>
            <a:off x="5783342" y="2615979"/>
            <a:ext cx="1240208" cy="1240208"/>
          </a:xfrm>
        </p:spPr>
      </p:pic>
      <p:pic>
        <p:nvPicPr>
          <p:cNvPr id="7" name="Picture 6" descr="A black background with green text&#10;&#10;Description automatically generated">
            <a:extLst>
              <a:ext uri="{FF2B5EF4-FFF2-40B4-BE49-F238E27FC236}">
                <a16:creationId xmlns:a16="http://schemas.microsoft.com/office/drawing/2014/main" id="{B6193E80-6D7D-722F-B899-C42CCE0AF9CC}"/>
              </a:ext>
            </a:extLst>
          </p:cNvPr>
          <p:cNvPicPr>
            <a:picLocks noChangeAspect="1"/>
          </p:cNvPicPr>
          <p:nvPr/>
        </p:nvPicPr>
        <p:blipFill>
          <a:blip r:embed="rId3"/>
          <a:stretch>
            <a:fillRect/>
          </a:stretch>
        </p:blipFill>
        <p:spPr>
          <a:xfrm>
            <a:off x="2401618" y="5492299"/>
            <a:ext cx="2958375" cy="868146"/>
          </a:xfrm>
          <a:prstGeom prst="rect">
            <a:avLst/>
          </a:prstGeom>
        </p:spPr>
      </p:pic>
      <p:pic>
        <p:nvPicPr>
          <p:cNvPr id="9" name="Picture 8" descr="A group of people holding hands&#10;&#10;Description automatically generated">
            <a:extLst>
              <a:ext uri="{FF2B5EF4-FFF2-40B4-BE49-F238E27FC236}">
                <a16:creationId xmlns:a16="http://schemas.microsoft.com/office/drawing/2014/main" id="{D8B9952A-CDAB-DA5C-007C-0D429258C52B}"/>
              </a:ext>
            </a:extLst>
          </p:cNvPr>
          <p:cNvPicPr>
            <a:picLocks noChangeAspect="1"/>
          </p:cNvPicPr>
          <p:nvPr/>
        </p:nvPicPr>
        <p:blipFill>
          <a:blip r:embed="rId4"/>
          <a:stretch>
            <a:fillRect/>
          </a:stretch>
        </p:blipFill>
        <p:spPr>
          <a:xfrm>
            <a:off x="6322095" y="5468460"/>
            <a:ext cx="696408" cy="868146"/>
          </a:xfrm>
          <a:prstGeom prst="rect">
            <a:avLst/>
          </a:prstGeom>
        </p:spPr>
      </p:pic>
      <p:pic>
        <p:nvPicPr>
          <p:cNvPr id="11" name="Picture 10" descr="A blue and white logo&#10;&#10;Description automatically generated">
            <a:extLst>
              <a:ext uri="{FF2B5EF4-FFF2-40B4-BE49-F238E27FC236}">
                <a16:creationId xmlns:a16="http://schemas.microsoft.com/office/drawing/2014/main" id="{91B0D462-66FD-BFD9-C0CF-172A98A4E368}"/>
              </a:ext>
            </a:extLst>
          </p:cNvPr>
          <p:cNvPicPr>
            <a:picLocks noChangeAspect="1"/>
          </p:cNvPicPr>
          <p:nvPr/>
        </p:nvPicPr>
        <p:blipFill>
          <a:blip r:embed="rId5"/>
          <a:stretch>
            <a:fillRect/>
          </a:stretch>
        </p:blipFill>
        <p:spPr>
          <a:xfrm>
            <a:off x="6073996" y="4290261"/>
            <a:ext cx="1298992" cy="744125"/>
          </a:xfrm>
          <a:prstGeom prst="rect">
            <a:avLst/>
          </a:prstGeom>
        </p:spPr>
      </p:pic>
      <p:pic>
        <p:nvPicPr>
          <p:cNvPr id="13" name="Picture 12" descr="A logo of a county&#10;&#10;Description automatically generated">
            <a:extLst>
              <a:ext uri="{FF2B5EF4-FFF2-40B4-BE49-F238E27FC236}">
                <a16:creationId xmlns:a16="http://schemas.microsoft.com/office/drawing/2014/main" id="{17EAD284-0DD8-5970-46EC-1D6364826AA8}"/>
              </a:ext>
            </a:extLst>
          </p:cNvPr>
          <p:cNvPicPr>
            <a:picLocks noChangeAspect="1"/>
          </p:cNvPicPr>
          <p:nvPr/>
        </p:nvPicPr>
        <p:blipFill>
          <a:blip r:embed="rId6"/>
          <a:stretch>
            <a:fillRect/>
          </a:stretch>
        </p:blipFill>
        <p:spPr>
          <a:xfrm>
            <a:off x="1788967" y="4073224"/>
            <a:ext cx="1225302" cy="1240208"/>
          </a:xfrm>
          <a:prstGeom prst="rect">
            <a:avLst/>
          </a:prstGeom>
          <a:solidFill>
            <a:schemeClr val="bg1">
              <a:lumMod val="50000"/>
            </a:schemeClr>
          </a:solidFill>
        </p:spPr>
      </p:pic>
      <p:pic>
        <p:nvPicPr>
          <p:cNvPr id="15" name="Picture 14" descr="A logo for a company&#10;&#10;Description automatically generated">
            <a:extLst>
              <a:ext uri="{FF2B5EF4-FFF2-40B4-BE49-F238E27FC236}">
                <a16:creationId xmlns:a16="http://schemas.microsoft.com/office/drawing/2014/main" id="{59DFF976-3567-F8A6-91B3-D91EFA9036CD}"/>
              </a:ext>
            </a:extLst>
          </p:cNvPr>
          <p:cNvPicPr>
            <a:picLocks noChangeAspect="1"/>
          </p:cNvPicPr>
          <p:nvPr/>
        </p:nvPicPr>
        <p:blipFill>
          <a:blip r:embed="rId7"/>
          <a:stretch>
            <a:fillRect/>
          </a:stretch>
        </p:blipFill>
        <p:spPr>
          <a:xfrm>
            <a:off x="3974705" y="2615979"/>
            <a:ext cx="1240208" cy="1240208"/>
          </a:xfrm>
          <a:prstGeom prst="rect">
            <a:avLst/>
          </a:prstGeom>
        </p:spPr>
      </p:pic>
      <p:pic>
        <p:nvPicPr>
          <p:cNvPr id="17" name="Picture 16" descr="A logo for a market&#10;&#10;Description automatically generated">
            <a:extLst>
              <a:ext uri="{FF2B5EF4-FFF2-40B4-BE49-F238E27FC236}">
                <a16:creationId xmlns:a16="http://schemas.microsoft.com/office/drawing/2014/main" id="{B70B9F06-BCE9-3E80-0CEA-57F61CC4D583}"/>
              </a:ext>
            </a:extLst>
          </p:cNvPr>
          <p:cNvPicPr>
            <a:picLocks noChangeAspect="1"/>
          </p:cNvPicPr>
          <p:nvPr/>
        </p:nvPicPr>
        <p:blipFill>
          <a:blip r:embed="rId8"/>
          <a:stretch>
            <a:fillRect/>
          </a:stretch>
        </p:blipFill>
        <p:spPr>
          <a:xfrm>
            <a:off x="3974705" y="4140571"/>
            <a:ext cx="1240208" cy="1240208"/>
          </a:xfrm>
          <a:prstGeom prst="rect">
            <a:avLst/>
          </a:prstGeom>
        </p:spPr>
      </p:pic>
      <p:pic>
        <p:nvPicPr>
          <p:cNvPr id="19" name="Picture 18" descr="A logo with mountains and sun&#10;&#10;Description automatically generated">
            <a:extLst>
              <a:ext uri="{FF2B5EF4-FFF2-40B4-BE49-F238E27FC236}">
                <a16:creationId xmlns:a16="http://schemas.microsoft.com/office/drawing/2014/main" id="{7ABCDB5E-DA50-3391-D3A8-18E15D38A30B}"/>
              </a:ext>
            </a:extLst>
          </p:cNvPr>
          <p:cNvPicPr>
            <a:picLocks noChangeAspect="1"/>
          </p:cNvPicPr>
          <p:nvPr/>
        </p:nvPicPr>
        <p:blipFill>
          <a:blip r:embed="rId9"/>
          <a:stretch>
            <a:fillRect/>
          </a:stretch>
        </p:blipFill>
        <p:spPr>
          <a:xfrm>
            <a:off x="2269418" y="2615979"/>
            <a:ext cx="1240208" cy="1240208"/>
          </a:xfrm>
          <a:prstGeom prst="rect">
            <a:avLst/>
          </a:prstGeom>
        </p:spPr>
      </p:pic>
    </p:spTree>
    <p:extLst>
      <p:ext uri="{BB962C8B-B14F-4D97-AF65-F5344CB8AC3E}">
        <p14:creationId xmlns:p14="http://schemas.microsoft.com/office/powerpoint/2010/main" val="2718633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1506" y="494414"/>
            <a:ext cx="7900987" cy="817403"/>
          </a:xfrm>
        </p:spPr>
        <p:txBody>
          <a:bodyPr vert="horz" lIns="91440" tIns="45720" rIns="91440" bIns="45720" rtlCol="0" anchor="b">
            <a:normAutofit/>
          </a:bodyPr>
          <a:lstStyle/>
          <a:p>
            <a:pPr defTabSz="914400">
              <a:lnSpc>
                <a:spcPct val="90000"/>
              </a:lnSpc>
            </a:pPr>
            <a:r>
              <a:rPr lang="en-US" sz="3100" i="1" kern="1200">
                <a:solidFill>
                  <a:schemeClr val="tx1"/>
                </a:solidFill>
                <a:effectLst>
                  <a:outerShdw blurRad="38100" dist="38100" dir="2700000" algn="tl">
                    <a:srgbClr val="000000">
                      <a:alpha val="43137"/>
                    </a:srgbClr>
                  </a:outerShdw>
                </a:effectLst>
                <a:latin typeface="+mj-lt"/>
                <a:ea typeface="+mj-ea"/>
                <a:cs typeface="+mj-cs"/>
              </a:rPr>
              <a:t>Dispersion of varieties from Centers of Origin</a:t>
            </a:r>
            <a:endParaRPr lang="en-US" sz="3100" kern="1200">
              <a:solidFill>
                <a:schemeClr val="tx1"/>
              </a:solidFill>
              <a:effectLst>
                <a:outerShdw blurRad="38100" dist="38100" dir="2700000" algn="tl">
                  <a:srgbClr val="000000">
                    <a:alpha val="43137"/>
                  </a:srgbClr>
                </a:outerShdw>
              </a:effectLst>
              <a:latin typeface="+mj-lt"/>
              <a:ea typeface="+mj-ea"/>
              <a:cs typeface="+mj-cs"/>
            </a:endParaRPr>
          </a:p>
        </p:txBody>
      </p:sp>
      <p:pic>
        <p:nvPicPr>
          <p:cNvPr id="3" name="Content Placeholder 2" descr="TCL_10e_Figure_10_02_L.jpg"/>
          <p:cNvPicPr>
            <a:picLocks noGrp="1" noChangeAspect="1"/>
          </p:cNvPicPr>
          <p:nvPr>
            <p:ph idx="1"/>
          </p:nvPr>
        </p:nvPicPr>
        <p:blipFill>
          <a:blip r:embed="rId2">
            <a:extLst>
              <a:ext uri="{28A0092B-C50C-407E-A947-70E740481C1C}">
                <a14:useLocalDpi xmlns:a14="http://schemas.microsoft.com/office/drawing/2010/main" val="0"/>
              </a:ext>
            </a:extLst>
          </a:blip>
          <a:srcRect l="2357" r="2357"/>
          <a:stretch>
            <a:fillRect/>
          </a:stretch>
        </p:blipFill>
        <p:spPr>
          <a:xfrm>
            <a:off x="339995" y="2264264"/>
            <a:ext cx="8464007" cy="4663440"/>
          </a:xfrm>
          <a:prstGeom prst="rect">
            <a:avLst/>
          </a:prstGeom>
        </p:spPr>
      </p:pic>
    </p:spTree>
    <p:extLst>
      <p:ext uri="{BB962C8B-B14F-4D97-AF65-F5344CB8AC3E}">
        <p14:creationId xmlns:p14="http://schemas.microsoft.com/office/powerpoint/2010/main" val="424247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72ECE-B74B-023A-E1B4-7B44FB30B013}"/>
              </a:ext>
            </a:extLst>
          </p:cNvPr>
          <p:cNvSpPr>
            <a:spLocks noGrp="1"/>
          </p:cNvSpPr>
          <p:nvPr>
            <p:ph type="title"/>
          </p:nvPr>
        </p:nvSpPr>
        <p:spPr>
          <a:xfrm>
            <a:off x="0" y="2857500"/>
            <a:ext cx="4114800" cy="1143000"/>
          </a:xfrm>
        </p:spPr>
        <p:txBody>
          <a:bodyPr>
            <a:normAutofit fontScale="90000"/>
          </a:bodyPr>
          <a:lstStyle/>
          <a:p>
            <a:r>
              <a:rPr lang="en-US" sz="3200" dirty="0">
                <a:solidFill>
                  <a:schemeClr val="bg1"/>
                </a:solidFill>
                <a:latin typeface="Avenir Book" panose="02000503020000020003" pitchFamily="2" charset="0"/>
              </a:rPr>
              <a:t>Centers of Origin and Diversification of Maize</a:t>
            </a:r>
          </a:p>
        </p:txBody>
      </p:sp>
      <p:pic>
        <p:nvPicPr>
          <p:cNvPr id="5" name="Content Placeholder 4" descr="A map of the united states&#10;&#10;Description automatically generated">
            <a:extLst>
              <a:ext uri="{FF2B5EF4-FFF2-40B4-BE49-F238E27FC236}">
                <a16:creationId xmlns:a16="http://schemas.microsoft.com/office/drawing/2014/main" id="{3C438218-8B8B-2159-436A-FCFFB8B7A8CB}"/>
              </a:ext>
            </a:extLst>
          </p:cNvPr>
          <p:cNvPicPr>
            <a:picLocks noGrp="1" noChangeAspect="1"/>
          </p:cNvPicPr>
          <p:nvPr>
            <p:ph idx="1"/>
          </p:nvPr>
        </p:nvPicPr>
        <p:blipFill>
          <a:blip r:embed="rId2"/>
          <a:stretch>
            <a:fillRect/>
          </a:stretch>
        </p:blipFill>
        <p:spPr>
          <a:xfrm>
            <a:off x="4145970" y="26158"/>
            <a:ext cx="5065570" cy="6858000"/>
          </a:xfrm>
        </p:spPr>
      </p:pic>
      <p:sp>
        <p:nvSpPr>
          <p:cNvPr id="6" name="TextBox 5">
            <a:extLst>
              <a:ext uri="{FF2B5EF4-FFF2-40B4-BE49-F238E27FC236}">
                <a16:creationId xmlns:a16="http://schemas.microsoft.com/office/drawing/2014/main" id="{FC876DA2-B70D-61F8-D90F-714E46289AAF}"/>
              </a:ext>
            </a:extLst>
          </p:cNvPr>
          <p:cNvSpPr txBox="1"/>
          <p:nvPr/>
        </p:nvSpPr>
        <p:spPr>
          <a:xfrm>
            <a:off x="4953000" y="1066800"/>
            <a:ext cx="1066800" cy="369332"/>
          </a:xfrm>
          <a:prstGeom prst="rect">
            <a:avLst/>
          </a:prstGeom>
          <a:noFill/>
        </p:spPr>
        <p:txBody>
          <a:bodyPr wrap="square" rtlCol="0">
            <a:spAutoFit/>
          </a:bodyPr>
          <a:lstStyle/>
          <a:p>
            <a:pPr algn="ctr"/>
            <a:r>
              <a:rPr lang="en-US" sz="900" dirty="0"/>
              <a:t>Costilla County Concho</a:t>
            </a:r>
          </a:p>
        </p:txBody>
      </p:sp>
    </p:spTree>
    <p:extLst>
      <p:ext uri="{BB962C8B-B14F-4D97-AF65-F5344CB8AC3E}">
        <p14:creationId xmlns:p14="http://schemas.microsoft.com/office/powerpoint/2010/main" val="3707717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048" y="365125"/>
            <a:ext cx="4472089" cy="1807305"/>
          </a:xfrm>
        </p:spPr>
        <p:txBody>
          <a:bodyPr>
            <a:normAutofit/>
          </a:bodyPr>
          <a:lstStyle/>
          <a:p>
            <a:r>
              <a:rPr lang="en-US" dirty="0">
                <a:effectLst>
                  <a:outerShdw blurRad="38100" dist="38100" dir="2700000" algn="tl">
                    <a:srgbClr val="000000">
                      <a:alpha val="43137"/>
                    </a:srgbClr>
                  </a:outerShdw>
                </a:effectLst>
                <a:latin typeface="Avenir Book" panose="02000503020000020003" pitchFamily="2" charset="0"/>
              </a:rPr>
              <a:t>Origin of maize (</a:t>
            </a:r>
            <a:r>
              <a:rPr lang="en-US" dirty="0" err="1">
                <a:effectLst>
                  <a:outerShdw blurRad="38100" dist="38100" dir="2700000" algn="tl">
                    <a:srgbClr val="000000">
                      <a:alpha val="43137"/>
                    </a:srgbClr>
                  </a:outerShdw>
                </a:effectLst>
                <a:latin typeface="Avenir Book" panose="02000503020000020003" pitchFamily="2" charset="0"/>
              </a:rPr>
              <a:t>Zea</a:t>
            </a:r>
            <a:r>
              <a:rPr lang="en-US" dirty="0">
                <a:effectLst>
                  <a:outerShdw blurRad="38100" dist="38100" dir="2700000" algn="tl">
                    <a:srgbClr val="000000">
                      <a:alpha val="43137"/>
                    </a:srgbClr>
                  </a:outerShdw>
                </a:effectLst>
                <a:latin typeface="Avenir Book" panose="02000503020000020003" pitchFamily="2" charset="0"/>
              </a:rPr>
              <a:t> mays spp.)</a:t>
            </a:r>
          </a:p>
        </p:txBody>
      </p:sp>
      <p:sp>
        <p:nvSpPr>
          <p:cNvPr id="4" name="Content Placeholder 3"/>
          <p:cNvSpPr>
            <a:spLocks noGrp="1"/>
          </p:cNvSpPr>
          <p:nvPr>
            <p:ph idx="1"/>
          </p:nvPr>
        </p:nvSpPr>
        <p:spPr>
          <a:xfrm>
            <a:off x="95048" y="2333296"/>
            <a:ext cx="4248352" cy="4296103"/>
          </a:xfrm>
        </p:spPr>
        <p:txBody>
          <a:bodyPr>
            <a:noAutofit/>
          </a:bodyPr>
          <a:lstStyle/>
          <a:p>
            <a:pPr>
              <a:lnSpc>
                <a:spcPct val="90000"/>
              </a:lnSpc>
            </a:pPr>
            <a:r>
              <a:rPr lang="en-US" sz="1800" dirty="0">
                <a:effectLst>
                  <a:outerShdw blurRad="38100" dist="38100" dir="2700000" algn="tl">
                    <a:srgbClr val="000000">
                      <a:alpha val="43137"/>
                    </a:srgbClr>
                  </a:outerShdw>
                </a:effectLst>
                <a:latin typeface="Avenir Book" panose="02000503020000020003" pitchFamily="2" charset="0"/>
              </a:rPr>
              <a:t>Domesticated in central and southern Mexico from a wild grass relative known in </a:t>
            </a:r>
            <a:r>
              <a:rPr lang="en-US" sz="1800" dirty="0" err="1">
                <a:effectLst>
                  <a:outerShdw blurRad="38100" dist="38100" dir="2700000" algn="tl">
                    <a:srgbClr val="000000">
                      <a:alpha val="43137"/>
                    </a:srgbClr>
                  </a:outerShdw>
                </a:effectLst>
                <a:latin typeface="Avenir Book" panose="02000503020000020003" pitchFamily="2" charset="0"/>
              </a:rPr>
              <a:t>Nahuátl</a:t>
            </a:r>
            <a:r>
              <a:rPr lang="en-US" sz="1800" dirty="0">
                <a:effectLst>
                  <a:outerShdw blurRad="38100" dist="38100" dir="2700000" algn="tl">
                    <a:srgbClr val="000000">
                      <a:alpha val="43137"/>
                    </a:srgbClr>
                  </a:outerShdw>
                </a:effectLst>
                <a:latin typeface="Avenir Book" panose="02000503020000020003" pitchFamily="2" charset="0"/>
              </a:rPr>
              <a:t>  nomenclature as </a:t>
            </a:r>
            <a:r>
              <a:rPr lang="en-US" sz="1800" i="1" dirty="0">
                <a:effectLst>
                  <a:outerShdw blurRad="38100" dist="38100" dir="2700000" algn="tl">
                    <a:srgbClr val="000000">
                      <a:alpha val="43137"/>
                    </a:srgbClr>
                  </a:outerShdw>
                </a:effectLst>
                <a:latin typeface="Avenir Book" panose="02000503020000020003" pitchFamily="2" charset="0"/>
              </a:rPr>
              <a:t>teosinte</a:t>
            </a:r>
            <a:r>
              <a:rPr lang="en-US" sz="1800" dirty="0">
                <a:effectLst>
                  <a:outerShdw blurRad="38100" dist="38100" dir="2700000" algn="tl">
                    <a:srgbClr val="000000">
                      <a:alpha val="43137"/>
                    </a:srgbClr>
                  </a:outerShdw>
                </a:effectLst>
                <a:latin typeface="Avenir Book" panose="02000503020000020003" pitchFamily="2" charset="0"/>
              </a:rPr>
              <a:t>, which has been interpreted to mean “Grain of the Gods”. </a:t>
            </a:r>
          </a:p>
          <a:p>
            <a:pPr>
              <a:lnSpc>
                <a:spcPct val="90000"/>
              </a:lnSpc>
            </a:pPr>
            <a:r>
              <a:rPr lang="en-US" sz="1800" dirty="0">
                <a:effectLst>
                  <a:outerShdw blurRad="38100" dist="38100" dir="2700000" algn="tl">
                    <a:srgbClr val="000000">
                      <a:alpha val="43137"/>
                    </a:srgbClr>
                  </a:outerShdw>
                </a:effectLst>
                <a:latin typeface="Avenir Book" panose="02000503020000020003" pitchFamily="2" charset="0"/>
              </a:rPr>
              <a:t>Some species of teosinte are distinct from maize both genetically and taxonomically, and they appear not to have played any role in the origin of maize. </a:t>
            </a:r>
          </a:p>
          <a:p>
            <a:pPr>
              <a:lnSpc>
                <a:spcPct val="90000"/>
              </a:lnSpc>
            </a:pPr>
            <a:r>
              <a:rPr lang="en-US" sz="1800" dirty="0">
                <a:effectLst>
                  <a:outerShdw blurRad="38100" dist="38100" dir="2700000" algn="tl">
                    <a:srgbClr val="000000">
                      <a:alpha val="43137"/>
                    </a:srgbClr>
                  </a:outerShdw>
                </a:effectLst>
                <a:latin typeface="Avenir Book" panose="02000503020000020003" pitchFamily="2" charset="0"/>
              </a:rPr>
              <a:t>However, one form of teosinte, known as </a:t>
            </a:r>
            <a:r>
              <a:rPr lang="en-US" sz="1800" b="1" i="1" dirty="0" err="1">
                <a:effectLst>
                  <a:outerShdw blurRad="38100" dist="38100" dir="2700000" algn="tl">
                    <a:srgbClr val="000000">
                      <a:alpha val="43137"/>
                    </a:srgbClr>
                  </a:outerShdw>
                </a:effectLst>
                <a:latin typeface="Avenir Book" panose="02000503020000020003" pitchFamily="2" charset="0"/>
              </a:rPr>
              <a:t>Zea</a:t>
            </a:r>
            <a:r>
              <a:rPr lang="en-US" sz="1800" b="1" i="1" dirty="0">
                <a:effectLst>
                  <a:outerShdw blurRad="38100" dist="38100" dir="2700000" algn="tl">
                    <a:srgbClr val="000000">
                      <a:alpha val="43137"/>
                    </a:srgbClr>
                  </a:outerShdw>
                </a:effectLst>
                <a:latin typeface="Avenir Book" panose="02000503020000020003" pitchFamily="2" charset="0"/>
              </a:rPr>
              <a:t> mays ssp. </a:t>
            </a:r>
            <a:r>
              <a:rPr lang="en-US" sz="1800" b="1" i="1" dirty="0" err="1">
                <a:effectLst>
                  <a:outerShdw blurRad="38100" dist="38100" dir="2700000" algn="tl">
                    <a:srgbClr val="000000">
                      <a:alpha val="43137"/>
                    </a:srgbClr>
                  </a:outerShdw>
                </a:effectLst>
                <a:latin typeface="Avenir Book" panose="02000503020000020003" pitchFamily="2" charset="0"/>
              </a:rPr>
              <a:t>Diploperenis</a:t>
            </a:r>
            <a:r>
              <a:rPr lang="en-US" sz="1800" b="1" i="1" dirty="0">
                <a:effectLst>
                  <a:outerShdw blurRad="38100" dist="38100" dir="2700000" algn="tl">
                    <a:srgbClr val="000000">
                      <a:alpha val="43137"/>
                    </a:srgbClr>
                  </a:outerShdw>
                </a:effectLst>
                <a:latin typeface="Avenir Book" panose="02000503020000020003" pitchFamily="2" charset="0"/>
              </a:rPr>
              <a:t>; </a:t>
            </a:r>
            <a:r>
              <a:rPr lang="en-US" sz="1800" b="1" i="1" dirty="0" err="1">
                <a:effectLst>
                  <a:outerShdw blurRad="38100" dist="38100" dir="2700000" algn="tl">
                    <a:srgbClr val="000000">
                      <a:alpha val="43137"/>
                    </a:srgbClr>
                  </a:outerShdw>
                </a:effectLst>
                <a:latin typeface="Avenir Book" panose="02000503020000020003" pitchFamily="2" charset="0"/>
              </a:rPr>
              <a:t>parviglumis</a:t>
            </a:r>
            <a:r>
              <a:rPr lang="en-US" sz="1800" dirty="0">
                <a:effectLst>
                  <a:outerShdw blurRad="38100" dist="38100" dir="2700000" algn="tl">
                    <a:srgbClr val="000000">
                      <a:alpha val="43137"/>
                    </a:srgbClr>
                  </a:outerShdw>
                </a:effectLst>
                <a:latin typeface="Avenir Book" panose="02000503020000020003" pitchFamily="2" charset="0"/>
              </a:rPr>
              <a:t>, is widely regarded as the direct ancestor of the cultigen.</a:t>
            </a:r>
          </a:p>
        </p:txBody>
      </p:sp>
      <p:pic>
        <p:nvPicPr>
          <p:cNvPr id="5" name="Picture 4" descr="A close-up of a plant&#10;&#10;Description automatically generated">
            <a:extLst>
              <a:ext uri="{FF2B5EF4-FFF2-40B4-BE49-F238E27FC236}">
                <a16:creationId xmlns:a16="http://schemas.microsoft.com/office/drawing/2014/main" id="{4F2EF263-075B-C4F1-3F1C-0401C32E0DBE}"/>
              </a:ext>
            </a:extLst>
          </p:cNvPr>
          <p:cNvPicPr>
            <a:picLocks noChangeAspect="1"/>
          </p:cNvPicPr>
          <p:nvPr/>
        </p:nvPicPr>
        <p:blipFill rotWithShape="1">
          <a:blip r:embed="rId2"/>
          <a:srcRect l="18320" r="39457" b="1"/>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471694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ABFF">
            <a:alpha val="81000"/>
          </a:srgb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1" y="643467"/>
            <a:ext cx="3465438" cy="4567137"/>
          </a:xfrm>
        </p:spPr>
        <p:txBody>
          <a:bodyPr vert="horz" lIns="91440" tIns="45720" rIns="91440" bIns="45720" rtlCol="0" anchor="b">
            <a:normAutofit fontScale="90000"/>
          </a:bodyPr>
          <a:lstStyle/>
          <a:p>
            <a:pPr algn="l" defTabSz="914400">
              <a:lnSpc>
                <a:spcPct val="90000"/>
              </a:lnSpc>
            </a:pPr>
            <a:r>
              <a:rPr lang="en-US" sz="3500" dirty="0">
                <a:solidFill>
                  <a:schemeClr val="bg1"/>
                </a:solidFill>
                <a:effectLst>
                  <a:outerShdw blurRad="50800" dist="38100" dir="10800000" algn="r" rotWithShape="0">
                    <a:prstClr val="black">
                      <a:alpha val="40000"/>
                    </a:prstClr>
                  </a:outerShdw>
                </a:effectLst>
                <a:latin typeface="Avenir Book" panose="02000503020000020003" pitchFamily="2" charset="0"/>
              </a:rPr>
              <a:t>Teosinte diversity:</a:t>
            </a:r>
            <a:br>
              <a:rPr lang="en-US" sz="3500" dirty="0">
                <a:solidFill>
                  <a:schemeClr val="bg1"/>
                </a:solidFill>
                <a:effectLst>
                  <a:outerShdw blurRad="50800" dist="38100" dir="10800000" algn="r" rotWithShape="0">
                    <a:prstClr val="black">
                      <a:alpha val="40000"/>
                    </a:prstClr>
                  </a:outerShdw>
                </a:effectLst>
                <a:latin typeface="Avenir Book" panose="02000503020000020003" pitchFamily="2" charset="0"/>
              </a:rPr>
            </a:br>
            <a:r>
              <a:rPr lang="en-US" sz="3500" dirty="0">
                <a:solidFill>
                  <a:schemeClr val="bg1"/>
                </a:solidFill>
                <a:effectLst>
                  <a:outerShdw blurRad="50800" dist="38100" dir="10800000" algn="r" rotWithShape="0">
                    <a:prstClr val="black">
                      <a:alpha val="40000"/>
                    </a:prstClr>
                  </a:outerShdw>
                </a:effectLst>
                <a:latin typeface="Avenir Book" panose="02000503020000020003" pitchFamily="2" charset="0"/>
              </a:rPr>
              <a:t> </a:t>
            </a:r>
            <a:br>
              <a:rPr lang="en-US" sz="3500" dirty="0">
                <a:solidFill>
                  <a:schemeClr val="bg1"/>
                </a:solidFill>
                <a:effectLst>
                  <a:outerShdw blurRad="50800" dist="38100" dir="10800000" algn="r" rotWithShape="0">
                    <a:prstClr val="black">
                      <a:alpha val="40000"/>
                    </a:prstClr>
                  </a:outerShdw>
                </a:effectLst>
                <a:latin typeface="Avenir Book" panose="02000503020000020003" pitchFamily="2" charset="0"/>
              </a:rPr>
            </a:br>
            <a:r>
              <a:rPr lang="en-US" sz="3500" i="1" dirty="0" err="1">
                <a:solidFill>
                  <a:schemeClr val="bg1"/>
                </a:solidFill>
                <a:effectLst>
                  <a:outerShdw blurRad="50800" dist="38100" dir="10800000" algn="r" rotWithShape="0">
                    <a:prstClr val="black">
                      <a:alpha val="40000"/>
                    </a:prstClr>
                  </a:outerShdw>
                </a:effectLst>
                <a:latin typeface="Avenir Book" panose="02000503020000020003" pitchFamily="2" charset="0"/>
              </a:rPr>
              <a:t>Zea</a:t>
            </a:r>
            <a:r>
              <a:rPr lang="en-US" sz="3500" i="1" dirty="0">
                <a:solidFill>
                  <a:schemeClr val="bg1"/>
                </a:solidFill>
                <a:effectLst>
                  <a:outerShdw blurRad="50800" dist="38100" dir="10800000" algn="r" rotWithShape="0">
                    <a:prstClr val="black">
                      <a:alpha val="40000"/>
                    </a:prstClr>
                  </a:outerShdw>
                </a:effectLst>
                <a:latin typeface="Avenir Book" panose="02000503020000020003" pitchFamily="2" charset="0"/>
              </a:rPr>
              <a:t> </a:t>
            </a:r>
            <a:r>
              <a:rPr lang="en-US" sz="3500" i="1" dirty="0" err="1">
                <a:solidFill>
                  <a:schemeClr val="bg1"/>
                </a:solidFill>
                <a:effectLst>
                  <a:outerShdw blurRad="50800" dist="38100" dir="10800000" algn="r" rotWithShape="0">
                    <a:prstClr val="black">
                      <a:alpha val="40000"/>
                    </a:prstClr>
                  </a:outerShdw>
                </a:effectLst>
                <a:latin typeface="Avenir Book" panose="02000503020000020003" pitchFamily="2" charset="0"/>
              </a:rPr>
              <a:t>diploperennis</a:t>
            </a:r>
            <a:r>
              <a:rPr lang="en-US" sz="3500" dirty="0">
                <a:solidFill>
                  <a:schemeClr val="bg1"/>
                </a:solidFill>
                <a:effectLst>
                  <a:outerShdw blurRad="50800" dist="38100" dir="10800000" algn="r" rotWithShape="0">
                    <a:prstClr val="black">
                      <a:alpha val="40000"/>
                    </a:prstClr>
                  </a:outerShdw>
                </a:effectLst>
                <a:latin typeface="Avenir Book" panose="02000503020000020003" pitchFamily="2" charset="0"/>
              </a:rPr>
              <a:t>, a.k.a. “</a:t>
            </a:r>
            <a:r>
              <a:rPr lang="en-US" sz="3500" dirty="0" err="1">
                <a:solidFill>
                  <a:schemeClr val="bg1"/>
                </a:solidFill>
                <a:effectLst>
                  <a:outerShdw blurRad="50800" dist="38100" dir="10800000" algn="r" rotWithShape="0">
                    <a:prstClr val="black">
                      <a:alpha val="40000"/>
                    </a:prstClr>
                  </a:outerShdw>
                </a:effectLst>
                <a:latin typeface="Avenir Book" panose="02000503020000020003" pitchFamily="2" charset="0"/>
              </a:rPr>
              <a:t>madre</a:t>
            </a:r>
            <a:r>
              <a:rPr lang="en-US" sz="3500" dirty="0">
                <a:solidFill>
                  <a:schemeClr val="bg1"/>
                </a:solidFill>
                <a:effectLst>
                  <a:outerShdw blurRad="50800" dist="38100" dir="10800000" algn="r" rotWithShape="0">
                    <a:prstClr val="black">
                      <a:alpha val="40000"/>
                    </a:prstClr>
                  </a:outerShdw>
                </a:effectLst>
                <a:latin typeface="Avenir Book" panose="02000503020000020003" pitchFamily="2" charset="0"/>
              </a:rPr>
              <a:t> del </a:t>
            </a:r>
            <a:r>
              <a:rPr lang="en-US" sz="3500" dirty="0" err="1">
                <a:solidFill>
                  <a:schemeClr val="bg1"/>
                </a:solidFill>
                <a:effectLst>
                  <a:outerShdw blurRad="50800" dist="38100" dir="10800000" algn="r" rotWithShape="0">
                    <a:prstClr val="black">
                      <a:alpha val="40000"/>
                    </a:prstClr>
                  </a:outerShdw>
                </a:effectLst>
                <a:latin typeface="Avenir Book" panose="02000503020000020003" pitchFamily="2" charset="0"/>
              </a:rPr>
              <a:t>maíz</a:t>
            </a:r>
            <a:r>
              <a:rPr lang="en-US" sz="3500" dirty="0">
                <a:solidFill>
                  <a:schemeClr val="bg1"/>
                </a:solidFill>
                <a:effectLst>
                  <a:outerShdw blurRad="50800" dist="38100" dir="10800000" algn="r" rotWithShape="0">
                    <a:prstClr val="black">
                      <a:alpha val="40000"/>
                    </a:prstClr>
                  </a:outerShdw>
                </a:effectLst>
                <a:latin typeface="Avenir Book" panose="02000503020000020003" pitchFamily="2" charset="0"/>
              </a:rPr>
              <a:t>” – a wild variety from the </a:t>
            </a:r>
            <a:r>
              <a:rPr lang="en-US" sz="3500" dirty="0" err="1">
                <a:solidFill>
                  <a:schemeClr val="bg1"/>
                </a:solidFill>
                <a:effectLst>
                  <a:outerShdw blurRad="50800" dist="38100" dir="10800000" algn="r" rotWithShape="0">
                    <a:prstClr val="black">
                      <a:alpha val="40000"/>
                    </a:prstClr>
                  </a:outerShdw>
                </a:effectLst>
                <a:latin typeface="Avenir Book" panose="02000503020000020003" pitchFamily="2" charset="0"/>
              </a:rPr>
              <a:t>Mixteca</a:t>
            </a:r>
            <a:r>
              <a:rPr lang="en-US" sz="3500" dirty="0">
                <a:solidFill>
                  <a:schemeClr val="bg1"/>
                </a:solidFill>
                <a:effectLst>
                  <a:outerShdw blurRad="50800" dist="38100" dir="10800000" algn="r" rotWithShape="0">
                    <a:prstClr val="black">
                      <a:alpha val="40000"/>
                    </a:prstClr>
                  </a:outerShdw>
                </a:effectLst>
                <a:latin typeface="Avenir Book" panose="02000503020000020003" pitchFamily="2" charset="0"/>
              </a:rPr>
              <a:t> region of Oaxaca</a:t>
            </a:r>
          </a:p>
        </p:txBody>
      </p:sp>
      <p:pic>
        <p:nvPicPr>
          <p:cNvPr id="5" name="Picture 4" descr="diploperennisA.jpg"/>
          <p:cNvPicPr>
            <a:picLocks noChangeAspect="1"/>
          </p:cNvPicPr>
          <p:nvPr/>
        </p:nvPicPr>
        <p:blipFill rotWithShape="1">
          <a:blip r:embed="rId2">
            <a:extLst>
              <a:ext uri="{28A0092B-C50C-407E-A947-70E740481C1C}">
                <a14:useLocalDpi xmlns:a14="http://schemas.microsoft.com/office/drawing/2010/main" val="0"/>
              </a:ext>
            </a:extLst>
          </a:blip>
          <a:srcRect r="8656"/>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85333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1.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04800"/>
            <a:ext cx="6712592" cy="5029200"/>
          </a:xfrm>
          <a:prstGeom prst="rect">
            <a:avLst/>
          </a:prstGeom>
        </p:spPr>
      </p:pic>
      <p:sp>
        <p:nvSpPr>
          <p:cNvPr id="7" name="TextBox 6"/>
          <p:cNvSpPr txBox="1"/>
          <p:nvPr/>
        </p:nvSpPr>
        <p:spPr>
          <a:xfrm>
            <a:off x="905886" y="5633255"/>
            <a:ext cx="7171314" cy="646331"/>
          </a:xfrm>
          <a:prstGeom prst="rect">
            <a:avLst/>
          </a:prstGeom>
          <a:noFill/>
        </p:spPr>
        <p:txBody>
          <a:bodyPr wrap="square" rtlCol="0">
            <a:spAutoFit/>
          </a:bodyPr>
          <a:lstStyle/>
          <a:p>
            <a:r>
              <a:rPr lang="en-US"/>
              <a:t>	 </a:t>
            </a:r>
            <a:r>
              <a:rPr lang="en-US">
                <a:solidFill>
                  <a:srgbClr val="FFFFFF"/>
                </a:solidFill>
                <a:latin typeface="Avenir Book" panose="02000503020000020003" pitchFamily="2" charset="0"/>
              </a:rPr>
              <a:t>Teosinte    Teosinte	         Madre del maíz	      Cacachuacintle</a:t>
            </a:r>
          </a:p>
          <a:p>
            <a:r>
              <a:rPr lang="en-US">
                <a:solidFill>
                  <a:srgbClr val="FFFFFF"/>
                </a:solidFill>
                <a:latin typeface="Avenir Book" panose="02000503020000020003" pitchFamily="2" charset="0"/>
              </a:rPr>
              <a:t>	    seed	 infructescence      infructescence		  land race</a:t>
            </a:r>
            <a:endParaRPr lang="en-US" dirty="0">
              <a:solidFill>
                <a:srgbClr val="FFFFFF"/>
              </a:solidFill>
              <a:latin typeface="Avenir Book" panose="02000503020000020003" pitchFamily="2"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0" y="762001"/>
            <a:ext cx="4000647" cy="1708242"/>
          </a:xfrm>
        </p:spPr>
        <p:txBody>
          <a:bodyPr anchor="ctr">
            <a:normAutofit/>
          </a:bodyPr>
          <a:lstStyle/>
          <a:p>
            <a:r>
              <a:rPr lang="en-US" sz="3500">
                <a:effectLst>
                  <a:outerShdw blurRad="38100" dist="38100" dir="2700000" algn="tl">
                    <a:srgbClr val="000000">
                      <a:alpha val="43137"/>
                    </a:srgbClr>
                  </a:outerShdw>
                </a:effectLst>
                <a:latin typeface="Avenir Book" panose="02000503020000020003" pitchFamily="2" charset="0"/>
              </a:rPr>
              <a:t>Agroecology of corn</a:t>
            </a:r>
          </a:p>
        </p:txBody>
      </p:sp>
      <p:sp>
        <p:nvSpPr>
          <p:cNvPr id="4" name="Content Placeholder 3"/>
          <p:cNvSpPr>
            <a:spLocks noGrp="1"/>
          </p:cNvSpPr>
          <p:nvPr>
            <p:ph idx="1"/>
          </p:nvPr>
        </p:nvSpPr>
        <p:spPr>
          <a:xfrm>
            <a:off x="571350" y="2470244"/>
            <a:ext cx="4000647" cy="3769835"/>
          </a:xfrm>
        </p:spPr>
        <p:txBody>
          <a:bodyPr anchor="ctr">
            <a:normAutofit/>
          </a:bodyPr>
          <a:lstStyle/>
          <a:p>
            <a:pPr marL="0" indent="0">
              <a:lnSpc>
                <a:spcPct val="90000"/>
              </a:lnSpc>
              <a:buNone/>
            </a:pPr>
            <a:r>
              <a:rPr lang="en-US" sz="1400">
                <a:effectLst>
                  <a:outerShdw blurRad="38100" dist="38100" dir="2700000" algn="tl">
                    <a:srgbClr val="000000">
                      <a:alpha val="43137"/>
                    </a:srgbClr>
                  </a:outerShdw>
                </a:effectLst>
                <a:latin typeface="Avenir Book" panose="02000503020000020003" pitchFamily="2" charset="0"/>
              </a:rPr>
              <a:t>Mexico has more than 60 distinct “land races” (native heirloom varieties) of maize.</a:t>
            </a:r>
          </a:p>
          <a:p>
            <a:pPr marL="0" indent="0">
              <a:lnSpc>
                <a:spcPct val="90000"/>
              </a:lnSpc>
              <a:buNone/>
            </a:pPr>
            <a:endParaRPr lang="en-US" sz="1400">
              <a:effectLst>
                <a:outerShdw blurRad="38100" dist="38100" dir="2700000" algn="tl">
                  <a:srgbClr val="000000">
                    <a:alpha val="43137"/>
                  </a:srgbClr>
                </a:outerShdw>
              </a:effectLst>
              <a:latin typeface="Avenir Book" panose="02000503020000020003" pitchFamily="2" charset="0"/>
            </a:endParaRPr>
          </a:p>
          <a:p>
            <a:pPr marL="0" indent="0">
              <a:lnSpc>
                <a:spcPct val="90000"/>
              </a:lnSpc>
              <a:buNone/>
            </a:pPr>
            <a:r>
              <a:rPr lang="en-US" sz="1400">
                <a:effectLst>
                  <a:outerShdw blurRad="38100" dist="38100" dir="2700000" algn="tl">
                    <a:srgbClr val="000000">
                      <a:alpha val="43137"/>
                    </a:srgbClr>
                  </a:outerShdw>
                </a:effectLst>
                <a:latin typeface="Avenir Book" panose="02000503020000020003" pitchFamily="2" charset="0"/>
              </a:rPr>
              <a:t>The cultural selection and other adaptive practices of indigenous farmers over the past 7-10,000 years has produced an incredible variety of corn land races in Mexico, distributed among the six principal subclasses of Zea mays:</a:t>
            </a:r>
          </a:p>
          <a:p>
            <a:pPr marL="0" indent="0">
              <a:lnSpc>
                <a:spcPct val="90000"/>
              </a:lnSpc>
              <a:buNone/>
            </a:pPr>
            <a:endParaRPr lang="en-US" sz="1400">
              <a:effectLst>
                <a:outerShdw blurRad="38100" dist="38100" dir="2700000" algn="tl">
                  <a:srgbClr val="000000">
                    <a:alpha val="43137"/>
                  </a:srgbClr>
                </a:outerShdw>
              </a:effectLst>
              <a:latin typeface="Avenir Book" panose="02000503020000020003" pitchFamily="2" charset="0"/>
            </a:endParaRPr>
          </a:p>
          <a:p>
            <a:pPr marL="1314450" lvl="2" indent="-514350">
              <a:lnSpc>
                <a:spcPct val="90000"/>
              </a:lnSpc>
              <a:buFont typeface="+mj-lt"/>
              <a:buAutoNum type="arabicPeriod"/>
            </a:pPr>
            <a:r>
              <a:rPr lang="en-US" sz="1400">
                <a:effectLst>
                  <a:outerShdw blurRad="38100" dist="38100" dir="2700000" algn="tl">
                    <a:srgbClr val="000000">
                      <a:alpha val="43137"/>
                    </a:srgbClr>
                  </a:outerShdw>
                </a:effectLst>
                <a:latin typeface="Avenir Book" panose="02000503020000020003" pitchFamily="2" charset="0"/>
              </a:rPr>
              <a:t>Dent</a:t>
            </a:r>
          </a:p>
          <a:p>
            <a:pPr marL="1314450" lvl="2" indent="-514350">
              <a:lnSpc>
                <a:spcPct val="90000"/>
              </a:lnSpc>
              <a:buFont typeface="+mj-lt"/>
              <a:buAutoNum type="arabicPeriod"/>
            </a:pPr>
            <a:r>
              <a:rPr lang="en-US" sz="1400">
                <a:effectLst>
                  <a:outerShdw blurRad="38100" dist="38100" dir="2700000" algn="tl">
                    <a:srgbClr val="000000">
                      <a:alpha val="43137"/>
                    </a:srgbClr>
                  </a:outerShdw>
                </a:effectLst>
                <a:latin typeface="Avenir Book" panose="02000503020000020003" pitchFamily="2" charset="0"/>
              </a:rPr>
              <a:t>Flint</a:t>
            </a:r>
          </a:p>
          <a:p>
            <a:pPr marL="1314450" lvl="2" indent="-514350">
              <a:lnSpc>
                <a:spcPct val="90000"/>
              </a:lnSpc>
              <a:buFont typeface="+mj-lt"/>
              <a:buAutoNum type="arabicPeriod"/>
            </a:pPr>
            <a:r>
              <a:rPr lang="en-US" sz="1400">
                <a:effectLst>
                  <a:outerShdw blurRad="38100" dist="38100" dir="2700000" algn="tl">
                    <a:srgbClr val="000000">
                      <a:alpha val="43137"/>
                    </a:srgbClr>
                  </a:outerShdw>
                </a:effectLst>
                <a:latin typeface="Avenir Book" panose="02000503020000020003" pitchFamily="2" charset="0"/>
              </a:rPr>
              <a:t>Flour</a:t>
            </a:r>
          </a:p>
          <a:p>
            <a:pPr marL="1314450" lvl="2" indent="-514350">
              <a:lnSpc>
                <a:spcPct val="90000"/>
              </a:lnSpc>
              <a:buFont typeface="+mj-lt"/>
              <a:buAutoNum type="arabicPeriod"/>
            </a:pPr>
            <a:r>
              <a:rPr lang="en-US" sz="1400">
                <a:effectLst>
                  <a:outerShdw blurRad="38100" dist="38100" dir="2700000" algn="tl">
                    <a:srgbClr val="000000">
                      <a:alpha val="43137"/>
                    </a:srgbClr>
                  </a:outerShdw>
                </a:effectLst>
                <a:latin typeface="Avenir Book" panose="02000503020000020003" pitchFamily="2" charset="0"/>
              </a:rPr>
              <a:t>Popcorn</a:t>
            </a:r>
          </a:p>
          <a:p>
            <a:pPr marL="1314450" lvl="2" indent="-514350">
              <a:lnSpc>
                <a:spcPct val="90000"/>
              </a:lnSpc>
              <a:buFont typeface="+mj-lt"/>
              <a:buAutoNum type="arabicPeriod"/>
            </a:pPr>
            <a:r>
              <a:rPr lang="en-US" sz="1400">
                <a:effectLst>
                  <a:outerShdw blurRad="38100" dist="38100" dir="2700000" algn="tl">
                    <a:srgbClr val="000000">
                      <a:alpha val="43137"/>
                    </a:srgbClr>
                  </a:outerShdw>
                </a:effectLst>
                <a:latin typeface="Avenir Book" panose="02000503020000020003" pitchFamily="2" charset="0"/>
              </a:rPr>
              <a:t>Sweet</a:t>
            </a:r>
          </a:p>
          <a:p>
            <a:pPr marL="1314450" lvl="2" indent="-514350">
              <a:lnSpc>
                <a:spcPct val="90000"/>
              </a:lnSpc>
              <a:buFont typeface="+mj-lt"/>
              <a:buAutoNum type="arabicPeriod"/>
            </a:pPr>
            <a:r>
              <a:rPr lang="en-US" sz="1400">
                <a:effectLst>
                  <a:outerShdw blurRad="38100" dist="38100" dir="2700000" algn="tl">
                    <a:srgbClr val="000000">
                      <a:alpha val="43137"/>
                    </a:srgbClr>
                  </a:outerShdw>
                </a:effectLst>
                <a:latin typeface="Avenir Book" panose="02000503020000020003" pitchFamily="2" charset="0"/>
              </a:rPr>
              <a:t>Pod</a:t>
            </a:r>
          </a:p>
          <a:p>
            <a:pPr marL="914400" lvl="1" indent="-514350">
              <a:lnSpc>
                <a:spcPct val="90000"/>
              </a:lnSpc>
              <a:buFont typeface="+mj-lt"/>
              <a:buAutoNum type="arabicPeriod"/>
            </a:pPr>
            <a:endParaRPr lang="en-US" sz="1400"/>
          </a:p>
          <a:p>
            <a:pPr marL="914400" lvl="1" indent="-514350">
              <a:lnSpc>
                <a:spcPct val="90000"/>
              </a:lnSpc>
              <a:buFont typeface="+mj-lt"/>
              <a:buAutoNum type="arabicPeriod"/>
            </a:pPr>
            <a:endParaRPr lang="en-US" sz="1400"/>
          </a:p>
        </p:txBody>
      </p:sp>
      <p:pic>
        <p:nvPicPr>
          <p:cNvPr id="6" name="Picture 5" descr="Multiple maize">
            <a:extLst>
              <a:ext uri="{FF2B5EF4-FFF2-40B4-BE49-F238E27FC236}">
                <a16:creationId xmlns:a16="http://schemas.microsoft.com/office/drawing/2014/main" id="{F3AACF94-8175-313A-EFA6-BAC9C02CEC6A}"/>
              </a:ext>
            </a:extLst>
          </p:cNvPr>
          <p:cNvPicPr>
            <a:picLocks noChangeAspect="1"/>
          </p:cNvPicPr>
          <p:nvPr/>
        </p:nvPicPr>
        <p:blipFill rotWithShape="1">
          <a:blip r:embed="rId2"/>
          <a:srcRect l="26528" r="29789"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285081998"/>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398</TotalTime>
  <Words>961</Words>
  <Application>Microsoft Macintosh PowerPoint</Application>
  <PresentationFormat>On-screen Show (4:3)</PresentationFormat>
  <Paragraphs>85</Paragraphs>
  <Slides>34</Slides>
  <Notes>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34</vt:i4>
      </vt:variant>
    </vt:vector>
  </HeadingPairs>
  <TitlesOfParts>
    <vt:vector size="39" baseType="lpstr">
      <vt:lpstr>Arial</vt:lpstr>
      <vt:lpstr>Avenir Book</vt:lpstr>
      <vt:lpstr>Calibri</vt:lpstr>
      <vt:lpstr>Office Theme</vt:lpstr>
      <vt:lpstr>1_Office Theme</vt:lpstr>
      <vt:lpstr>Maiz Concho for Chicos del horno A local, slow, and deep food</vt:lpstr>
      <vt:lpstr>Cultural Ecological History of Maíz Concho for Chicos del Horno ZEA MAYS CLIBANUS CULEBRANA</vt:lpstr>
      <vt:lpstr>Franja del Maíz  The Corn Belt a.k.a. Corn Corridor</vt:lpstr>
      <vt:lpstr>Dispersion of varieties from Centers of Origin</vt:lpstr>
      <vt:lpstr>Centers of Origin and Diversification of Maize</vt:lpstr>
      <vt:lpstr>Origin of maize (Zea mays spp.)</vt:lpstr>
      <vt:lpstr>Teosinte diversity:   Zea diploperennis, a.k.a. “madre del maíz” – a wild variety from the Mixteca region of Oaxaca</vt:lpstr>
      <vt:lpstr>PowerPoint Presentation</vt:lpstr>
      <vt:lpstr>Agroecology of corn</vt:lpstr>
      <vt:lpstr>The CIMMYT collection</vt:lpstr>
      <vt:lpstr>PowerPoint Presentation</vt:lpstr>
      <vt:lpstr>Agroecology</vt:lpstr>
      <vt:lpstr>Ethnobiology</vt:lpstr>
      <vt:lpstr>Maíz de concho (Zea Mays clibanus culebrana). A white floury-flint land race of the Upper Rio Grande</vt:lpstr>
      <vt:lpstr>PowerPoint Presentation</vt:lpstr>
      <vt:lpstr>PowerPoint Presentation</vt:lpstr>
      <vt:lpstr>PowerPoint Presentation</vt:lpstr>
      <vt:lpstr>PowerPoint Presentation</vt:lpstr>
      <vt:lpstr>First you have to build the oven</vt:lpstr>
      <vt:lpstr>PowerPoint Presentation</vt:lpstr>
      <vt:lpstr>Three generations work the annual horneada. Corpus A. Gallegos Ranches, San Luis, CO. Sept. 2015.</vt:lpstr>
      <vt:lpstr>Air-drying the chicos under the sun</vt:lpstr>
      <vt:lpstr>Summary of production of chicos</vt:lpstr>
      <vt:lpstr>PowerPoint Presentation</vt:lpstr>
      <vt:lpstr>PowerPoint Presentation</vt:lpstr>
      <vt:lpstr>Chicos, fresh out of the horno</vt:lpstr>
      <vt:lpstr>Cleaning the maíz de concho and bolita beans</vt:lpstr>
      <vt:lpstr>1. Caramelize onions (15-20 minutes)  2. Add roasted corn   3. Add water to cover corn and bring to soft boil 4. Add bolitas 5. Season: red chili powder, garlic powder, salt, and pepper </vt:lpstr>
      <vt:lpstr>Adding bolitas to chicos and vegetable stock</vt:lpstr>
      <vt:lpstr>Diversity is the key to resilience</vt:lpstr>
      <vt:lpstr>Return to heritage cuisines</vt:lpstr>
      <vt:lpstr>Nixtamalization</vt:lpstr>
      <vt:lpstr>PowerPoint Presentation</vt:lpstr>
      <vt:lpstr>Our partners</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Devon Pena</dc:creator>
  <cp:lastModifiedBy>Devon G. Pena</cp:lastModifiedBy>
  <cp:revision>47</cp:revision>
  <dcterms:created xsi:type="dcterms:W3CDTF">2014-11-24T14:15:50Z</dcterms:created>
  <dcterms:modified xsi:type="dcterms:W3CDTF">2024-03-31T03:15:36Z</dcterms:modified>
</cp:coreProperties>
</file>