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62" r:id="rId12"/>
    <p:sldId id="263" r:id="rId13"/>
    <p:sldId id="273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/>
    <p:restoredTop sz="94665"/>
  </p:normalViewPr>
  <p:slideViewPr>
    <p:cSldViewPr snapToGrid="0" showGuides="1">
      <p:cViewPr varScale="1">
        <p:scale>
          <a:sx n="120" d="100"/>
          <a:sy n="120" d="100"/>
        </p:scale>
        <p:origin x="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FF444-07A6-4845-9157-E34C71BE6899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1047-AD69-684C-8796-EEE7D1FE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3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1047-AD69-684C-8796-EEE7D1FEA5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0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9F1F-4342-57A4-FACB-8156B3318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10442-2AC9-E008-E4C6-1C4D4DB7D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A419-2EBF-A24F-52C0-5B3734FE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FD1BD-135C-AED5-3C92-3805EE23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5C2D2-8047-6C81-9816-C1C17EF3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7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05058-AE31-9398-BDBC-9B31C43A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B7FAA-4420-DA07-238F-5B74ADA08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49672-002F-E5B8-C77A-B94EA7123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AD849-57A8-A9C6-C3D3-22C7C75C6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EB673-83F0-CF48-DB46-55E29469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0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10343-BB1B-FCF6-BB33-5B4D2EB59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AFE2-01BD-6AE8-D06B-A5C4BA64F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D135E-4A4C-813D-2358-B5D85F8D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D88FE-DC19-3AE1-9A74-C152320A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B08CF-19BB-8110-1C88-C50C5D48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917B6-51E3-2714-5A2F-8365DE965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F7109-BB92-7921-5179-D64C83ACF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45165-2BD4-4295-7700-9EB721FB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90627-AF2C-96F0-634F-CD639DEE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8251F-2519-1F4C-4FE6-C17D53D7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9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AFBEF-2469-26B0-42CF-71F1D95D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F35E9-7352-18C6-3FEA-CAA735964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03A03-A269-33BD-D067-3D76CFF1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FBF9D-D224-D482-4C98-CD89BA28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9491-B2FF-BD6E-8FE6-DAD977BE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5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8826A-3425-E58F-E8D7-8530E04E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B51F4-4B43-564A-800F-A72BF0207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617F2-E222-D964-398E-1259676FD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1F369-08E7-8137-E745-500524E8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57804-CFCC-708F-760C-D38892A5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F0BC0-3C77-D4A8-278D-4C992630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CD2B3-9321-D397-609B-75BD3EEB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24AC6-84DB-3D07-A112-AF0049577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32EC7-A7B8-77C5-6CBA-A75C7E2C1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C3D0F4-25C5-F0AB-C322-C79C54EFA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D2D2FB-AB85-59A8-F779-A064DC7F3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41C3B6-19B4-1B26-A4AF-71E63928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3/28/24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698902-55C2-EF1C-BB9C-2F36DC83A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BE2F04-CEE6-696B-B53B-1047B1BC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7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B52D-68D0-0D8A-19D3-09D98350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498F9-3756-3978-A795-A16704C69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02A2D-4A65-B254-761B-A524BAAC9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FAB02-8B9D-D63F-78E1-53655EB4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7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429A7F-8F41-37D6-628D-AA56DA2B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3/28/24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5652F-2A0F-7971-5AB3-DF8D8AA0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58C96-1791-F989-D460-CB2DCAD7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7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DFE5-B410-7618-86AD-48A3045C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803B2-93EE-1236-725E-0B951AACB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D3BDC-A359-FCC4-A037-C5BA338C5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F280B-5B08-734F-C4C4-51033EF6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EE9B0-2378-6A86-BDFE-D285DC89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ACF36-A3C7-B727-CE59-C4C45ACA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8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FE0F-33B0-0297-FB0D-3BC6543F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E832D0-D6C0-8A3E-B065-971010F0B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FBDAF-CA58-9017-28F2-27FA9BBFC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8610B-790F-86A0-1F51-064B0841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C78-FB4C-8041-ABAC-05C35D9CDB32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52A2D-1D3D-4BF5-0C63-8ABCB20B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BFE13-9F7F-1DE5-3E5F-17E01D3F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3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809A26-B89C-67C4-743F-6169425E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6A8AD-740E-2EA2-35AA-80B693A67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F53FB-209E-F9E0-D2EB-5D977D658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F4C78-FB4C-8041-ABAC-05C35D9CDB32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82F9D-32D1-EAA2-9C19-5A2C09F9F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D57F7-D538-2751-C598-7FB9F944C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D8E94-C725-DB4B-B3F4-55564620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ifi.stackexchange.com/questions/17733/is-c3po-able-to-learn-new-languages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7D96-2D23-6A66-8C7E-54CF18FC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593" y="1714500"/>
            <a:ext cx="10070813" cy="3429000"/>
          </a:xfrm>
          <a:solidFill>
            <a:schemeClr val="bg1">
              <a:alpha val="80000"/>
            </a:schemeClr>
          </a:solidFill>
          <a:ln w="44450">
            <a:solidFill>
              <a:schemeClr val="bg1"/>
            </a:solidFill>
          </a:ln>
        </p:spPr>
        <p:txBody>
          <a:bodyPr anchor="ctr"/>
          <a:lstStyle/>
          <a:p>
            <a:r>
              <a:rPr lang="en-US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Introduction to Classics</a:t>
            </a:r>
          </a:p>
        </p:txBody>
      </p:sp>
    </p:spTree>
    <p:extLst>
      <p:ext uri="{BB962C8B-B14F-4D97-AF65-F5344CB8AC3E}">
        <p14:creationId xmlns:p14="http://schemas.microsoft.com/office/powerpoint/2010/main" val="76981924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AFD38-8BD5-BE25-5562-B0092AA5F8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A Very Brief History of English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862B75-DB38-1436-8C53-84E18390F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515599" cy="4667251"/>
          </a:xfrm>
          <a:solidFill>
            <a:schemeClr val="bg1">
              <a:alpha val="80000"/>
            </a:schemeClr>
          </a:solidFill>
        </p:spPr>
        <p:txBody>
          <a:bodyPr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5th CE – Germanic tribes (Angles, Saxons, Jutes) migrate to Britain. These tribes had contact with the Romans, and old English contained some Latin words, e.g. street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strata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 or cheese (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caesus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Viking invasions bring Old Norse (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sk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-words, e.g. sky)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600 CE – Christian missionaries arrive in Britain, bringing even more words into old English (also including Greek)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1066 CE – Normans defeat the English. French becomes the language of government in England for several centuries, and is highly influential</a:t>
            </a:r>
          </a:p>
          <a:p>
            <a:pPr lvl="1">
              <a:lnSpc>
                <a:spcPct val="120000"/>
              </a:lnSpc>
            </a:pP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Populus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(Latin) &gt;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people 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(French) &gt; people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Beef vs cow: the distinction of the animal and the meat is a peculiarity in English</a:t>
            </a:r>
          </a:p>
        </p:txBody>
      </p:sp>
    </p:spTree>
    <p:extLst>
      <p:ext uri="{BB962C8B-B14F-4D97-AF65-F5344CB8AC3E}">
        <p14:creationId xmlns:p14="http://schemas.microsoft.com/office/powerpoint/2010/main" val="3438043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2778-674B-A4AB-DFF2-71AA869474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Osaka" panose="020B0600000000000000" pitchFamily="34" charset="-128"/>
                <a:ea typeface="Osaka" panose="020B0600000000000000" pitchFamily="34" charset="-128"/>
              </a:rPr>
              <a:t>Influence of Greek and Latin upon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99746-F695-B2B7-7A06-4D4DEA24E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Greek: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Words entered indirectly through Latin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455E6-D064-039E-ED7C-9BA280C26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Latin: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Directly and indirectly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Romance languages</a:t>
            </a: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(French, Italian, Spanish, Portuguese)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Science and Medicine</a:t>
            </a:r>
          </a:p>
        </p:txBody>
      </p:sp>
    </p:spTree>
    <p:extLst>
      <p:ext uri="{BB962C8B-B14F-4D97-AF65-F5344CB8AC3E}">
        <p14:creationId xmlns:p14="http://schemas.microsoft.com/office/powerpoint/2010/main" val="498505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2778-674B-A4AB-DFF2-71AA869474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Osaka" panose="020B0600000000000000" pitchFamily="34" charset="-128"/>
                <a:ea typeface="Osaka" panose="020B0600000000000000" pitchFamily="34" charset="-128"/>
              </a:rPr>
              <a:t>Religion and the Renaissance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99746-F695-B2B7-7A06-4D4DEA24E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Religion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Christianity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deacon,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diaconus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diakonos</a:t>
            </a: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(English, Latin, Greek)</a:t>
            </a:r>
          </a:p>
          <a:p>
            <a:pPr marL="0" indent="0" algn="ctr">
              <a:buNone/>
            </a:pPr>
            <a:endParaRPr lang="en-US" sz="2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creed,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credere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(“to believe”)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455E6-D064-039E-ED7C-9BA280C26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Renaissance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Renewed interest in classics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Loan words</a:t>
            </a:r>
          </a:p>
          <a:p>
            <a:pPr marL="0" indent="0">
              <a:buNone/>
            </a:pPr>
            <a:endParaRPr lang="en-US" sz="16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1600" dirty="0">
                <a:latin typeface="Osaka" panose="020B0600000000000000" pitchFamily="34" charset="-128"/>
                <a:ea typeface="Osaka" panose="020B0600000000000000" pitchFamily="34" charset="-128"/>
              </a:rPr>
              <a:t>Greek</a:t>
            </a:r>
          </a:p>
          <a:p>
            <a:pPr marL="0" indent="0">
              <a:buNone/>
            </a:pPr>
            <a:r>
              <a:rPr lang="en-US" sz="1600" dirty="0">
                <a:latin typeface="Osaka" panose="020B0600000000000000" pitchFamily="34" charset="-128"/>
                <a:ea typeface="Osaka" panose="020B0600000000000000" pitchFamily="34" charset="-128"/>
              </a:rPr>
              <a:t>Autograph </a:t>
            </a:r>
            <a:r>
              <a:rPr lang="en-US" sz="1600" dirty="0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 </a:t>
            </a:r>
            <a:r>
              <a:rPr lang="en-US" sz="1600" i="1" dirty="0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autos</a:t>
            </a:r>
            <a:r>
              <a:rPr lang="en-US" sz="1600" dirty="0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 (“self”) + </a:t>
            </a:r>
            <a:r>
              <a:rPr lang="en-US" sz="1600" i="1" dirty="0" err="1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graph</a:t>
            </a:r>
            <a:r>
              <a:rPr lang="en-US" sz="1800" i="1" dirty="0" err="1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ē</a:t>
            </a:r>
            <a:r>
              <a:rPr lang="en-US" sz="1600" i="1" dirty="0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 </a:t>
            </a:r>
            <a:r>
              <a:rPr lang="en-US" sz="1600" dirty="0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(“writing”)</a:t>
            </a:r>
          </a:p>
          <a:p>
            <a:pPr marL="0" indent="0">
              <a:buNone/>
            </a:pPr>
            <a:r>
              <a:rPr lang="en-US" sz="1600" dirty="0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Latin</a:t>
            </a:r>
          </a:p>
          <a:p>
            <a:pPr marL="0" indent="0">
              <a:buNone/>
            </a:pPr>
            <a:r>
              <a:rPr lang="en-US" sz="1600" dirty="0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Excursion  </a:t>
            </a:r>
            <a:r>
              <a:rPr lang="en-US" sz="1600" i="1" dirty="0" err="1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excursio</a:t>
            </a:r>
            <a:r>
              <a:rPr lang="en-US" sz="1600" i="1" dirty="0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 </a:t>
            </a:r>
            <a:r>
              <a:rPr lang="en-US" sz="1600" dirty="0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(“attack,” “a running out”)</a:t>
            </a:r>
            <a:endParaRPr lang="en-US" sz="1600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09726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2778-674B-A4AB-DFF2-71AA869474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Osaka" panose="020B0600000000000000" pitchFamily="34" charset="-128"/>
                <a:ea typeface="Osaka" panose="020B0600000000000000" pitchFamily="34" charset="-128"/>
              </a:rPr>
              <a:t>Changes in Meanings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99746-F695-B2B7-7A06-4D4DEA24E14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Most Greek and Latin words are used in English in ways that extend the range of their meanings</a:t>
            </a:r>
          </a:p>
          <a:p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Examples: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Circus (Latin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circus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circle, racecourse), travelling show with horses, clowns; “circle” is derived from Latin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curriculum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Formula (Latin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formula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beauty, form, pipe, rule), fixed form of words, mathematical or chemical rule, recipe</a:t>
            </a:r>
          </a:p>
        </p:txBody>
      </p:sp>
    </p:spTree>
    <p:extLst>
      <p:ext uri="{BB962C8B-B14F-4D97-AF65-F5344CB8AC3E}">
        <p14:creationId xmlns:p14="http://schemas.microsoft.com/office/powerpoint/2010/main" val="584424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7D96-2D23-6A66-8C7E-54CF18FC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593" y="1714500"/>
            <a:ext cx="10070813" cy="3429000"/>
          </a:xfrm>
          <a:solidFill>
            <a:schemeClr val="bg1">
              <a:alpha val="80000"/>
            </a:schemeClr>
          </a:solidFill>
          <a:ln w="44450">
            <a:solidFill>
              <a:schemeClr val="bg1"/>
            </a:solidFill>
          </a:ln>
        </p:spPr>
        <p:txBody>
          <a:bodyPr anchor="ctr"/>
          <a:lstStyle/>
          <a:p>
            <a:r>
              <a:rPr lang="en-US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Up Next: Word Building</a:t>
            </a:r>
          </a:p>
        </p:txBody>
      </p:sp>
    </p:spTree>
    <p:extLst>
      <p:ext uri="{BB962C8B-B14F-4D97-AF65-F5344CB8AC3E}">
        <p14:creationId xmlns:p14="http://schemas.microsoft.com/office/powerpoint/2010/main" val="43243907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AFD38-8BD5-BE25-5562-B0092AA5F8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Outline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862B75-DB38-1436-8C53-84E18390F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515599" cy="4667251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dirty="0"/>
          </a:p>
          <a:p>
            <a:pPr marL="742950" indent="-742950" algn="ctr">
              <a:buAutoNum type="arabicPeriod"/>
            </a:pPr>
            <a:r>
              <a:rPr lang="en-US" sz="3800" b="1" dirty="0">
                <a:latin typeface="Osaka" panose="020B0600000000000000" pitchFamily="34" charset="-128"/>
                <a:ea typeface="Osaka" panose="020B0600000000000000" pitchFamily="34" charset="-128"/>
              </a:rPr>
              <a:t>What is Classics, anyway?</a:t>
            </a:r>
          </a:p>
          <a:p>
            <a:pPr marL="742950" indent="-742950" algn="ctr">
              <a:buAutoNum type="arabicPeriod"/>
            </a:pPr>
            <a:endParaRPr lang="en-US" sz="3800" b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742950" indent="-742950" algn="ctr">
              <a:buAutoNum type="arabicPeriod"/>
            </a:pPr>
            <a:r>
              <a:rPr lang="en-US" sz="3800" b="1" dirty="0">
                <a:latin typeface="Osaka" panose="020B0600000000000000" pitchFamily="34" charset="-128"/>
                <a:ea typeface="Osaka" panose="020B0600000000000000" pitchFamily="34" charset="-128"/>
              </a:rPr>
              <a:t>How Greek and Latin ended up in English.</a:t>
            </a:r>
          </a:p>
        </p:txBody>
      </p:sp>
    </p:spTree>
    <p:extLst>
      <p:ext uri="{BB962C8B-B14F-4D97-AF65-F5344CB8AC3E}">
        <p14:creationId xmlns:p14="http://schemas.microsoft.com/office/powerpoint/2010/main" val="1252183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1C5DD1C-AC77-6180-D990-567C9708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36" y="486888"/>
            <a:ext cx="3932237" cy="1600200"/>
          </a:xfrm>
          <a:solidFill>
            <a:schemeClr val="bg1">
              <a:alpha val="8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Classics is the study of </a:t>
            </a:r>
            <a:r>
              <a:rPr lang="en-US" b="1" i="1" dirty="0">
                <a:latin typeface="Osaka" panose="020B0600000000000000" pitchFamily="34" charset="-128"/>
                <a:ea typeface="Osaka" panose="020B0600000000000000" pitchFamily="34" charset="-128"/>
              </a:rPr>
              <a:t>Antiquity</a:t>
            </a:r>
            <a:endParaRPr lang="en-US" b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5E407FD-C7F8-4579-17E7-2C60863D4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436" y="2266122"/>
            <a:ext cx="3932237" cy="413467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Covers the ancient Mediterranean (the area around the Mediterranean Sea)</a:t>
            </a:r>
          </a:p>
          <a:p>
            <a:endParaRPr lang="en-US" sz="8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Spans from the 8th century BCE* (earliest recorded epic poetry) to the 3rd century CE** (Late Antiquity)</a:t>
            </a:r>
          </a:p>
          <a:p>
            <a:endParaRPr lang="en-US" sz="8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*before common era</a:t>
            </a:r>
          </a:p>
          <a:p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**common era</a:t>
            </a:r>
          </a:p>
        </p:txBody>
      </p:sp>
      <p:pic>
        <p:nvPicPr>
          <p:cNvPr id="1026" name="Picture 2" descr="Roman Empire Map At Its Height, Over Time - Istanbul Clues">
            <a:extLst>
              <a:ext uri="{FF2B5EF4-FFF2-40B4-BE49-F238E27FC236}">
                <a16:creationId xmlns:a16="http://schemas.microsoft.com/office/drawing/2014/main" id="{6011B99E-06F0-70E6-7F3A-85628FA54C5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443"/>
          <a:stretch>
            <a:fillRect/>
          </a:stretch>
        </p:blipFill>
        <p:spPr bwMode="auto">
          <a:xfrm>
            <a:off x="4498893" y="486888"/>
            <a:ext cx="7489671" cy="591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65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AFD38-8BD5-BE25-5562-B0092AA5F8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Sub-disciplines of Classics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862B75-DB38-1436-8C53-84E18390F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515599" cy="4667251"/>
          </a:xfrm>
          <a:solidFill>
            <a:schemeClr val="bg1">
              <a:alpha val="80000"/>
            </a:schemeClr>
          </a:solidFill>
        </p:spPr>
        <p:txBody>
          <a:bodyPr anchor="t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Philology (study of words)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Archaeology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Art history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Ancient history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Philosophy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Reception studies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Other sub-fields have developed, for example, digital humanities</a:t>
            </a:r>
          </a:p>
        </p:txBody>
      </p:sp>
    </p:spTree>
    <p:extLst>
      <p:ext uri="{BB962C8B-B14F-4D97-AF65-F5344CB8AC3E}">
        <p14:creationId xmlns:p14="http://schemas.microsoft.com/office/powerpoint/2010/main" val="2598457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1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1C5DD1C-AC77-6180-D990-567C9708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36" y="486888"/>
            <a:ext cx="3932237" cy="1600200"/>
          </a:xfrm>
          <a:solidFill>
            <a:schemeClr val="bg1">
              <a:alpha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PIE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5E407FD-C7F8-4579-17E7-2C60863D4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436" y="2266122"/>
            <a:ext cx="3932237" cy="4134678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Osaka" panose="020B0600000000000000" pitchFamily="34" charset="-128"/>
                <a:ea typeface="Osaka" panose="020B0600000000000000" pitchFamily="34" charset="-128"/>
              </a:rPr>
              <a:t>Proto-Indo-European was a common language ancestor to many modern languages spoken maybe around 3000 BCE </a:t>
            </a:r>
            <a:r>
              <a:rPr lang="en-US" sz="1700" dirty="0" err="1">
                <a:latin typeface="Osaka" panose="020B0600000000000000" pitchFamily="34" charset="-128"/>
                <a:ea typeface="Osaka" panose="020B0600000000000000" pitchFamily="34" charset="-128"/>
              </a:rPr>
              <a:t>ish</a:t>
            </a:r>
            <a:r>
              <a:rPr lang="en-US" sz="1700" dirty="0">
                <a:latin typeface="Osaka" panose="020B0600000000000000" pitchFamily="34" charset="-128"/>
                <a:ea typeface="Osaka" panose="020B0600000000000000" pitchFamily="34" charset="-128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Osaka" panose="020B0600000000000000" pitchFamily="34" charset="-128"/>
                <a:ea typeface="Osaka" panose="020B0600000000000000" pitchFamily="34" charset="-128"/>
              </a:rPr>
              <a:t>No direct written evidence of PIE!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Osaka" panose="020B0600000000000000" pitchFamily="34" charset="-128"/>
                <a:ea typeface="Osaka" panose="020B0600000000000000" pitchFamily="34" charset="-128"/>
              </a:rPr>
              <a:t>Our knowledge comes from comparative reconstruction (focused comparison of languages with similar features)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Osaka" panose="020B0600000000000000" pitchFamily="34" charset="-128"/>
                <a:ea typeface="Osaka" panose="020B0600000000000000" pitchFamily="34" charset="-128"/>
              </a:rPr>
              <a:t>PIE roots will be given in a dictionary with an asterisk (*) to show that they are not attested in writing but rather are theoretical</a:t>
            </a:r>
          </a:p>
        </p:txBody>
      </p:sp>
      <p:pic>
        <p:nvPicPr>
          <p:cNvPr id="4" name="Picture Placeholder 3" descr="Apple pie on white background">
            <a:extLst>
              <a:ext uri="{FF2B5EF4-FFF2-40B4-BE49-F238E27FC236}">
                <a16:creationId xmlns:a16="http://schemas.microsoft.com/office/drawing/2014/main" id="{FAAC8CF2-E1A6-03CB-F634-3E5425645A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497" r="7497"/>
          <a:stretch>
            <a:fillRect/>
          </a:stretch>
        </p:blipFill>
        <p:spPr>
          <a:xfrm>
            <a:off x="4499623" y="486887"/>
            <a:ext cx="7492528" cy="591616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E19E51-E0E0-47E9-C0F7-3CFFA9E8E34C}"/>
              </a:ext>
            </a:extLst>
          </p:cNvPr>
          <p:cNvSpPr txBox="1"/>
          <p:nvPr/>
        </p:nvSpPr>
        <p:spPr>
          <a:xfrm>
            <a:off x="10602656" y="2290809"/>
            <a:ext cx="3545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P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R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O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C98BDC-7D98-CB1E-75EF-DAA873542FF4}"/>
              </a:ext>
            </a:extLst>
          </p:cNvPr>
          <p:cNvSpPr txBox="1"/>
          <p:nvPr/>
        </p:nvSpPr>
        <p:spPr>
          <a:xfrm>
            <a:off x="11065821" y="2290809"/>
            <a:ext cx="354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I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N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D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10FA3F-642F-61C3-46EC-B346416EBAAB}"/>
              </a:ext>
            </a:extLst>
          </p:cNvPr>
          <p:cNvSpPr txBox="1"/>
          <p:nvPr/>
        </p:nvSpPr>
        <p:spPr>
          <a:xfrm>
            <a:off x="11528986" y="2290809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E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U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R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O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P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E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</a:t>
            </a:r>
          </a:p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N</a:t>
            </a:r>
          </a:p>
        </p:txBody>
      </p:sp>
      <p:pic>
        <p:nvPicPr>
          <p:cNvPr id="16" name="Graphic 15" descr="Close with solid fill">
            <a:extLst>
              <a:ext uri="{FF2B5EF4-FFF2-40B4-BE49-F238E27FC236}">
                <a16:creationId xmlns:a16="http://schemas.microsoft.com/office/drawing/2014/main" id="{673F8942-47B8-2C21-193A-D7EA33629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5635" y="1001362"/>
            <a:ext cx="4855275" cy="48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75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build="p" animBg="1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, text, line&#10;&#10;Description automatically generated">
            <a:extLst>
              <a:ext uri="{FF2B5EF4-FFF2-40B4-BE49-F238E27FC236}">
                <a16:creationId xmlns:a16="http://schemas.microsoft.com/office/drawing/2014/main" id="{226B0F69-A893-62FB-3E8E-047947737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8082" y="1"/>
            <a:ext cx="913583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041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42DECDE-BB3F-4B9F-A03A-BFA1A86A2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716728"/>
              </p:ext>
            </p:extLst>
          </p:nvPr>
        </p:nvGraphicFramePr>
        <p:xfrm>
          <a:off x="838200" y="1690688"/>
          <a:ext cx="10515600" cy="5001940"/>
        </p:xfrm>
        <a:graphic>
          <a:graphicData uri="http://schemas.openxmlformats.org/drawingml/2006/table">
            <a:tbl>
              <a:tblPr firstRow="1" bandRow="1">
                <a:effectLst/>
                <a:tableStyleId>{22838BEF-8BB2-4498-84A7-C5851F593DF1}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119972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1631160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1185700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1266496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7498191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281955721"/>
                    </a:ext>
                  </a:extLst>
                </a:gridCol>
              </a:tblGrid>
              <a:tr h="10003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English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German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Spanish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Greek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Latin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Sanskrit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406692"/>
                  </a:ext>
                </a:extLst>
              </a:tr>
              <a:tr h="10003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father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vater</a:t>
                      </a:r>
                      <a:endParaRPr lang="en-US" sz="2400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padre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pater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pater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pitar</a:t>
                      </a:r>
                      <a:endParaRPr lang="en-US" sz="2400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634675"/>
                  </a:ext>
                </a:extLst>
              </a:tr>
              <a:tr h="10003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ein</a:t>
                      </a:r>
                      <a:endParaRPr lang="en-US" sz="2400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uno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hen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unus</a:t>
                      </a:r>
                      <a:endParaRPr lang="en-US" sz="2400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Ekam</a:t>
                      </a:r>
                      <a:endParaRPr lang="en-US" sz="2400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080793"/>
                  </a:ext>
                </a:extLst>
              </a:tr>
              <a:tr h="10003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sonne</a:t>
                      </a:r>
                      <a:endParaRPr lang="en-US" sz="2400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helios</a:t>
                      </a:r>
                      <a:endParaRPr lang="en-US" sz="2400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Surya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81174"/>
                  </a:ext>
                </a:extLst>
              </a:tr>
              <a:tr h="10003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god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got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dios</a:t>
                      </a:r>
                      <a:endParaRPr lang="en-US" sz="2400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theos</a:t>
                      </a:r>
                      <a:endParaRPr lang="en-US" sz="2400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deus</a:t>
                      </a:r>
                      <a:endParaRPr lang="en-US" sz="2400" dirty="0"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devas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80098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5F5E99A-2534-6214-3AD9-C028524F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372"/>
            <a:ext cx="10515600" cy="1325563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Similarities in Vocabulary of </a:t>
            </a:r>
            <a:b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</a:b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Indo-European Languages</a:t>
            </a:r>
          </a:p>
        </p:txBody>
      </p:sp>
    </p:spTree>
    <p:extLst>
      <p:ext uri="{BB962C8B-B14F-4D97-AF65-F5344CB8AC3E}">
        <p14:creationId xmlns:p14="http://schemas.microsoft.com/office/powerpoint/2010/main" val="300578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AFD38-8BD5-BE25-5562-B0092AA5F8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English: Many Influences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862B75-DB38-1436-8C53-84E18390F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515599" cy="4667251"/>
          </a:xfrm>
          <a:solidFill>
            <a:schemeClr val="bg1">
              <a:alpha val="80000"/>
            </a:schemeClr>
          </a:solidFill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Anglo-Saxon/Germanic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Celtic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Old French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Latin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Old Norse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Greek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Other</a:t>
            </a:r>
          </a:p>
        </p:txBody>
      </p:sp>
      <p:pic>
        <p:nvPicPr>
          <p:cNvPr id="1026" name="Picture 2" descr="Foreign-language influences in English - Wikipedia">
            <a:extLst>
              <a:ext uri="{FF2B5EF4-FFF2-40B4-BE49-F238E27FC236}">
                <a16:creationId xmlns:a16="http://schemas.microsoft.com/office/drawing/2014/main" id="{C3C6D79D-85EE-5D57-F816-723271D00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895" y="1922786"/>
            <a:ext cx="4487422" cy="447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066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AFD38-8BD5-BE25-5562-B0092AA5F8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spc="200" dirty="0">
                <a:latin typeface="Osaka" panose="020B0600000000000000" pitchFamily="34" charset="-128"/>
                <a:ea typeface="Osaka" panose="020B0600000000000000" pitchFamily="34" charset="-128"/>
              </a:rPr>
              <a:t>A Very Brief History of English: Ancient Times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862B75-DB38-1436-8C53-84E18390F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515599" cy="4667251"/>
          </a:xfrm>
          <a:solidFill>
            <a:schemeClr val="bg1">
              <a:alpha val="80000"/>
            </a:schemeClr>
          </a:solidFill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Celtic speaking people live in Britain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55 BCE: Julius Caesar invades Britain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43 CE: Romans occupy most of Britain – both Celtic and Latin are used in Britain</a:t>
            </a:r>
          </a:p>
        </p:txBody>
      </p:sp>
    </p:spTree>
    <p:extLst>
      <p:ext uri="{BB962C8B-B14F-4D97-AF65-F5344CB8AC3E}">
        <p14:creationId xmlns:p14="http://schemas.microsoft.com/office/powerpoint/2010/main" val="1086209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4092</TotalTime>
  <Words>571</Words>
  <Application>Microsoft Macintosh PowerPoint</Application>
  <PresentationFormat>Widescreen</PresentationFormat>
  <Paragraphs>133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Osaka</vt:lpstr>
      <vt:lpstr>Arial</vt:lpstr>
      <vt:lpstr>Calibri</vt:lpstr>
      <vt:lpstr>Calibri Light</vt:lpstr>
      <vt:lpstr>Office Theme</vt:lpstr>
      <vt:lpstr>Introduction to Classics</vt:lpstr>
      <vt:lpstr>Outline</vt:lpstr>
      <vt:lpstr>Classics is the study of Antiquity</vt:lpstr>
      <vt:lpstr>Sub-disciplines of Classics</vt:lpstr>
      <vt:lpstr>PIE</vt:lpstr>
      <vt:lpstr>PowerPoint Presentation</vt:lpstr>
      <vt:lpstr>Similarities in Vocabulary of  Indo-European Languages</vt:lpstr>
      <vt:lpstr>English: Many Influences</vt:lpstr>
      <vt:lpstr>A Very Brief History of English: Ancient Times</vt:lpstr>
      <vt:lpstr>A Very Brief History of English</vt:lpstr>
      <vt:lpstr>Influence of Greek and Latin upon English</vt:lpstr>
      <vt:lpstr>Religion and the Renaissance</vt:lpstr>
      <vt:lpstr>Changes in Meanings</vt:lpstr>
      <vt:lpstr>Up Next: Word Building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Classics</dc:title>
  <dc:creator>A.M. Davis</dc:creator>
  <cp:lastModifiedBy>A.M. Davis</cp:lastModifiedBy>
  <cp:revision>13</cp:revision>
  <dcterms:created xsi:type="dcterms:W3CDTF">2023-06-11T20:33:53Z</dcterms:created>
  <dcterms:modified xsi:type="dcterms:W3CDTF">2024-03-28T19:09:48Z</dcterms:modified>
</cp:coreProperties>
</file>