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2" r:id="rId2"/>
    <p:sldId id="263" r:id="rId3"/>
    <p:sldId id="258" r:id="rId4"/>
    <p:sldId id="266" r:id="rId5"/>
    <p:sldId id="267" r:id="rId6"/>
    <p:sldId id="264" r:id="rId7"/>
    <p:sldId id="268" r:id="rId8"/>
    <p:sldId id="265" r:id="rId9"/>
    <p:sldId id="269" r:id="rId10"/>
    <p:sldId id="270" r:id="rId11"/>
    <p:sldId id="271" r:id="rId12"/>
    <p:sldId id="272" r:id="rId13"/>
    <p:sldId id="273" r:id="rId14"/>
    <p:sldId id="277" r:id="rId15"/>
    <p:sldId id="275" r:id="rId16"/>
    <p:sldId id="278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/>
    <p:restoredTop sz="94802"/>
  </p:normalViewPr>
  <p:slideViewPr>
    <p:cSldViewPr snapToGrid="0" showGuides="1">
      <p:cViewPr varScale="1">
        <p:scale>
          <a:sx n="120" d="100"/>
          <a:sy n="120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12CE5-4BC1-3743-85BC-5B4E6B0EF2F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48CBB-D871-EA4F-921B-5103E8FF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8CBB-D871-EA4F-921B-5103E8FFE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1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8CBB-D871-EA4F-921B-5103E8FFE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8CBB-D871-EA4F-921B-5103E8FFE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8C0E-0A75-BF98-CD7F-122627B9E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8F446-95EF-49AD-F085-1130D74BF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23B1E-D770-3F24-E816-529EEADE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12C49-5516-E583-3A2F-322D78A7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C0A6-50C3-5ECC-B2AD-0DF5120F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7680-21DA-614C-3C59-D0411DB3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76726-C8C4-F308-DA81-50A954A3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AE0A5-52C3-D0A6-A2D9-78C5D41B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28DC-556D-47B9-048A-0E7A54DB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377C5-D92E-9EC2-4637-B2FA38CD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EBDAD-32F4-C8FF-5C25-5A66068E0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6DA7C-0F34-91C7-4714-5CB243DCD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975E-363D-1E9F-2AD8-2C3FED90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F4E45-F55E-C060-C4FE-21AA4257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F339B-1B81-61AE-EA65-DFA1860A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C8EA-4FBC-37EF-AFA6-625A04A2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CDA0-4D75-3799-6499-7CED9F0DE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3A6E-9C71-8409-67EE-50EE5F36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7674C-16BC-47C8-2081-2EEE6EA1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258FD-9D83-E3C1-9AC6-7EDC2672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0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7FAC-BD45-BC55-C47F-1ACCBE97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51C97-A09B-63FA-D269-8F1F6B6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B77B2-9173-A225-6B8A-AD47E92A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F6F7A-734B-A786-056C-87EF03E5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CD446-2709-4DB6-8BA1-BF1D8C32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3280-8A14-7573-F8B4-5971DD8A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018EF-6CC6-F258-6A62-9EB543F0A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FE3CF-C899-B3A1-1D59-4D20AC4F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5B2CE-E21D-D61D-1F5C-5DA3965C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2D5D2-9FF9-A562-F915-CCB62036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44937-51D0-51D4-B33E-28A0C53D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3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20F2-B898-0330-4B39-D57A1F48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13966-EB5A-1132-BC3F-DEEBAFC9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27FDA-0131-03D8-201C-5C45DEE34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88A30-FD35-864E-9193-33D946015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F1125-BD78-6156-397B-FA4B8135A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F1D9A-CE03-FCC2-8AB2-79929664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9B86B-2B47-7AFB-AEA3-F37551CD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E3C18-1C15-62E1-AA46-5BA85D84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FD0E-AE3F-2E42-8661-2324EA57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234CB-9AE7-B559-A4DB-9971AE14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97C00-9D38-2544-85CB-DD24E70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2AB23-C300-3BB1-C9C0-D22DC404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A519E-3F7A-0759-EF39-DCE2AE5E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A7758-7608-FB59-2FC1-634D12F9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5E885-CC58-C400-8B89-A6D9B939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9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231C-7714-D421-1E7F-FE6FCA85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5CCFC-BBFB-47B8-90B7-46ADA51F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CEDE5-95C0-875F-9C62-17A4D59A1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22DCA-B90A-07EC-4667-CA48389D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BA8B1-8148-0763-F3BF-AC7B5B35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BA594-026E-4680-F97C-B7E39106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CB1E-3874-556F-978E-2368D692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0ECB7-74DA-9F42-4D01-305B9C285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266B7-5064-A1B1-0AFD-80D17FDF4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7DDF1-27C1-F742-3533-D31EA612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C0CFE-2B37-08DC-7753-1D1D6551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4BBDC-F802-2D07-8912-E61541C2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F8080-7233-7F40-9EC9-5EFF086A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F183-BB7B-D309-EC20-A1A6F67DC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7AC4A-CBB2-7EC7-70C5-BA07D1CC0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5D6F1-6371-3047-B938-CA989521242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BADC-693B-CF68-31AB-A85FB4D0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8D82-DEA2-9F3D-D81C-99D37FDC3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CD1B-E45C-544F-A8E9-CC0541DA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uzzle outline">
            <a:extLst>
              <a:ext uri="{FF2B5EF4-FFF2-40B4-BE49-F238E27FC236}">
                <a16:creationId xmlns:a16="http://schemas.microsoft.com/office/drawing/2014/main" id="{160B8E91-81E6-0DE1-F6AE-15113E72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96444">
            <a:off x="4518349" y="250468"/>
            <a:ext cx="6357062" cy="6357062"/>
          </a:xfrm>
          <a:prstGeom prst="rect">
            <a:avLst/>
          </a:prstGeom>
        </p:spPr>
      </p:pic>
      <p:pic>
        <p:nvPicPr>
          <p:cNvPr id="4" name="Graphic 3" descr="Puzzle with solid fill">
            <a:extLst>
              <a:ext uri="{FF2B5EF4-FFF2-40B4-BE49-F238E27FC236}">
                <a16:creationId xmlns:a16="http://schemas.microsoft.com/office/drawing/2014/main" id="{A2F33E84-FD31-1541-F4A7-248D4078F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99446">
            <a:off x="837581" y="168795"/>
            <a:ext cx="6520408" cy="6520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28D69-3F5C-6940-328B-A820EFB12980}"/>
              </a:ext>
            </a:extLst>
          </p:cNvPr>
          <p:cNvSpPr txBox="1"/>
          <p:nvPr/>
        </p:nvSpPr>
        <p:spPr>
          <a:xfrm>
            <a:off x="2944264" y="1799434"/>
            <a:ext cx="2307043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spc="200" dirty="0">
                <a:solidFill>
                  <a:schemeClr val="bg1"/>
                </a:solidFill>
                <a:latin typeface="Osaka" panose="020B0600000000000000" pitchFamily="34" charset="-128"/>
                <a:ea typeface="Osaka" panose="020B0600000000000000" pitchFamily="34" charset="-128"/>
              </a:rPr>
              <a:t>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9A930-0CFA-8565-1675-3C89661C47C9}"/>
              </a:ext>
            </a:extLst>
          </p:cNvPr>
          <p:cNvSpPr txBox="1"/>
          <p:nvPr/>
        </p:nvSpPr>
        <p:spPr>
          <a:xfrm>
            <a:off x="6225061" y="2815097"/>
            <a:ext cx="327044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val="17306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Combining vowel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vowel (usually ‘o’ or ‘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i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’) used to link a base with another base or combining form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archae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o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logy</a:t>
            </a:r>
          </a:p>
          <a:p>
            <a:pPr marL="0" indent="0">
              <a:buNone/>
            </a:pPr>
            <a:endParaRPr lang="el-GR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You do not always need a combining vowel to join different word building components</a:t>
            </a:r>
          </a:p>
        </p:txBody>
      </p:sp>
    </p:spTree>
    <p:extLst>
      <p:ext uri="{BB962C8B-B14F-4D97-AF65-F5344CB8AC3E}">
        <p14:creationId xmlns:p14="http://schemas.microsoft.com/office/powerpoint/2010/main" val="849653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Combining form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base and suffix combination added to another base</a:t>
            </a:r>
          </a:p>
          <a:p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ALWAYS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occurs at the end of words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Examples:</a:t>
            </a:r>
          </a:p>
          <a:p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archae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+ o + logy = archaeology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“old” + combining vowel + “study of”</a:t>
            </a:r>
          </a:p>
          <a:p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mon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+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archy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= monarchy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“single” + “rule by”</a:t>
            </a:r>
          </a:p>
        </p:txBody>
      </p:sp>
    </p:spTree>
    <p:extLst>
      <p:ext uri="{BB962C8B-B14F-4D97-AF65-F5344CB8AC3E}">
        <p14:creationId xmlns:p14="http://schemas.microsoft.com/office/powerpoint/2010/main" val="785160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Examples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anti | dis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establ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ish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ment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arian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ism</a:t>
            </a:r>
          </a:p>
          <a:p>
            <a:pPr marL="0" indent="0" algn="ctr">
              <a:buNone/>
            </a:pPr>
            <a:endParaRPr lang="en-US" sz="1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anti, Greek prefix meaning “against, contrary to”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dis, Latin prefix meaning “apart from” and therefore, “not”</a:t>
            </a: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establ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from Old French, </a:t>
            </a: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establir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which itself is from the Latin word, </a:t>
            </a: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stabilire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“to make firm” and therefore, “to found”</a:t>
            </a: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ish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English form of Old French verb suffix 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–</a:t>
            </a: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iss</a:t>
            </a:r>
            <a:endParaRPr lang="en-US" sz="18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ment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suffix forming an abstract from a verb, from French, from Latin (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-mentum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arian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Latin suffix forming an adjective or noun related to beliefs or concepts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ism, Greek suffix forming a noun from a verb (e.g. criticism) or to reflect a belief (e.g. Marxism)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555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Examples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pneumono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ultra | micro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scopic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| silico | volcano | coni |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osis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endParaRPr lang="en-US" sz="1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pneumono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Greek “lung” / “lung related”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ultra, Latin “beyond”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micro, Greek “small / one millionth”</a:t>
            </a: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scopic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Greek “looking”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silico, Latin “like sand”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volcano, Latin “volcano” (from a Sicilian island)</a:t>
            </a:r>
          </a:p>
          <a:p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coni, Greek “dust”</a:t>
            </a:r>
          </a:p>
          <a:p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osis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Greek suffix meaning “condition of”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243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Greek and Latin Plurals: Some Patterns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41BBBA0-68BD-D38D-592A-BE658AD0B2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2639281"/>
              </p:ext>
            </p:extLst>
          </p:nvPr>
        </p:nvGraphicFramePr>
        <p:xfrm>
          <a:off x="838199" y="2198623"/>
          <a:ext cx="10515600" cy="420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9566521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620870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535494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06407889"/>
                    </a:ext>
                  </a:extLst>
                </a:gridCol>
              </a:tblGrid>
              <a:tr h="52606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Greek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Latin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362730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54365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88036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criteri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criteri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gymnasi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um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gymnasi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5654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</a:t>
                      </a:r>
                      <a:r>
                        <a:rPr lang="en-US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i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3731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analys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is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analys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es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fung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us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fung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i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59842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</a:t>
                      </a:r>
                      <a:r>
                        <a:rPr lang="en-US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mata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-ae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43292"/>
                  </a:ext>
                </a:extLst>
              </a:tr>
              <a:tr h="5260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trau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ma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trau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mata</a:t>
                      </a:r>
                      <a:endParaRPr lang="en-US" b="0" u="none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alumn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</a:t>
                      </a:r>
                      <a:endParaRPr lang="en-US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alumn</a:t>
                      </a:r>
                      <a:r>
                        <a:rPr lang="en-US" b="1" u="sng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ae</a:t>
                      </a:r>
                      <a:endParaRPr lang="en-US" b="0" u="none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3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217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Don’t be afraid to use a dictionary!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Google “define + word you are looking for”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Online dictionaries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Online Etymological Dictionary—this one is hardcore!</a:t>
            </a:r>
          </a:p>
        </p:txBody>
      </p:sp>
    </p:spTree>
    <p:extLst>
      <p:ext uri="{BB962C8B-B14F-4D97-AF65-F5344CB8AC3E}">
        <p14:creationId xmlns:p14="http://schemas.microsoft.com/office/powerpoint/2010/main" val="908775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Up Next: More Word Building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Read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2 (pp.19-44) and Chapter 3 (pp. 45-74)</a:t>
            </a:r>
          </a:p>
        </p:txBody>
      </p:sp>
    </p:spTree>
    <p:extLst>
      <p:ext uri="{BB962C8B-B14F-4D97-AF65-F5344CB8AC3E}">
        <p14:creationId xmlns:p14="http://schemas.microsoft.com/office/powerpoint/2010/main" val="2535367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Graphic 8" descr="Puzzle with solid fill">
            <a:extLst>
              <a:ext uri="{FF2B5EF4-FFF2-40B4-BE49-F238E27FC236}">
                <a16:creationId xmlns:a16="http://schemas.microsoft.com/office/drawing/2014/main" id="{98A9D3C8-03F9-4A5D-6C26-ABE1EF94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99446">
            <a:off x="837581" y="168795"/>
            <a:ext cx="6520408" cy="6520408"/>
          </a:xfrm>
          <a:prstGeom prst="rect">
            <a:avLst/>
          </a:prstGeom>
        </p:spPr>
      </p:pic>
      <p:pic>
        <p:nvPicPr>
          <p:cNvPr id="10" name="Graphic 9" descr="Puzzle outline">
            <a:extLst>
              <a:ext uri="{FF2B5EF4-FFF2-40B4-BE49-F238E27FC236}">
                <a16:creationId xmlns:a16="http://schemas.microsoft.com/office/drawing/2014/main" id="{AA4CA975-8BD4-7D0D-A18A-181DDE809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96444">
            <a:off x="4518349" y="250468"/>
            <a:ext cx="6357062" cy="6357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5D3BF9-73E2-CDDF-BAB8-D049CACE72AE}"/>
              </a:ext>
            </a:extLst>
          </p:cNvPr>
          <p:cNvSpPr txBox="1"/>
          <p:nvPr/>
        </p:nvSpPr>
        <p:spPr>
          <a:xfrm>
            <a:off x="2303864" y="1777462"/>
            <a:ext cx="358784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spc="200" dirty="0">
                <a:solidFill>
                  <a:schemeClr val="bg1"/>
                </a:solidFill>
                <a:latin typeface="Osaka" panose="020B0600000000000000" pitchFamily="34" charset="-128"/>
                <a:ea typeface="Osaka" panose="020B0600000000000000" pitchFamily="34" charset="-128"/>
              </a:rPr>
              <a:t>Thanks for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76682-3C98-441B-4718-B6C9C431E105}"/>
              </a:ext>
            </a:extLst>
          </p:cNvPr>
          <p:cNvSpPr txBox="1"/>
          <p:nvPr/>
        </p:nvSpPr>
        <p:spPr>
          <a:xfrm>
            <a:off x="6095999" y="2906932"/>
            <a:ext cx="339708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Watching!</a:t>
            </a:r>
          </a:p>
        </p:txBody>
      </p:sp>
    </p:spTree>
    <p:extLst>
      <p:ext uri="{BB962C8B-B14F-4D97-AF65-F5344CB8AC3E}">
        <p14:creationId xmlns:p14="http://schemas.microsoft.com/office/powerpoint/2010/main" val="2645525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uzzle">
            <a:extLst>
              <a:ext uri="{FF2B5EF4-FFF2-40B4-BE49-F238E27FC236}">
                <a16:creationId xmlns:a16="http://schemas.microsoft.com/office/drawing/2014/main" id="{6658565D-A718-8180-08D1-1AFD0FC744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573"/>
            <a:ext cx="12192001" cy="6875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8737A-7816-1365-4697-7293F6F850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1865-4E31-1239-F272-6E189645AD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Review new terms: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Base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Prefix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Suffix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Parts of speech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Combing vowel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Combining form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 and Latin plurals</a:t>
            </a:r>
          </a:p>
        </p:txBody>
      </p:sp>
    </p:spTree>
    <p:extLst>
      <p:ext uri="{BB962C8B-B14F-4D97-AF65-F5344CB8AC3E}">
        <p14:creationId xmlns:p14="http://schemas.microsoft.com/office/powerpoint/2010/main" val="1619907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Bases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Foundation of a word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Main meaning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Can be used on their own or in combination with other bases, prefixes, and/or suffixes</a:t>
            </a:r>
          </a:p>
        </p:txBody>
      </p:sp>
    </p:spTree>
    <p:extLst>
      <p:ext uri="{BB962C8B-B14F-4D97-AF65-F5344CB8AC3E}">
        <p14:creationId xmlns:p14="http://schemas.microsoft.com/office/powerpoint/2010/main" val="2854070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Bases cont’d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Sometimes the same base (with the same meaning) will have multiple spellings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com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pos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 and com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pon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ent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From Latin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pono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b="1" u="sng" dirty="0" err="1">
                <a:latin typeface="Osaka" panose="020B0600000000000000" pitchFamily="34" charset="-128"/>
                <a:ea typeface="Osaka" panose="020B0600000000000000" pitchFamily="34" charset="-128"/>
              </a:rPr>
              <a:t>ponere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b="1" u="sng" dirty="0" err="1">
                <a:latin typeface="Osaka" panose="020B0600000000000000" pitchFamily="34" charset="-128"/>
                <a:ea typeface="Osaka" panose="020B0600000000000000" pitchFamily="34" charset="-128"/>
              </a:rPr>
              <a:t>posui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positum</a:t>
            </a:r>
          </a:p>
        </p:txBody>
      </p:sp>
    </p:spTree>
    <p:extLst>
      <p:ext uri="{BB962C8B-B14F-4D97-AF65-F5344CB8AC3E}">
        <p14:creationId xmlns:p14="http://schemas.microsoft.com/office/powerpoint/2010/main" val="3668978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Bases cont’d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Sometimes bases with the same spelling can be different. 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im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pos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sible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Comes from the Latin word meaning “to be able to”</a:t>
            </a:r>
          </a:p>
        </p:txBody>
      </p:sp>
    </p:spTree>
    <p:extLst>
      <p:ext uri="{BB962C8B-B14F-4D97-AF65-F5344CB8AC3E}">
        <p14:creationId xmlns:p14="http://schemas.microsoft.com/office/powerpoint/2010/main" val="1673757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Prefixes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Can only be added at the beginning of a word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Modify a base to give it a new meaning, usually direction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pose, “to place” </a:t>
            </a:r>
            <a:r>
              <a:rPr lang="en-US" sz="3200" dirty="0">
                <a:latin typeface="Osaka" panose="020B0600000000000000" pitchFamily="34" charset="-128"/>
                <a:ea typeface="Osaka" panose="020B0600000000000000" pitchFamily="34" charset="-128"/>
              </a:rPr>
              <a:t>|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impose, “to place into/onto” </a:t>
            </a:r>
            <a:r>
              <a:rPr lang="en-US" sz="3200" dirty="0">
                <a:latin typeface="Osaka" panose="020B0600000000000000" pitchFamily="34" charset="-128"/>
                <a:ea typeface="Osaka" panose="020B0600000000000000" pitchFamily="34" charset="-128"/>
              </a:rPr>
              <a:t>|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expose, “to place outside”</a:t>
            </a:r>
          </a:p>
        </p:txBody>
      </p:sp>
    </p:spTree>
    <p:extLst>
      <p:ext uri="{BB962C8B-B14F-4D97-AF65-F5344CB8AC3E}">
        <p14:creationId xmlns:p14="http://schemas.microsoft.com/office/powerpoint/2010/main" val="1120041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573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Prefixes cont’d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Sometimes prefixes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assimilate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—their last letter becomes more like the first letter of the base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in- “in” + pose = i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pose</a:t>
            </a:r>
          </a:p>
        </p:txBody>
      </p:sp>
    </p:spTree>
    <p:extLst>
      <p:ext uri="{BB962C8B-B14F-4D97-AF65-F5344CB8AC3E}">
        <p14:creationId xmlns:p14="http://schemas.microsoft.com/office/powerpoint/2010/main" val="136464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573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0849"/>
            <a:ext cx="1051560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Suffixes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10515600" cy="435133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Can only be added to the end of a word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Specifies what 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part of speech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the word is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dramat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-, Greek base meaning “theatrical performance”</a:t>
            </a:r>
          </a:p>
          <a:p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dramat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-  +  </a:t>
            </a:r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ic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  =  adjective; “related to theatrical performance”</a:t>
            </a:r>
          </a:p>
          <a:p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dramat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-  +  </a:t>
            </a:r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ist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  =  agent noun; “a person who creates theatrical performances”</a:t>
            </a:r>
          </a:p>
          <a:p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dramat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-  +  </a:t>
            </a:r>
            <a:r>
              <a:rPr lang="en-US" sz="2100" dirty="0" err="1">
                <a:latin typeface="Osaka" panose="020B0600000000000000" pitchFamily="34" charset="-128"/>
                <a:ea typeface="Osaka" panose="020B0600000000000000" pitchFamily="34" charset="-128"/>
              </a:rPr>
              <a:t>ize</a:t>
            </a:r>
            <a:r>
              <a:rPr lang="en-US" sz="2100" dirty="0">
                <a:latin typeface="Osaka" panose="020B0600000000000000" pitchFamily="34" charset="-128"/>
                <a:ea typeface="Osaka" panose="020B0600000000000000" pitchFamily="34" charset="-128"/>
              </a:rPr>
              <a:t>  = verb; “to make into a theatrical performance”</a:t>
            </a:r>
          </a:p>
        </p:txBody>
      </p:sp>
    </p:spTree>
    <p:extLst>
      <p:ext uri="{BB962C8B-B14F-4D97-AF65-F5344CB8AC3E}">
        <p14:creationId xmlns:p14="http://schemas.microsoft.com/office/powerpoint/2010/main" val="1535145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E8072420-63DA-D693-2764-BDBF8D08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75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2E9A8-CE1D-6246-4B15-E8144F5A17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Parts of Speech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61458-378B-D815-76F0-B7BAEAD2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67249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endParaRPr lang="en-US" sz="9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role can </a:t>
            </a: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word play in </a:t>
            </a: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sentence?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C0F189-A05C-873D-25F9-1D4BB75D8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Noun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Rome, chair, archaeologist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Verb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Agonize, navigate, liquefy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Adjective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Chaotic, legible, dramatic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Adverb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Slowly, really, confidently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Preposition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In, on, with, around</a:t>
            </a:r>
          </a:p>
        </p:txBody>
      </p:sp>
    </p:spTree>
    <p:extLst>
      <p:ext uri="{BB962C8B-B14F-4D97-AF65-F5344CB8AC3E}">
        <p14:creationId xmlns:p14="http://schemas.microsoft.com/office/powerpoint/2010/main" val="2842342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4878</TotalTime>
  <Words>724</Words>
  <Application>Microsoft Macintosh PowerPoint</Application>
  <PresentationFormat>Widescreen</PresentationFormat>
  <Paragraphs>153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Osaka</vt:lpstr>
      <vt:lpstr>Arial</vt:lpstr>
      <vt:lpstr>Calibri</vt:lpstr>
      <vt:lpstr>Calibri Light</vt:lpstr>
      <vt:lpstr>Office Theme</vt:lpstr>
      <vt:lpstr>PowerPoint Presentation</vt:lpstr>
      <vt:lpstr>Outline</vt:lpstr>
      <vt:lpstr>Bases</vt:lpstr>
      <vt:lpstr>Bases cont’d</vt:lpstr>
      <vt:lpstr>Bases cont’d</vt:lpstr>
      <vt:lpstr>Prefixes</vt:lpstr>
      <vt:lpstr>Prefixes cont’d</vt:lpstr>
      <vt:lpstr>Suffixes</vt:lpstr>
      <vt:lpstr>Parts of Speech</vt:lpstr>
      <vt:lpstr>Combining vowel</vt:lpstr>
      <vt:lpstr>Combining form</vt:lpstr>
      <vt:lpstr>Examples</vt:lpstr>
      <vt:lpstr>Examples</vt:lpstr>
      <vt:lpstr>Greek and Latin Plurals: Some Patterns</vt:lpstr>
      <vt:lpstr>Don’t be afraid to use a dictionary!</vt:lpstr>
      <vt:lpstr>Up Next: More Word Building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Building</dc:title>
  <dc:creator>A.M. Davis</dc:creator>
  <cp:lastModifiedBy>A.M. Davis</cp:lastModifiedBy>
  <cp:revision>9</cp:revision>
  <dcterms:created xsi:type="dcterms:W3CDTF">2023-06-10T22:49:15Z</dcterms:created>
  <dcterms:modified xsi:type="dcterms:W3CDTF">2024-03-28T19:09:44Z</dcterms:modified>
</cp:coreProperties>
</file>