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63" r:id="rId5"/>
    <p:sldId id="264" r:id="rId6"/>
    <p:sldId id="267" r:id="rId7"/>
    <p:sldId id="273" r:id="rId8"/>
    <p:sldId id="277" r:id="rId9"/>
    <p:sldId id="278" r:id="rId10"/>
    <p:sldId id="282" r:id="rId11"/>
    <p:sldId id="279" r:id="rId12"/>
    <p:sldId id="283" r:id="rId13"/>
    <p:sldId id="280" r:id="rId14"/>
    <p:sldId id="284" r:id="rId15"/>
    <p:sldId id="281" r:id="rId16"/>
    <p:sldId id="285" r:id="rId17"/>
    <p:sldId id="286" r:id="rId18"/>
    <p:sldId id="287" r:id="rId19"/>
    <p:sldId id="268" r:id="rId20"/>
    <p:sldId id="271" r:id="rId21"/>
    <p:sldId id="272" r:id="rId22"/>
    <p:sldId id="274" r:id="rId23"/>
    <p:sldId id="275" r:id="rId24"/>
    <p:sldId id="270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4"/>
    <p:restoredTop sz="94665"/>
  </p:normalViewPr>
  <p:slideViewPr>
    <p:cSldViewPr snapToGrid="0" showGuides="1">
      <p:cViewPr varScale="1">
        <p:scale>
          <a:sx n="120" d="100"/>
          <a:sy n="120" d="100"/>
        </p:scale>
        <p:origin x="50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BF23D7-49E9-C9BB-9AE7-AF913E8627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051633-D85C-7AE3-3206-47717035A2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5F6DB9-D4EA-84D0-8B23-2FE23E9B6C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91C9C-3B9F-2240-8881-1AFB33C6DE84}" type="datetimeFigureOut">
              <a:rPr lang="en-US" smtClean="0"/>
              <a:t>4/4/24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65B24A-85B5-638F-F2F3-57A45D2981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0E13BA-6D7C-C918-66E3-22FE05699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03FA4-8192-7D48-B427-837F537D0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09158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7879CD-C7DE-5FD5-CC3B-95C47235D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3C04B4-1F23-7B29-8EB4-76C9DF6FF6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5DD07F-F0CD-EBFC-0D8A-DFD275A584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91C9C-3B9F-2240-8881-1AFB33C6DE84}" type="datetimeFigureOut">
              <a:rPr lang="en-US" smtClean="0"/>
              <a:t>4/4/24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B37D1E-870A-429B-51EB-D14B3D8EC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230B16-4439-6F7A-9685-37F2B82C4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03FA4-8192-7D48-B427-837F537D0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438761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C2F7A6F-7E22-E94A-9C49-09470CE23B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417CE5-0241-D88A-51E3-89905493CA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37347B-1433-7EAF-86EF-FB17E67B8A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91C9C-3B9F-2240-8881-1AFB33C6DE84}" type="datetimeFigureOut">
              <a:rPr lang="en-US" smtClean="0"/>
              <a:t>4/4/24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A85B40-E879-91A8-B97E-2DC1D60BB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40EF80-F106-429B-1079-134FC542C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03FA4-8192-7D48-B427-837F537D0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679412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D51500-E5FB-83F5-10FF-1C3188A85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94EB85-DC74-A65B-6ED8-0F2928635D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8496BD-316F-9174-59A8-E350B2CB4F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91C9C-3B9F-2240-8881-1AFB33C6DE84}" type="datetimeFigureOut">
              <a:rPr lang="en-US" smtClean="0"/>
              <a:t>4/4/24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7E78F2-1E14-3C33-565B-471B2BE03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AAC232-6CC2-D58E-F0AC-00F953BAC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03FA4-8192-7D48-B427-837F537D0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664191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33255-C101-7275-F09E-354793B4E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76882B-D2C7-5335-C1A3-51F6460F42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14BE45-A69E-87E8-D0F7-6CDA190E7C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91C9C-3B9F-2240-8881-1AFB33C6DE84}" type="datetimeFigureOut">
              <a:rPr lang="en-US" smtClean="0"/>
              <a:t>4/4/24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54A0FA-6247-0464-4A68-1746737B3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52F559-B178-20FD-DB03-BF0D44C0A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03FA4-8192-7D48-B427-837F537D0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389883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3B38F-1BF4-41E9-09D9-E8D645CF27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954237-D441-9042-DA3A-A85A6F9CF5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B38B85-0709-5543-63F9-680C29CFD2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F98E97-FB1E-E6CD-0DFF-555C928AF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91C9C-3B9F-2240-8881-1AFB33C6DE84}" type="datetimeFigureOut">
              <a:rPr lang="en-US" smtClean="0"/>
              <a:t>4/4/24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7FB307-A263-BEEC-B53A-D577BF1B0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F02CE5-D0F4-49D9-6011-FEF368BB4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03FA4-8192-7D48-B427-837F537D0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667838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A65686-F193-FFE2-28CF-118716CC9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956BC0-BE90-3994-A7B3-6C819626F2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CFE4A9-2BCF-CE7D-2AA0-76E484536E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43A8AE-D433-CCCF-9A8F-815E7055D5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88677D-3D75-FEBF-8D51-4BBF1FE6F9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B15A9A-214E-A335-E519-C5CC7E816D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91C9C-3B9F-2240-8881-1AFB33C6DE84}" type="datetimeFigureOut">
              <a:rPr lang="en-US" smtClean="0"/>
              <a:t>4/4/24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6B984CD-ED36-5714-93C9-DB6A62A24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22E619D-0D30-678A-499C-FFD81DA94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03FA4-8192-7D48-B427-837F537D0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444468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2B0297-7511-14F2-BF48-3A0106507E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AC31D2-3592-D6D9-290F-28361597F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91C9C-3B9F-2240-8881-1AFB33C6DE84}" type="datetimeFigureOut">
              <a:rPr lang="en-US" smtClean="0"/>
              <a:t>4/4/24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F665B2-3C79-B22F-974B-270FE05B1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7FA1E8-A527-A577-51A5-568D1B006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03FA4-8192-7D48-B427-837F537D0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229047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1D3CB55-2C5C-09C4-001F-D0C68B2186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91C9C-3B9F-2240-8881-1AFB33C6DE84}" type="datetimeFigureOut">
              <a:rPr lang="en-US" smtClean="0"/>
              <a:t>4/4/24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5724FE-0FA8-CFAE-0C39-565EAB2251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F78AB2-5B60-8EE1-C06A-1E2483638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03FA4-8192-7D48-B427-837F537D0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08484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F234C0-B1BA-E9D3-5B5F-ED4E88009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BB0FB9-95DF-5E57-1BDC-74D6C84BD9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4A6F83-E477-517F-3E59-43B205BBFB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0ABA5F-48FA-0C90-9919-65CCE5C59A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91C9C-3B9F-2240-8881-1AFB33C6DE84}" type="datetimeFigureOut">
              <a:rPr lang="en-US" smtClean="0"/>
              <a:t>4/4/24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BE32E0-F9D7-F67A-372D-6862AE741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2ECAD0-D156-1EF3-CE85-0CC25A40F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03FA4-8192-7D48-B427-837F537D0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751590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87505D-0DCA-98C6-1C45-28F76E5384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273DD91-F8D7-B4AE-4B83-CB11901FC6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8F2C26-8FB3-83B2-FC40-2FA87C9B0D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390575-BFC1-D927-0354-266D58ACB1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91C9C-3B9F-2240-8881-1AFB33C6DE84}" type="datetimeFigureOut">
              <a:rPr lang="en-US" smtClean="0"/>
              <a:t>4/4/24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66E4F8-9CF5-0241-678E-777CEB7D3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CB7BE5-AC01-D074-7F04-4B594C87D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03FA4-8192-7D48-B427-837F537D0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28133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D56E69F-03DB-2A15-B939-82F0F2394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8F6EB0-6FB7-9E31-8914-F70B2A82ED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148941-5FDA-109E-7573-54FFC3307D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691C9C-3B9F-2240-8881-1AFB33C6DE84}" type="datetimeFigureOut">
              <a:rPr lang="en-US" smtClean="0"/>
              <a:t>4/4/24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CE1BC5-CA18-0AA1-F06F-5F5AFF6E9A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01F65D-6A00-4611-2506-AD9A5028C1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D03FA4-8192-7D48-B427-837F537D0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315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bilbosrandomthoughts.blogspot.com/2020/09/cartoon-saturday_12.html" TargetMode="External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34F1179-B481-4F9E-BCA3-AFB972070F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4755E6-31E5-2206-B312-3202992942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5241" y="1008993"/>
            <a:ext cx="9231410" cy="3542045"/>
          </a:xfrm>
        </p:spPr>
        <p:txBody>
          <a:bodyPr anchor="b">
            <a:normAutofit/>
          </a:bodyPr>
          <a:lstStyle/>
          <a:p>
            <a:pPr algn="l"/>
            <a:r>
              <a:rPr lang="en-US" sz="9600" b="1" dirty="0">
                <a:latin typeface="Osaka" panose="020B0600000000000000" pitchFamily="34" charset="-128"/>
                <a:ea typeface="Osaka" panose="020B0600000000000000" pitchFamily="34" charset="-128"/>
              </a:rPr>
              <a:t>Mythology Pt.1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63F5D9-5D3D-9C9A-ADC8-7B250FC6C5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85241" y="4582814"/>
            <a:ext cx="7132335" cy="1312657"/>
          </a:xfrm>
        </p:spPr>
        <p:txBody>
          <a:bodyPr anchor="t">
            <a:normAutofit/>
          </a:bodyPr>
          <a:lstStyle/>
          <a:p>
            <a:pPr algn="l"/>
            <a:r>
              <a:rPr lang="en-US" b="1" i="1" dirty="0">
                <a:latin typeface="Osaka" panose="020B0600000000000000" pitchFamily="34" charset="-128"/>
                <a:ea typeface="Osaka" panose="020B0600000000000000" pitchFamily="34" charset="-128"/>
              </a:rPr>
              <a:t>Words &amp; Ideas</a:t>
            </a:r>
            <a:r>
              <a:rPr lang="en-US" b="1" dirty="0">
                <a:latin typeface="Osaka" panose="020B0600000000000000" pitchFamily="34" charset="-128"/>
                <a:ea typeface="Osaka" panose="020B0600000000000000" pitchFamily="34" charset="-128"/>
              </a:rPr>
              <a:t>, Chapter 4, pp. 75–84</a:t>
            </a:r>
          </a:p>
        </p:txBody>
      </p:sp>
    </p:spTree>
    <p:extLst>
      <p:ext uri="{BB962C8B-B14F-4D97-AF65-F5344CB8AC3E}">
        <p14:creationId xmlns:p14="http://schemas.microsoft.com/office/powerpoint/2010/main" val="4027084249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2514E4-1ED4-9337-E060-1893CED1F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solidFill>
            <a:schemeClr val="accent1">
              <a:alpha val="2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b="1" dirty="0">
                <a:latin typeface="Osaka" panose="020B0600000000000000" pitchFamily="34" charset="-128"/>
                <a:ea typeface="Osaka" panose="020B0600000000000000" pitchFamily="34" charset="-128"/>
              </a:rPr>
              <a:t>Attributes and Epithets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2" descr="Zeus - Ancient Greek Vase Painting">
            <a:extLst>
              <a:ext uri="{FF2B5EF4-FFF2-40B4-BE49-F238E27FC236}">
                <a16:creationId xmlns:a16="http://schemas.microsoft.com/office/drawing/2014/main" id="{BE4309F0-83E5-108A-FF96-3FBA5197393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48" y="1828051"/>
            <a:ext cx="23495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close-up of a painting&#10;&#10;Description automatically generated with low confidence">
            <a:extLst>
              <a:ext uri="{FF2B5EF4-FFF2-40B4-BE49-F238E27FC236}">
                <a16:creationId xmlns:a16="http://schemas.microsoft.com/office/drawing/2014/main" id="{E512A110-AA5E-D8B6-85C7-A666DEC164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1768" y="1830479"/>
            <a:ext cx="2430631" cy="4351339"/>
          </a:xfrm>
          <a:prstGeom prst="rect">
            <a:avLst/>
          </a:prstGeom>
        </p:spPr>
      </p:pic>
      <p:pic>
        <p:nvPicPr>
          <p:cNvPr id="6" name="Picture 2" descr="Poseidon &amp; Polybotes - Ancient Greek Vase Painting">
            <a:extLst>
              <a:ext uri="{FF2B5EF4-FFF2-40B4-BE49-F238E27FC236}">
                <a16:creationId xmlns:a16="http://schemas.microsoft.com/office/drawing/2014/main" id="{0ABB1873-2BC2-20A3-CD3E-67E73B6692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6119" y="1829265"/>
            <a:ext cx="3065925" cy="4353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Birth of Aphrodite - Ancient Greek Vase Painting">
            <a:extLst>
              <a:ext uri="{FF2B5EF4-FFF2-40B4-BE49-F238E27FC236}">
                <a16:creationId xmlns:a16="http://schemas.microsoft.com/office/drawing/2014/main" id="{6EBF23D7-5818-4627-06F5-1D8FFCE4F2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5763" y="1828051"/>
            <a:ext cx="3642517" cy="3231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A1C42D2-BED0-C98E-05D1-BA1ADD5805EC}"/>
              </a:ext>
            </a:extLst>
          </p:cNvPr>
          <p:cNvSpPr txBox="1"/>
          <p:nvPr/>
        </p:nvSpPr>
        <p:spPr>
          <a:xfrm>
            <a:off x="454758" y="4736218"/>
            <a:ext cx="1777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Osaka" panose="020B0600000000000000" pitchFamily="34" charset="-128"/>
                <a:ea typeface="Osaka" panose="020B0600000000000000" pitchFamily="34" charset="-128"/>
              </a:rPr>
              <a:t>Zeus/Jupiter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0150359-9C64-55AF-DBD3-33DA9ED2EF1C}"/>
              </a:ext>
            </a:extLst>
          </p:cNvPr>
          <p:cNvSpPr txBox="1"/>
          <p:nvPr/>
        </p:nvSpPr>
        <p:spPr>
          <a:xfrm>
            <a:off x="2978543" y="6197172"/>
            <a:ext cx="1777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Osaka" panose="020B0600000000000000" pitchFamily="34" charset="-128"/>
                <a:ea typeface="Osaka" panose="020B0600000000000000" pitchFamily="34" charset="-128"/>
              </a:rPr>
              <a:t>Hera/Juno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61B0BB9-879B-E9FA-5434-E4D57F40CAB1}"/>
              </a:ext>
            </a:extLst>
          </p:cNvPr>
          <p:cNvSpPr txBox="1"/>
          <p:nvPr/>
        </p:nvSpPr>
        <p:spPr>
          <a:xfrm>
            <a:off x="5471470" y="6197172"/>
            <a:ext cx="25552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Osaka" panose="020B0600000000000000" pitchFamily="34" charset="-128"/>
                <a:ea typeface="Osaka" panose="020B0600000000000000" pitchFamily="34" charset="-128"/>
              </a:rPr>
              <a:t>Poseidon/Neptune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46E2CBC-C1D6-45A6-974D-8D82D3CC17E8}"/>
              </a:ext>
            </a:extLst>
          </p:cNvPr>
          <p:cNvSpPr txBox="1"/>
          <p:nvPr/>
        </p:nvSpPr>
        <p:spPr>
          <a:xfrm>
            <a:off x="9042642" y="5059719"/>
            <a:ext cx="2388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Osaka" panose="020B0600000000000000" pitchFamily="34" charset="-128"/>
                <a:ea typeface="Osaka" panose="020B0600000000000000" pitchFamily="34" charset="-128"/>
              </a:rPr>
              <a:t>Aphrodite/Venus</a:t>
            </a:r>
          </a:p>
        </p:txBody>
      </p:sp>
    </p:spTree>
    <p:extLst>
      <p:ext uri="{BB962C8B-B14F-4D97-AF65-F5344CB8AC3E}">
        <p14:creationId xmlns:p14="http://schemas.microsoft.com/office/powerpoint/2010/main" val="119199266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2514E4-1ED4-9337-E060-1893CED1F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solidFill>
            <a:schemeClr val="accent1">
              <a:alpha val="2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b="1" dirty="0">
                <a:latin typeface="Osaka" panose="020B0600000000000000" pitchFamily="34" charset="-128"/>
                <a:ea typeface="Osaka" panose="020B0600000000000000" pitchFamily="34" charset="-128"/>
              </a:rPr>
              <a:t>Attributes and Epithets cont’d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434BE9-A37F-64FC-6E06-650B115987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solidFill>
            <a:schemeClr val="accent1">
              <a:alpha val="20000"/>
            </a:schemeClr>
          </a:solidFill>
        </p:spPr>
        <p:txBody>
          <a:bodyPr>
            <a:normAutofit fontScale="92500" lnSpcReduction="20000"/>
          </a:bodyPr>
          <a:lstStyle/>
          <a:p>
            <a:r>
              <a:rPr lang="en-US" b="1" dirty="0">
                <a:latin typeface="Osaka" panose="020B0600000000000000" pitchFamily="34" charset="-128"/>
                <a:ea typeface="Osaka" panose="020B0600000000000000" pitchFamily="34" charset="-128"/>
              </a:rPr>
              <a:t>Eros/Cupid</a:t>
            </a: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(Greek/Roman)</a:t>
            </a:r>
          </a:p>
          <a:p>
            <a:pPr lvl="1"/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Attributes: bow and arrow</a:t>
            </a:r>
          </a:p>
          <a:p>
            <a:pPr lvl="1"/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Epithets: beautiful, limb-loosening</a:t>
            </a:r>
          </a:p>
          <a:p>
            <a:r>
              <a:rPr lang="en-US" b="1" dirty="0">
                <a:latin typeface="Osaka" panose="020B0600000000000000" pitchFamily="34" charset="-128"/>
                <a:ea typeface="Osaka" panose="020B0600000000000000" pitchFamily="34" charset="-128"/>
              </a:rPr>
              <a:t>Ares/Mars</a:t>
            </a:r>
          </a:p>
          <a:p>
            <a:pPr lvl="1"/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Attributes: armor, weapons, often with Aphrodite/Venus</a:t>
            </a:r>
          </a:p>
          <a:p>
            <a:pPr lvl="1"/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Epithets: man-slaughtering, brazen</a:t>
            </a:r>
          </a:p>
          <a:p>
            <a:r>
              <a:rPr lang="en-US" b="1" dirty="0">
                <a:latin typeface="Osaka" panose="020B0600000000000000" pitchFamily="34" charset="-128"/>
                <a:ea typeface="Osaka" panose="020B0600000000000000" pitchFamily="34" charset="-128"/>
              </a:rPr>
              <a:t>Athena/Athene/Minerva</a:t>
            </a:r>
          </a:p>
          <a:p>
            <a:pPr lvl="1"/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Attributes: aegis (goat skin shield/cloak used to protect people), owl, woman in armor</a:t>
            </a:r>
          </a:p>
          <a:p>
            <a:pPr lvl="1"/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Epithets: Pallas, Parthenos, daughter of Zeus, patron goddess of Athens</a:t>
            </a:r>
          </a:p>
          <a:p>
            <a:r>
              <a:rPr lang="en-US" b="1" dirty="0">
                <a:latin typeface="Osaka" panose="020B0600000000000000" pitchFamily="34" charset="-128"/>
                <a:ea typeface="Osaka" panose="020B0600000000000000" pitchFamily="34" charset="-128"/>
              </a:rPr>
              <a:t>Hephaestus/Hephaistos/Vulcan</a:t>
            </a:r>
          </a:p>
          <a:p>
            <a:pPr lvl="1"/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Attributes: hammer and anvil, tongs</a:t>
            </a:r>
          </a:p>
          <a:p>
            <a:pPr lvl="1"/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Epithets: smith, the lame god</a:t>
            </a:r>
          </a:p>
        </p:txBody>
      </p:sp>
    </p:spTree>
    <p:extLst>
      <p:ext uri="{BB962C8B-B14F-4D97-AF65-F5344CB8AC3E}">
        <p14:creationId xmlns:p14="http://schemas.microsoft.com/office/powerpoint/2010/main" val="373754891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2514E4-1ED4-9337-E060-1893CED1F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solidFill>
            <a:schemeClr val="accent1">
              <a:alpha val="2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b="1" dirty="0">
                <a:latin typeface="Osaka" panose="020B0600000000000000" pitchFamily="34" charset="-128"/>
                <a:ea typeface="Osaka" panose="020B0600000000000000" pitchFamily="34" charset="-128"/>
              </a:rPr>
              <a:t>Attributes and Epithets cont’d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Content Placeholder 3" descr="A picture containing vase, museum, artifact, earthenware&#10;&#10;Description automatically generated">
            <a:extLst>
              <a:ext uri="{FF2B5EF4-FFF2-40B4-BE49-F238E27FC236}">
                <a16:creationId xmlns:a16="http://schemas.microsoft.com/office/drawing/2014/main" id="{BAAD0385-8AEB-B59D-22A0-CDFF7B882F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7538" y="2055812"/>
            <a:ext cx="2637322" cy="3976914"/>
          </a:xfrm>
          <a:prstGeom prst="rect">
            <a:avLst/>
          </a:prstGeom>
        </p:spPr>
      </p:pic>
      <p:pic>
        <p:nvPicPr>
          <p:cNvPr id="5" name="Picture 2" descr="Ares &amp; Cycnus - Ancient Greek Vase Painting">
            <a:extLst>
              <a:ext uri="{FF2B5EF4-FFF2-40B4-BE49-F238E27FC236}">
                <a16:creationId xmlns:a16="http://schemas.microsoft.com/office/drawing/2014/main" id="{11EDC265-95E7-750F-224D-7204A24C81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3364" y="2060026"/>
            <a:ext cx="3083549" cy="3976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Athena - Ancient Greek Vase Painting">
            <a:extLst>
              <a:ext uri="{FF2B5EF4-FFF2-40B4-BE49-F238E27FC236}">
                <a16:creationId xmlns:a16="http://schemas.microsoft.com/office/drawing/2014/main" id="{1FF19DE4-2EFE-1418-241B-88A83CA25D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5477" y="2051598"/>
            <a:ext cx="2192826" cy="3976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 close-up of a painting&#10;&#10;Description automatically generated with low confidence">
            <a:extLst>
              <a:ext uri="{FF2B5EF4-FFF2-40B4-BE49-F238E27FC236}">
                <a16:creationId xmlns:a16="http://schemas.microsoft.com/office/drawing/2014/main" id="{B52583D6-9B2C-0686-648B-387CDA3714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46868" y="2051598"/>
            <a:ext cx="2853142" cy="398534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340C11D-B802-5710-3F51-9D019B783AAC}"/>
              </a:ext>
            </a:extLst>
          </p:cNvPr>
          <p:cNvSpPr txBox="1"/>
          <p:nvPr/>
        </p:nvSpPr>
        <p:spPr>
          <a:xfrm>
            <a:off x="935360" y="6028512"/>
            <a:ext cx="15392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Osaka" panose="020B0600000000000000" pitchFamily="34" charset="-128"/>
                <a:ea typeface="Osaka" panose="020B0600000000000000" pitchFamily="34" charset="-128"/>
              </a:rPr>
              <a:t>Eros/Cupid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8C9BE8F-F118-F2C0-18E0-3F7F10675E0B}"/>
              </a:ext>
            </a:extLst>
          </p:cNvPr>
          <p:cNvSpPr txBox="1"/>
          <p:nvPr/>
        </p:nvSpPr>
        <p:spPr>
          <a:xfrm>
            <a:off x="4105611" y="6028512"/>
            <a:ext cx="14590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Osaka" panose="020B0600000000000000" pitchFamily="34" charset="-128"/>
                <a:ea typeface="Osaka" panose="020B0600000000000000" pitchFamily="34" charset="-128"/>
              </a:rPr>
              <a:t>Ares/Mars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42DB8A7-A61F-521E-8549-E8C2F6240491}"/>
              </a:ext>
            </a:extLst>
          </p:cNvPr>
          <p:cNvSpPr txBox="1"/>
          <p:nvPr/>
        </p:nvSpPr>
        <p:spPr>
          <a:xfrm>
            <a:off x="6455442" y="6042438"/>
            <a:ext cx="24128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Osaka" panose="020B0600000000000000" pitchFamily="34" charset="-128"/>
                <a:ea typeface="Osaka" panose="020B0600000000000000" pitchFamily="34" charset="-128"/>
              </a:rPr>
              <a:t>Athena/Athene/Minerva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16EB15C-3FCF-0176-9329-42D7F8D4C7B8}"/>
              </a:ext>
            </a:extLst>
          </p:cNvPr>
          <p:cNvSpPr txBox="1"/>
          <p:nvPr/>
        </p:nvSpPr>
        <p:spPr>
          <a:xfrm>
            <a:off x="8758303" y="6028512"/>
            <a:ext cx="32812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Osaka" panose="020B0600000000000000" pitchFamily="34" charset="-128"/>
                <a:ea typeface="Osaka" panose="020B0600000000000000" pitchFamily="34" charset="-128"/>
              </a:rPr>
              <a:t>Hephaestus/Hephaistos/Vulcan</a:t>
            </a:r>
          </a:p>
        </p:txBody>
      </p:sp>
    </p:spTree>
    <p:extLst>
      <p:ext uri="{BB962C8B-B14F-4D97-AF65-F5344CB8AC3E}">
        <p14:creationId xmlns:p14="http://schemas.microsoft.com/office/powerpoint/2010/main" val="281939181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2514E4-1ED4-9337-E060-1893CED1F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solidFill>
            <a:schemeClr val="accent1">
              <a:alpha val="2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b="1" dirty="0">
                <a:latin typeface="Osaka" panose="020B0600000000000000" pitchFamily="34" charset="-128"/>
                <a:ea typeface="Osaka" panose="020B0600000000000000" pitchFamily="34" charset="-128"/>
              </a:rPr>
              <a:t>Attributes and Epithets cont’d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434BE9-A37F-64FC-6E06-650B115987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solidFill>
            <a:schemeClr val="accent1">
              <a:alpha val="20000"/>
            </a:schemeClr>
          </a:solidFill>
        </p:spPr>
        <p:txBody>
          <a:bodyPr>
            <a:normAutofit fontScale="92500" lnSpcReduction="20000"/>
          </a:bodyPr>
          <a:lstStyle/>
          <a:p>
            <a:r>
              <a:rPr lang="en-US" b="1" dirty="0">
                <a:latin typeface="Osaka" panose="020B0600000000000000" pitchFamily="34" charset="-128"/>
                <a:ea typeface="Osaka" panose="020B0600000000000000" pitchFamily="34" charset="-128"/>
              </a:rPr>
              <a:t>Artemis/Diana</a:t>
            </a: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(Greek/Roman)</a:t>
            </a:r>
          </a:p>
          <a:p>
            <a:pPr lvl="1"/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Attributes: short dress, bow and arrow, wildlife (often deer)</a:t>
            </a:r>
          </a:p>
          <a:p>
            <a:pPr lvl="1"/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Epithets: far-shooter, shooter of deer, virgin goddess</a:t>
            </a:r>
          </a:p>
          <a:p>
            <a:r>
              <a:rPr lang="en-US" b="1" dirty="0">
                <a:latin typeface="Osaka" panose="020B0600000000000000" pitchFamily="34" charset="-128"/>
                <a:ea typeface="Osaka" panose="020B0600000000000000" pitchFamily="34" charset="-128"/>
              </a:rPr>
              <a:t>Apollo</a:t>
            </a:r>
          </a:p>
          <a:p>
            <a:pPr lvl="1"/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Attributes: laurel tree, lyre</a:t>
            </a:r>
          </a:p>
          <a:p>
            <a:pPr lvl="1"/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Epithets: far-shooter, Phoebus (“bright”), Paean (“healer”)</a:t>
            </a:r>
          </a:p>
          <a:p>
            <a:r>
              <a:rPr lang="en-US" b="1" dirty="0">
                <a:latin typeface="Osaka" panose="020B0600000000000000" pitchFamily="34" charset="-128"/>
                <a:ea typeface="Osaka" panose="020B0600000000000000" pitchFamily="34" charset="-128"/>
              </a:rPr>
              <a:t>Muses</a:t>
            </a:r>
          </a:p>
          <a:p>
            <a:pPr lvl="1"/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Attributes: alluring, songs, singing, music, dance, associated with Apollo</a:t>
            </a:r>
          </a:p>
          <a:p>
            <a:pPr lvl="1"/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Epithets: inspiring to poets, artistic</a:t>
            </a:r>
          </a:p>
          <a:p>
            <a:r>
              <a:rPr lang="en-US" b="1" dirty="0">
                <a:latin typeface="Osaka" panose="020B0600000000000000" pitchFamily="34" charset="-128"/>
                <a:ea typeface="Osaka" panose="020B0600000000000000" pitchFamily="34" charset="-128"/>
              </a:rPr>
              <a:t>Hermes/Mercury</a:t>
            </a:r>
          </a:p>
          <a:p>
            <a:pPr lvl="1"/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Attributes: winged sandals (talaria), traveler’s cap (petasos), herald’s staff often with twin serpents (caduceus)</a:t>
            </a:r>
          </a:p>
          <a:p>
            <a:pPr lvl="1"/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Epithets: messenger of the gods</a:t>
            </a:r>
          </a:p>
        </p:txBody>
      </p:sp>
    </p:spTree>
    <p:extLst>
      <p:ext uri="{BB962C8B-B14F-4D97-AF65-F5344CB8AC3E}">
        <p14:creationId xmlns:p14="http://schemas.microsoft.com/office/powerpoint/2010/main" val="7100881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2514E4-1ED4-9337-E060-1893CED1F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solidFill>
            <a:schemeClr val="accent1">
              <a:alpha val="2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b="1" dirty="0">
                <a:latin typeface="Osaka" panose="020B0600000000000000" pitchFamily="34" charset="-128"/>
                <a:ea typeface="Osaka" panose="020B0600000000000000" pitchFamily="34" charset="-128"/>
              </a:rPr>
              <a:t>Attributes and Epithets cont’d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2" descr="Artemis - Ancient Greek Vase Painting">
            <a:extLst>
              <a:ext uri="{FF2B5EF4-FFF2-40B4-BE49-F238E27FC236}">
                <a16:creationId xmlns:a16="http://schemas.microsoft.com/office/drawing/2014/main" id="{38272B1A-F7D7-12BD-A5A1-C3C09FD6BE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28" y="2055812"/>
            <a:ext cx="2685382" cy="3817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pollo - Ancient Greek Vase Painting">
            <a:extLst>
              <a:ext uri="{FF2B5EF4-FFF2-40B4-BE49-F238E27FC236}">
                <a16:creationId xmlns:a16="http://schemas.microsoft.com/office/drawing/2014/main" id="{26EB44DD-A708-9BF1-7744-44A9FDBFE1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0124" y="2055811"/>
            <a:ext cx="1835320" cy="381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Apollo &amp; Muse - Ancient Greek Vase Painting">
            <a:extLst>
              <a:ext uri="{FF2B5EF4-FFF2-40B4-BE49-F238E27FC236}">
                <a16:creationId xmlns:a16="http://schemas.microsoft.com/office/drawing/2014/main" id="{4CDA01D0-9E3A-4F10-EE3D-C9D9229124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6559" y="2055810"/>
            <a:ext cx="4004679" cy="3817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ermes - Ancient Greek Vase Painting">
            <a:extLst>
              <a:ext uri="{FF2B5EF4-FFF2-40B4-BE49-F238E27FC236}">
                <a16:creationId xmlns:a16="http://schemas.microsoft.com/office/drawing/2014/main" id="{E5C5C002-BF86-0A47-D93C-A846939ED4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3191" y="2055812"/>
            <a:ext cx="2345181" cy="3817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CD4D1A0-1E44-9264-9C51-A3596E921576}"/>
              </a:ext>
            </a:extLst>
          </p:cNvPr>
          <p:cNvSpPr txBox="1"/>
          <p:nvPr/>
        </p:nvSpPr>
        <p:spPr>
          <a:xfrm>
            <a:off x="594319" y="5869841"/>
            <a:ext cx="19639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Osaka" panose="020B0600000000000000" pitchFamily="34" charset="-128"/>
                <a:ea typeface="Osaka" panose="020B0600000000000000" pitchFamily="34" charset="-128"/>
              </a:rPr>
              <a:t>Artemis/Diana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F755A7D-1118-FC11-348A-FB654E736F55}"/>
              </a:ext>
            </a:extLst>
          </p:cNvPr>
          <p:cNvSpPr txBox="1"/>
          <p:nvPr/>
        </p:nvSpPr>
        <p:spPr>
          <a:xfrm>
            <a:off x="3649128" y="5869841"/>
            <a:ext cx="9573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Osaka" panose="020B0600000000000000" pitchFamily="34" charset="-128"/>
                <a:ea typeface="Osaka" panose="020B0600000000000000" pitchFamily="34" charset="-128"/>
              </a:rPr>
              <a:t>Apollo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9B32066-8624-39F2-77E4-2479F400427D}"/>
              </a:ext>
            </a:extLst>
          </p:cNvPr>
          <p:cNvSpPr txBox="1"/>
          <p:nvPr/>
        </p:nvSpPr>
        <p:spPr>
          <a:xfrm>
            <a:off x="6138889" y="5869841"/>
            <a:ext cx="24000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Osaka" panose="020B0600000000000000" pitchFamily="34" charset="-128"/>
                <a:ea typeface="Osaka" panose="020B0600000000000000" pitchFamily="34" charset="-128"/>
              </a:rPr>
              <a:t>Muse (and Apollo)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F9B5527-CA10-0EE3-BB73-FD997A884622}"/>
              </a:ext>
            </a:extLst>
          </p:cNvPr>
          <p:cNvSpPr txBox="1"/>
          <p:nvPr/>
        </p:nvSpPr>
        <p:spPr>
          <a:xfrm>
            <a:off x="9667525" y="5866546"/>
            <a:ext cx="22365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Osaka" panose="020B0600000000000000" pitchFamily="34" charset="-128"/>
                <a:ea typeface="Osaka" panose="020B0600000000000000" pitchFamily="34" charset="-128"/>
              </a:rPr>
              <a:t>Hermes/Mercury</a:t>
            </a:r>
          </a:p>
        </p:txBody>
      </p:sp>
    </p:spTree>
    <p:extLst>
      <p:ext uri="{BB962C8B-B14F-4D97-AF65-F5344CB8AC3E}">
        <p14:creationId xmlns:p14="http://schemas.microsoft.com/office/powerpoint/2010/main" val="384102742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2514E4-1ED4-9337-E060-1893CED1F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solidFill>
            <a:schemeClr val="accent1">
              <a:alpha val="2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b="1" dirty="0">
                <a:latin typeface="Osaka" panose="020B0600000000000000" pitchFamily="34" charset="-128"/>
                <a:ea typeface="Osaka" panose="020B0600000000000000" pitchFamily="34" charset="-128"/>
              </a:rPr>
              <a:t>Attributes and Epithets cont’d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434BE9-A37F-64FC-6E06-650B115987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solidFill>
            <a:schemeClr val="accent1">
              <a:alpha val="20000"/>
            </a:schemeClr>
          </a:solidFill>
        </p:spPr>
        <p:txBody>
          <a:bodyPr>
            <a:normAutofit fontScale="85000" lnSpcReduction="20000"/>
          </a:bodyPr>
          <a:lstStyle/>
          <a:p>
            <a:r>
              <a:rPr lang="en-US" b="1" dirty="0">
                <a:latin typeface="Osaka" panose="020B0600000000000000" pitchFamily="34" charset="-128"/>
                <a:ea typeface="Osaka" panose="020B0600000000000000" pitchFamily="34" charset="-128"/>
              </a:rPr>
              <a:t>Iris</a:t>
            </a: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(Greek/Roman)</a:t>
            </a:r>
          </a:p>
          <a:p>
            <a:pPr lvl="1"/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Attributes: messenger, communication, rainbow</a:t>
            </a:r>
          </a:p>
          <a:p>
            <a:pPr lvl="1"/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Epithets: of the swift feet</a:t>
            </a:r>
          </a:p>
          <a:p>
            <a:r>
              <a:rPr lang="en-US" b="1" dirty="0">
                <a:latin typeface="Osaka" panose="020B0600000000000000" pitchFamily="34" charset="-128"/>
                <a:ea typeface="Osaka" panose="020B0600000000000000" pitchFamily="34" charset="-128"/>
              </a:rPr>
              <a:t>Demeter/Ceres</a:t>
            </a:r>
          </a:p>
          <a:p>
            <a:pPr lvl="1"/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Attributes: wheat, torches, cornucopia, often shown with her daughter Persephone/Proserpina</a:t>
            </a:r>
          </a:p>
          <a:p>
            <a:pPr lvl="1"/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Epithets: goddess of harvest, mother of fields</a:t>
            </a:r>
          </a:p>
          <a:p>
            <a:r>
              <a:rPr lang="en-US" b="1" dirty="0">
                <a:latin typeface="Osaka" panose="020B0600000000000000" pitchFamily="34" charset="-128"/>
                <a:ea typeface="Osaka" panose="020B0600000000000000" pitchFamily="34" charset="-128"/>
              </a:rPr>
              <a:t>Dionysus/</a:t>
            </a:r>
            <a:r>
              <a:rPr lang="en-US" b="1" dirty="0" err="1">
                <a:latin typeface="Osaka" panose="020B0600000000000000" pitchFamily="34" charset="-128"/>
                <a:ea typeface="Osaka" panose="020B0600000000000000" pitchFamily="34" charset="-128"/>
              </a:rPr>
              <a:t>Dionysos</a:t>
            </a:r>
            <a:r>
              <a:rPr lang="en-US" b="1" dirty="0">
                <a:latin typeface="Osaka" panose="020B0600000000000000" pitchFamily="34" charset="-128"/>
                <a:ea typeface="Osaka" panose="020B0600000000000000" pitchFamily="34" charset="-128"/>
              </a:rPr>
              <a:t>/Bacchus</a:t>
            </a:r>
          </a:p>
          <a:p>
            <a:pPr lvl="1"/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Attributes: vines, leopard skins, pinecone staff (thyrsus), often accompanied by satyrs and maenads</a:t>
            </a:r>
          </a:p>
          <a:p>
            <a:pPr lvl="1"/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Epithets: Roarer, the freer</a:t>
            </a:r>
          </a:p>
          <a:p>
            <a:r>
              <a:rPr lang="en-US" b="1" dirty="0">
                <a:latin typeface="Osaka" panose="020B0600000000000000" pitchFamily="34" charset="-128"/>
                <a:ea typeface="Osaka" panose="020B0600000000000000" pitchFamily="34" charset="-128"/>
              </a:rPr>
              <a:t>Hades/Pluto</a:t>
            </a:r>
          </a:p>
          <a:p>
            <a:pPr lvl="1"/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Attributes: rooster, with Persephone (although not often depicted in art)</a:t>
            </a:r>
          </a:p>
          <a:p>
            <a:pPr lvl="1"/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Epithets: receiver of many, </a:t>
            </a:r>
            <a:r>
              <a:rPr lang="en-US" dirty="0" err="1">
                <a:latin typeface="Osaka" panose="020B0600000000000000" pitchFamily="34" charset="-128"/>
                <a:ea typeface="Osaka" panose="020B0600000000000000" pitchFamily="34" charset="-128"/>
              </a:rPr>
              <a:t>ploutos</a:t>
            </a: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 (“wealthy”)</a:t>
            </a:r>
          </a:p>
        </p:txBody>
      </p:sp>
    </p:spTree>
    <p:extLst>
      <p:ext uri="{BB962C8B-B14F-4D97-AF65-F5344CB8AC3E}">
        <p14:creationId xmlns:p14="http://schemas.microsoft.com/office/powerpoint/2010/main" val="413595658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2514E4-1ED4-9337-E060-1893CED1F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solidFill>
            <a:schemeClr val="accent1">
              <a:alpha val="2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b="1" dirty="0">
                <a:latin typeface="Osaka" panose="020B0600000000000000" pitchFamily="34" charset="-128"/>
                <a:ea typeface="Osaka" panose="020B0600000000000000" pitchFamily="34" charset="-128"/>
              </a:rPr>
              <a:t>Attributes and Epithets cont’d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2" descr="Hera &amp; Iris - Ancient Greek Vase Painting">
            <a:extLst>
              <a:ext uri="{FF2B5EF4-FFF2-40B4-BE49-F238E27FC236}">
                <a16:creationId xmlns:a16="http://schemas.microsoft.com/office/drawing/2014/main" id="{ADB2E2F6-E34F-C55E-CFFA-D11FE374D0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88" y="2187001"/>
            <a:ext cx="2625635" cy="3560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Plutus &amp; Demeter - Ancient Greek Vase Painting">
            <a:extLst>
              <a:ext uri="{FF2B5EF4-FFF2-40B4-BE49-F238E27FC236}">
                <a16:creationId xmlns:a16="http://schemas.microsoft.com/office/drawing/2014/main" id="{1E701F8E-463F-4FF1-1BDF-C0CE6CF58E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888" y="2194137"/>
            <a:ext cx="3276509" cy="3553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close-up of a painting&#10;&#10;Description automatically generated with low confidence">
            <a:extLst>
              <a:ext uri="{FF2B5EF4-FFF2-40B4-BE49-F238E27FC236}">
                <a16:creationId xmlns:a16="http://schemas.microsoft.com/office/drawing/2014/main" id="{94023930-8D8A-677C-6870-0E697D7485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6408" y="2179505"/>
            <a:ext cx="2279759" cy="3567824"/>
          </a:xfrm>
          <a:prstGeom prst="rect">
            <a:avLst/>
          </a:prstGeom>
        </p:spPr>
      </p:pic>
      <p:pic>
        <p:nvPicPr>
          <p:cNvPr id="7" name="Picture 2" descr="Persephone &amp; Hades - Ancient Greek Vase Painting">
            <a:extLst>
              <a:ext uri="{FF2B5EF4-FFF2-40B4-BE49-F238E27FC236}">
                <a16:creationId xmlns:a16="http://schemas.microsoft.com/office/drawing/2014/main" id="{6100B33A-9439-3334-9D97-50EB703B45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8964" y="2179505"/>
            <a:ext cx="3127248" cy="3127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7E63AB1-D642-C249-3921-EE19D4314FCA}"/>
              </a:ext>
            </a:extLst>
          </p:cNvPr>
          <p:cNvSpPr txBox="1"/>
          <p:nvPr/>
        </p:nvSpPr>
        <p:spPr>
          <a:xfrm>
            <a:off x="1299941" y="5747329"/>
            <a:ext cx="5373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Osaka" panose="020B0600000000000000" pitchFamily="34" charset="-128"/>
                <a:ea typeface="Osaka" panose="020B0600000000000000" pitchFamily="34" charset="-128"/>
              </a:rPr>
              <a:t>Iris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C126EBD-8253-19CC-B749-C389E36C2E8E}"/>
              </a:ext>
            </a:extLst>
          </p:cNvPr>
          <p:cNvSpPr txBox="1"/>
          <p:nvPr/>
        </p:nvSpPr>
        <p:spPr>
          <a:xfrm>
            <a:off x="3599781" y="5747329"/>
            <a:ext cx="20778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Osaka" panose="020B0600000000000000" pitchFamily="34" charset="-128"/>
                <a:ea typeface="Osaka" panose="020B0600000000000000" pitchFamily="34" charset="-128"/>
              </a:rPr>
              <a:t>Demeter/Ceres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5CBB21F-8338-0990-13FC-78333648FD4A}"/>
              </a:ext>
            </a:extLst>
          </p:cNvPr>
          <p:cNvSpPr txBox="1"/>
          <p:nvPr/>
        </p:nvSpPr>
        <p:spPr>
          <a:xfrm>
            <a:off x="6821989" y="5758824"/>
            <a:ext cx="14285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Osaka" panose="020B0600000000000000" pitchFamily="34" charset="-128"/>
                <a:ea typeface="Osaka" panose="020B0600000000000000" pitchFamily="34" charset="-128"/>
              </a:rPr>
              <a:t>Dionysus/</a:t>
            </a:r>
          </a:p>
          <a:p>
            <a:pPr algn="ctr"/>
            <a:r>
              <a:rPr lang="en-US" sz="2000" dirty="0" err="1">
                <a:latin typeface="Osaka" panose="020B0600000000000000" pitchFamily="34" charset="-128"/>
                <a:ea typeface="Osaka" panose="020B0600000000000000" pitchFamily="34" charset="-128"/>
              </a:rPr>
              <a:t>Dionysos</a:t>
            </a:r>
            <a:r>
              <a:rPr lang="en-US" sz="2000" dirty="0">
                <a:latin typeface="Osaka" panose="020B0600000000000000" pitchFamily="34" charset="-128"/>
                <a:ea typeface="Osaka" panose="020B0600000000000000" pitchFamily="34" charset="-128"/>
              </a:rPr>
              <a:t>/</a:t>
            </a:r>
          </a:p>
          <a:p>
            <a:pPr algn="ctr"/>
            <a:r>
              <a:rPr lang="en-US" sz="2000" dirty="0">
                <a:latin typeface="Osaka" panose="020B0600000000000000" pitchFamily="34" charset="-128"/>
                <a:ea typeface="Osaka" panose="020B0600000000000000" pitchFamily="34" charset="-128"/>
              </a:rPr>
              <a:t>Bacchus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86E7DFD-42EE-4F10-911F-E2BC7CE65467}"/>
              </a:ext>
            </a:extLst>
          </p:cNvPr>
          <p:cNvSpPr txBox="1"/>
          <p:nvPr/>
        </p:nvSpPr>
        <p:spPr>
          <a:xfrm>
            <a:off x="9522034" y="5306753"/>
            <a:ext cx="1701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Osaka" panose="020B0600000000000000" pitchFamily="34" charset="-128"/>
                <a:ea typeface="Osaka" panose="020B0600000000000000" pitchFamily="34" charset="-128"/>
              </a:rPr>
              <a:t>Hades/Pluto</a:t>
            </a:r>
          </a:p>
        </p:txBody>
      </p:sp>
    </p:spTree>
    <p:extLst>
      <p:ext uri="{BB962C8B-B14F-4D97-AF65-F5344CB8AC3E}">
        <p14:creationId xmlns:p14="http://schemas.microsoft.com/office/powerpoint/2010/main" val="376729733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2514E4-1ED4-9337-E060-1893CED1F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solidFill>
            <a:schemeClr val="accent1">
              <a:alpha val="2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b="1" dirty="0">
                <a:latin typeface="Osaka" panose="020B0600000000000000" pitchFamily="34" charset="-128"/>
                <a:ea typeface="Osaka" panose="020B0600000000000000" pitchFamily="34" charset="-128"/>
              </a:rPr>
              <a:t>The Underworld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434BE9-A37F-64FC-6E06-650B115987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solidFill>
            <a:schemeClr val="accent1">
              <a:alpha val="20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When a mortal died, their soul (</a:t>
            </a:r>
            <a:r>
              <a:rPr lang="en-US" i="1" dirty="0" err="1">
                <a:latin typeface="Osaka" panose="020B0600000000000000" pitchFamily="34" charset="-128"/>
                <a:ea typeface="Osaka" panose="020B0600000000000000" pitchFamily="34" charset="-128"/>
              </a:rPr>
              <a:t>psyc</a:t>
            </a:r>
            <a:r>
              <a:rPr lang="en-US" i="1" spc="300" dirty="0" err="1">
                <a:latin typeface="Osaka" panose="020B0600000000000000" pitchFamily="34" charset="-128"/>
                <a:ea typeface="Osaka" panose="020B0600000000000000" pitchFamily="34" charset="-128"/>
              </a:rPr>
              <a:t>h</a:t>
            </a:r>
            <a:r>
              <a:rPr lang="en-US" sz="3200" i="1" spc="300" dirty="0" err="1">
                <a:latin typeface="Osaka" panose="020B0600000000000000" pitchFamily="34" charset="-128"/>
                <a:ea typeface="Osaka" panose="020B0600000000000000" pitchFamily="34" charset="-128"/>
              </a:rPr>
              <a:t>ē</a:t>
            </a: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) went down to Hades</a:t>
            </a:r>
          </a:p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Hades</a:t>
            </a:r>
          </a:p>
          <a:p>
            <a:pPr lvl="1"/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Name of the underworld as well as the god in charge of it</a:t>
            </a:r>
          </a:p>
          <a:p>
            <a:pPr marL="0" indent="0">
              <a:buNone/>
            </a:pPr>
            <a:endParaRPr lang="en-US" sz="1200" dirty="0">
              <a:latin typeface="Osaka" panose="020B0600000000000000" pitchFamily="34" charset="-128"/>
              <a:ea typeface="Osaka" panose="020B0600000000000000" pitchFamily="34" charset="-128"/>
            </a:endParaRPr>
          </a:p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A cold, dark, cheerless place under the earth</a:t>
            </a:r>
          </a:p>
          <a:p>
            <a:pPr marL="0" indent="0">
              <a:buNone/>
            </a:pPr>
            <a:endParaRPr lang="en-US" sz="1200" dirty="0">
              <a:latin typeface="Osaka" panose="020B0600000000000000" pitchFamily="34" charset="-128"/>
              <a:ea typeface="Osaka" panose="020B0600000000000000" pitchFamily="34" charset="-128"/>
            </a:endParaRPr>
          </a:p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River Styx</a:t>
            </a:r>
          </a:p>
          <a:p>
            <a:pPr marL="0" indent="0">
              <a:buNone/>
            </a:pPr>
            <a:endParaRPr lang="en-US" sz="1200" dirty="0">
              <a:latin typeface="Osaka" panose="020B0600000000000000" pitchFamily="34" charset="-128"/>
              <a:ea typeface="Osaka" panose="020B0600000000000000" pitchFamily="34" charset="-128"/>
            </a:endParaRPr>
          </a:p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Lethe river</a:t>
            </a:r>
          </a:p>
          <a:p>
            <a:pPr lvl="1"/>
            <a:r>
              <a:rPr lang="en-US" i="1" spc="300" dirty="0" err="1">
                <a:latin typeface="Osaka" panose="020B0600000000000000" pitchFamily="34" charset="-128"/>
                <a:ea typeface="Osaka" panose="020B0600000000000000" pitchFamily="34" charset="-128"/>
              </a:rPr>
              <a:t>l</a:t>
            </a:r>
            <a:r>
              <a:rPr lang="en-US" sz="2800" i="1" spc="-300" dirty="0" err="1">
                <a:latin typeface="Osaka" panose="020B0600000000000000" pitchFamily="34" charset="-128"/>
                <a:ea typeface="Osaka" panose="020B0600000000000000" pitchFamily="34" charset="-128"/>
              </a:rPr>
              <a:t>ē</a:t>
            </a:r>
            <a:r>
              <a:rPr lang="en-US" i="1" dirty="0" err="1">
                <a:latin typeface="Osaka" panose="020B0600000000000000" pitchFamily="34" charset="-128"/>
                <a:ea typeface="Osaka" panose="020B0600000000000000" pitchFamily="34" charset="-128"/>
              </a:rPr>
              <a:t>t</a:t>
            </a:r>
            <a:r>
              <a:rPr lang="en-US" i="1" spc="300" dirty="0" err="1">
                <a:latin typeface="Osaka" panose="020B0600000000000000" pitchFamily="34" charset="-128"/>
                <a:ea typeface="Osaka" panose="020B0600000000000000" pitchFamily="34" charset="-128"/>
              </a:rPr>
              <a:t>h</a:t>
            </a:r>
            <a:r>
              <a:rPr lang="en-US" sz="2800" i="1" spc="300" dirty="0" err="1">
                <a:latin typeface="Osaka" panose="020B0600000000000000" pitchFamily="34" charset="-128"/>
                <a:ea typeface="Osaka" panose="020B0600000000000000" pitchFamily="34" charset="-128"/>
              </a:rPr>
              <a:t>ē</a:t>
            </a: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, “forgetfulness”</a:t>
            </a:r>
          </a:p>
          <a:p>
            <a:pPr lvl="1"/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lethargy and lethargic</a:t>
            </a:r>
          </a:p>
        </p:txBody>
      </p:sp>
    </p:spTree>
    <p:extLst>
      <p:ext uri="{BB962C8B-B14F-4D97-AF65-F5344CB8AC3E}">
        <p14:creationId xmlns:p14="http://schemas.microsoft.com/office/powerpoint/2010/main" val="376845063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2514E4-1ED4-9337-E060-1893CED1F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solidFill>
            <a:schemeClr val="accent1">
              <a:alpha val="2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b="1" dirty="0">
                <a:latin typeface="Osaka" panose="020B0600000000000000" pitchFamily="34" charset="-128"/>
                <a:ea typeface="Osaka" panose="020B0600000000000000" pitchFamily="34" charset="-128"/>
              </a:rPr>
              <a:t>Divine Punishments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434BE9-A37F-64FC-6E06-650B115987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15318"/>
            <a:ext cx="5126665" cy="4351338"/>
          </a:xfrm>
          <a:noFill/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>
                <a:latin typeface="Osaka" panose="020B0600000000000000" pitchFamily="34" charset="-128"/>
                <a:ea typeface="Osaka" panose="020B0600000000000000" pitchFamily="34" charset="-128"/>
              </a:rPr>
              <a:t>Sisyphus</a:t>
            </a:r>
          </a:p>
          <a:p>
            <a:pPr marL="0" indent="0">
              <a:buNone/>
            </a:pPr>
            <a:endParaRPr lang="en-US" dirty="0">
              <a:latin typeface="Osaka" panose="020B0600000000000000" pitchFamily="34" charset="-128"/>
              <a:ea typeface="Osaka" panose="020B0600000000000000" pitchFamily="34" charset="-128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21D86C0-05D9-DE67-63EF-1CBD3E016AAF}"/>
              </a:ext>
            </a:extLst>
          </p:cNvPr>
          <p:cNvSpPr txBox="1">
            <a:spLocks/>
          </p:cNvSpPr>
          <p:nvPr/>
        </p:nvSpPr>
        <p:spPr>
          <a:xfrm>
            <a:off x="6192485" y="1915318"/>
            <a:ext cx="5151276" cy="4351338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>
                <a:latin typeface="Osaka" panose="020B0600000000000000" pitchFamily="34" charset="-128"/>
                <a:ea typeface="Osaka" panose="020B0600000000000000" pitchFamily="34" charset="-128"/>
              </a:rPr>
              <a:t>Tantalus</a:t>
            </a:r>
          </a:p>
          <a:p>
            <a:pPr marL="0" indent="0">
              <a:buNone/>
            </a:pPr>
            <a:endParaRPr lang="en-US" dirty="0">
              <a:latin typeface="Osaka" panose="020B0600000000000000" pitchFamily="34" charset="-128"/>
              <a:ea typeface="Osaka" panose="020B0600000000000000" pitchFamily="34" charset="-128"/>
            </a:endParaRPr>
          </a:p>
        </p:txBody>
      </p:sp>
      <p:pic>
        <p:nvPicPr>
          <p:cNvPr id="7" name="Picture Placeholder 11" descr="A picture containing text, cartoon, screenshot, illustration&#10;&#10;Description automatically generated">
            <a:extLst>
              <a:ext uri="{FF2B5EF4-FFF2-40B4-BE49-F238E27FC236}">
                <a16:creationId xmlns:a16="http://schemas.microsoft.com/office/drawing/2014/main" id="{1A096C76-5B74-14EB-4D1C-DD3F8CBEA6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7100" b="17100"/>
          <a:stretch>
            <a:fillRect/>
          </a:stretch>
        </p:blipFill>
        <p:spPr>
          <a:xfrm>
            <a:off x="1075693" y="2526232"/>
            <a:ext cx="4651677" cy="3673006"/>
          </a:xfrm>
          <a:prstGeom prst="rect">
            <a:avLst/>
          </a:prstGeom>
        </p:spPr>
      </p:pic>
      <p:pic>
        <p:nvPicPr>
          <p:cNvPr id="9" name="Picture Placeholder 5" descr="A picture containing art, drawing, cartoon, poster&#10;&#10;Description automatically generated">
            <a:extLst>
              <a:ext uri="{FF2B5EF4-FFF2-40B4-BE49-F238E27FC236}">
                <a16:creationId xmlns:a16="http://schemas.microsoft.com/office/drawing/2014/main" id="{C8E65521-88F3-06B7-A85F-E87180D5CF1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2165" b="12165"/>
          <a:stretch>
            <a:fillRect/>
          </a:stretch>
        </p:blipFill>
        <p:spPr>
          <a:xfrm>
            <a:off x="6442285" y="2526232"/>
            <a:ext cx="4651676" cy="3673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11863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2514E4-1ED4-9337-E060-1893CED1F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solidFill>
            <a:schemeClr val="accent1">
              <a:alpha val="2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b="1" dirty="0">
                <a:latin typeface="Osaka" panose="020B0600000000000000" pitchFamily="34" charset="-128"/>
                <a:ea typeface="Osaka" panose="020B0600000000000000" pitchFamily="34" charset="-128"/>
              </a:rPr>
              <a:t>Word Study — </a:t>
            </a:r>
            <a:r>
              <a:rPr lang="en-US" b="1" i="1" dirty="0" err="1">
                <a:latin typeface="Osaka" panose="020B0600000000000000" pitchFamily="34" charset="-128"/>
                <a:ea typeface="Osaka" panose="020B0600000000000000" pitchFamily="34" charset="-128"/>
              </a:rPr>
              <a:t>kosmos</a:t>
            </a:r>
            <a:endParaRPr lang="en-US" b="1" dirty="0">
              <a:latin typeface="Osaka" panose="020B0600000000000000" pitchFamily="34" charset="-128"/>
              <a:ea typeface="Osaka" panose="020B0600000000000000" pitchFamily="34" charset="-128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434BE9-A37F-64FC-6E06-650B115987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solidFill>
            <a:schemeClr val="accent1">
              <a:alpha val="2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>
                <a:latin typeface="Osaka" panose="020B0600000000000000" pitchFamily="34" charset="-128"/>
                <a:ea typeface="Osaka" panose="020B0600000000000000" pitchFamily="34" charset="-128"/>
              </a:rPr>
              <a:t>cosmogony</a:t>
            </a: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, the theory of the “origin of the universe”</a:t>
            </a:r>
          </a:p>
          <a:p>
            <a:r>
              <a:rPr lang="en-US" sz="2400" i="1" dirty="0" err="1">
                <a:latin typeface="Osaka" panose="020B0600000000000000" pitchFamily="34" charset="-128"/>
                <a:ea typeface="Osaka" panose="020B0600000000000000" pitchFamily="34" charset="-128"/>
              </a:rPr>
              <a:t>kosmos</a:t>
            </a:r>
            <a:r>
              <a:rPr lang="en-US" sz="2400" dirty="0">
                <a:latin typeface="Osaka" panose="020B0600000000000000" pitchFamily="34" charset="-128"/>
                <a:ea typeface="Osaka" panose="020B0600000000000000" pitchFamily="34" charset="-128"/>
              </a:rPr>
              <a:t>, “universe”</a:t>
            </a:r>
            <a:endParaRPr lang="en-US" sz="2400" i="1" dirty="0">
              <a:latin typeface="Osaka" panose="020B0600000000000000" pitchFamily="34" charset="-128"/>
              <a:ea typeface="Osaka" panose="020B0600000000000000" pitchFamily="34" charset="-128"/>
            </a:endParaRPr>
          </a:p>
          <a:p>
            <a:r>
              <a:rPr lang="en-US" sz="2400" i="1" dirty="0" err="1">
                <a:latin typeface="Osaka" panose="020B0600000000000000" pitchFamily="34" charset="-128"/>
                <a:ea typeface="Osaka" panose="020B0600000000000000" pitchFamily="34" charset="-128"/>
              </a:rPr>
              <a:t>go</a:t>
            </a:r>
            <a:r>
              <a:rPr lang="en-US" sz="2400" i="1" spc="200" dirty="0" err="1">
                <a:latin typeface="Osaka" panose="020B0600000000000000" pitchFamily="34" charset="-128"/>
                <a:ea typeface="Osaka" panose="020B0600000000000000" pitchFamily="34" charset="-128"/>
              </a:rPr>
              <a:t>n</a:t>
            </a:r>
            <a:r>
              <a:rPr lang="en-US" i="1" spc="200" dirty="0" err="1">
                <a:latin typeface="Osaka" panose="020B0600000000000000" pitchFamily="34" charset="-128"/>
                <a:ea typeface="Osaka" panose="020B0600000000000000" pitchFamily="34" charset="-128"/>
              </a:rPr>
              <a:t>ē</a:t>
            </a:r>
            <a:r>
              <a:rPr lang="en-US" sz="2400" dirty="0">
                <a:latin typeface="Osaka" panose="020B0600000000000000" pitchFamily="34" charset="-128"/>
                <a:ea typeface="Osaka" panose="020B0600000000000000" pitchFamily="34" charset="-128"/>
              </a:rPr>
              <a:t> “offspring,” “family”</a:t>
            </a:r>
          </a:p>
          <a:p>
            <a:pPr marL="0" indent="0">
              <a:buNone/>
            </a:pPr>
            <a:endParaRPr lang="en-US" sz="2000" dirty="0">
              <a:latin typeface="Osaka" panose="020B0600000000000000" pitchFamily="34" charset="-128"/>
              <a:ea typeface="Osaka" panose="020B0600000000000000" pitchFamily="34" charset="-128"/>
            </a:endParaRPr>
          </a:p>
          <a:p>
            <a:pPr marL="0" indent="0">
              <a:buNone/>
            </a:pPr>
            <a:r>
              <a:rPr lang="en-US" b="1" u="sng" dirty="0">
                <a:latin typeface="Osaka" panose="020B0600000000000000" pitchFamily="34" charset="-128"/>
                <a:ea typeface="Osaka" panose="020B0600000000000000" pitchFamily="34" charset="-128"/>
              </a:rPr>
              <a:t>cosmography</a:t>
            </a: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, “study of the universe”</a:t>
            </a:r>
          </a:p>
          <a:p>
            <a:r>
              <a:rPr lang="en-US" sz="2400" i="1" dirty="0" err="1">
                <a:latin typeface="Osaka" panose="020B0600000000000000" pitchFamily="34" charset="-128"/>
                <a:ea typeface="Osaka" panose="020B0600000000000000" pitchFamily="34" charset="-128"/>
              </a:rPr>
              <a:t>grap</a:t>
            </a:r>
            <a:r>
              <a:rPr lang="en-US" sz="2400" i="1" spc="200" dirty="0" err="1">
                <a:latin typeface="Osaka" panose="020B0600000000000000" pitchFamily="34" charset="-128"/>
                <a:ea typeface="Osaka" panose="020B0600000000000000" pitchFamily="34" charset="-128"/>
              </a:rPr>
              <a:t>h</a:t>
            </a:r>
            <a:r>
              <a:rPr lang="en-US" i="1" spc="200" dirty="0" err="1">
                <a:latin typeface="Osaka" panose="020B0600000000000000" pitchFamily="34" charset="-128"/>
                <a:ea typeface="Osaka" panose="020B0600000000000000" pitchFamily="34" charset="-128"/>
              </a:rPr>
              <a:t>ē</a:t>
            </a:r>
            <a:r>
              <a:rPr lang="en-US" sz="2400" dirty="0">
                <a:latin typeface="Osaka" panose="020B0600000000000000" pitchFamily="34" charset="-128"/>
                <a:ea typeface="Osaka" panose="020B0600000000000000" pitchFamily="34" charset="-128"/>
              </a:rPr>
              <a:t> “writing”</a:t>
            </a:r>
            <a:endParaRPr lang="en-US" sz="2400" i="1" dirty="0">
              <a:latin typeface="Osaka" panose="020B0600000000000000" pitchFamily="34" charset="-128"/>
              <a:ea typeface="Osaka" panose="020B0600000000000000" pitchFamily="34" charset="-128"/>
            </a:endParaRPr>
          </a:p>
          <a:p>
            <a:pPr marL="0" indent="0">
              <a:buNone/>
            </a:pPr>
            <a:endParaRPr lang="en-US" sz="2000" dirty="0">
              <a:latin typeface="Osaka" panose="020B0600000000000000" pitchFamily="34" charset="-128"/>
              <a:ea typeface="Osaka" panose="020B0600000000000000" pitchFamily="34" charset="-128"/>
            </a:endParaRPr>
          </a:p>
          <a:p>
            <a:pPr marL="0" indent="0">
              <a:buNone/>
            </a:pPr>
            <a:r>
              <a:rPr lang="en-US" b="1" u="sng" dirty="0">
                <a:latin typeface="Osaka" panose="020B0600000000000000" pitchFamily="34" charset="-128"/>
                <a:ea typeface="Osaka" panose="020B0600000000000000" pitchFamily="34" charset="-128"/>
              </a:rPr>
              <a:t>cosmonaut</a:t>
            </a: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, a person who travels the universe</a:t>
            </a:r>
          </a:p>
          <a:p>
            <a:r>
              <a:rPr lang="en-US" sz="2400" i="1" dirty="0" err="1">
                <a:latin typeface="Osaka" panose="020B0600000000000000" pitchFamily="34" charset="-128"/>
                <a:ea typeface="Osaka" panose="020B0600000000000000" pitchFamily="34" charset="-128"/>
              </a:rPr>
              <a:t>nau</a:t>
            </a:r>
            <a:r>
              <a:rPr lang="en-US" sz="2400" i="1" spc="200" dirty="0" err="1">
                <a:latin typeface="Osaka" panose="020B0600000000000000" pitchFamily="34" charset="-128"/>
                <a:ea typeface="Osaka" panose="020B0600000000000000" pitchFamily="34" charset="-128"/>
              </a:rPr>
              <a:t>t</a:t>
            </a:r>
            <a:r>
              <a:rPr lang="en-US" i="1" spc="-250" dirty="0" err="1">
                <a:latin typeface="Osaka" panose="020B0600000000000000" pitchFamily="34" charset="-128"/>
                <a:ea typeface="Osaka" panose="020B0600000000000000" pitchFamily="34" charset="-128"/>
              </a:rPr>
              <a:t>ē</a:t>
            </a:r>
            <a:r>
              <a:rPr lang="en-US" sz="2400" i="1" spc="-250" dirty="0" err="1">
                <a:latin typeface="Osaka" panose="020B0600000000000000" pitchFamily="34" charset="-128"/>
                <a:ea typeface="Osaka" panose="020B0600000000000000" pitchFamily="34" charset="-128"/>
              </a:rPr>
              <a:t>s</a:t>
            </a:r>
            <a:r>
              <a:rPr lang="en-US" sz="2400" dirty="0">
                <a:latin typeface="Osaka" panose="020B0600000000000000" pitchFamily="34" charset="-128"/>
                <a:ea typeface="Osaka" panose="020B0600000000000000" pitchFamily="34" charset="-128"/>
              </a:rPr>
              <a:t> “sailor”</a:t>
            </a:r>
            <a:endParaRPr lang="en-US" sz="2400" i="1" dirty="0">
              <a:latin typeface="Osaka" panose="020B0600000000000000" pitchFamily="34" charset="-128"/>
              <a:ea typeface="Osaka" panose="020B0600000000000000" pitchFamily="34" charset="-128"/>
            </a:endParaRPr>
          </a:p>
          <a:p>
            <a:pPr marL="0" indent="0">
              <a:buNone/>
            </a:pPr>
            <a:endParaRPr lang="en-US" dirty="0">
              <a:latin typeface="Osaka" panose="020B0600000000000000" pitchFamily="34" charset="-128"/>
              <a:ea typeface="Osaka" panose="020B0600000000000000" pitchFamily="34" charset="-128"/>
            </a:endParaRPr>
          </a:p>
          <a:p>
            <a:pPr marL="0" indent="0">
              <a:buNone/>
            </a:pPr>
            <a:endParaRPr lang="en-US" i="1" dirty="0">
              <a:latin typeface="Osaka" panose="020B0600000000000000" pitchFamily="34" charset="-128"/>
              <a:ea typeface="Osaka" panose="020B0600000000000000" pitchFamily="34" charset="-128"/>
            </a:endParaRPr>
          </a:p>
          <a:p>
            <a:endParaRPr lang="en-US" dirty="0">
              <a:latin typeface="Osaka" panose="020B0600000000000000" pitchFamily="34" charset="-128"/>
              <a:ea typeface="Osaka" panose="020B06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8379948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2514E4-1ED4-9337-E060-1893CED1F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solidFill>
            <a:schemeClr val="accent1">
              <a:alpha val="2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b="1" dirty="0">
                <a:latin typeface="Osaka" panose="020B0600000000000000" pitchFamily="34" charset="-128"/>
                <a:ea typeface="Osaka" panose="020B0600000000000000" pitchFamily="34" charset="-128"/>
              </a:rPr>
              <a:t>Outline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434BE9-A37F-64FC-6E06-650B115987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solidFill>
            <a:schemeClr val="accent1">
              <a:alpha val="20000"/>
            </a:schemeClr>
          </a:solidFill>
        </p:spPr>
        <p:txBody>
          <a:bodyPr>
            <a:norm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What is mythology? Why is it important to study?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The Creation of the World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Gods and Goddesses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The Underworld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Word Study</a:t>
            </a:r>
          </a:p>
        </p:txBody>
      </p:sp>
    </p:spTree>
    <p:extLst>
      <p:ext uri="{BB962C8B-B14F-4D97-AF65-F5344CB8AC3E}">
        <p14:creationId xmlns:p14="http://schemas.microsoft.com/office/powerpoint/2010/main" val="7083069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2514E4-1ED4-9337-E060-1893CED1F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solidFill>
            <a:schemeClr val="accent1">
              <a:alpha val="2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b="1" dirty="0">
                <a:latin typeface="Osaka" panose="020B0600000000000000" pitchFamily="34" charset="-128"/>
                <a:ea typeface="Osaka" panose="020B0600000000000000" pitchFamily="34" charset="-128"/>
              </a:rPr>
              <a:t>Word Study — </a:t>
            </a:r>
            <a:r>
              <a:rPr lang="en-US" b="1" i="1" spc="300" dirty="0" err="1">
                <a:latin typeface="Osaka" panose="020B0600000000000000" pitchFamily="34" charset="-128"/>
                <a:ea typeface="Osaka" panose="020B0600000000000000" pitchFamily="34" charset="-128"/>
              </a:rPr>
              <a:t>g</a:t>
            </a:r>
            <a:r>
              <a:rPr lang="en-US" sz="5000" b="1" i="1" spc="300" dirty="0" err="1">
                <a:latin typeface="Osaka" panose="020B0600000000000000" pitchFamily="34" charset="-128"/>
                <a:ea typeface="Osaka" panose="020B0600000000000000" pitchFamily="34" charset="-128"/>
              </a:rPr>
              <a:t>ē</a:t>
            </a:r>
            <a:endParaRPr lang="en-US" sz="5000" b="1" spc="300" dirty="0">
              <a:latin typeface="Osaka" panose="020B0600000000000000" pitchFamily="34" charset="-128"/>
              <a:ea typeface="Osaka" panose="020B0600000000000000" pitchFamily="34" charset="-128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434BE9-A37F-64FC-6E06-650B115987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solidFill>
            <a:schemeClr val="accent1">
              <a:alpha val="2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>
                <a:latin typeface="Osaka" panose="020B0600000000000000" pitchFamily="34" charset="-128"/>
                <a:ea typeface="Osaka" panose="020B0600000000000000" pitchFamily="34" charset="-128"/>
              </a:rPr>
              <a:t>geography</a:t>
            </a: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, “written description of the earth”</a:t>
            </a:r>
          </a:p>
          <a:p>
            <a:r>
              <a:rPr lang="en-US" sz="2400" i="1" spc="250" dirty="0" err="1">
                <a:latin typeface="Osaka" panose="020B0600000000000000" pitchFamily="34" charset="-128"/>
                <a:ea typeface="Osaka" panose="020B0600000000000000" pitchFamily="34" charset="-128"/>
              </a:rPr>
              <a:t>g</a:t>
            </a:r>
            <a:r>
              <a:rPr lang="en-US" i="1" spc="250" dirty="0" err="1">
                <a:latin typeface="Osaka" panose="020B0600000000000000" pitchFamily="34" charset="-128"/>
                <a:ea typeface="Osaka" panose="020B0600000000000000" pitchFamily="34" charset="-128"/>
              </a:rPr>
              <a:t>ē</a:t>
            </a:r>
            <a:endParaRPr lang="en-US" i="1" spc="250" dirty="0">
              <a:latin typeface="Osaka" panose="020B0600000000000000" pitchFamily="34" charset="-128"/>
              <a:ea typeface="Osaka" panose="020B0600000000000000" pitchFamily="34" charset="-128"/>
            </a:endParaRPr>
          </a:p>
          <a:p>
            <a:r>
              <a:rPr lang="en-US" sz="2400" i="1" dirty="0" err="1">
                <a:latin typeface="Osaka" panose="020B0600000000000000" pitchFamily="34" charset="-128"/>
                <a:ea typeface="Osaka" panose="020B0600000000000000" pitchFamily="34" charset="-128"/>
              </a:rPr>
              <a:t>grap</a:t>
            </a:r>
            <a:r>
              <a:rPr lang="en-US" sz="2400" i="1" spc="200" dirty="0" err="1">
                <a:latin typeface="Osaka" panose="020B0600000000000000" pitchFamily="34" charset="-128"/>
                <a:ea typeface="Osaka" panose="020B0600000000000000" pitchFamily="34" charset="-128"/>
              </a:rPr>
              <a:t>h</a:t>
            </a:r>
            <a:r>
              <a:rPr lang="en-US" i="1" spc="200" dirty="0" err="1">
                <a:latin typeface="Osaka" panose="020B0600000000000000" pitchFamily="34" charset="-128"/>
                <a:ea typeface="Osaka" panose="020B0600000000000000" pitchFamily="34" charset="-128"/>
              </a:rPr>
              <a:t>ē</a:t>
            </a:r>
            <a:r>
              <a:rPr lang="en-US" sz="2400" dirty="0">
                <a:latin typeface="Osaka" panose="020B0600000000000000" pitchFamily="34" charset="-128"/>
                <a:ea typeface="Osaka" panose="020B0600000000000000" pitchFamily="34" charset="-128"/>
              </a:rPr>
              <a:t> “writing”</a:t>
            </a:r>
            <a:endParaRPr lang="en-US" sz="2400" i="1" dirty="0">
              <a:latin typeface="Osaka" panose="020B0600000000000000" pitchFamily="34" charset="-128"/>
              <a:ea typeface="Osaka" panose="020B0600000000000000" pitchFamily="34" charset="-128"/>
            </a:endParaRPr>
          </a:p>
          <a:p>
            <a:pPr marL="0" indent="0">
              <a:buNone/>
            </a:pPr>
            <a:endParaRPr lang="en-US" sz="2000" dirty="0">
              <a:latin typeface="Osaka" panose="020B0600000000000000" pitchFamily="34" charset="-128"/>
              <a:ea typeface="Osaka" panose="020B0600000000000000" pitchFamily="34" charset="-128"/>
            </a:endParaRPr>
          </a:p>
          <a:p>
            <a:pPr marL="0" indent="0">
              <a:buNone/>
            </a:pPr>
            <a:r>
              <a:rPr lang="en-US" b="1" u="sng" dirty="0">
                <a:latin typeface="Osaka" panose="020B0600000000000000" pitchFamily="34" charset="-128"/>
                <a:ea typeface="Osaka" panose="020B0600000000000000" pitchFamily="34" charset="-128"/>
              </a:rPr>
              <a:t>George</a:t>
            </a: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 (</a:t>
            </a:r>
            <a:r>
              <a:rPr lang="en-US" i="1" dirty="0" err="1">
                <a:latin typeface="Osaka" panose="020B0600000000000000" pitchFamily="34" charset="-128"/>
                <a:ea typeface="Osaka" panose="020B0600000000000000" pitchFamily="34" charset="-128"/>
              </a:rPr>
              <a:t>georgos</a:t>
            </a: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 “farmer”)</a:t>
            </a:r>
          </a:p>
          <a:p>
            <a:r>
              <a:rPr lang="en-US" sz="2400" i="1" dirty="0" err="1">
                <a:latin typeface="Osaka" panose="020B0600000000000000" pitchFamily="34" charset="-128"/>
                <a:ea typeface="Osaka" panose="020B0600000000000000" pitchFamily="34" charset="-128"/>
              </a:rPr>
              <a:t>ergein</a:t>
            </a:r>
            <a:r>
              <a:rPr lang="en-US" sz="2400" dirty="0">
                <a:latin typeface="Osaka" panose="020B0600000000000000" pitchFamily="34" charset="-128"/>
                <a:ea typeface="Osaka" panose="020B0600000000000000" pitchFamily="34" charset="-128"/>
              </a:rPr>
              <a:t> “to work”</a:t>
            </a:r>
            <a:endParaRPr lang="en-US" sz="2400" i="1" dirty="0">
              <a:latin typeface="Osaka" panose="020B0600000000000000" pitchFamily="34" charset="-128"/>
              <a:ea typeface="Osaka" panose="020B0600000000000000" pitchFamily="34" charset="-128"/>
            </a:endParaRPr>
          </a:p>
          <a:p>
            <a:pPr marL="0" indent="0">
              <a:buNone/>
            </a:pPr>
            <a:endParaRPr lang="en-US" sz="2000" dirty="0">
              <a:latin typeface="Osaka" panose="020B0600000000000000" pitchFamily="34" charset="-128"/>
              <a:ea typeface="Osaka" panose="020B0600000000000000" pitchFamily="34" charset="-128"/>
            </a:endParaRPr>
          </a:p>
          <a:p>
            <a:pPr marL="0" indent="0">
              <a:buNone/>
            </a:pPr>
            <a:r>
              <a:rPr lang="en-US" b="1" u="sng" dirty="0">
                <a:latin typeface="Osaka" panose="020B0600000000000000" pitchFamily="34" charset="-128"/>
                <a:ea typeface="Osaka" panose="020B0600000000000000" pitchFamily="34" charset="-128"/>
              </a:rPr>
              <a:t>geothermal</a:t>
            </a: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, having to do with the earth’s internal heat</a:t>
            </a:r>
          </a:p>
          <a:p>
            <a:r>
              <a:rPr lang="en-US" sz="2400" i="1" dirty="0" err="1">
                <a:latin typeface="Osaka" panose="020B0600000000000000" pitchFamily="34" charset="-128"/>
                <a:ea typeface="Osaka" panose="020B0600000000000000" pitchFamily="34" charset="-128"/>
              </a:rPr>
              <a:t>ther</a:t>
            </a:r>
            <a:r>
              <a:rPr lang="en-US" sz="2400" i="1" spc="250" dirty="0" err="1">
                <a:latin typeface="Osaka" panose="020B0600000000000000" pitchFamily="34" charset="-128"/>
                <a:ea typeface="Osaka" panose="020B0600000000000000" pitchFamily="34" charset="-128"/>
              </a:rPr>
              <a:t>m</a:t>
            </a:r>
            <a:r>
              <a:rPr lang="en-US" i="1" spc="250" dirty="0" err="1">
                <a:latin typeface="Osaka" panose="020B0600000000000000" pitchFamily="34" charset="-128"/>
                <a:ea typeface="Osaka" panose="020B0600000000000000" pitchFamily="34" charset="-128"/>
              </a:rPr>
              <a:t>ē</a:t>
            </a:r>
            <a:r>
              <a:rPr lang="en-US" sz="2400" i="1" dirty="0">
                <a:latin typeface="Osaka" panose="020B0600000000000000" pitchFamily="34" charset="-128"/>
                <a:ea typeface="Osaka" panose="020B0600000000000000" pitchFamily="34" charset="-128"/>
              </a:rPr>
              <a:t> </a:t>
            </a:r>
            <a:r>
              <a:rPr lang="en-US" sz="2400" dirty="0">
                <a:latin typeface="Osaka" panose="020B0600000000000000" pitchFamily="34" charset="-128"/>
                <a:ea typeface="Osaka" panose="020B0600000000000000" pitchFamily="34" charset="-128"/>
              </a:rPr>
              <a:t>“heat”</a:t>
            </a:r>
            <a:endParaRPr lang="en-US" sz="2400" i="1" dirty="0">
              <a:latin typeface="Osaka" panose="020B0600000000000000" pitchFamily="34" charset="-128"/>
              <a:ea typeface="Osaka" panose="020B06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6136453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2514E4-1ED4-9337-E060-1893CED1F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solidFill>
            <a:schemeClr val="accent1">
              <a:alpha val="2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b="1" dirty="0">
                <a:latin typeface="Osaka" panose="020B0600000000000000" pitchFamily="34" charset="-128"/>
                <a:ea typeface="Osaka" panose="020B0600000000000000" pitchFamily="34" charset="-128"/>
              </a:rPr>
              <a:t>Word Study — </a:t>
            </a:r>
            <a:r>
              <a:rPr lang="en-US" b="1" i="1" dirty="0">
                <a:latin typeface="Osaka" panose="020B0600000000000000" pitchFamily="34" charset="-128"/>
                <a:ea typeface="Osaka" panose="020B0600000000000000" pitchFamily="34" charset="-128"/>
              </a:rPr>
              <a:t>terra</a:t>
            </a:r>
            <a:endParaRPr lang="en-US" b="1" dirty="0">
              <a:latin typeface="Osaka" panose="020B0600000000000000" pitchFamily="34" charset="-128"/>
              <a:ea typeface="Osaka" panose="020B0600000000000000" pitchFamily="34" charset="-128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434BE9-A37F-64FC-6E06-650B115987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solidFill>
            <a:schemeClr val="accent1">
              <a:alpha val="2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>
                <a:latin typeface="Osaka" panose="020B0600000000000000" pitchFamily="34" charset="-128"/>
                <a:ea typeface="Osaka" panose="020B0600000000000000" pitchFamily="34" charset="-128"/>
              </a:rPr>
              <a:t>terrain</a:t>
            </a: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, </a:t>
            </a:r>
            <a:r>
              <a:rPr lang="en-US" b="1" u="sng" dirty="0">
                <a:latin typeface="Osaka" panose="020B0600000000000000" pitchFamily="34" charset="-128"/>
                <a:ea typeface="Osaka" panose="020B0600000000000000" pitchFamily="34" charset="-128"/>
              </a:rPr>
              <a:t>terrestrial</a:t>
            </a: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, </a:t>
            </a:r>
            <a:r>
              <a:rPr lang="en-US" b="1" u="sng" dirty="0">
                <a:latin typeface="Osaka" panose="020B0600000000000000" pitchFamily="34" charset="-128"/>
                <a:ea typeface="Osaka" panose="020B0600000000000000" pitchFamily="34" charset="-128"/>
              </a:rPr>
              <a:t>terrier</a:t>
            </a: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, and </a:t>
            </a:r>
            <a:r>
              <a:rPr lang="en-US" b="1" u="sng" dirty="0">
                <a:latin typeface="Osaka" panose="020B0600000000000000" pitchFamily="34" charset="-128"/>
                <a:ea typeface="Osaka" panose="020B0600000000000000" pitchFamily="34" charset="-128"/>
              </a:rPr>
              <a:t>territory</a:t>
            </a:r>
          </a:p>
          <a:p>
            <a:r>
              <a:rPr lang="en-US" sz="2400" i="1" dirty="0">
                <a:latin typeface="Osaka" panose="020B0600000000000000" pitchFamily="34" charset="-128"/>
                <a:ea typeface="Osaka" panose="020B0600000000000000" pitchFamily="34" charset="-128"/>
              </a:rPr>
              <a:t>terra</a:t>
            </a:r>
            <a:r>
              <a:rPr lang="en-US" sz="2400" dirty="0">
                <a:latin typeface="Osaka" panose="020B0600000000000000" pitchFamily="34" charset="-128"/>
                <a:ea typeface="Osaka" panose="020B0600000000000000" pitchFamily="34" charset="-128"/>
              </a:rPr>
              <a:t> (“land,” “earth”)</a:t>
            </a:r>
            <a:endParaRPr lang="en-US" sz="2400" i="1" dirty="0">
              <a:latin typeface="Osaka" panose="020B0600000000000000" pitchFamily="34" charset="-128"/>
              <a:ea typeface="Osaka" panose="020B0600000000000000" pitchFamily="34" charset="-128"/>
            </a:endParaRPr>
          </a:p>
          <a:p>
            <a:r>
              <a:rPr lang="en-US" sz="2400" i="1" dirty="0" err="1">
                <a:latin typeface="Osaka" panose="020B0600000000000000" pitchFamily="34" charset="-128"/>
                <a:ea typeface="Osaka" panose="020B0600000000000000" pitchFamily="34" charset="-128"/>
              </a:rPr>
              <a:t>terrenus</a:t>
            </a:r>
            <a:r>
              <a:rPr lang="en-US" sz="2400" i="1" dirty="0">
                <a:latin typeface="Osaka" panose="020B0600000000000000" pitchFamily="34" charset="-128"/>
                <a:ea typeface="Osaka" panose="020B0600000000000000" pitchFamily="34" charset="-128"/>
              </a:rPr>
              <a:t>, </a:t>
            </a:r>
            <a:r>
              <a:rPr lang="en-US" sz="2400" i="1" dirty="0" err="1">
                <a:latin typeface="Osaka" panose="020B0600000000000000" pitchFamily="34" charset="-128"/>
                <a:ea typeface="Osaka" panose="020B0600000000000000" pitchFamily="34" charset="-128"/>
              </a:rPr>
              <a:t>terrestris</a:t>
            </a:r>
            <a:r>
              <a:rPr lang="en-US" sz="2400" dirty="0">
                <a:latin typeface="Osaka" panose="020B0600000000000000" pitchFamily="34" charset="-128"/>
                <a:ea typeface="Osaka" panose="020B0600000000000000" pitchFamily="34" charset="-128"/>
              </a:rPr>
              <a:t> (“belonging to the earth”)</a:t>
            </a:r>
            <a:endParaRPr lang="en-US" sz="2400" i="1" dirty="0">
              <a:latin typeface="Osaka" panose="020B0600000000000000" pitchFamily="34" charset="-128"/>
              <a:ea typeface="Osaka" panose="020B0600000000000000" pitchFamily="34" charset="-128"/>
            </a:endParaRPr>
          </a:p>
          <a:p>
            <a:r>
              <a:rPr lang="en-US" sz="2400" i="1" dirty="0" err="1">
                <a:latin typeface="Osaka" panose="020B0600000000000000" pitchFamily="34" charset="-128"/>
                <a:ea typeface="Osaka" panose="020B0600000000000000" pitchFamily="34" charset="-128"/>
              </a:rPr>
              <a:t>territorium</a:t>
            </a:r>
            <a:r>
              <a:rPr lang="en-US" sz="2400" dirty="0">
                <a:latin typeface="Osaka" panose="020B0600000000000000" pitchFamily="34" charset="-128"/>
                <a:ea typeface="Osaka" panose="020B0600000000000000" pitchFamily="34" charset="-128"/>
              </a:rPr>
              <a:t> (“land around a town”)</a:t>
            </a:r>
          </a:p>
          <a:p>
            <a:pPr marL="0" indent="0">
              <a:buNone/>
            </a:pPr>
            <a:endParaRPr lang="en-US" sz="2000" dirty="0">
              <a:latin typeface="Osaka" panose="020B0600000000000000" pitchFamily="34" charset="-128"/>
              <a:ea typeface="Osaka" panose="020B0600000000000000" pitchFamily="34" charset="-128"/>
            </a:endParaRPr>
          </a:p>
          <a:p>
            <a:pPr marL="0" indent="0">
              <a:buNone/>
            </a:pPr>
            <a:r>
              <a:rPr lang="en-US" b="1" u="sng" dirty="0">
                <a:latin typeface="Osaka" panose="020B0600000000000000" pitchFamily="34" charset="-128"/>
                <a:ea typeface="Osaka" panose="020B0600000000000000" pitchFamily="34" charset="-128"/>
              </a:rPr>
              <a:t>BUT!</a:t>
            </a:r>
            <a:r>
              <a:rPr lang="en-US" b="1" dirty="0">
                <a:latin typeface="Osaka" panose="020B0600000000000000" pitchFamily="34" charset="-128"/>
                <a:ea typeface="Osaka" panose="020B0600000000000000" pitchFamily="34" charset="-128"/>
              </a:rPr>
              <a:t> </a:t>
            </a: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terrify, terrorize, terrorist, terrific, and terrible</a:t>
            </a:r>
          </a:p>
          <a:p>
            <a:r>
              <a:rPr lang="en-US" sz="2400" i="1" dirty="0" err="1">
                <a:latin typeface="Osaka" panose="020B0600000000000000" pitchFamily="34" charset="-128"/>
                <a:ea typeface="Osaka" panose="020B0600000000000000" pitchFamily="34" charset="-128"/>
              </a:rPr>
              <a:t>terrere</a:t>
            </a:r>
            <a:r>
              <a:rPr lang="en-US" sz="2400" dirty="0">
                <a:latin typeface="Osaka" panose="020B0600000000000000" pitchFamily="34" charset="-128"/>
                <a:ea typeface="Osaka" panose="020B0600000000000000" pitchFamily="34" charset="-128"/>
              </a:rPr>
              <a:t> (“to frighten”)</a:t>
            </a:r>
            <a:endParaRPr lang="en-US" sz="2400" i="1" dirty="0">
              <a:latin typeface="Osaka" panose="020B0600000000000000" pitchFamily="34" charset="-128"/>
              <a:ea typeface="Osaka" panose="020B0600000000000000" pitchFamily="34" charset="-128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19E06DA-C374-8698-461B-696717AE5A0E}"/>
              </a:ext>
            </a:extLst>
          </p:cNvPr>
          <p:cNvSpPr txBox="1"/>
          <p:nvPr/>
        </p:nvSpPr>
        <p:spPr>
          <a:xfrm>
            <a:off x="-2417379" y="332126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157498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2514E4-1ED4-9337-E060-1893CED1F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solidFill>
            <a:schemeClr val="accent1">
              <a:alpha val="2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b="1" dirty="0">
                <a:latin typeface="Osaka" panose="020B0600000000000000" pitchFamily="34" charset="-128"/>
                <a:ea typeface="Osaka" panose="020B0600000000000000" pitchFamily="34" charset="-128"/>
              </a:rPr>
              <a:t>Word Study — </a:t>
            </a:r>
            <a:r>
              <a:rPr lang="en-US" b="1" i="1" dirty="0">
                <a:latin typeface="Osaka" panose="020B0600000000000000" pitchFamily="34" charset="-128"/>
                <a:ea typeface="Osaka" panose="020B0600000000000000" pitchFamily="34" charset="-128"/>
              </a:rPr>
              <a:t>Olympians</a:t>
            </a:r>
            <a:endParaRPr lang="en-US" b="1" dirty="0">
              <a:latin typeface="Osaka" panose="020B0600000000000000" pitchFamily="34" charset="-128"/>
              <a:ea typeface="Osaka" panose="020B0600000000000000" pitchFamily="34" charset="-128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434BE9-A37F-64FC-6E06-650B115987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solidFill>
            <a:schemeClr val="accent1">
              <a:alpha val="2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>
                <a:latin typeface="Osaka" panose="020B0600000000000000" pitchFamily="34" charset="-128"/>
                <a:ea typeface="Osaka" panose="020B0600000000000000" pitchFamily="34" charset="-128"/>
              </a:rPr>
              <a:t>aphrodisiac</a:t>
            </a: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, a substance that arouses sexual desire</a:t>
            </a:r>
          </a:p>
          <a:p>
            <a:r>
              <a:rPr lang="en-US" sz="2400" i="1" dirty="0">
                <a:latin typeface="Osaka" panose="020B0600000000000000" pitchFamily="34" charset="-128"/>
                <a:ea typeface="Osaka" panose="020B0600000000000000" pitchFamily="34" charset="-128"/>
              </a:rPr>
              <a:t>Aphrodite</a:t>
            </a:r>
            <a:endParaRPr lang="en-US" sz="2400" dirty="0">
              <a:latin typeface="Osaka" panose="020B0600000000000000" pitchFamily="34" charset="-128"/>
              <a:ea typeface="Osaka" panose="020B0600000000000000" pitchFamily="34" charset="-128"/>
            </a:endParaRPr>
          </a:p>
          <a:p>
            <a:pPr marL="0" indent="0">
              <a:buNone/>
            </a:pPr>
            <a:endParaRPr lang="en-US" sz="2000" dirty="0">
              <a:latin typeface="Osaka" panose="020B0600000000000000" pitchFamily="34" charset="-128"/>
              <a:ea typeface="Osaka" panose="020B0600000000000000" pitchFamily="34" charset="-128"/>
            </a:endParaRPr>
          </a:p>
          <a:p>
            <a:pPr marL="0" indent="0">
              <a:buNone/>
            </a:pPr>
            <a:r>
              <a:rPr lang="en-US" b="1" u="sng" dirty="0">
                <a:latin typeface="Osaka" panose="020B0600000000000000" pitchFamily="34" charset="-128"/>
                <a:ea typeface="Osaka" panose="020B0600000000000000" pitchFamily="34" charset="-128"/>
              </a:rPr>
              <a:t>cereal</a:t>
            </a: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, “grain”</a:t>
            </a:r>
          </a:p>
          <a:p>
            <a:r>
              <a:rPr lang="en-US" sz="2400" i="1" dirty="0">
                <a:latin typeface="Osaka" panose="020B0600000000000000" pitchFamily="34" charset="-128"/>
                <a:ea typeface="Osaka" panose="020B0600000000000000" pitchFamily="34" charset="-128"/>
              </a:rPr>
              <a:t>Ceres</a:t>
            </a:r>
          </a:p>
          <a:p>
            <a:pPr marL="0" indent="0">
              <a:buNone/>
            </a:pPr>
            <a:endParaRPr lang="en-US" sz="2000" dirty="0">
              <a:latin typeface="Osaka" panose="020B0600000000000000" pitchFamily="34" charset="-128"/>
              <a:ea typeface="Osaka" panose="020B0600000000000000" pitchFamily="34" charset="-128"/>
            </a:endParaRPr>
          </a:p>
          <a:p>
            <a:pPr marL="0" indent="0">
              <a:buNone/>
            </a:pPr>
            <a:r>
              <a:rPr lang="en-US" b="1" u="sng" dirty="0">
                <a:latin typeface="Osaka" panose="020B0600000000000000" pitchFamily="34" charset="-128"/>
                <a:ea typeface="Osaka" panose="020B0600000000000000" pitchFamily="34" charset="-128"/>
              </a:rPr>
              <a:t>martial</a:t>
            </a: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, “warlike”</a:t>
            </a:r>
          </a:p>
          <a:p>
            <a:r>
              <a:rPr lang="en-US" sz="2400" i="1" dirty="0">
                <a:latin typeface="Osaka" panose="020B0600000000000000" pitchFamily="34" charset="-128"/>
                <a:ea typeface="Osaka" panose="020B0600000000000000" pitchFamily="34" charset="-128"/>
              </a:rPr>
              <a:t>Mart-</a:t>
            </a:r>
            <a:r>
              <a:rPr lang="en-US" sz="2400" dirty="0">
                <a:latin typeface="Osaka" panose="020B0600000000000000" pitchFamily="34" charset="-128"/>
                <a:ea typeface="Osaka" panose="020B0600000000000000" pitchFamily="34" charset="-128"/>
              </a:rPr>
              <a:t>, extended form of Mars</a:t>
            </a:r>
            <a:endParaRPr lang="en-US" sz="2400" i="1" dirty="0">
              <a:latin typeface="Osaka" panose="020B0600000000000000" pitchFamily="34" charset="-128"/>
              <a:ea typeface="Osaka" panose="020B0600000000000000" pitchFamily="34" charset="-128"/>
            </a:endParaRPr>
          </a:p>
          <a:p>
            <a:pPr marL="0" indent="0">
              <a:buNone/>
            </a:pPr>
            <a:endParaRPr lang="en-US" dirty="0">
              <a:latin typeface="Osaka" panose="020B0600000000000000" pitchFamily="34" charset="-128"/>
              <a:ea typeface="Osaka" panose="020B0600000000000000" pitchFamily="34" charset="-128"/>
            </a:endParaRPr>
          </a:p>
          <a:p>
            <a:pPr marL="0" indent="0">
              <a:buNone/>
            </a:pPr>
            <a:endParaRPr lang="en-US" i="1" dirty="0">
              <a:latin typeface="Osaka" panose="020B0600000000000000" pitchFamily="34" charset="-128"/>
              <a:ea typeface="Osaka" panose="020B0600000000000000" pitchFamily="34" charset="-128"/>
            </a:endParaRPr>
          </a:p>
          <a:p>
            <a:endParaRPr lang="en-US" dirty="0">
              <a:latin typeface="Osaka" panose="020B0600000000000000" pitchFamily="34" charset="-128"/>
              <a:ea typeface="Osaka" panose="020B06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0108580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2514E4-1ED4-9337-E060-1893CED1F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solidFill>
            <a:schemeClr val="accent1">
              <a:alpha val="2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b="1" dirty="0">
                <a:latin typeface="Osaka" panose="020B0600000000000000" pitchFamily="34" charset="-128"/>
                <a:ea typeface="Osaka" panose="020B0600000000000000" pitchFamily="34" charset="-128"/>
              </a:rPr>
              <a:t>Word Study — </a:t>
            </a:r>
            <a:r>
              <a:rPr lang="en-US" b="1" i="1" dirty="0">
                <a:latin typeface="Osaka" panose="020B0600000000000000" pitchFamily="34" charset="-128"/>
                <a:ea typeface="Osaka" panose="020B0600000000000000" pitchFamily="34" charset="-128"/>
              </a:rPr>
              <a:t>Olympians</a:t>
            </a:r>
            <a:r>
              <a:rPr lang="en-US" b="1" dirty="0">
                <a:latin typeface="Osaka" panose="020B0600000000000000" pitchFamily="34" charset="-128"/>
                <a:ea typeface="Osaka" panose="020B0600000000000000" pitchFamily="34" charset="-128"/>
              </a:rPr>
              <a:t>  cont’d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434BE9-A37F-64FC-6E06-650B115987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solidFill>
            <a:schemeClr val="accent1">
              <a:alpha val="20000"/>
            </a:schemeClr>
          </a:solidFill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u="sng" dirty="0">
                <a:latin typeface="Osaka" panose="020B0600000000000000" pitchFamily="34" charset="-128"/>
                <a:ea typeface="Osaka" panose="020B0600000000000000" pitchFamily="34" charset="-128"/>
              </a:rPr>
              <a:t>vulcanology</a:t>
            </a: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, “the study of volcanoes”</a:t>
            </a:r>
          </a:p>
          <a:p>
            <a:r>
              <a:rPr lang="en-US" sz="2400" i="1" dirty="0">
                <a:latin typeface="Osaka" panose="020B0600000000000000" pitchFamily="34" charset="-128"/>
                <a:ea typeface="Osaka" panose="020B0600000000000000" pitchFamily="34" charset="-128"/>
              </a:rPr>
              <a:t>volcano</a:t>
            </a:r>
            <a:r>
              <a:rPr lang="en-US" sz="2400" dirty="0">
                <a:latin typeface="Osaka" panose="020B0600000000000000" pitchFamily="34" charset="-128"/>
                <a:ea typeface="Osaka" panose="020B0600000000000000" pitchFamily="34" charset="-128"/>
              </a:rPr>
              <a:t>, derived from Italian, derived from Vulcan</a:t>
            </a:r>
            <a:endParaRPr lang="en-US" sz="2400" i="1" dirty="0">
              <a:latin typeface="Osaka" panose="020B0600000000000000" pitchFamily="34" charset="-128"/>
              <a:ea typeface="Osaka" panose="020B0600000000000000" pitchFamily="34" charset="-128"/>
            </a:endParaRPr>
          </a:p>
          <a:p>
            <a:r>
              <a:rPr lang="en-US" sz="2400" i="1" dirty="0">
                <a:latin typeface="Osaka" panose="020B0600000000000000" pitchFamily="34" charset="-128"/>
                <a:ea typeface="Osaka" panose="020B0600000000000000" pitchFamily="34" charset="-128"/>
              </a:rPr>
              <a:t>logos</a:t>
            </a:r>
            <a:r>
              <a:rPr lang="en-US" sz="2400" dirty="0">
                <a:latin typeface="Osaka" panose="020B0600000000000000" pitchFamily="34" charset="-128"/>
                <a:ea typeface="Osaka" panose="020B0600000000000000" pitchFamily="34" charset="-128"/>
              </a:rPr>
              <a:t>, “word”</a:t>
            </a:r>
          </a:p>
          <a:p>
            <a:pPr marL="0" indent="0">
              <a:buNone/>
            </a:pPr>
            <a:endParaRPr lang="en-US" sz="2000" dirty="0">
              <a:latin typeface="Osaka" panose="020B0600000000000000" pitchFamily="34" charset="-128"/>
              <a:ea typeface="Osaka" panose="020B0600000000000000" pitchFamily="34" charset="-128"/>
            </a:endParaRPr>
          </a:p>
          <a:p>
            <a:pPr marL="0" indent="0">
              <a:buNone/>
            </a:pPr>
            <a:r>
              <a:rPr lang="en-US" b="1" u="sng" dirty="0">
                <a:latin typeface="Osaka" panose="020B0600000000000000" pitchFamily="34" charset="-128"/>
                <a:ea typeface="Osaka" panose="020B0600000000000000" pitchFamily="34" charset="-128"/>
              </a:rPr>
              <a:t>muse</a:t>
            </a: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, “to ponder, think”</a:t>
            </a:r>
          </a:p>
          <a:p>
            <a:r>
              <a:rPr lang="en-US" sz="2400" i="1" dirty="0">
                <a:latin typeface="Osaka" panose="020B0600000000000000" pitchFamily="34" charset="-128"/>
                <a:ea typeface="Osaka" panose="020B0600000000000000" pitchFamily="34" charset="-128"/>
              </a:rPr>
              <a:t>Muses</a:t>
            </a:r>
          </a:p>
          <a:p>
            <a:pPr marL="0" indent="0">
              <a:buNone/>
            </a:pPr>
            <a:endParaRPr lang="en-US" sz="2000" dirty="0">
              <a:latin typeface="Osaka" panose="020B0600000000000000" pitchFamily="34" charset="-128"/>
              <a:ea typeface="Osaka" panose="020B0600000000000000" pitchFamily="34" charset="-128"/>
            </a:endParaRPr>
          </a:p>
          <a:p>
            <a:pPr marL="0" indent="0">
              <a:buNone/>
            </a:pPr>
            <a:r>
              <a:rPr lang="en-US" b="1" u="sng" dirty="0">
                <a:latin typeface="Osaka" panose="020B0600000000000000" pitchFamily="34" charset="-128"/>
                <a:ea typeface="Osaka" panose="020B0600000000000000" pitchFamily="34" charset="-128"/>
              </a:rPr>
              <a:t>museum</a:t>
            </a: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, a place for storing and displaying precious or interesting things; it is where people go to a muse and to seek inspiration</a:t>
            </a:r>
          </a:p>
          <a:p>
            <a:r>
              <a:rPr lang="en-US" sz="2400" i="1" dirty="0">
                <a:latin typeface="Osaka" panose="020B0600000000000000" pitchFamily="34" charset="-128"/>
                <a:ea typeface="Osaka" panose="020B0600000000000000" pitchFamily="34" charset="-128"/>
              </a:rPr>
              <a:t>Muses</a:t>
            </a:r>
          </a:p>
          <a:p>
            <a:pPr marL="0" indent="0">
              <a:buNone/>
            </a:pPr>
            <a:endParaRPr lang="en-US" dirty="0">
              <a:latin typeface="Osaka" panose="020B0600000000000000" pitchFamily="34" charset="-128"/>
              <a:ea typeface="Osaka" panose="020B0600000000000000" pitchFamily="34" charset="-128"/>
            </a:endParaRPr>
          </a:p>
          <a:p>
            <a:pPr marL="0" indent="0">
              <a:buNone/>
            </a:pPr>
            <a:endParaRPr lang="en-US" i="1" dirty="0">
              <a:latin typeface="Osaka" panose="020B0600000000000000" pitchFamily="34" charset="-128"/>
              <a:ea typeface="Osaka" panose="020B0600000000000000" pitchFamily="34" charset="-128"/>
            </a:endParaRPr>
          </a:p>
          <a:p>
            <a:endParaRPr lang="en-US" dirty="0">
              <a:latin typeface="Osaka" panose="020B0600000000000000" pitchFamily="34" charset="-128"/>
              <a:ea typeface="Osaka" panose="020B06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201024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2514E4-1ED4-9337-E060-1893CED1F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solidFill>
            <a:schemeClr val="accent1">
              <a:alpha val="2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b="1" dirty="0">
                <a:latin typeface="Osaka" panose="020B0600000000000000" pitchFamily="34" charset="-128"/>
                <a:ea typeface="Osaka" panose="020B0600000000000000" pitchFamily="34" charset="-128"/>
              </a:rPr>
              <a:t>What’s Next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434BE9-A37F-64FC-6E06-650B115987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solidFill>
            <a:schemeClr val="accent1">
              <a:alpha val="20000"/>
            </a:schemeClr>
          </a:solidFill>
        </p:spPr>
        <p:txBody>
          <a:bodyPr>
            <a:normAutofit/>
          </a:bodyPr>
          <a:lstStyle/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More mythology!!</a:t>
            </a:r>
          </a:p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Read, </a:t>
            </a:r>
            <a:r>
              <a:rPr lang="en-US" i="1" dirty="0">
                <a:latin typeface="Osaka" panose="020B0600000000000000" pitchFamily="34" charset="-128"/>
                <a:ea typeface="Osaka" panose="020B0600000000000000" pitchFamily="34" charset="-128"/>
              </a:rPr>
              <a:t>Words &amp; Ideas</a:t>
            </a: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, Chapter 4, pp. 85–95</a:t>
            </a:r>
          </a:p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Go over Word Study lists</a:t>
            </a:r>
          </a:p>
        </p:txBody>
      </p:sp>
    </p:spTree>
    <p:extLst>
      <p:ext uri="{BB962C8B-B14F-4D97-AF65-F5344CB8AC3E}">
        <p14:creationId xmlns:p14="http://schemas.microsoft.com/office/powerpoint/2010/main" val="419356391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2514E4-1ED4-9337-E060-1893CED1F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solidFill>
            <a:schemeClr val="accent1">
              <a:alpha val="2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b="1">
                <a:latin typeface="Osaka" panose="020B0600000000000000" pitchFamily="34" charset="-128"/>
                <a:ea typeface="Osaka" panose="020B0600000000000000" pitchFamily="34" charset="-128"/>
              </a:rPr>
              <a:t>What is mythology?</a:t>
            </a:r>
            <a:endParaRPr lang="en-US" b="1" dirty="0">
              <a:latin typeface="Osaka" panose="020B0600000000000000" pitchFamily="34" charset="-128"/>
              <a:ea typeface="Osaka" panose="020B0600000000000000" pitchFamily="34" charset="-128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434BE9-A37F-64FC-6E06-650B115987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solidFill>
            <a:schemeClr val="accent1">
              <a:alpha val="2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en-US" i="1" dirty="0">
              <a:latin typeface="Osaka" panose="020B0600000000000000" pitchFamily="34" charset="-128"/>
              <a:ea typeface="Osaka" panose="020B0600000000000000" pitchFamily="34" charset="-128"/>
            </a:endParaRPr>
          </a:p>
          <a:p>
            <a:pPr marL="0" indent="0">
              <a:buNone/>
            </a:pPr>
            <a:endParaRPr lang="en-US" i="1" dirty="0">
              <a:latin typeface="Osaka" panose="020B0600000000000000" pitchFamily="34" charset="-128"/>
              <a:ea typeface="Osaka" panose="020B0600000000000000" pitchFamily="34" charset="-128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FA3E6ADE-2052-69D3-AE2A-93D1075D27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9608036"/>
              </p:ext>
            </p:extLst>
          </p:nvPr>
        </p:nvGraphicFramePr>
        <p:xfrm>
          <a:off x="2032000" y="2843054"/>
          <a:ext cx="8127999" cy="231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3287647758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4294947315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773289146"/>
                    </a:ext>
                  </a:extLst>
                </a:gridCol>
              </a:tblGrid>
              <a:tr h="925685">
                <a:tc>
                  <a:txBody>
                    <a:bodyPr/>
                    <a:lstStyle/>
                    <a:p>
                      <a:pPr algn="ctr"/>
                      <a:r>
                        <a:rPr lang="en-US" sz="2800" i="1" dirty="0">
                          <a:solidFill>
                            <a:schemeClr val="tx1"/>
                          </a:solidFill>
                          <a:latin typeface="Osaka" panose="020B0600000000000000" pitchFamily="34" charset="-128"/>
                          <a:ea typeface="Osaka" panose="020B0600000000000000" pitchFamily="34" charset="-128"/>
                        </a:rPr>
                        <a:t>mythos</a:t>
                      </a:r>
                    </a:p>
                    <a:p>
                      <a:pPr algn="ctr"/>
                      <a:endParaRPr lang="en-US" sz="2800" i="1" dirty="0">
                        <a:solidFill>
                          <a:schemeClr val="tx1"/>
                        </a:solidFill>
                        <a:latin typeface="Osaka" panose="020B0600000000000000" pitchFamily="34" charset="-128"/>
                        <a:ea typeface="Osaka" panose="020B0600000000000000" pitchFamily="34" charset="-128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i="1" dirty="0">
                          <a:solidFill>
                            <a:schemeClr val="tx1"/>
                          </a:solidFill>
                          <a:latin typeface="Osaka" panose="020B0600000000000000" pitchFamily="34" charset="-128"/>
                          <a:ea typeface="Osaka" panose="020B0600000000000000" pitchFamily="34" charset="-128"/>
                        </a:rPr>
                        <a:t>logos</a:t>
                      </a:r>
                    </a:p>
                    <a:p>
                      <a:pPr algn="ctr"/>
                      <a:endParaRPr lang="en-US" sz="2800" i="1" dirty="0">
                        <a:solidFill>
                          <a:schemeClr val="tx1"/>
                        </a:solidFill>
                        <a:latin typeface="Osaka" panose="020B0600000000000000" pitchFamily="34" charset="-128"/>
                        <a:ea typeface="Osaka" panose="020B0600000000000000" pitchFamily="34" charset="-128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Osaka" panose="020B0600000000000000" pitchFamily="34" charset="-128"/>
                          <a:ea typeface="Osaka" panose="020B0600000000000000" pitchFamily="34" charset="-128"/>
                        </a:rPr>
                        <a:t>mythology</a:t>
                      </a:r>
                    </a:p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  <a:latin typeface="Osaka" panose="020B0600000000000000" pitchFamily="34" charset="-128"/>
                        <a:ea typeface="Osaka" panose="020B0600000000000000" pitchFamily="34" charset="-128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8662158"/>
                  </a:ext>
                </a:extLst>
              </a:tr>
              <a:tr h="92568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Osaka" panose="020B0600000000000000" pitchFamily="34" charset="-128"/>
                          <a:ea typeface="Osaka" panose="020B0600000000000000" pitchFamily="34" charset="-128"/>
                        </a:rPr>
                        <a:t>“story” or “tale”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Osaka" panose="020B0600000000000000" pitchFamily="34" charset="-128"/>
                          <a:ea typeface="Osaka" panose="020B0600000000000000" pitchFamily="34" charset="-128"/>
                        </a:rPr>
                        <a:t>“word,” “explanation,” or “study”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Osaka" panose="020B0600000000000000" pitchFamily="34" charset="-128"/>
                          <a:ea typeface="Osaka" panose="020B0600000000000000" pitchFamily="34" charset="-128"/>
                        </a:rPr>
                        <a:t>study of stories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1031621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11E258D1-9A34-7529-F6AF-6552A18904A7}"/>
              </a:ext>
            </a:extLst>
          </p:cNvPr>
          <p:cNvSpPr txBox="1"/>
          <p:nvPr/>
        </p:nvSpPr>
        <p:spPr>
          <a:xfrm>
            <a:off x="4579070" y="2843053"/>
            <a:ext cx="426720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800" b="1" dirty="0">
                <a:latin typeface="Osaka" panose="020B0600000000000000" pitchFamily="34" charset="-128"/>
                <a:ea typeface="Osaka" panose="020B0600000000000000" pitchFamily="34" charset="-128"/>
              </a:rPr>
              <a:t>+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DEB7804-7C34-CF0B-A900-DE68BBFBBBEB}"/>
              </a:ext>
            </a:extLst>
          </p:cNvPr>
          <p:cNvSpPr txBox="1"/>
          <p:nvPr/>
        </p:nvSpPr>
        <p:spPr>
          <a:xfrm>
            <a:off x="7186211" y="2843053"/>
            <a:ext cx="426720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800" b="1" dirty="0">
                <a:latin typeface="Osaka" panose="020B0600000000000000" pitchFamily="34" charset="-128"/>
                <a:ea typeface="Osaka" panose="020B0600000000000000" pitchFamily="34" charset="-128"/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1302310649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2514E4-1ED4-9337-E060-1893CED1F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solidFill>
            <a:schemeClr val="accent1">
              <a:alpha val="2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b="1" dirty="0">
                <a:latin typeface="Osaka" panose="020B0600000000000000" pitchFamily="34" charset="-128"/>
                <a:ea typeface="Osaka" panose="020B0600000000000000" pitchFamily="34" charset="-128"/>
              </a:rPr>
              <a:t>The Creation of the World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434BE9-A37F-64FC-6E06-650B115987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solidFill>
            <a:schemeClr val="accent1">
              <a:alpha val="2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en-US" i="1" dirty="0">
              <a:latin typeface="Osaka" panose="020B0600000000000000" pitchFamily="34" charset="-128"/>
              <a:ea typeface="Osaka" panose="020B0600000000000000" pitchFamily="34" charset="-128"/>
            </a:endParaRPr>
          </a:p>
          <a:p>
            <a:pPr marL="0" indent="0">
              <a:buNone/>
            </a:pPr>
            <a:endParaRPr lang="en-US" i="1" dirty="0">
              <a:latin typeface="Osaka" panose="020B0600000000000000" pitchFamily="34" charset="-128"/>
              <a:ea typeface="Osaka" panose="020B0600000000000000" pitchFamily="34" charset="-128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FA3E6ADE-2052-69D3-AE2A-93D1075D27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7525176"/>
              </p:ext>
            </p:extLst>
          </p:nvPr>
        </p:nvGraphicFramePr>
        <p:xfrm>
          <a:off x="1958578" y="2149924"/>
          <a:ext cx="3618471" cy="3702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18471">
                  <a:extLst>
                    <a:ext uri="{9D8B030D-6E8A-4147-A177-3AD203B41FA5}">
                      <a16:colId xmlns:a16="http://schemas.microsoft.com/office/drawing/2014/main" val="3287647758"/>
                    </a:ext>
                  </a:extLst>
                </a:gridCol>
              </a:tblGrid>
              <a:tr h="925685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Osaka" panose="020B0600000000000000" pitchFamily="34" charset="-128"/>
                          <a:ea typeface="Osaka" panose="020B0600000000000000" pitchFamily="34" charset="-128"/>
                        </a:rPr>
                        <a:t>Chaos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8662158"/>
                  </a:ext>
                </a:extLst>
              </a:tr>
              <a:tr h="92568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Osaka" panose="020B0600000000000000" pitchFamily="34" charset="-128"/>
                          <a:ea typeface="Osaka" panose="020B0600000000000000" pitchFamily="34" charset="-128"/>
                        </a:rPr>
                        <a:t>Ge/Gaia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1031621"/>
                  </a:ext>
                </a:extLst>
              </a:tr>
              <a:tr h="92568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Osaka" panose="020B0600000000000000" pitchFamily="34" charset="-128"/>
                          <a:ea typeface="Osaka" panose="020B0600000000000000" pitchFamily="34" charset="-128"/>
                        </a:rPr>
                        <a:t>Uranus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7435225"/>
                  </a:ext>
                </a:extLst>
              </a:tr>
              <a:tr h="92568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Osaka" panose="020B0600000000000000" pitchFamily="34" charset="-128"/>
                          <a:ea typeface="Osaka" panose="020B0600000000000000" pitchFamily="34" charset="-128"/>
                        </a:rPr>
                        <a:t>Fertilized Earth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8525059"/>
                  </a:ext>
                </a:extLst>
              </a:tr>
            </a:tbl>
          </a:graphicData>
        </a:graphic>
      </p:graphicFrame>
      <p:graphicFrame>
        <p:nvGraphicFramePr>
          <p:cNvPr id="6" name="Table 4">
            <a:extLst>
              <a:ext uri="{FF2B5EF4-FFF2-40B4-BE49-F238E27FC236}">
                <a16:creationId xmlns:a16="http://schemas.microsoft.com/office/drawing/2014/main" id="{4AC02C79-9D36-7591-418A-2BCB58A7B8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3422870"/>
              </p:ext>
            </p:extLst>
          </p:nvPr>
        </p:nvGraphicFramePr>
        <p:xfrm>
          <a:off x="6614953" y="2202974"/>
          <a:ext cx="3618471" cy="1798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18471">
                  <a:extLst>
                    <a:ext uri="{9D8B030D-6E8A-4147-A177-3AD203B41FA5}">
                      <a16:colId xmlns:a16="http://schemas.microsoft.com/office/drawing/2014/main" val="3287647758"/>
                    </a:ext>
                  </a:extLst>
                </a:gridCol>
              </a:tblGrid>
              <a:tr h="925685">
                <a:tc>
                  <a:txBody>
                    <a:bodyPr/>
                    <a:lstStyle/>
                    <a:p>
                      <a:pPr algn="ctr"/>
                      <a:r>
                        <a:rPr lang="en-US" sz="2800" b="0" i="1" dirty="0" err="1">
                          <a:solidFill>
                            <a:schemeClr val="tx1"/>
                          </a:solidFill>
                          <a:latin typeface="Osaka" panose="020B0600000000000000" pitchFamily="34" charset="-128"/>
                          <a:ea typeface="Osaka" panose="020B0600000000000000" pitchFamily="34" charset="-128"/>
                        </a:rPr>
                        <a:t>kosmos</a:t>
                      </a:r>
                      <a:endParaRPr lang="en-US" sz="2800" b="0" i="1" dirty="0">
                        <a:solidFill>
                          <a:schemeClr val="tx1"/>
                        </a:solidFill>
                        <a:latin typeface="Osaka" panose="020B0600000000000000" pitchFamily="34" charset="-128"/>
                        <a:ea typeface="Osaka" panose="020B0600000000000000" pitchFamily="34" charset="-128"/>
                      </a:endParaRPr>
                    </a:p>
                    <a:p>
                      <a:pPr algn="ctr"/>
                      <a:endParaRPr lang="en-US" sz="2800" b="0" i="0" dirty="0">
                        <a:solidFill>
                          <a:schemeClr val="tx1"/>
                        </a:solidFill>
                        <a:latin typeface="Osaka" panose="020B0600000000000000" pitchFamily="34" charset="-128"/>
                        <a:ea typeface="Osaka" panose="020B0600000000000000" pitchFamily="34" charset="-128"/>
                      </a:endParaRPr>
                    </a:p>
                    <a:p>
                      <a:pPr algn="ctr"/>
                      <a:r>
                        <a:rPr lang="en-US" sz="2800" b="0" i="0" dirty="0">
                          <a:solidFill>
                            <a:schemeClr val="tx1"/>
                          </a:solidFill>
                          <a:latin typeface="Osaka" panose="020B0600000000000000" pitchFamily="34" charset="-128"/>
                          <a:ea typeface="Osaka" panose="020B0600000000000000" pitchFamily="34" charset="-128"/>
                        </a:rPr>
                        <a:t>“order,” “world,” or “universe”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8662158"/>
                  </a:ext>
                </a:extLst>
              </a:tr>
            </a:tbl>
          </a:graphicData>
        </a:graphic>
      </p:graphicFrame>
      <p:pic>
        <p:nvPicPr>
          <p:cNvPr id="9" name="Graphic 8" descr="Arrow Down with solid fill">
            <a:extLst>
              <a:ext uri="{FF2B5EF4-FFF2-40B4-BE49-F238E27FC236}">
                <a16:creationId xmlns:a16="http://schemas.microsoft.com/office/drawing/2014/main" id="{C0A65631-15BF-FCB8-F63B-AE66EF63EF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35590" y="2911681"/>
            <a:ext cx="360909" cy="360909"/>
          </a:xfrm>
          <a:prstGeom prst="rect">
            <a:avLst/>
          </a:prstGeom>
        </p:spPr>
      </p:pic>
      <p:pic>
        <p:nvPicPr>
          <p:cNvPr id="15" name="Graphic 14" descr="Arrow Up with solid fill">
            <a:extLst>
              <a:ext uri="{FF2B5EF4-FFF2-40B4-BE49-F238E27FC236}">
                <a16:creationId xmlns:a16="http://schemas.microsoft.com/office/drawing/2014/main" id="{3184756F-5476-5213-9C72-E96B639699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767813" y="3880013"/>
            <a:ext cx="360909" cy="360909"/>
          </a:xfrm>
          <a:prstGeom prst="rect">
            <a:avLst/>
          </a:prstGeom>
        </p:spPr>
      </p:pic>
      <p:pic>
        <p:nvPicPr>
          <p:cNvPr id="16" name="Graphic 15" descr="Arrow Down with solid fill">
            <a:extLst>
              <a:ext uri="{FF2B5EF4-FFF2-40B4-BE49-F238E27FC236}">
                <a16:creationId xmlns:a16="http://schemas.microsoft.com/office/drawing/2014/main" id="{0C2D8299-FA38-2084-9831-61C4DF76E7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55136" y="3873910"/>
            <a:ext cx="360909" cy="360909"/>
          </a:xfrm>
          <a:prstGeom prst="rect">
            <a:avLst/>
          </a:prstGeom>
        </p:spPr>
      </p:pic>
      <p:pic>
        <p:nvPicPr>
          <p:cNvPr id="17" name="Graphic 16" descr="Arrow Down with solid fill">
            <a:extLst>
              <a:ext uri="{FF2B5EF4-FFF2-40B4-BE49-F238E27FC236}">
                <a16:creationId xmlns:a16="http://schemas.microsoft.com/office/drawing/2014/main" id="{F5696D7E-7D25-96EA-EBB8-1C368726D1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35590" y="4765068"/>
            <a:ext cx="360909" cy="360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60066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2514E4-1ED4-9337-E060-1893CED1F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solidFill>
            <a:schemeClr val="accent1">
              <a:alpha val="2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b="1" dirty="0">
                <a:latin typeface="Osaka" panose="020B0600000000000000" pitchFamily="34" charset="-128"/>
                <a:ea typeface="Osaka" panose="020B0600000000000000" pitchFamily="34" charset="-128"/>
              </a:rPr>
              <a:t>Theogony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434BE9-A37F-64FC-6E06-650B115987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solidFill>
            <a:schemeClr val="accent1">
              <a:alpha val="20000"/>
            </a:schemeClr>
          </a:solidFill>
        </p:spPr>
        <p:txBody>
          <a:bodyPr>
            <a:normAutofit/>
          </a:bodyPr>
          <a:lstStyle/>
          <a:p>
            <a:r>
              <a:rPr lang="en-US" i="1" dirty="0" err="1">
                <a:latin typeface="Osaka" panose="020B0600000000000000" pitchFamily="34" charset="-128"/>
                <a:ea typeface="Osaka" panose="020B0600000000000000" pitchFamily="34" charset="-128"/>
              </a:rPr>
              <a:t>theos</a:t>
            </a: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 (“gods”) + </a:t>
            </a:r>
            <a:r>
              <a:rPr lang="en-US" i="1" dirty="0" err="1">
                <a:latin typeface="Osaka" panose="020B0600000000000000" pitchFamily="34" charset="-128"/>
                <a:ea typeface="Osaka" panose="020B0600000000000000" pitchFamily="34" charset="-128"/>
              </a:rPr>
              <a:t>gony</a:t>
            </a: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 (“birth”) = theogony (“birth of the gods”)</a:t>
            </a:r>
          </a:p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Hesiod, </a:t>
            </a:r>
            <a:r>
              <a:rPr lang="en-US" i="1" dirty="0">
                <a:latin typeface="Osaka" panose="020B0600000000000000" pitchFamily="34" charset="-128"/>
                <a:ea typeface="Osaka" panose="020B0600000000000000" pitchFamily="34" charset="-128"/>
              </a:rPr>
              <a:t>Theogony</a:t>
            </a: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 (c. 700 BCE)</a:t>
            </a:r>
          </a:p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Gaia and Uranus give birth to the Titans, including Kronos</a:t>
            </a:r>
          </a:p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Kronos castrates Uranus and rules in his place</a:t>
            </a:r>
          </a:p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Kronos then marries Rhea (his sister) and she gives birth to Zeus</a:t>
            </a:r>
          </a:p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Kronos eats/swallows the children he has with Rhea</a:t>
            </a:r>
          </a:p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Zeus escapes to Crete (later deposes Kronos)</a:t>
            </a:r>
          </a:p>
        </p:txBody>
      </p:sp>
    </p:spTree>
    <p:extLst>
      <p:ext uri="{BB962C8B-B14F-4D97-AF65-F5344CB8AC3E}">
        <p14:creationId xmlns:p14="http://schemas.microsoft.com/office/powerpoint/2010/main" val="2195285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2514E4-1ED4-9337-E060-1893CED1F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solidFill>
            <a:schemeClr val="accent1">
              <a:alpha val="2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b="1" dirty="0">
                <a:latin typeface="Osaka" panose="020B0600000000000000" pitchFamily="34" charset="-128"/>
                <a:ea typeface="Osaka" panose="020B0600000000000000" pitchFamily="34" charset="-128"/>
              </a:rPr>
              <a:t>Theogony cont’d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434BE9-A37F-64FC-6E06-650B115987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solidFill>
            <a:schemeClr val="accent1">
              <a:alpha val="20000"/>
            </a:schemeClr>
          </a:solidFill>
        </p:spPr>
        <p:txBody>
          <a:bodyPr>
            <a:normAutofit/>
          </a:bodyPr>
          <a:lstStyle/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Demeter, Hades, Hera, Hestia, Poseidon, and Zeus</a:t>
            </a:r>
          </a:p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Kronos eats/swallows every child </a:t>
            </a:r>
            <a:r>
              <a:rPr lang="en-US" i="1" u="sng" dirty="0">
                <a:latin typeface="Osaka" panose="020B0600000000000000" pitchFamily="34" charset="-128"/>
                <a:ea typeface="Osaka" panose="020B0600000000000000" pitchFamily="34" charset="-128"/>
              </a:rPr>
              <a:t>but</a:t>
            </a: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 Zeus</a:t>
            </a:r>
          </a:p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Zeus escapes to Crete</a:t>
            </a:r>
          </a:p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Zeus deposes Kronos and tricks him to throw up his siblings</a:t>
            </a:r>
          </a:p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Zeus marries Hera (his sister) and becomes the new ruler of the cosmos</a:t>
            </a:r>
          </a:p>
          <a:p>
            <a:endParaRPr lang="en-US" dirty="0">
              <a:latin typeface="Osaka" panose="020B0600000000000000" pitchFamily="34" charset="-128"/>
              <a:ea typeface="Osaka" panose="020B06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2611641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2514E4-1ED4-9337-E060-1893CED1F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solidFill>
            <a:schemeClr val="accent1">
              <a:alpha val="2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b="1" dirty="0">
                <a:latin typeface="Osaka" panose="020B0600000000000000" pitchFamily="34" charset="-128"/>
                <a:ea typeface="Osaka" panose="020B0600000000000000" pitchFamily="34" charset="-128"/>
              </a:rPr>
              <a:t>The Olympians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434BE9-A37F-64FC-6E06-650B115987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solidFill>
            <a:schemeClr val="accent1">
              <a:alpha val="20000"/>
            </a:schemeClr>
          </a:solidFill>
        </p:spPr>
        <p:txBody>
          <a:bodyPr>
            <a:normAutofit/>
          </a:bodyPr>
          <a:lstStyle/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p. 79, list of the </a:t>
            </a:r>
            <a:r>
              <a:rPr lang="en-US" spc="-300" dirty="0">
                <a:latin typeface="Osaka" panose="020B0600000000000000" pitchFamily="34" charset="-128"/>
                <a:ea typeface="Osaka" panose="020B0600000000000000" pitchFamily="34" charset="-128"/>
              </a:rPr>
              <a:t>16</a:t>
            </a:r>
            <a:r>
              <a:rPr lang="en-US" spc="300" dirty="0">
                <a:latin typeface="Osaka" panose="020B0600000000000000" pitchFamily="34" charset="-128"/>
                <a:ea typeface="Osaka" panose="020B0600000000000000" pitchFamily="34" charset="-128"/>
              </a:rPr>
              <a:t> </a:t>
            </a: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Olympians (</a:t>
            </a:r>
            <a:r>
              <a:rPr lang="en-US" spc="-300" dirty="0">
                <a:latin typeface="Osaka" panose="020B0600000000000000" pitchFamily="34" charset="-128"/>
                <a:ea typeface="Osaka" panose="020B0600000000000000" pitchFamily="34" charset="-128"/>
              </a:rPr>
              <a:t>12</a:t>
            </a:r>
            <a:r>
              <a:rPr lang="en-US" spc="300" dirty="0">
                <a:latin typeface="Osaka" panose="020B0600000000000000" pitchFamily="34" charset="-128"/>
                <a:ea typeface="Osaka" panose="020B0600000000000000" pitchFamily="34" charset="-128"/>
              </a:rPr>
              <a:t> </a:t>
            </a: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main ones)</a:t>
            </a:r>
          </a:p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Greek/Roman names</a:t>
            </a:r>
          </a:p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Significance</a:t>
            </a:r>
          </a:p>
        </p:txBody>
      </p:sp>
    </p:spTree>
    <p:extLst>
      <p:ext uri="{BB962C8B-B14F-4D97-AF65-F5344CB8AC3E}">
        <p14:creationId xmlns:p14="http://schemas.microsoft.com/office/powerpoint/2010/main" val="133682095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514E4-1ED4-9337-E060-1893CED1F7F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alpha val="2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4200" b="1" dirty="0">
                <a:latin typeface="Osaka" panose="020B0600000000000000" pitchFamily="34" charset="-128"/>
                <a:ea typeface="Osaka" panose="020B0600000000000000" pitchFamily="34" charset="-128"/>
              </a:rPr>
              <a:t>Terms for talking about the Greek gods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434BE9-A37F-64FC-6E06-650B115987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solidFill>
            <a:schemeClr val="accent1">
              <a:alpha val="2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u="sng" dirty="0">
                <a:latin typeface="Osaka" panose="020B0600000000000000" pitchFamily="34" charset="-128"/>
                <a:ea typeface="Osaka" panose="020B0600000000000000" pitchFamily="34" charset="-128"/>
              </a:rPr>
              <a:t>Attribute</a:t>
            </a:r>
          </a:p>
          <a:p>
            <a:pPr marL="0" indent="0" algn="ctr">
              <a:buNone/>
            </a:pPr>
            <a:endParaRPr lang="en-US" dirty="0">
              <a:latin typeface="Osaka" panose="020B0600000000000000" pitchFamily="34" charset="-128"/>
              <a:ea typeface="Osaka" panose="020B0600000000000000" pitchFamily="34" charset="-128"/>
            </a:endParaRPr>
          </a:p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Associated tokens often used to identify a god in art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D701EB-E484-D606-011E-EF79703D4C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solidFill>
            <a:schemeClr val="accent1">
              <a:alpha val="20000"/>
            </a:schemeClr>
          </a:solidFill>
        </p:spPr>
        <p:txBody>
          <a:bodyPr/>
          <a:lstStyle/>
          <a:p>
            <a:pPr marL="0" indent="0" algn="ctr">
              <a:buNone/>
            </a:pPr>
            <a:r>
              <a:rPr lang="en-US" b="1" u="sng" dirty="0">
                <a:latin typeface="Osaka" panose="020B0600000000000000" pitchFamily="34" charset="-128"/>
                <a:ea typeface="Osaka" panose="020B0600000000000000" pitchFamily="34" charset="-128"/>
              </a:rPr>
              <a:t>Epithets</a:t>
            </a:r>
          </a:p>
          <a:p>
            <a:pPr marL="0" indent="0" algn="ctr">
              <a:buNone/>
            </a:pPr>
            <a:endParaRPr lang="en-US" dirty="0">
              <a:latin typeface="Osaka" panose="020B0600000000000000" pitchFamily="34" charset="-128"/>
              <a:ea typeface="Osaka" panose="020B0600000000000000" pitchFamily="34" charset="-128"/>
            </a:endParaRPr>
          </a:p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Descriptive phrases that describe the god; used often in literature sometimes by themselves, without the god’s name</a:t>
            </a:r>
          </a:p>
        </p:txBody>
      </p:sp>
    </p:spTree>
    <p:extLst>
      <p:ext uri="{BB962C8B-B14F-4D97-AF65-F5344CB8AC3E}">
        <p14:creationId xmlns:p14="http://schemas.microsoft.com/office/powerpoint/2010/main" val="196365809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2514E4-1ED4-9337-E060-1893CED1F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solidFill>
            <a:schemeClr val="accent1">
              <a:alpha val="2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b="1" dirty="0">
                <a:latin typeface="Osaka" panose="020B0600000000000000" pitchFamily="34" charset="-128"/>
                <a:ea typeface="Osaka" panose="020B0600000000000000" pitchFamily="34" charset="-128"/>
              </a:rPr>
              <a:t>Attributes and Epithets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434BE9-A37F-64FC-6E06-650B115987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solidFill>
            <a:schemeClr val="accent1">
              <a:alpha val="20000"/>
            </a:schemeClr>
          </a:solidFill>
        </p:spPr>
        <p:txBody>
          <a:bodyPr>
            <a:normAutofit fontScale="92500" lnSpcReduction="20000"/>
          </a:bodyPr>
          <a:lstStyle/>
          <a:p>
            <a:r>
              <a:rPr lang="en-US" b="1" dirty="0">
                <a:latin typeface="Osaka" panose="020B0600000000000000" pitchFamily="34" charset="-128"/>
                <a:ea typeface="Osaka" panose="020B0600000000000000" pitchFamily="34" charset="-128"/>
              </a:rPr>
              <a:t>Zeus/Jupiter </a:t>
            </a: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(Greek/Roman)</a:t>
            </a:r>
          </a:p>
          <a:p>
            <a:pPr lvl="1"/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Attributes: thunderbolt, throne, eagle, oak tree, scepter</a:t>
            </a:r>
          </a:p>
          <a:p>
            <a:pPr lvl="1"/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Epithets: father of gods and men, son of Kronos, cloud-gatherer</a:t>
            </a:r>
          </a:p>
          <a:p>
            <a:r>
              <a:rPr lang="en-US" b="1" dirty="0">
                <a:latin typeface="Osaka" panose="020B0600000000000000" pitchFamily="34" charset="-128"/>
                <a:ea typeface="Osaka" panose="020B0600000000000000" pitchFamily="34" charset="-128"/>
              </a:rPr>
              <a:t>Hera/Juno</a:t>
            </a:r>
          </a:p>
          <a:p>
            <a:pPr lvl="1"/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Attributes: peacock, scepter, throne</a:t>
            </a:r>
          </a:p>
          <a:p>
            <a:pPr lvl="1"/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Epithets: cow-eyed, Argive</a:t>
            </a:r>
          </a:p>
          <a:p>
            <a:r>
              <a:rPr lang="en-US" b="1" dirty="0">
                <a:latin typeface="Osaka" panose="020B0600000000000000" pitchFamily="34" charset="-128"/>
                <a:ea typeface="Osaka" panose="020B0600000000000000" pitchFamily="34" charset="-128"/>
              </a:rPr>
              <a:t>Poseidon/Neptune</a:t>
            </a:r>
          </a:p>
          <a:p>
            <a:pPr lvl="1"/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Attributes: trident, marine life, older with beard</a:t>
            </a:r>
          </a:p>
          <a:p>
            <a:pPr lvl="1"/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Epithets: earth-shaker</a:t>
            </a:r>
          </a:p>
          <a:p>
            <a:r>
              <a:rPr lang="en-US" b="1" dirty="0">
                <a:latin typeface="Osaka" panose="020B0600000000000000" pitchFamily="34" charset="-128"/>
                <a:ea typeface="Osaka" panose="020B0600000000000000" pitchFamily="34" charset="-128"/>
              </a:rPr>
              <a:t>Aphrodite/Venus</a:t>
            </a:r>
          </a:p>
          <a:p>
            <a:pPr lvl="1"/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Attributes: nude, doves, often showed with son (Eros/Cupid)</a:t>
            </a:r>
          </a:p>
          <a:p>
            <a:pPr lvl="1"/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Epithets: laughter-loving</a:t>
            </a:r>
          </a:p>
        </p:txBody>
      </p:sp>
    </p:spTree>
    <p:extLst>
      <p:ext uri="{BB962C8B-B14F-4D97-AF65-F5344CB8AC3E}">
        <p14:creationId xmlns:p14="http://schemas.microsoft.com/office/powerpoint/2010/main" val="170719092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4803</TotalTime>
  <Words>1065</Words>
  <Application>Microsoft Macintosh PowerPoint</Application>
  <PresentationFormat>Widescreen</PresentationFormat>
  <Paragraphs>193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Osaka</vt:lpstr>
      <vt:lpstr>Arial</vt:lpstr>
      <vt:lpstr>Calibri</vt:lpstr>
      <vt:lpstr>Calibri Light</vt:lpstr>
      <vt:lpstr>Office Theme</vt:lpstr>
      <vt:lpstr>Mythology Pt.1</vt:lpstr>
      <vt:lpstr>Outline</vt:lpstr>
      <vt:lpstr>What is mythology?</vt:lpstr>
      <vt:lpstr>The Creation of the World</vt:lpstr>
      <vt:lpstr>Theogony</vt:lpstr>
      <vt:lpstr>Theogony cont’d</vt:lpstr>
      <vt:lpstr>The Olympians</vt:lpstr>
      <vt:lpstr>Terms for talking about the Greek gods</vt:lpstr>
      <vt:lpstr>Attributes and Epithets</vt:lpstr>
      <vt:lpstr>Attributes and Epithets</vt:lpstr>
      <vt:lpstr>Attributes and Epithets cont’d</vt:lpstr>
      <vt:lpstr>Attributes and Epithets cont’d</vt:lpstr>
      <vt:lpstr>Attributes and Epithets cont’d</vt:lpstr>
      <vt:lpstr>Attributes and Epithets cont’d</vt:lpstr>
      <vt:lpstr>Attributes and Epithets cont’d</vt:lpstr>
      <vt:lpstr>Attributes and Epithets cont’d</vt:lpstr>
      <vt:lpstr>The Underworld</vt:lpstr>
      <vt:lpstr>Divine Punishments</vt:lpstr>
      <vt:lpstr>Word Study — kosmos</vt:lpstr>
      <vt:lpstr>Word Study — gē</vt:lpstr>
      <vt:lpstr>Word Study — terra</vt:lpstr>
      <vt:lpstr>Word Study — Olympians</vt:lpstr>
      <vt:lpstr>Word Study — Olympians  cont’d</vt:lpstr>
      <vt:lpstr>What’s Next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Mythology</dc:title>
  <dc:creator>A.M. Davis</dc:creator>
  <cp:lastModifiedBy>A.M. Davis</cp:lastModifiedBy>
  <cp:revision>30</cp:revision>
  <dcterms:created xsi:type="dcterms:W3CDTF">2023-06-29T03:33:24Z</dcterms:created>
  <dcterms:modified xsi:type="dcterms:W3CDTF">2024-04-04T19:20:25Z</dcterms:modified>
</cp:coreProperties>
</file>