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7" r:id="rId4"/>
    <p:sldId id="275" r:id="rId5"/>
    <p:sldId id="276" r:id="rId6"/>
    <p:sldId id="277" r:id="rId7"/>
    <p:sldId id="298" r:id="rId8"/>
    <p:sldId id="280" r:id="rId9"/>
    <p:sldId id="301" r:id="rId10"/>
    <p:sldId id="302" r:id="rId11"/>
    <p:sldId id="307" r:id="rId12"/>
    <p:sldId id="282" r:id="rId13"/>
    <p:sldId id="303" r:id="rId14"/>
    <p:sldId id="306" r:id="rId15"/>
    <p:sldId id="304" r:id="rId16"/>
    <p:sldId id="284" r:id="rId17"/>
    <p:sldId id="305" r:id="rId18"/>
    <p:sldId id="278" r:id="rId19"/>
    <p:sldId id="287" r:id="rId20"/>
    <p:sldId id="291" r:id="rId21"/>
    <p:sldId id="290" r:id="rId22"/>
    <p:sldId id="295" r:id="rId23"/>
    <p:sldId id="296"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665"/>
  </p:normalViewPr>
  <p:slideViewPr>
    <p:cSldViewPr snapToGrid="0" showGuides="1">
      <p:cViewPr varScale="1">
        <p:scale>
          <a:sx n="120" d="100"/>
          <a:sy n="120" d="100"/>
        </p:scale>
        <p:origin x="4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D064-04F9-A037-BB1E-5274CB023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0391DC-B8F6-23C2-61F1-772BCD0C3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145765-54C1-0BEB-745E-09AC86BD40C5}"/>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3F835255-D520-A2DF-FA02-9290906C1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1B13B-ADDE-53C0-226A-1E8AAACEC97D}"/>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35903118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F776-30BE-2901-7EC3-F1E32787BE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5CA29-30CD-6B29-8CB9-B8FFD5E5D8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82B38-6C93-6B21-F108-9617B5B6D210}"/>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3D62DA7F-EA4B-DF13-6379-F7A5E9545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CBFE2-4997-B9BF-88AB-C4221A628400}"/>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42356679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F88F1-6B1B-3841-FEB4-4D45D74A5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B947C-3D52-D8A6-900E-B8B5F68CE2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87BF5-EF8F-DD01-2904-FBB83206D618}"/>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4F48DA88-AF8C-554E-8D59-D181038B8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ED75C-ABEF-5703-7262-1E2446108AC5}"/>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31760769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283C7-C26C-B71E-838D-6D0B6BCCC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59E6A-15CD-B947-7123-E7161C3727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E1446-9DDE-28A1-06A3-BC91C7759282}"/>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F6D0C22D-487D-D894-52AD-ECCF27690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B012A-0144-50C4-07B9-121F4F6733A2}"/>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33643205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4AC3-C666-0C95-F764-3DED032E82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B9DEA2-BC85-226D-D26B-F175A5A9F2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805ECE-FBC1-D257-AF95-008451F380D2}"/>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B1300462-E35C-9A07-4BC9-78FFB9240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C2D4D-5BDD-56DD-B992-BBEBBEA8ABE2}"/>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5382734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B04E-A4A3-0746-95BB-68496B5EF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7BE20C-B229-04A0-D961-F12403BD71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EE2655-F479-CC9B-4E02-794BAFACF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EFD31E-5F12-1202-D394-80F9A8EB9F41}"/>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6" name="Footer Placeholder 5">
            <a:extLst>
              <a:ext uri="{FF2B5EF4-FFF2-40B4-BE49-F238E27FC236}">
                <a16:creationId xmlns:a16="http://schemas.microsoft.com/office/drawing/2014/main" id="{ABCEA272-15EC-5C3C-A7F9-846DC9D0F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793B3-7A65-122A-5AAE-3F8604328E71}"/>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25593235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EED-F4A8-48BA-F08C-91899D77F8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34EF07-5489-0925-7879-FF43FA6A4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8DA20C-2B16-DD64-7E68-96384293D4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AF427-2EE2-7E79-5358-5C2F610617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55023-6AE5-26CA-6E5E-8ABCDBD9C9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314284-7C78-9B03-2D52-476E24843507}"/>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8" name="Footer Placeholder 7">
            <a:extLst>
              <a:ext uri="{FF2B5EF4-FFF2-40B4-BE49-F238E27FC236}">
                <a16:creationId xmlns:a16="http://schemas.microsoft.com/office/drawing/2014/main" id="{C1EF5571-7AB5-5756-A652-70A537D22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50285-7C11-FF5A-FD17-F4DD2EE68875}"/>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5198383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210C-F0E2-6F3F-C138-1EFF7A73E7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725AAC-E61C-38B7-B586-295E0D6F858B}"/>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4" name="Footer Placeholder 3">
            <a:extLst>
              <a:ext uri="{FF2B5EF4-FFF2-40B4-BE49-F238E27FC236}">
                <a16:creationId xmlns:a16="http://schemas.microsoft.com/office/drawing/2014/main" id="{631B84FF-735A-B066-F766-A0D55877B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58C9DF-B87E-AE14-0080-67BBCBD71679}"/>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401787413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3439E-DD01-D831-475A-D2999261FC6E}"/>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3" name="Footer Placeholder 2">
            <a:extLst>
              <a:ext uri="{FF2B5EF4-FFF2-40B4-BE49-F238E27FC236}">
                <a16:creationId xmlns:a16="http://schemas.microsoft.com/office/drawing/2014/main" id="{301A39A1-C831-5CAF-3629-DE84F99D6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A91F24-5D7D-CB77-B642-236F7CEA6F80}"/>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9595112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E7DB-6188-2BA7-5437-EE2EDA1F5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B0C4F-7FBB-5F0B-D9BE-EA04324B5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7BACE-A4D1-90C8-6BE5-CBE879C55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12431-2240-9E94-A63F-06BB416528F5}"/>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6" name="Footer Placeholder 5">
            <a:extLst>
              <a:ext uri="{FF2B5EF4-FFF2-40B4-BE49-F238E27FC236}">
                <a16:creationId xmlns:a16="http://schemas.microsoft.com/office/drawing/2014/main" id="{E6CD86A9-E3D7-ED3A-9A28-707268181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58E03-B28F-6C8D-B6FF-B63A05064996}"/>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244882745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EAFE-9BD6-D5EC-C18E-151244AED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D0CD8F-DE86-21ED-9ED6-9AAF1105F4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87658-B076-71E9-015D-4F4E74949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0DFF8-956C-F775-74A2-3F5B3B82687D}"/>
              </a:ext>
            </a:extLst>
          </p:cNvPr>
          <p:cNvSpPr>
            <a:spLocks noGrp="1"/>
          </p:cNvSpPr>
          <p:nvPr>
            <p:ph type="dt" sz="half" idx="10"/>
          </p:nvPr>
        </p:nvSpPr>
        <p:spPr/>
        <p:txBody>
          <a:bodyPr/>
          <a:lstStyle/>
          <a:p>
            <a:fld id="{43573C0B-9DB1-3C4C-AC2D-FB991AD2C9E6}" type="datetimeFigureOut">
              <a:rPr lang="en-US" smtClean="0"/>
              <a:t>4/23/24</a:t>
            </a:fld>
            <a:endParaRPr lang="en-US"/>
          </a:p>
        </p:txBody>
      </p:sp>
      <p:sp>
        <p:nvSpPr>
          <p:cNvPr id="6" name="Footer Placeholder 5">
            <a:extLst>
              <a:ext uri="{FF2B5EF4-FFF2-40B4-BE49-F238E27FC236}">
                <a16:creationId xmlns:a16="http://schemas.microsoft.com/office/drawing/2014/main" id="{7D7181A0-B929-7F74-AE7B-0D3D91740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45335-66E1-9F8B-FD5E-8D6795E9FCFC}"/>
              </a:ext>
            </a:extLst>
          </p:cNvPr>
          <p:cNvSpPr>
            <a:spLocks noGrp="1"/>
          </p:cNvSpPr>
          <p:nvPr>
            <p:ph type="sldNum" sz="quarter" idx="12"/>
          </p:nvPr>
        </p:nvSpPr>
        <p:spPr/>
        <p:txBody>
          <a:bodyPr/>
          <a:lstStyle/>
          <a:p>
            <a:fld id="{4DFBDC1D-9897-2246-9BCF-109352D11D88}" type="slidenum">
              <a:rPr lang="en-US" smtClean="0"/>
              <a:t>‹#›</a:t>
            </a:fld>
            <a:endParaRPr lang="en-US"/>
          </a:p>
        </p:txBody>
      </p:sp>
    </p:spTree>
    <p:extLst>
      <p:ext uri="{BB962C8B-B14F-4D97-AF65-F5344CB8AC3E}">
        <p14:creationId xmlns:p14="http://schemas.microsoft.com/office/powerpoint/2010/main" val="10852995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EDB90-932E-01B6-E946-8F5EC5580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B38E32-C7B2-505A-32E4-218673D542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10E7F-599A-4DB2-B492-1467D9E0E0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73C0B-9DB1-3C4C-AC2D-FB991AD2C9E6}" type="datetimeFigureOut">
              <a:rPr lang="en-US" smtClean="0"/>
              <a:t>4/23/24</a:t>
            </a:fld>
            <a:endParaRPr lang="en-US"/>
          </a:p>
        </p:txBody>
      </p:sp>
      <p:sp>
        <p:nvSpPr>
          <p:cNvPr id="5" name="Footer Placeholder 4">
            <a:extLst>
              <a:ext uri="{FF2B5EF4-FFF2-40B4-BE49-F238E27FC236}">
                <a16:creationId xmlns:a16="http://schemas.microsoft.com/office/drawing/2014/main" id="{88907094-F491-16BA-9F7B-89E33B228B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D0A870-04E9-E520-6E39-5F8C33106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BDC1D-9897-2246-9BCF-109352D11D88}" type="slidenum">
              <a:rPr lang="en-US" smtClean="0"/>
              <a:t>‹#›</a:t>
            </a:fld>
            <a:endParaRPr lang="en-US"/>
          </a:p>
        </p:txBody>
      </p:sp>
    </p:spTree>
    <p:extLst>
      <p:ext uri="{BB962C8B-B14F-4D97-AF65-F5344CB8AC3E}">
        <p14:creationId xmlns:p14="http://schemas.microsoft.com/office/powerpoint/2010/main" val="259576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soeonline.american.edu/blog/bias-in-history-textbook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www.pexels.com/photo/books-in-black-wooden-book-shelf-159711/" TargetMode="External"/><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ancientworldonline.blogspot.com/2021/02/" TargetMode="External"/><Relationship Id="rId10" Type="http://schemas.openxmlformats.org/officeDocument/2006/relationships/image" Target="../media/image7.jpeg"/><Relationship Id="rId4" Type="http://schemas.openxmlformats.org/officeDocument/2006/relationships/image" Target="../media/image2.jpg"/><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exels.com/photo/books-in-black-wooden-book-shelf-159711/"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helf full of books&#10;&#10;Description automatically generated">
            <a:extLst>
              <a:ext uri="{FF2B5EF4-FFF2-40B4-BE49-F238E27FC236}">
                <a16:creationId xmlns:a16="http://schemas.microsoft.com/office/drawing/2014/main" id="{18081821-B05F-9FBC-B68F-E634608F3E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5724"/>
          </a:xfrm>
          <a:prstGeom prst="rect">
            <a:avLst/>
          </a:prstGeom>
        </p:spPr>
      </p:pic>
      <p:sp>
        <p:nvSpPr>
          <p:cNvPr id="9" name="Rectangle 8">
            <a:extLst>
              <a:ext uri="{FF2B5EF4-FFF2-40B4-BE49-F238E27FC236}">
                <a16:creationId xmlns:a16="http://schemas.microsoft.com/office/drawing/2014/main" id="{815DE2A4-3DA3-5072-5E92-37D145AE4B76}"/>
              </a:ext>
            </a:extLst>
          </p:cNvPr>
          <p:cNvSpPr/>
          <p:nvPr/>
        </p:nvSpPr>
        <p:spPr>
          <a:xfrm>
            <a:off x="0" y="0"/>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81977F-3342-D168-C78A-8651F6DAFF46}"/>
              </a:ext>
            </a:extLst>
          </p:cNvPr>
          <p:cNvSpPr>
            <a:spLocks noGrp="1"/>
          </p:cNvSpPr>
          <p:nvPr>
            <p:ph type="ctrTitle"/>
          </p:nvPr>
        </p:nvSpPr>
        <p:spPr>
          <a:xfrm>
            <a:off x="1524000" y="2175641"/>
            <a:ext cx="9144000" cy="1334322"/>
          </a:xfrm>
          <a:solidFill>
            <a:schemeClr val="bg1">
              <a:alpha val="90000"/>
            </a:schemeClr>
          </a:solidFill>
        </p:spPr>
        <p:txBody>
          <a:bodyPr anchor="ctr"/>
          <a:lstStyle/>
          <a:p>
            <a:r>
              <a:rPr lang="en-US" b="1" dirty="0">
                <a:latin typeface="Osaka" panose="020B0600000000000000" pitchFamily="34" charset="-128"/>
                <a:ea typeface="Osaka" panose="020B0600000000000000" pitchFamily="34" charset="-128"/>
              </a:rPr>
              <a:t>History Pt. 2</a:t>
            </a:r>
          </a:p>
        </p:txBody>
      </p:sp>
      <p:sp>
        <p:nvSpPr>
          <p:cNvPr id="3" name="Subtitle 2">
            <a:extLst>
              <a:ext uri="{FF2B5EF4-FFF2-40B4-BE49-F238E27FC236}">
                <a16:creationId xmlns:a16="http://schemas.microsoft.com/office/drawing/2014/main" id="{6930C8DB-A45E-B703-BEB8-9263B84D040D}"/>
              </a:ext>
            </a:extLst>
          </p:cNvPr>
          <p:cNvSpPr>
            <a:spLocks noGrp="1"/>
          </p:cNvSpPr>
          <p:nvPr>
            <p:ph type="subTitle" idx="1"/>
          </p:nvPr>
        </p:nvSpPr>
        <p:spPr>
          <a:xfrm>
            <a:off x="1524000" y="3509963"/>
            <a:ext cx="9144000" cy="665162"/>
          </a:xfrm>
          <a:solidFill>
            <a:schemeClr val="bg1">
              <a:alpha val="90000"/>
            </a:schemeClr>
          </a:solidFill>
        </p:spPr>
        <p:txBody>
          <a:bodyPr anchor="ctr"/>
          <a:lstStyle/>
          <a:p>
            <a:r>
              <a:rPr lang="en-US" b="1" i="1" dirty="0">
                <a:latin typeface="Osaka" panose="020B0600000000000000" pitchFamily="34" charset="-128"/>
                <a:ea typeface="Osaka" panose="020B0600000000000000" pitchFamily="34" charset="-128"/>
              </a:rPr>
              <a:t>Words &amp; Ideas</a:t>
            </a:r>
            <a:r>
              <a:rPr lang="en-US" b="1" dirty="0">
                <a:latin typeface="Osaka" panose="020B0600000000000000" pitchFamily="34" charset="-128"/>
                <a:ea typeface="Osaka" panose="020B0600000000000000" pitchFamily="34" charset="-128"/>
              </a:rPr>
              <a:t>, Chapter 9, pp. 238–249</a:t>
            </a:r>
            <a:endParaRPr lang="en-US" b="1" i="1"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12092346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Julius Caesar</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285750" indent="-285750"/>
            <a:r>
              <a:rPr lang="en-US" dirty="0">
                <a:latin typeface="Osaka" panose="020B0600000000000000" pitchFamily="34" charset="-128"/>
                <a:ea typeface="Osaka" panose="020B0600000000000000" pitchFamily="34" charset="-128"/>
              </a:rPr>
              <a:t>Gaius Julius Caesar, c.100-44 BCE</a:t>
            </a:r>
          </a:p>
          <a:p>
            <a:pPr marL="285750" indent="-285750"/>
            <a:r>
              <a:rPr lang="en-US" dirty="0">
                <a:latin typeface="Osaka" panose="020B0600000000000000" pitchFamily="34" charset="-128"/>
                <a:ea typeface="Osaka" panose="020B0600000000000000" pitchFamily="34" charset="-128"/>
              </a:rPr>
              <a:t>Conquest of Gaul and powerful politician</a:t>
            </a:r>
          </a:p>
          <a:p>
            <a:pPr marL="285750" indent="-285750"/>
            <a:r>
              <a:rPr lang="en-US" dirty="0">
                <a:latin typeface="Osaka" panose="020B0600000000000000" pitchFamily="34" charset="-128"/>
                <a:ea typeface="Osaka" panose="020B0600000000000000" pitchFamily="34" charset="-128"/>
              </a:rPr>
              <a:t>Civil war, defeated the forces led by Pompey, made perpetual dictator</a:t>
            </a:r>
          </a:p>
          <a:p>
            <a:pPr marL="285750" indent="-285750"/>
            <a:r>
              <a:rPr lang="en-US" dirty="0">
                <a:latin typeface="Osaka" panose="020B0600000000000000" pitchFamily="34" charset="-128"/>
                <a:ea typeface="Osaka" panose="020B0600000000000000" pitchFamily="34" charset="-128"/>
              </a:rPr>
              <a:t>Assassinated by Brutus and Cassius (Republican party)</a:t>
            </a:r>
          </a:p>
          <a:p>
            <a:pPr marL="285750" indent="-285750"/>
            <a:r>
              <a:rPr lang="en-US" dirty="0">
                <a:latin typeface="Osaka" panose="020B0600000000000000" pitchFamily="34" charset="-128"/>
                <a:ea typeface="Osaka" panose="020B0600000000000000" pitchFamily="34" charset="-128"/>
              </a:rPr>
              <a:t>Wrote a record of the civil war, third person</a:t>
            </a:r>
          </a:p>
          <a:p>
            <a:pPr marL="285750" indent="-285750"/>
            <a:r>
              <a:rPr lang="en-US" dirty="0">
                <a:latin typeface="Osaka" panose="020B0600000000000000" pitchFamily="34" charset="-128"/>
                <a:ea typeface="Osaka" panose="020B0600000000000000" pitchFamily="34" charset="-128"/>
              </a:rPr>
              <a:t>Meant to glorify his accomplishments to the Roman people</a:t>
            </a:r>
          </a:p>
        </p:txBody>
      </p:sp>
    </p:spTree>
    <p:extLst>
      <p:ext uri="{BB962C8B-B14F-4D97-AF65-F5344CB8AC3E}">
        <p14:creationId xmlns:p14="http://schemas.microsoft.com/office/powerpoint/2010/main" val="165301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Caesar, </a:t>
            </a:r>
            <a:r>
              <a:rPr lang="en-US" b="1" i="1" dirty="0">
                <a:latin typeface="Osaka" panose="020B0600000000000000" pitchFamily="34" charset="-128"/>
                <a:ea typeface="Osaka" panose="020B0600000000000000" pitchFamily="34" charset="-128"/>
              </a:rPr>
              <a:t>De Bello </a:t>
            </a:r>
            <a:r>
              <a:rPr lang="en-US" b="1" i="1" dirty="0" err="1">
                <a:latin typeface="Osaka" panose="020B0600000000000000" pitchFamily="34" charset="-128"/>
                <a:ea typeface="Osaka" panose="020B0600000000000000" pitchFamily="34" charset="-128"/>
              </a:rPr>
              <a:t>Gallico</a:t>
            </a:r>
            <a:r>
              <a:rPr lang="en-US" b="1" dirty="0">
                <a:latin typeface="Osaka" panose="020B0600000000000000" pitchFamily="34" charset="-128"/>
                <a:ea typeface="Osaka" panose="020B0600000000000000" pitchFamily="34" charset="-128"/>
              </a:rPr>
              <a:t>, 1.11</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fontScale="85000" lnSpcReduction="10000"/>
          </a:bodyPr>
          <a:lstStyle/>
          <a:p>
            <a:pPr marL="0" indent="0">
              <a:lnSpc>
                <a:spcPct val="150000"/>
              </a:lnSpc>
              <a:buNone/>
            </a:pPr>
            <a:r>
              <a:rPr lang="en-US" sz="1900" dirty="0">
                <a:latin typeface="Osaka" panose="020B0600000000000000" pitchFamily="34" charset="-128"/>
                <a:ea typeface="Osaka" panose="020B0600000000000000" pitchFamily="34" charset="-128"/>
              </a:rPr>
              <a:t>The </a:t>
            </a:r>
            <a:r>
              <a:rPr lang="en-US" sz="1900" dirty="0" err="1">
                <a:latin typeface="Osaka" panose="020B0600000000000000" pitchFamily="34" charset="-128"/>
                <a:ea typeface="Osaka" panose="020B0600000000000000" pitchFamily="34" charset="-128"/>
              </a:rPr>
              <a:t>Helvetii</a:t>
            </a:r>
            <a:r>
              <a:rPr lang="en-US" sz="1900" dirty="0">
                <a:latin typeface="Osaka" panose="020B0600000000000000" pitchFamily="34" charset="-128"/>
                <a:ea typeface="Osaka" panose="020B0600000000000000" pitchFamily="34" charset="-128"/>
              </a:rPr>
              <a:t> had by this time led their forces over through the narrow defile and the territories of the Sequani, and had arrived at the territories of the </a:t>
            </a:r>
            <a:r>
              <a:rPr lang="en-US" sz="1900" dirty="0" err="1">
                <a:latin typeface="Osaka" panose="020B0600000000000000" pitchFamily="34" charset="-128"/>
                <a:ea typeface="Osaka" panose="020B0600000000000000" pitchFamily="34" charset="-128"/>
              </a:rPr>
              <a:t>Aedui</a:t>
            </a:r>
            <a:r>
              <a:rPr lang="en-US" sz="1900" dirty="0">
                <a:latin typeface="Osaka" panose="020B0600000000000000" pitchFamily="34" charset="-128"/>
                <a:ea typeface="Osaka" panose="020B0600000000000000" pitchFamily="34" charset="-128"/>
              </a:rPr>
              <a:t>, and were ravaging their lands. The </a:t>
            </a:r>
            <a:r>
              <a:rPr lang="en-US" sz="1900" dirty="0" err="1">
                <a:latin typeface="Osaka" panose="020B0600000000000000" pitchFamily="34" charset="-128"/>
                <a:ea typeface="Osaka" panose="020B0600000000000000" pitchFamily="34" charset="-128"/>
              </a:rPr>
              <a:t>Aedui</a:t>
            </a:r>
            <a:r>
              <a:rPr lang="en-US" sz="1900" dirty="0">
                <a:latin typeface="Osaka" panose="020B0600000000000000" pitchFamily="34" charset="-128"/>
                <a:ea typeface="Osaka" panose="020B0600000000000000" pitchFamily="34" charset="-128"/>
              </a:rPr>
              <a:t>, as they could not defend themselves and their possessions against them, send </a:t>
            </a:r>
            <a:r>
              <a:rPr lang="en-US" sz="1900" dirty="0" err="1">
                <a:latin typeface="Osaka" panose="020B0600000000000000" pitchFamily="34" charset="-128"/>
                <a:ea typeface="Osaka" panose="020B0600000000000000" pitchFamily="34" charset="-128"/>
              </a:rPr>
              <a:t>embassadors</a:t>
            </a:r>
            <a:r>
              <a:rPr lang="en-US" sz="1900" dirty="0">
                <a:latin typeface="Osaka" panose="020B0600000000000000" pitchFamily="34" charset="-128"/>
                <a:ea typeface="Osaka" panose="020B0600000000000000" pitchFamily="34" charset="-128"/>
              </a:rPr>
              <a:t> to </a:t>
            </a:r>
            <a:r>
              <a:rPr lang="en-US" sz="1900" b="1" dirty="0">
                <a:highlight>
                  <a:srgbClr val="FFFF00"/>
                </a:highlight>
                <a:latin typeface="Osaka" panose="020B0600000000000000" pitchFamily="34" charset="-128"/>
                <a:ea typeface="Osaka" panose="020B0600000000000000" pitchFamily="34" charset="-128"/>
              </a:rPr>
              <a:t>Caesar</a:t>
            </a:r>
            <a:r>
              <a:rPr lang="en-US" sz="1900" dirty="0">
                <a:latin typeface="Osaka" panose="020B0600000000000000" pitchFamily="34" charset="-128"/>
                <a:ea typeface="Osaka" panose="020B0600000000000000" pitchFamily="34" charset="-128"/>
              </a:rPr>
              <a:t> to ask assistance, [pleading] that they had at all times so well deserved of the Roman people, that their fields ought not to have been laid waste-their children carried off into slavery-their towns stormed, almost within sight of our army. At the same time the </a:t>
            </a:r>
            <a:r>
              <a:rPr lang="en-US" sz="1900" dirty="0" err="1">
                <a:latin typeface="Osaka" panose="020B0600000000000000" pitchFamily="34" charset="-128"/>
                <a:ea typeface="Osaka" panose="020B0600000000000000" pitchFamily="34" charset="-128"/>
              </a:rPr>
              <a:t>Ambarri</a:t>
            </a:r>
            <a:r>
              <a:rPr lang="en-US" sz="1900" dirty="0">
                <a:latin typeface="Osaka" panose="020B0600000000000000" pitchFamily="34" charset="-128"/>
                <a:ea typeface="Osaka" panose="020B0600000000000000" pitchFamily="34" charset="-128"/>
              </a:rPr>
              <a:t>, the friends and kinsmen of the </a:t>
            </a:r>
            <a:r>
              <a:rPr lang="en-US" sz="1900" dirty="0" err="1">
                <a:latin typeface="Osaka" panose="020B0600000000000000" pitchFamily="34" charset="-128"/>
                <a:ea typeface="Osaka" panose="020B0600000000000000" pitchFamily="34" charset="-128"/>
              </a:rPr>
              <a:t>Aedui</a:t>
            </a:r>
            <a:r>
              <a:rPr lang="en-US" sz="1900" dirty="0">
                <a:latin typeface="Osaka" panose="020B0600000000000000" pitchFamily="34" charset="-128"/>
                <a:ea typeface="Osaka" panose="020B0600000000000000" pitchFamily="34" charset="-128"/>
              </a:rPr>
              <a:t>, apprize </a:t>
            </a:r>
            <a:r>
              <a:rPr lang="en-US" sz="1900" b="1" dirty="0">
                <a:highlight>
                  <a:srgbClr val="FFFF00"/>
                </a:highlight>
                <a:latin typeface="Osaka" panose="020B0600000000000000" pitchFamily="34" charset="-128"/>
                <a:ea typeface="Osaka" panose="020B0600000000000000" pitchFamily="34" charset="-128"/>
              </a:rPr>
              <a:t>Caesar</a:t>
            </a:r>
            <a:r>
              <a:rPr lang="en-US" sz="1900" dirty="0">
                <a:latin typeface="Osaka" panose="020B0600000000000000" pitchFamily="34" charset="-128"/>
                <a:ea typeface="Osaka" panose="020B0600000000000000" pitchFamily="34" charset="-128"/>
              </a:rPr>
              <a:t>, that it was not easy for them, now that their fields had been devastated, to ward off the violence of the enemy from their towns: the Allobroges likewise, who had villages and possessions on the other side of the Rhone , betake themselves in flight to </a:t>
            </a:r>
            <a:r>
              <a:rPr lang="en-US" sz="1900" b="1" dirty="0">
                <a:highlight>
                  <a:srgbClr val="FFFF00"/>
                </a:highlight>
                <a:latin typeface="Osaka" panose="020B0600000000000000" pitchFamily="34" charset="-128"/>
                <a:ea typeface="Osaka" panose="020B0600000000000000" pitchFamily="34" charset="-128"/>
              </a:rPr>
              <a:t>Caesar</a:t>
            </a:r>
            <a:r>
              <a:rPr lang="en-US" sz="1900" dirty="0">
                <a:latin typeface="Osaka" panose="020B0600000000000000" pitchFamily="34" charset="-128"/>
                <a:ea typeface="Osaka" panose="020B0600000000000000" pitchFamily="34" charset="-128"/>
              </a:rPr>
              <a:t>, and assure him that they had nothing remaining, except the soil of their land. </a:t>
            </a:r>
            <a:r>
              <a:rPr lang="en-US" sz="1900" b="1" dirty="0">
                <a:highlight>
                  <a:srgbClr val="FFFF00"/>
                </a:highlight>
                <a:latin typeface="Osaka" panose="020B0600000000000000" pitchFamily="34" charset="-128"/>
                <a:ea typeface="Osaka" panose="020B0600000000000000" pitchFamily="34" charset="-128"/>
              </a:rPr>
              <a:t>Caesar</a:t>
            </a:r>
            <a:r>
              <a:rPr lang="en-US" sz="1900" dirty="0">
                <a:latin typeface="Osaka" panose="020B0600000000000000" pitchFamily="34" charset="-128"/>
                <a:ea typeface="Osaka" panose="020B0600000000000000" pitchFamily="34" charset="-128"/>
              </a:rPr>
              <a:t>, induced by these circumstances, decides, that he ought not to wait until the </a:t>
            </a:r>
            <a:r>
              <a:rPr lang="en-US" sz="1900" dirty="0" err="1">
                <a:latin typeface="Osaka" panose="020B0600000000000000" pitchFamily="34" charset="-128"/>
                <a:ea typeface="Osaka" panose="020B0600000000000000" pitchFamily="34" charset="-128"/>
              </a:rPr>
              <a:t>Helvetii</a:t>
            </a:r>
            <a:r>
              <a:rPr lang="en-US" sz="1900" dirty="0">
                <a:latin typeface="Osaka" panose="020B0600000000000000" pitchFamily="34" charset="-128"/>
                <a:ea typeface="Osaka" panose="020B0600000000000000" pitchFamily="34" charset="-128"/>
              </a:rPr>
              <a:t>, after destroying all the property of his allies, should arrive among the </a:t>
            </a:r>
            <a:r>
              <a:rPr lang="en-US" sz="1900" dirty="0" err="1">
                <a:latin typeface="Osaka" panose="020B0600000000000000" pitchFamily="34" charset="-128"/>
                <a:ea typeface="Osaka" panose="020B0600000000000000" pitchFamily="34" charset="-128"/>
              </a:rPr>
              <a:t>Santones</a:t>
            </a:r>
            <a:r>
              <a:rPr lang="en-US" sz="1900" dirty="0">
                <a:latin typeface="Osaka" panose="020B0600000000000000" pitchFamily="34" charset="-128"/>
                <a:ea typeface="Osaka" panose="020B0600000000000000" pitchFamily="34" charset="-128"/>
              </a:rPr>
              <a:t>.</a:t>
            </a:r>
          </a:p>
        </p:txBody>
      </p:sp>
    </p:spTree>
    <p:extLst>
      <p:ext uri="{BB962C8B-B14F-4D97-AF65-F5344CB8AC3E}">
        <p14:creationId xmlns:p14="http://schemas.microsoft.com/office/powerpoint/2010/main" val="238457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sz="2900" b="1" dirty="0">
                <a:latin typeface="Osaka" panose="020B0600000000000000" pitchFamily="34" charset="-128"/>
                <a:ea typeface="Osaka" panose="020B0600000000000000" pitchFamily="34" charset="-128"/>
              </a:rPr>
              <a:t>Livy, </a:t>
            </a:r>
            <a:r>
              <a:rPr lang="en-US" sz="2900" b="1" i="1" dirty="0">
                <a:latin typeface="Osaka" panose="020B0600000000000000" pitchFamily="34" charset="-128"/>
                <a:ea typeface="Osaka" panose="020B0600000000000000" pitchFamily="34" charset="-128"/>
              </a:rPr>
              <a:t>From the Foundation of the City preface 6–7, 9–10</a:t>
            </a:r>
            <a:endParaRPr lang="en-US" sz="2900" b="1" dirty="0">
              <a:latin typeface="Osaka" panose="020B0600000000000000" pitchFamily="34" charset="-128"/>
              <a:ea typeface="Osaka" panose="020B0600000000000000" pitchFamily="34" charset="-128"/>
            </a:endParaRP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Collection of accounts on the events before the city of Rome was founded</a:t>
            </a:r>
          </a:p>
          <a:p>
            <a:r>
              <a:rPr lang="en-US" dirty="0">
                <a:latin typeface="Osaka" panose="020B0600000000000000" pitchFamily="34" charset="-128"/>
                <a:ea typeface="Osaka" panose="020B0600000000000000" pitchFamily="34" charset="-128"/>
              </a:rPr>
              <a:t>Clearly states his opinion</a:t>
            </a:r>
          </a:p>
          <a:p>
            <a:r>
              <a:rPr lang="en-US" dirty="0">
                <a:latin typeface="Osaka" panose="020B0600000000000000" pitchFamily="34" charset="-128"/>
                <a:ea typeface="Osaka" panose="020B0600000000000000" pitchFamily="34" charset="-128"/>
              </a:rPr>
              <a:t>What should people consider?</a:t>
            </a:r>
          </a:p>
          <a:p>
            <a:pPr lvl="1"/>
            <a:r>
              <a:rPr lang="en-US" dirty="0">
                <a:latin typeface="Osaka" panose="020B0600000000000000" pitchFamily="34" charset="-128"/>
                <a:ea typeface="Osaka" panose="020B0600000000000000" pitchFamily="34" charset="-128"/>
              </a:rPr>
              <a:t>How people lived, values, which individuals and what skills established and increased Rome’s power</a:t>
            </a:r>
          </a:p>
          <a:p>
            <a:r>
              <a:rPr lang="en-US" dirty="0">
                <a:latin typeface="Osaka" panose="020B0600000000000000" pitchFamily="34" charset="-128"/>
                <a:ea typeface="Osaka" panose="020B0600000000000000" pitchFamily="34" charset="-128"/>
              </a:rPr>
              <a:t>Explaining why it is beneficial to study history</a:t>
            </a:r>
          </a:p>
          <a:p>
            <a:r>
              <a:rPr lang="en-US" dirty="0">
                <a:latin typeface="Osaka" panose="020B0600000000000000" pitchFamily="34" charset="-128"/>
                <a:ea typeface="Osaka" panose="020B0600000000000000" pitchFamily="34" charset="-128"/>
              </a:rPr>
              <a:t>Learning from your past to have a successful future</a:t>
            </a:r>
          </a:p>
          <a:p>
            <a:r>
              <a:rPr lang="en-US" dirty="0">
                <a:latin typeface="Osaka" panose="020B0600000000000000" pitchFamily="34" charset="-128"/>
                <a:ea typeface="Osaka" panose="020B0600000000000000" pitchFamily="34" charset="-128"/>
              </a:rPr>
              <a:t>A guide to how to be a successful country, leader, etc.</a:t>
            </a:r>
          </a:p>
        </p:txBody>
      </p:sp>
    </p:spTree>
    <p:extLst>
      <p:ext uri="{BB962C8B-B14F-4D97-AF65-F5344CB8AC3E}">
        <p14:creationId xmlns:p14="http://schemas.microsoft.com/office/powerpoint/2010/main" val="270424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Livy, </a:t>
            </a:r>
            <a:r>
              <a:rPr lang="en-US" b="1" i="1" dirty="0">
                <a:latin typeface="Osaka" panose="020B0600000000000000" pitchFamily="34" charset="-128"/>
                <a:ea typeface="Osaka" panose="020B0600000000000000" pitchFamily="34" charset="-128"/>
              </a:rPr>
              <a:t>Ab </a:t>
            </a:r>
            <a:r>
              <a:rPr lang="en-US" b="1" i="1" dirty="0" err="1">
                <a:latin typeface="Osaka" panose="020B0600000000000000" pitchFamily="34" charset="-128"/>
                <a:ea typeface="Osaka" panose="020B0600000000000000" pitchFamily="34" charset="-128"/>
              </a:rPr>
              <a:t>urbe</a:t>
            </a:r>
            <a:r>
              <a:rPr lang="en-US" b="1" i="1" dirty="0">
                <a:latin typeface="Osaka" panose="020B0600000000000000" pitchFamily="34" charset="-128"/>
                <a:ea typeface="Osaka" panose="020B0600000000000000" pitchFamily="34" charset="-128"/>
              </a:rPr>
              <a:t> condita</a:t>
            </a:r>
            <a:r>
              <a:rPr lang="en-US" b="1" dirty="0">
                <a:latin typeface="Osaka" panose="020B0600000000000000" pitchFamily="34" charset="-128"/>
                <a:ea typeface="Osaka" panose="020B0600000000000000" pitchFamily="34" charset="-128"/>
              </a:rPr>
              <a:t>, 2.40.1-11</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p. </a:t>
            </a:r>
            <a:r>
              <a:rPr lang="en-US">
                <a:latin typeface="Osaka" panose="020B0600000000000000" pitchFamily="34" charset="-128"/>
                <a:ea typeface="Osaka" panose="020B0600000000000000" pitchFamily="34" charset="-128"/>
              </a:rPr>
              <a:t>241 </a:t>
            </a:r>
            <a:r>
              <a:rPr lang="en-US" dirty="0">
                <a:latin typeface="Osaka" panose="020B0600000000000000" pitchFamily="34" charset="-128"/>
                <a:ea typeface="Osaka" panose="020B0600000000000000" pitchFamily="34" charset="-128"/>
              </a:rPr>
              <a:t>in </a:t>
            </a:r>
            <a:r>
              <a:rPr lang="en-US" i="1" dirty="0">
                <a:latin typeface="Osaka" panose="020B0600000000000000" pitchFamily="34" charset="-128"/>
                <a:ea typeface="Osaka" panose="020B0600000000000000" pitchFamily="34" charset="-128"/>
              </a:rPr>
              <a:t>Words &amp; Ideas</a:t>
            </a:r>
            <a:endParaRPr lang="en-US"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4215574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Flavius Josephus</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285750" indent="-285750"/>
            <a:r>
              <a:rPr lang="en-US" dirty="0">
                <a:latin typeface="Osaka" panose="020B0600000000000000" pitchFamily="34" charset="-128"/>
                <a:ea typeface="Osaka" panose="020B0600000000000000" pitchFamily="34" charset="-128"/>
              </a:rPr>
              <a:t>Born c. 37 CE, sent to Rome as an ambassador</a:t>
            </a:r>
          </a:p>
          <a:p>
            <a:pPr marL="285750" indent="-285750"/>
            <a:r>
              <a:rPr lang="en-US" dirty="0">
                <a:latin typeface="Osaka" panose="020B0600000000000000" pitchFamily="34" charset="-128"/>
                <a:ea typeface="Osaka" panose="020B0600000000000000" pitchFamily="34" charset="-128"/>
              </a:rPr>
              <a:t>Educated in the Rabbinical tradition</a:t>
            </a:r>
          </a:p>
          <a:p>
            <a:pPr marL="285750" indent="-285750"/>
            <a:r>
              <a:rPr lang="en-US" dirty="0">
                <a:latin typeface="Osaka" panose="020B0600000000000000" pitchFamily="34" charset="-128"/>
                <a:ea typeface="Osaka" panose="020B0600000000000000" pitchFamily="34" charset="-128"/>
              </a:rPr>
              <a:t>Became a leader in the revolt against the Roman government</a:t>
            </a:r>
          </a:p>
          <a:p>
            <a:pPr marL="285750" indent="-285750"/>
            <a:r>
              <a:rPr lang="en-US" dirty="0">
                <a:latin typeface="Osaka" panose="020B0600000000000000" pitchFamily="34" charset="-128"/>
                <a:ea typeface="Osaka" panose="020B0600000000000000" pitchFamily="34" charset="-128"/>
              </a:rPr>
              <a:t>Captured, but pardoned</a:t>
            </a:r>
          </a:p>
          <a:p>
            <a:pPr marL="285750" indent="-285750"/>
            <a:r>
              <a:rPr lang="en-US" i="1" dirty="0">
                <a:latin typeface="Osaka" panose="020B0600000000000000" pitchFamily="34" charset="-128"/>
                <a:ea typeface="Osaka" panose="020B0600000000000000" pitchFamily="34" charset="-128"/>
              </a:rPr>
              <a:t>History of the Jewish War</a:t>
            </a:r>
            <a:r>
              <a:rPr lang="en-US" dirty="0">
                <a:latin typeface="Osaka" panose="020B0600000000000000" pitchFamily="34" charset="-128"/>
                <a:ea typeface="Osaka" panose="020B0600000000000000" pitchFamily="34" charset="-128"/>
              </a:rPr>
              <a:t>  and </a:t>
            </a:r>
            <a:r>
              <a:rPr lang="en-US" i="1" dirty="0">
                <a:latin typeface="Osaka" panose="020B0600000000000000" pitchFamily="34" charset="-128"/>
                <a:ea typeface="Osaka" panose="020B0600000000000000" pitchFamily="34" charset="-128"/>
              </a:rPr>
              <a:t>Jewish Antiquities</a:t>
            </a:r>
            <a:r>
              <a:rPr lang="en-US" dirty="0">
                <a:latin typeface="Osaka" panose="020B0600000000000000" pitchFamily="34" charset="-128"/>
                <a:ea typeface="Osaka" panose="020B0600000000000000" pitchFamily="34" charset="-128"/>
              </a:rPr>
              <a:t>  (a history of the Jewish people from Adam up to his own days)</a:t>
            </a:r>
            <a:endParaRPr lang="en-US" i="1"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2299915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Flavius Josephus Passage</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0" indent="0">
              <a:buNone/>
            </a:pPr>
            <a:r>
              <a:rPr lang="en-US" dirty="0">
                <a:latin typeface="Osaka" panose="020B0600000000000000" pitchFamily="34" charset="-128"/>
                <a:ea typeface="Osaka" panose="020B0600000000000000" pitchFamily="34" charset="-128"/>
              </a:rPr>
              <a:t>In class discussion</a:t>
            </a:r>
          </a:p>
        </p:txBody>
      </p:sp>
    </p:spTree>
    <p:extLst>
      <p:ext uri="{BB962C8B-B14F-4D97-AF65-F5344CB8AC3E}">
        <p14:creationId xmlns:p14="http://schemas.microsoft.com/office/powerpoint/2010/main" val="321367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Tacitus, </a:t>
            </a:r>
            <a:r>
              <a:rPr lang="en-US" b="1" i="1" dirty="0">
                <a:latin typeface="Osaka" panose="020B0600000000000000" pitchFamily="34" charset="-128"/>
                <a:ea typeface="Osaka" panose="020B0600000000000000" pitchFamily="34" charset="-128"/>
              </a:rPr>
              <a:t>Annals</a:t>
            </a:r>
            <a:r>
              <a:rPr lang="en-US" b="1" dirty="0">
                <a:latin typeface="Osaka" panose="020B0600000000000000" pitchFamily="34" charset="-128"/>
                <a:ea typeface="Osaka" panose="020B0600000000000000" pitchFamily="34" charset="-128"/>
              </a:rPr>
              <a:t> 1.1</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Acknowledgment from past writers, positive</a:t>
            </a:r>
          </a:p>
          <a:p>
            <a:r>
              <a:rPr lang="en-US" dirty="0">
                <a:latin typeface="Osaka" panose="020B0600000000000000" pitchFamily="34" charset="-128"/>
                <a:ea typeface="Osaka" panose="020B0600000000000000" pitchFamily="34" charset="-128"/>
              </a:rPr>
              <a:t>False accounts because of fear under the period of Tiberius, Gaius, Claudius, and </a:t>
            </a:r>
            <a:r>
              <a:rPr lang="en-US" b="1" dirty="0">
                <a:highlight>
                  <a:srgbClr val="FFFF00"/>
                </a:highlight>
                <a:latin typeface="Osaka" panose="020B0600000000000000" pitchFamily="34" charset="-128"/>
                <a:ea typeface="Osaka" panose="020B0600000000000000" pitchFamily="34" charset="-128"/>
              </a:rPr>
              <a:t>Nero</a:t>
            </a:r>
          </a:p>
          <a:p>
            <a:pPr lvl="1"/>
            <a:r>
              <a:rPr lang="en-US" dirty="0">
                <a:latin typeface="Osaka" panose="020B0600000000000000" pitchFamily="34" charset="-128"/>
                <a:ea typeface="Osaka" panose="020B0600000000000000" pitchFamily="34" charset="-128"/>
              </a:rPr>
              <a:t>Future accounts were further influenced by the hatred of the previous times</a:t>
            </a:r>
          </a:p>
          <a:p>
            <a:r>
              <a:rPr lang="en-US" dirty="0">
                <a:latin typeface="Osaka" panose="020B0600000000000000" pitchFamily="34" charset="-128"/>
                <a:ea typeface="Osaka" panose="020B0600000000000000" pitchFamily="34" charset="-128"/>
              </a:rPr>
              <a:t>Describing things as neutral and unbiased (to his best abilities) as there is no place for anger or partiality in history</a:t>
            </a:r>
          </a:p>
        </p:txBody>
      </p:sp>
    </p:spTree>
    <p:extLst>
      <p:ext uri="{BB962C8B-B14F-4D97-AF65-F5344CB8AC3E}">
        <p14:creationId xmlns:p14="http://schemas.microsoft.com/office/powerpoint/2010/main" val="178313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i="1" dirty="0">
                <a:latin typeface="Osaka" panose="020B0600000000000000" pitchFamily="34" charset="-128"/>
                <a:ea typeface="Osaka" panose="020B0600000000000000" pitchFamily="34" charset="-128"/>
              </a:rPr>
              <a:t>Annals</a:t>
            </a:r>
            <a:r>
              <a:rPr lang="en-US" b="1" dirty="0">
                <a:latin typeface="Osaka" panose="020B0600000000000000" pitchFamily="34" charset="-128"/>
                <a:ea typeface="Osaka" panose="020B0600000000000000" pitchFamily="34" charset="-128"/>
              </a:rPr>
              <a:t>, 13.25 </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fontScale="92500"/>
          </a:bodyPr>
          <a:lstStyle/>
          <a:p>
            <a:pPr marL="0" indent="0">
              <a:lnSpc>
                <a:spcPct val="150000"/>
              </a:lnSpc>
              <a:buNone/>
            </a:pPr>
            <a:r>
              <a:rPr lang="en-US" sz="2100" dirty="0">
                <a:latin typeface="Osaka" panose="020B0600000000000000" pitchFamily="34" charset="-128"/>
                <a:ea typeface="Osaka" panose="020B0600000000000000" pitchFamily="34" charset="-128"/>
              </a:rPr>
              <a:t>… Nero wandering through the streets of the City and its love-lairs and distractions in servile apparel, </a:t>
            </a:r>
            <a:r>
              <a:rPr lang="en-US" sz="2100" dirty="0" err="1">
                <a:latin typeface="Osaka" panose="020B0600000000000000" pitchFamily="34" charset="-128"/>
                <a:ea typeface="Osaka" panose="020B0600000000000000" pitchFamily="34" charset="-128"/>
              </a:rPr>
              <a:t>accoutred</a:t>
            </a:r>
            <a:r>
              <a:rPr lang="en-US" sz="2100" dirty="0">
                <a:latin typeface="Osaka" panose="020B0600000000000000" pitchFamily="34" charset="-128"/>
                <a:ea typeface="Osaka" panose="020B0600000000000000" pitchFamily="34" charset="-128"/>
              </a:rPr>
              <a:t> to dissemble his identity and accompanied by men who would seize things displayed for sale and inflict wounds on passers-by—such being the ignorance of his adversaries that he too received blows and presented the bruises on his face. Later—when it had become known that it was Caesar who was on the prowl, and injuries against distinguished men and women were increasing and some people, now that license was permitted, went unpunished under cover of Nero’s name, as they carried on the same behavior with their own personal groups—nighttime was passed as if in a state of captivity…</a:t>
            </a:r>
          </a:p>
          <a:p>
            <a:pPr marL="0" indent="0">
              <a:buNone/>
            </a:pPr>
            <a:endParaRPr lang="en-US"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197678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sz="3600" b="1" dirty="0">
                <a:latin typeface="Osaka" panose="020B0600000000000000" pitchFamily="34" charset="-128"/>
                <a:ea typeface="Osaka" panose="020B0600000000000000" pitchFamily="34" charset="-128"/>
              </a:rPr>
              <a:t>Thucydides, </a:t>
            </a:r>
            <a:r>
              <a:rPr lang="en-US" sz="3600" b="1" i="1" dirty="0">
                <a:latin typeface="Osaka" panose="020B0600000000000000" pitchFamily="34" charset="-128"/>
                <a:ea typeface="Osaka" panose="020B0600000000000000" pitchFamily="34" charset="-128"/>
              </a:rPr>
              <a:t>The Peloponnesian War</a:t>
            </a:r>
            <a:r>
              <a:rPr lang="en-US" sz="3600" b="1" dirty="0">
                <a:latin typeface="Osaka" panose="020B0600000000000000" pitchFamily="34" charset="-128"/>
                <a:ea typeface="Osaka" panose="020B0600000000000000" pitchFamily="34" charset="-128"/>
              </a:rPr>
              <a:t>  1.21–22</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lnSpcReduction="10000"/>
          </a:bodyPr>
          <a:lstStyle/>
          <a:p>
            <a:r>
              <a:rPr lang="en-US" dirty="0">
                <a:latin typeface="Osaka" panose="020B0600000000000000" pitchFamily="34" charset="-128"/>
                <a:ea typeface="Osaka" panose="020B0600000000000000" pitchFamily="34" charset="-128"/>
              </a:rPr>
              <a:t>Very personal, but affirms his account is more accurate and authentic than others</a:t>
            </a:r>
          </a:p>
          <a:p>
            <a:pPr lvl="1"/>
            <a:r>
              <a:rPr lang="en-US" sz="2800" dirty="0">
                <a:latin typeface="Osaka" panose="020B0600000000000000" pitchFamily="34" charset="-128"/>
                <a:ea typeface="Osaka" panose="020B0600000000000000" pitchFamily="34" charset="-128"/>
              </a:rPr>
              <a:t>Critical of past works on the subject, but does not call them out</a:t>
            </a:r>
          </a:p>
          <a:p>
            <a:r>
              <a:rPr lang="en-US" dirty="0">
                <a:latin typeface="Osaka" panose="020B0600000000000000" pitchFamily="34" charset="-128"/>
                <a:ea typeface="Osaka" panose="020B0600000000000000" pitchFamily="34" charset="-128"/>
              </a:rPr>
              <a:t>His account should be trusted because he did a vast amount of research</a:t>
            </a:r>
          </a:p>
          <a:p>
            <a:r>
              <a:rPr lang="en-US" dirty="0">
                <a:latin typeface="Osaka" panose="020B0600000000000000" pitchFamily="34" charset="-128"/>
                <a:ea typeface="Osaka" panose="020B0600000000000000" pitchFamily="34" charset="-128"/>
              </a:rPr>
              <a:t>Discredits other methods of historiography</a:t>
            </a:r>
          </a:p>
          <a:p>
            <a:r>
              <a:rPr lang="en-US" dirty="0">
                <a:latin typeface="Osaka" panose="020B0600000000000000" pitchFamily="34" charset="-128"/>
                <a:ea typeface="Osaka" panose="020B0600000000000000" pitchFamily="34" charset="-128"/>
              </a:rPr>
              <a:t>Separates mythology from history (entertainment aspect)</a:t>
            </a:r>
          </a:p>
          <a:p>
            <a:r>
              <a:rPr lang="en-US" dirty="0">
                <a:latin typeface="Osaka" panose="020B0600000000000000" pitchFamily="34" charset="-128"/>
                <a:ea typeface="Osaka" panose="020B0600000000000000" pitchFamily="34" charset="-128"/>
              </a:rPr>
              <a:t>Knowing his audience</a:t>
            </a:r>
          </a:p>
          <a:p>
            <a:r>
              <a:rPr lang="en-US" dirty="0">
                <a:latin typeface="Osaka" panose="020B0600000000000000" pitchFamily="34" charset="-128"/>
                <a:ea typeface="Osaka" panose="020B0600000000000000" pitchFamily="34" charset="-128"/>
              </a:rPr>
              <a:t>Stating the value of his work now and in the future</a:t>
            </a:r>
          </a:p>
        </p:txBody>
      </p:sp>
    </p:spTree>
    <p:extLst>
      <p:ext uri="{BB962C8B-B14F-4D97-AF65-F5344CB8AC3E}">
        <p14:creationId xmlns:p14="http://schemas.microsoft.com/office/powerpoint/2010/main" val="2942131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Modern Day History Lessons</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Are there any connections between how history is written and taught today to how it was recorded during antiquity?</a:t>
            </a:r>
          </a:p>
          <a:p>
            <a:pPr lvl="1"/>
            <a:r>
              <a:rPr lang="en-US" dirty="0">
                <a:latin typeface="Osaka" panose="020B0600000000000000" pitchFamily="34" charset="-128"/>
                <a:ea typeface="Osaka" panose="020B0600000000000000" pitchFamily="34" charset="-128"/>
              </a:rPr>
              <a:t>Bias, personal opinion, judgment, which groups of people, events, places, etc.</a:t>
            </a:r>
          </a:p>
          <a:p>
            <a:r>
              <a:rPr lang="en-US" dirty="0">
                <a:latin typeface="Osaka" panose="020B0600000000000000" pitchFamily="34" charset="-128"/>
                <a:ea typeface="Osaka" panose="020B0600000000000000" pitchFamily="34" charset="-128"/>
                <a:hlinkClick r:id="rId4"/>
              </a:rPr>
              <a:t>“The Problem of Bias in US History Textbooks and Curriculum” </a:t>
            </a:r>
            <a:r>
              <a:rPr lang="en-US" dirty="0">
                <a:latin typeface="Osaka" panose="020B0600000000000000" pitchFamily="34" charset="-128"/>
                <a:ea typeface="Osaka" panose="020B0600000000000000" pitchFamily="34" charset="-128"/>
              </a:rPr>
              <a:t>– School of Education, American University</a:t>
            </a:r>
          </a:p>
          <a:p>
            <a:endParaRPr lang="en-US"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2191818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Outline</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lnSpcReduction="10000"/>
          </a:bodyPr>
          <a:lstStyle/>
          <a:p>
            <a:r>
              <a:rPr lang="en-US" dirty="0">
                <a:latin typeface="Osaka" panose="020B0600000000000000" pitchFamily="34" charset="-128"/>
                <a:ea typeface="Osaka" panose="020B0600000000000000" pitchFamily="34" charset="-128"/>
              </a:rPr>
              <a:t>Review of authors/historians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Timeline</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Source passages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How to read the text using critical analysis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Modern day history lessons </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Word study</a:t>
            </a:r>
          </a:p>
        </p:txBody>
      </p:sp>
    </p:spTree>
    <p:extLst>
      <p:ext uri="{BB962C8B-B14F-4D97-AF65-F5344CB8AC3E}">
        <p14:creationId xmlns:p14="http://schemas.microsoft.com/office/powerpoint/2010/main" val="404740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There’s always room for improvement!</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lnSpcReduction="10000"/>
          </a:bodyPr>
          <a:lstStyle/>
          <a:p>
            <a:r>
              <a:rPr lang="en-US" dirty="0">
                <a:latin typeface="Osaka" panose="020B0600000000000000" pitchFamily="34" charset="-128"/>
                <a:ea typeface="Osaka" panose="020B0600000000000000" pitchFamily="34" charset="-128"/>
              </a:rPr>
              <a:t>Practice your critical thinking and analysis skills!</a:t>
            </a:r>
          </a:p>
          <a:p>
            <a:r>
              <a:rPr lang="en-US" dirty="0">
                <a:latin typeface="Osaka" panose="020B0600000000000000" pitchFamily="34" charset="-128"/>
                <a:ea typeface="Osaka" panose="020B0600000000000000" pitchFamily="34" charset="-128"/>
              </a:rPr>
              <a:t>Know your author and their </a:t>
            </a:r>
            <a:r>
              <a:rPr lang="en-US" b="1" u="sng" dirty="0">
                <a:latin typeface="Osaka" panose="020B0600000000000000" pitchFamily="34" charset="-128"/>
                <a:ea typeface="Osaka" panose="020B0600000000000000" pitchFamily="34" charset="-128"/>
              </a:rPr>
              <a:t>sources</a:t>
            </a:r>
          </a:p>
          <a:p>
            <a:r>
              <a:rPr lang="en-US" dirty="0">
                <a:latin typeface="Osaka" panose="020B0600000000000000" pitchFamily="34" charset="-128"/>
                <a:ea typeface="Osaka" panose="020B0600000000000000" pitchFamily="34" charset="-128"/>
              </a:rPr>
              <a:t>Be aware of the language (note specific terms and phrases)</a:t>
            </a:r>
          </a:p>
          <a:p>
            <a:r>
              <a:rPr lang="en-US" dirty="0">
                <a:latin typeface="Osaka" panose="020B0600000000000000" pitchFamily="34" charset="-128"/>
                <a:ea typeface="Osaka" panose="020B0600000000000000" pitchFamily="34" charset="-128"/>
              </a:rPr>
              <a:t>What is being said? What is being left out?</a:t>
            </a:r>
          </a:p>
          <a:p>
            <a:pPr lvl="1"/>
            <a:r>
              <a:rPr lang="en-US" dirty="0">
                <a:latin typeface="Osaka" panose="020B0600000000000000" pitchFamily="34" charset="-128"/>
                <a:ea typeface="Osaka" panose="020B0600000000000000" pitchFamily="34" charset="-128"/>
              </a:rPr>
              <a:t>Ambiguity </a:t>
            </a:r>
            <a:r>
              <a:rPr lang="en-US" b="1" u="sng" dirty="0">
                <a:latin typeface="Osaka" panose="020B0600000000000000" pitchFamily="34" charset="-128"/>
                <a:ea typeface="Osaka" panose="020B0600000000000000" pitchFamily="34" charset="-128"/>
              </a:rPr>
              <a:t>can</a:t>
            </a:r>
            <a:r>
              <a:rPr lang="en-US" dirty="0">
                <a:latin typeface="Osaka" panose="020B0600000000000000" pitchFamily="34" charset="-128"/>
                <a:ea typeface="Osaka" panose="020B0600000000000000" pitchFamily="34" charset="-128"/>
              </a:rPr>
              <a:t> be a choice</a:t>
            </a:r>
          </a:p>
          <a:p>
            <a:r>
              <a:rPr lang="en-US" dirty="0">
                <a:latin typeface="Osaka" panose="020B0600000000000000" pitchFamily="34" charset="-128"/>
                <a:ea typeface="Osaka" panose="020B0600000000000000" pitchFamily="34" charset="-128"/>
              </a:rPr>
              <a:t>Read and re-read</a:t>
            </a:r>
          </a:p>
          <a:p>
            <a:r>
              <a:rPr lang="en-US" dirty="0">
                <a:latin typeface="Osaka" panose="020B0600000000000000" pitchFamily="34" charset="-128"/>
                <a:ea typeface="Osaka" panose="020B0600000000000000" pitchFamily="34" charset="-128"/>
              </a:rPr>
              <a:t>Research the topic for yourself</a:t>
            </a:r>
          </a:p>
          <a:p>
            <a:r>
              <a:rPr lang="en-US" dirty="0">
                <a:latin typeface="Osaka" panose="020B0600000000000000" pitchFamily="34" charset="-128"/>
                <a:ea typeface="Osaka" panose="020B0600000000000000" pitchFamily="34" charset="-128"/>
              </a:rPr>
              <a:t>Ask others or see what other people have to say or have said</a:t>
            </a:r>
          </a:p>
        </p:txBody>
      </p:sp>
    </p:spTree>
    <p:extLst>
      <p:ext uri="{BB962C8B-B14F-4D97-AF65-F5344CB8AC3E}">
        <p14:creationId xmlns:p14="http://schemas.microsoft.com/office/powerpoint/2010/main" val="270882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Word Breakdown</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0" indent="0">
              <a:lnSpc>
                <a:spcPct val="100000"/>
              </a:lnSpc>
              <a:buNone/>
            </a:pPr>
            <a:r>
              <a:rPr lang="en-US" dirty="0">
                <a:latin typeface="Osaka" panose="020B0600000000000000" pitchFamily="34" charset="-128"/>
                <a:ea typeface="Osaka" panose="020B0600000000000000" pitchFamily="34" charset="-128"/>
              </a:rPr>
              <a:t>Autobiography</a:t>
            </a:r>
          </a:p>
          <a:p>
            <a:pPr lvl="1">
              <a:lnSpc>
                <a:spcPct val="200000"/>
              </a:lnSpc>
            </a:pPr>
            <a:r>
              <a:rPr lang="en-US" dirty="0">
                <a:latin typeface="Osaka" panose="020B0600000000000000" pitchFamily="34" charset="-128"/>
                <a:ea typeface="Osaka" panose="020B0600000000000000" pitchFamily="34" charset="-128"/>
              </a:rPr>
              <a:t>auto- “self” (</a:t>
            </a:r>
            <a:r>
              <a:rPr lang="en-US" i="1" dirty="0">
                <a:latin typeface="Osaka" panose="020B0600000000000000" pitchFamily="34" charset="-128"/>
                <a:ea typeface="Osaka" panose="020B0600000000000000" pitchFamily="34" charset="-128"/>
              </a:rPr>
              <a:t>autos</a:t>
            </a:r>
            <a:r>
              <a:rPr lang="en-US" dirty="0">
                <a:latin typeface="Osaka" panose="020B0600000000000000" pitchFamily="34" charset="-128"/>
                <a:ea typeface="Osaka" panose="020B0600000000000000" pitchFamily="34" charset="-128"/>
              </a:rPr>
              <a:t>, from Greek)</a:t>
            </a:r>
          </a:p>
          <a:p>
            <a:pPr lvl="1">
              <a:lnSpc>
                <a:spcPct val="200000"/>
              </a:lnSpc>
            </a:pPr>
            <a:r>
              <a:rPr lang="en-US" dirty="0">
                <a:latin typeface="Osaka" panose="020B0600000000000000" pitchFamily="34" charset="-128"/>
                <a:ea typeface="Osaka" panose="020B0600000000000000" pitchFamily="34" charset="-128"/>
              </a:rPr>
              <a:t>bio- “life” (</a:t>
            </a:r>
            <a:r>
              <a:rPr lang="en-US" i="1" dirty="0">
                <a:latin typeface="Osaka" panose="020B0600000000000000" pitchFamily="34" charset="-128"/>
                <a:ea typeface="Osaka" panose="020B0600000000000000" pitchFamily="34" charset="-128"/>
              </a:rPr>
              <a:t>bios</a:t>
            </a:r>
            <a:r>
              <a:rPr lang="en-US" dirty="0">
                <a:latin typeface="Osaka" panose="020B0600000000000000" pitchFamily="34" charset="-128"/>
                <a:ea typeface="Osaka" panose="020B0600000000000000" pitchFamily="34" charset="-128"/>
              </a:rPr>
              <a:t>, from Greek)</a:t>
            </a:r>
          </a:p>
          <a:p>
            <a:pPr lvl="1">
              <a:lnSpc>
                <a:spcPct val="200000"/>
              </a:lnSpc>
            </a:pPr>
            <a:r>
              <a:rPr lang="en-US" dirty="0">
                <a:latin typeface="Osaka" panose="020B0600000000000000" pitchFamily="34" charset="-128"/>
                <a:ea typeface="Osaka" panose="020B0600000000000000" pitchFamily="34" charset="-128"/>
              </a:rPr>
              <a:t>-</a:t>
            </a:r>
            <a:r>
              <a:rPr lang="en-US" dirty="0" err="1">
                <a:latin typeface="Osaka" panose="020B0600000000000000" pitchFamily="34" charset="-128"/>
                <a:ea typeface="Osaka" panose="020B0600000000000000" pitchFamily="34" charset="-128"/>
              </a:rPr>
              <a:t>graphy</a:t>
            </a:r>
            <a:r>
              <a:rPr lang="en-US" dirty="0">
                <a:latin typeface="Osaka" panose="020B0600000000000000" pitchFamily="34" charset="-128"/>
                <a:ea typeface="Osaka" panose="020B0600000000000000" pitchFamily="34" charset="-128"/>
              </a:rPr>
              <a:t> “art or method of writing” (combining form)</a:t>
            </a:r>
          </a:p>
        </p:txBody>
      </p:sp>
    </p:spTree>
    <p:extLst>
      <p:ext uri="{BB962C8B-B14F-4D97-AF65-F5344CB8AC3E}">
        <p14:creationId xmlns:p14="http://schemas.microsoft.com/office/powerpoint/2010/main" val="2419889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Word Breakdown</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0" indent="0">
              <a:lnSpc>
                <a:spcPct val="100000"/>
              </a:lnSpc>
              <a:buNone/>
            </a:pPr>
            <a:r>
              <a:rPr lang="en-US" dirty="0">
                <a:latin typeface="Osaka" panose="020B0600000000000000" pitchFamily="34" charset="-128"/>
                <a:ea typeface="Osaka" panose="020B0600000000000000" pitchFamily="34" charset="-128"/>
              </a:rPr>
              <a:t>Historian</a:t>
            </a:r>
          </a:p>
          <a:p>
            <a:pPr lvl="1">
              <a:lnSpc>
                <a:spcPct val="200000"/>
              </a:lnSpc>
            </a:pPr>
            <a:r>
              <a:rPr lang="en-US" dirty="0" err="1">
                <a:latin typeface="Osaka" panose="020B0600000000000000" pitchFamily="34" charset="-128"/>
                <a:ea typeface="Osaka" panose="020B0600000000000000" pitchFamily="34" charset="-128"/>
              </a:rPr>
              <a:t>histor</a:t>
            </a:r>
            <a:r>
              <a:rPr lang="en-US" dirty="0">
                <a:latin typeface="Osaka" panose="020B0600000000000000" pitchFamily="34" charset="-128"/>
                <a:ea typeface="Osaka" panose="020B0600000000000000" pitchFamily="34" charset="-128"/>
              </a:rPr>
              <a:t>- “expert” (</a:t>
            </a:r>
            <a:r>
              <a:rPr lang="en-US" i="1" dirty="0" err="1">
                <a:latin typeface="Osaka" panose="020B0600000000000000" pitchFamily="34" charset="-128"/>
                <a:ea typeface="Osaka" panose="020B0600000000000000" pitchFamily="34" charset="-128"/>
              </a:rPr>
              <a:t>histor</a:t>
            </a:r>
            <a:r>
              <a:rPr lang="en-US" dirty="0">
                <a:latin typeface="Osaka" panose="020B0600000000000000" pitchFamily="34" charset="-128"/>
                <a:ea typeface="Osaka" panose="020B0600000000000000" pitchFamily="34" charset="-128"/>
              </a:rPr>
              <a:t>, from Greek)</a:t>
            </a:r>
          </a:p>
          <a:p>
            <a:pPr lvl="1">
              <a:lnSpc>
                <a:spcPct val="200000"/>
              </a:lnSpc>
            </a:pPr>
            <a:r>
              <a:rPr lang="en-US" dirty="0">
                <a:latin typeface="Osaka" panose="020B0600000000000000" pitchFamily="34" charset="-128"/>
                <a:ea typeface="Osaka" panose="020B0600000000000000" pitchFamily="34" charset="-128"/>
              </a:rPr>
              <a:t>-</a:t>
            </a:r>
            <a:r>
              <a:rPr lang="en-US" dirty="0" err="1">
                <a:latin typeface="Osaka" panose="020B0600000000000000" pitchFamily="34" charset="-128"/>
                <a:ea typeface="Osaka" panose="020B0600000000000000" pitchFamily="34" charset="-128"/>
              </a:rPr>
              <a:t>ian</a:t>
            </a:r>
            <a:r>
              <a:rPr lang="en-US" dirty="0">
                <a:latin typeface="Osaka" panose="020B0600000000000000" pitchFamily="34" charset="-128"/>
                <a:ea typeface="Osaka" panose="020B0600000000000000" pitchFamily="34" charset="-128"/>
              </a:rPr>
              <a:t> (noun-forming suffix, agent function)</a:t>
            </a:r>
          </a:p>
        </p:txBody>
      </p:sp>
    </p:spTree>
    <p:extLst>
      <p:ext uri="{BB962C8B-B14F-4D97-AF65-F5344CB8AC3E}">
        <p14:creationId xmlns:p14="http://schemas.microsoft.com/office/powerpoint/2010/main" val="301235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Word Breakdown</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pPr marL="0" indent="0">
              <a:lnSpc>
                <a:spcPct val="100000"/>
              </a:lnSpc>
              <a:buNone/>
            </a:pPr>
            <a:r>
              <a:rPr lang="en-US" dirty="0">
                <a:latin typeface="Osaka" panose="020B0600000000000000" pitchFamily="34" charset="-128"/>
                <a:ea typeface="Osaka" panose="020B0600000000000000" pitchFamily="34" charset="-128"/>
              </a:rPr>
              <a:t>Memory</a:t>
            </a:r>
          </a:p>
          <a:p>
            <a:pPr lvl="1">
              <a:lnSpc>
                <a:spcPct val="200000"/>
              </a:lnSpc>
            </a:pPr>
            <a:r>
              <a:rPr lang="en-US" dirty="0" err="1">
                <a:latin typeface="Osaka" panose="020B0600000000000000" pitchFamily="34" charset="-128"/>
                <a:ea typeface="Osaka" panose="020B0600000000000000" pitchFamily="34" charset="-128"/>
              </a:rPr>
              <a:t>memor</a:t>
            </a:r>
            <a:r>
              <a:rPr lang="en-US" dirty="0">
                <a:latin typeface="Osaka" panose="020B0600000000000000" pitchFamily="34" charset="-128"/>
                <a:ea typeface="Osaka" panose="020B0600000000000000" pitchFamily="34" charset="-128"/>
              </a:rPr>
              <a:t>- “mindful of” (</a:t>
            </a:r>
            <a:r>
              <a:rPr lang="en-US" i="1" dirty="0" err="1">
                <a:latin typeface="Osaka" panose="020B0600000000000000" pitchFamily="34" charset="-128"/>
                <a:ea typeface="Osaka" panose="020B0600000000000000" pitchFamily="34" charset="-128"/>
              </a:rPr>
              <a:t>memor</a:t>
            </a:r>
            <a:r>
              <a:rPr lang="en-US" dirty="0">
                <a:latin typeface="Osaka" panose="020B0600000000000000" pitchFamily="34" charset="-128"/>
                <a:ea typeface="Osaka" panose="020B0600000000000000" pitchFamily="34" charset="-128"/>
              </a:rPr>
              <a:t>, from Latin)</a:t>
            </a:r>
          </a:p>
          <a:p>
            <a:pPr lvl="1">
              <a:lnSpc>
                <a:spcPct val="200000"/>
              </a:lnSpc>
            </a:pPr>
            <a:r>
              <a:rPr lang="en-US" dirty="0">
                <a:latin typeface="Osaka" panose="020B0600000000000000" pitchFamily="34" charset="-128"/>
                <a:ea typeface="Osaka" panose="020B0600000000000000" pitchFamily="34" charset="-128"/>
              </a:rPr>
              <a:t>-y (noun-forming suffix, abstract function)</a:t>
            </a:r>
          </a:p>
        </p:txBody>
      </p:sp>
    </p:spTree>
    <p:extLst>
      <p:ext uri="{BB962C8B-B14F-4D97-AF65-F5344CB8AC3E}">
        <p14:creationId xmlns:p14="http://schemas.microsoft.com/office/powerpoint/2010/main" val="1512263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b="1" dirty="0">
                <a:latin typeface="Osaka" panose="020B0600000000000000" pitchFamily="34" charset="-128"/>
                <a:ea typeface="Osaka" panose="020B0600000000000000" pitchFamily="34" charset="-128"/>
              </a:rPr>
              <a:t>What’s Next</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Greek law and politics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Read </a:t>
            </a:r>
            <a:r>
              <a:rPr lang="en-US" i="1" dirty="0">
                <a:latin typeface="Osaka" panose="020B0600000000000000" pitchFamily="34" charset="-128"/>
                <a:ea typeface="Osaka" panose="020B0600000000000000" pitchFamily="34" charset="-128"/>
              </a:rPr>
              <a:t>Words &amp; Ideas</a:t>
            </a:r>
            <a:r>
              <a:rPr lang="en-US" dirty="0">
                <a:latin typeface="Osaka" panose="020B0600000000000000" pitchFamily="34" charset="-128"/>
                <a:ea typeface="Osaka" panose="020B0600000000000000" pitchFamily="34" charset="-128"/>
              </a:rPr>
              <a:t>, Ch. 6, pp. 145–151</a:t>
            </a:r>
          </a:p>
        </p:txBody>
      </p:sp>
    </p:spTree>
    <p:extLst>
      <p:ext uri="{BB962C8B-B14F-4D97-AF65-F5344CB8AC3E}">
        <p14:creationId xmlns:p14="http://schemas.microsoft.com/office/powerpoint/2010/main" val="1109604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xfrm>
            <a:off x="191386" y="365125"/>
            <a:ext cx="11812772" cy="1325563"/>
          </a:xfrm>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Review of Authors/Historians</a:t>
            </a:r>
          </a:p>
        </p:txBody>
      </p:sp>
      <p:graphicFrame>
        <p:nvGraphicFramePr>
          <p:cNvPr id="7" name="Content Placeholder 6">
            <a:extLst>
              <a:ext uri="{FF2B5EF4-FFF2-40B4-BE49-F238E27FC236}">
                <a16:creationId xmlns:a16="http://schemas.microsoft.com/office/drawing/2014/main" id="{84BB5BA7-D278-AE4F-DD9D-DED27F84E340}"/>
              </a:ext>
            </a:extLst>
          </p:cNvPr>
          <p:cNvGraphicFramePr>
            <a:graphicFrameLocks noGrp="1"/>
          </p:cNvGraphicFramePr>
          <p:nvPr>
            <p:ph idx="1"/>
            <p:extLst>
              <p:ext uri="{D42A27DB-BD31-4B8C-83A1-F6EECF244321}">
                <p14:modId xmlns:p14="http://schemas.microsoft.com/office/powerpoint/2010/main" val="515966494"/>
              </p:ext>
            </p:extLst>
          </p:nvPr>
        </p:nvGraphicFramePr>
        <p:xfrm>
          <a:off x="191386" y="1825625"/>
          <a:ext cx="11812770" cy="4667250"/>
        </p:xfrm>
        <a:graphic>
          <a:graphicData uri="http://schemas.openxmlformats.org/drawingml/2006/table">
            <a:tbl>
              <a:tblPr firstRow="1" bandRow="1">
                <a:tableStyleId>{2D5ABB26-0587-4C30-8999-92F81FD0307C}</a:tableStyleId>
              </a:tblPr>
              <a:tblGrid>
                <a:gridCol w="1968795">
                  <a:extLst>
                    <a:ext uri="{9D8B030D-6E8A-4147-A177-3AD203B41FA5}">
                      <a16:colId xmlns:a16="http://schemas.microsoft.com/office/drawing/2014/main" val="1951468392"/>
                    </a:ext>
                  </a:extLst>
                </a:gridCol>
                <a:gridCol w="1968795">
                  <a:extLst>
                    <a:ext uri="{9D8B030D-6E8A-4147-A177-3AD203B41FA5}">
                      <a16:colId xmlns:a16="http://schemas.microsoft.com/office/drawing/2014/main" val="14796573"/>
                    </a:ext>
                  </a:extLst>
                </a:gridCol>
                <a:gridCol w="1968795">
                  <a:extLst>
                    <a:ext uri="{9D8B030D-6E8A-4147-A177-3AD203B41FA5}">
                      <a16:colId xmlns:a16="http://schemas.microsoft.com/office/drawing/2014/main" val="362473016"/>
                    </a:ext>
                  </a:extLst>
                </a:gridCol>
                <a:gridCol w="1968795">
                  <a:extLst>
                    <a:ext uri="{9D8B030D-6E8A-4147-A177-3AD203B41FA5}">
                      <a16:colId xmlns:a16="http://schemas.microsoft.com/office/drawing/2014/main" val="2205454604"/>
                    </a:ext>
                  </a:extLst>
                </a:gridCol>
                <a:gridCol w="1968795">
                  <a:extLst>
                    <a:ext uri="{9D8B030D-6E8A-4147-A177-3AD203B41FA5}">
                      <a16:colId xmlns:a16="http://schemas.microsoft.com/office/drawing/2014/main" val="4069306539"/>
                    </a:ext>
                  </a:extLst>
                </a:gridCol>
                <a:gridCol w="1968795">
                  <a:extLst>
                    <a:ext uri="{9D8B030D-6E8A-4147-A177-3AD203B41FA5}">
                      <a16:colId xmlns:a16="http://schemas.microsoft.com/office/drawing/2014/main" val="3548452411"/>
                    </a:ext>
                  </a:extLst>
                </a:gridCol>
              </a:tblGrid>
              <a:tr h="1555750">
                <a:tc>
                  <a:txBody>
                    <a:bodyPr/>
                    <a:lstStyle/>
                    <a:p>
                      <a:pPr algn="ctr"/>
                      <a:r>
                        <a:rPr lang="en-US" b="1" dirty="0">
                          <a:latin typeface="Osaka" panose="020B0600000000000000" pitchFamily="34" charset="-128"/>
                          <a:ea typeface="Osaka" panose="020B0600000000000000" pitchFamily="34" charset="-128"/>
                        </a:rPr>
                        <a:t>Herodotus</a:t>
                      </a:r>
                    </a:p>
                    <a:p>
                      <a:pPr algn="ctr"/>
                      <a:endParaRPr lang="en-US" dirty="0">
                        <a:latin typeface="Osaka" panose="020B0600000000000000" pitchFamily="34" charset="-128"/>
                        <a:ea typeface="Osaka" panose="020B0600000000000000" pitchFamily="34" charset="-128"/>
                      </a:endParaRPr>
                    </a:p>
                    <a:p>
                      <a:pPr algn="ctr"/>
                      <a:r>
                        <a:rPr lang="en-US" dirty="0">
                          <a:latin typeface="Osaka" panose="020B0600000000000000" pitchFamily="34" charset="-128"/>
                          <a:ea typeface="Osaka" panose="020B0600000000000000" pitchFamily="34" charset="-128"/>
                        </a:rPr>
                        <a:t>born c. 484 BCE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r>
                        <a:rPr lang="en-US" b="1" dirty="0">
                          <a:latin typeface="Osaka" panose="020B0600000000000000" pitchFamily="34" charset="-128"/>
                          <a:ea typeface="Osaka" panose="020B0600000000000000" pitchFamily="34" charset="-128"/>
                        </a:rPr>
                        <a:t>Polybius</a:t>
                      </a:r>
                    </a:p>
                    <a:p>
                      <a:pPr algn="ctr"/>
                      <a:endParaRPr lang="en-US" dirty="0">
                        <a:latin typeface="Osaka" panose="020B0600000000000000" pitchFamily="34" charset="-128"/>
                        <a:ea typeface="Osaka" panose="020B0600000000000000" pitchFamily="34" charset="-128"/>
                      </a:endParaRPr>
                    </a:p>
                    <a:p>
                      <a:pPr algn="ctr"/>
                      <a:r>
                        <a:rPr lang="en-US" dirty="0">
                          <a:latin typeface="Osaka" panose="020B0600000000000000" pitchFamily="34" charset="-128"/>
                          <a:ea typeface="Osaka" panose="020B0600000000000000" pitchFamily="34" charset="-128"/>
                        </a:rPr>
                        <a:t>c. 200-118 BCE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r>
                        <a:rPr lang="en-US" b="1" dirty="0">
                          <a:latin typeface="Osaka" panose="020B0600000000000000" pitchFamily="34" charset="-128"/>
                          <a:ea typeface="Osaka" panose="020B0600000000000000" pitchFamily="34" charset="-128"/>
                        </a:rPr>
                        <a:t>J. Caesar</a:t>
                      </a:r>
                    </a:p>
                    <a:p>
                      <a:pPr algn="ctr"/>
                      <a:endParaRPr lang="en-US" dirty="0">
                        <a:latin typeface="Osaka" panose="020B0600000000000000" pitchFamily="34" charset="-128"/>
                        <a:ea typeface="Osaka" panose="020B0600000000000000" pitchFamily="34" charset="-128"/>
                      </a:endParaRPr>
                    </a:p>
                    <a:p>
                      <a:pPr algn="ctr"/>
                      <a:r>
                        <a:rPr lang="en-US" dirty="0">
                          <a:latin typeface="Osaka" panose="020B0600000000000000" pitchFamily="34" charset="-128"/>
                          <a:ea typeface="Osaka" panose="020B0600000000000000" pitchFamily="34" charset="-128"/>
                        </a:rPr>
                        <a:t>c. 100-44 BCE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r>
                        <a:rPr lang="en-US" b="1" dirty="0">
                          <a:latin typeface="Osaka" panose="020B0600000000000000" pitchFamily="34" charset="-128"/>
                          <a:ea typeface="Osaka" panose="020B0600000000000000" pitchFamily="34" charset="-128"/>
                        </a:rPr>
                        <a:t>Livy</a:t>
                      </a:r>
                    </a:p>
                    <a:p>
                      <a:pPr algn="ctr"/>
                      <a:endParaRPr lang="en-US" dirty="0">
                        <a:latin typeface="Osaka" panose="020B0600000000000000" pitchFamily="34" charset="-128"/>
                        <a:ea typeface="Osaka" panose="020B0600000000000000" pitchFamily="34" charset="-128"/>
                      </a:endParaRPr>
                    </a:p>
                    <a:p>
                      <a:pPr algn="ctr"/>
                      <a:r>
                        <a:rPr lang="en-US" sz="1750" dirty="0">
                          <a:latin typeface="Osaka" panose="020B0600000000000000" pitchFamily="34" charset="-128"/>
                          <a:ea typeface="Osaka" panose="020B0600000000000000" pitchFamily="34" charset="-128"/>
                        </a:rPr>
                        <a:t>c. 59 BCE-17 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r>
                        <a:rPr lang="en-US" b="1" dirty="0">
                          <a:latin typeface="Osaka" panose="020B0600000000000000" pitchFamily="34" charset="-128"/>
                          <a:ea typeface="Osaka" panose="020B0600000000000000" pitchFamily="34" charset="-128"/>
                        </a:rPr>
                        <a:t>F. Josephus</a:t>
                      </a:r>
                    </a:p>
                    <a:p>
                      <a:pPr algn="ctr"/>
                      <a:endParaRPr lang="en-US" dirty="0">
                        <a:latin typeface="Osaka" panose="020B0600000000000000" pitchFamily="34" charset="-128"/>
                        <a:ea typeface="Osaka" panose="020B0600000000000000" pitchFamily="34" charset="-128"/>
                      </a:endParaRPr>
                    </a:p>
                    <a:p>
                      <a:pPr algn="ctr"/>
                      <a:r>
                        <a:rPr lang="en-US" dirty="0">
                          <a:latin typeface="Osaka" panose="020B0600000000000000" pitchFamily="34" charset="-128"/>
                          <a:ea typeface="Osaka" panose="020B0600000000000000" pitchFamily="34" charset="-128"/>
                        </a:rPr>
                        <a:t>born c. 37 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r>
                        <a:rPr lang="en-US" b="1" dirty="0">
                          <a:latin typeface="Osaka" panose="020B0600000000000000" pitchFamily="34" charset="-128"/>
                          <a:ea typeface="Osaka" panose="020B0600000000000000" pitchFamily="34" charset="-128"/>
                        </a:rPr>
                        <a:t>Tacitus</a:t>
                      </a:r>
                    </a:p>
                    <a:p>
                      <a:pPr algn="ctr"/>
                      <a:endParaRPr lang="en-US" dirty="0">
                        <a:latin typeface="Osaka" panose="020B0600000000000000" pitchFamily="34" charset="-128"/>
                        <a:ea typeface="Osaka" panose="020B0600000000000000" pitchFamily="34" charset="-128"/>
                      </a:endParaRPr>
                    </a:p>
                    <a:p>
                      <a:pPr algn="ctr"/>
                      <a:r>
                        <a:rPr lang="en-US" dirty="0">
                          <a:latin typeface="Osaka" panose="020B0600000000000000" pitchFamily="34" charset="-128"/>
                          <a:ea typeface="Osaka" panose="020B0600000000000000" pitchFamily="34" charset="-128"/>
                        </a:rPr>
                        <a:t>c. 56-120 CE</a:t>
                      </a: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1043462189"/>
                  </a:ext>
                </a:extLst>
              </a:tr>
              <a:tr h="1555750">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pPr algn="ctr"/>
                      <a:endParaRPr lang="en-US" dirty="0">
                        <a:latin typeface="Osaka" panose="020B0600000000000000" pitchFamily="34" charset="-128"/>
                        <a:ea typeface="Osaka" panose="020B0600000000000000" pitchFamily="34" charset="-128"/>
                      </a:endParaRPr>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3032850619"/>
                  </a:ext>
                </a:extLst>
              </a:tr>
              <a:tr h="1555750">
                <a:tc>
                  <a:txBody>
                    <a:bodyPr/>
                    <a:lstStyle/>
                    <a:p>
                      <a:endParaRPr lang="en-US"/>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endParaRPr lang="en-US"/>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endParaRPr lang="en-US"/>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chemeClr val="bg1">
                        <a:alpha val="90000"/>
                      </a:schemeClr>
                    </a:solidFill>
                  </a:tcPr>
                </a:tc>
                <a:extLst>
                  <a:ext uri="{0D108BD9-81ED-4DB2-BD59-A6C34878D82A}">
                    <a16:rowId xmlns:a16="http://schemas.microsoft.com/office/drawing/2014/main" val="3606419309"/>
                  </a:ext>
                </a:extLst>
              </a:tr>
            </a:tbl>
          </a:graphicData>
        </a:graphic>
      </p:graphicFrame>
      <p:pic>
        <p:nvPicPr>
          <p:cNvPr id="8" name="Picture 7" descr="A bust of a person with a beard&#10;&#10;Description automatically generated">
            <a:extLst>
              <a:ext uri="{FF2B5EF4-FFF2-40B4-BE49-F238E27FC236}">
                <a16:creationId xmlns:a16="http://schemas.microsoft.com/office/drawing/2014/main" id="{3BAAD47F-F4A9-3249-A903-F8987452530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8573" r="4573"/>
          <a:stretch/>
        </p:blipFill>
        <p:spPr>
          <a:xfrm>
            <a:off x="291433" y="3047704"/>
            <a:ext cx="1449105" cy="2864069"/>
          </a:xfrm>
          <a:prstGeom prst="rect">
            <a:avLst/>
          </a:prstGeom>
        </p:spPr>
      </p:pic>
      <p:pic>
        <p:nvPicPr>
          <p:cNvPr id="9" name="Picture 4" descr="Polybius - Wikipedia">
            <a:extLst>
              <a:ext uri="{FF2B5EF4-FFF2-40B4-BE49-F238E27FC236}">
                <a16:creationId xmlns:a16="http://schemas.microsoft.com/office/drawing/2014/main" id="{90D43940-ACED-A3BB-7C23-E960BAB6C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585" y="3048193"/>
            <a:ext cx="1425953" cy="2863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Julius Caesar | Biography, Conquests, Facts, &amp; Death | Britannica">
            <a:extLst>
              <a:ext uri="{FF2B5EF4-FFF2-40B4-BE49-F238E27FC236}">
                <a16:creationId xmlns:a16="http://schemas.microsoft.com/office/drawing/2014/main" id="{5D989597-C473-38F1-CB51-504B93428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290" y="3047704"/>
            <a:ext cx="207622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ivy - Wikipedia">
            <a:extLst>
              <a:ext uri="{FF2B5EF4-FFF2-40B4-BE49-F238E27FC236}">
                <a16:creationId xmlns:a16="http://schemas.microsoft.com/office/drawing/2014/main" id="{9FC31B16-2579-8CF4-00A5-292CD93016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6668" y="3028398"/>
            <a:ext cx="2022720" cy="2863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e Jewish War by Flavius Josephus, Betty Radice: 9780140444209 |  PenguinRandomHouse.com: Books">
            <a:extLst>
              <a:ext uri="{FF2B5EF4-FFF2-40B4-BE49-F238E27FC236}">
                <a16:creationId xmlns:a16="http://schemas.microsoft.com/office/drawing/2014/main" id="{72F1E2FF-0E05-B565-4E4F-F7CFB4C631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5432" y="3029416"/>
            <a:ext cx="1850807" cy="2862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acitus - Wikipedia">
            <a:extLst>
              <a:ext uri="{FF2B5EF4-FFF2-40B4-BE49-F238E27FC236}">
                <a16:creationId xmlns:a16="http://schemas.microsoft.com/office/drawing/2014/main" id="{77C09DE5-16EE-F572-6050-4A2275800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4684" y="3047704"/>
            <a:ext cx="2163428" cy="28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31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What should we be looking for?</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Who, what, where, when, why</a:t>
            </a:r>
          </a:p>
          <a:p>
            <a:r>
              <a:rPr lang="en-US" dirty="0">
                <a:latin typeface="Osaka" panose="020B0600000000000000" pitchFamily="34" charset="-128"/>
                <a:ea typeface="Osaka" panose="020B0600000000000000" pitchFamily="34" charset="-128"/>
              </a:rPr>
              <a:t>Are they writing contemporaneously? Past? Distant Past?</a:t>
            </a:r>
          </a:p>
          <a:p>
            <a:r>
              <a:rPr lang="en-US" dirty="0">
                <a:latin typeface="Osaka" panose="020B0600000000000000" pitchFamily="34" charset="-128"/>
                <a:ea typeface="Osaka" panose="020B0600000000000000" pitchFamily="34" charset="-128"/>
              </a:rPr>
              <a:t>What is the motivation/reason for their writings?</a:t>
            </a:r>
          </a:p>
          <a:p>
            <a:r>
              <a:rPr lang="en-US" dirty="0">
                <a:latin typeface="Osaka" panose="020B0600000000000000" pitchFamily="34" charset="-128"/>
                <a:ea typeface="Osaka" panose="020B0600000000000000" pitchFamily="34" charset="-128"/>
              </a:rPr>
              <a:t>Are they using sources? What are they? Do they cite them?</a:t>
            </a:r>
          </a:p>
          <a:p>
            <a:r>
              <a:rPr lang="en-US" dirty="0">
                <a:latin typeface="Osaka" panose="020B0600000000000000" pitchFamily="34" charset="-128"/>
                <a:ea typeface="Osaka" panose="020B0600000000000000" pitchFamily="34" charset="-128"/>
              </a:rPr>
              <a:t>Do they display bias? Personal opinions?</a:t>
            </a:r>
          </a:p>
          <a:p>
            <a:r>
              <a:rPr lang="en-US" dirty="0">
                <a:latin typeface="Osaka" panose="020B0600000000000000" pitchFamily="34" charset="-128"/>
                <a:ea typeface="Osaka" panose="020B0600000000000000" pitchFamily="34" charset="-128"/>
              </a:rPr>
              <a:t>Personal connection to their text</a:t>
            </a:r>
          </a:p>
          <a:p>
            <a:r>
              <a:rPr lang="en-US" dirty="0">
                <a:latin typeface="Osaka" panose="020B0600000000000000" pitchFamily="34" charset="-128"/>
                <a:ea typeface="Osaka" panose="020B0600000000000000" pitchFamily="34" charset="-128"/>
              </a:rPr>
              <a:t>Do they connect their work to others? And if so, what is the relationship between the works?</a:t>
            </a:r>
          </a:p>
        </p:txBody>
      </p:sp>
    </p:spTree>
    <p:extLst>
      <p:ext uri="{BB962C8B-B14F-4D97-AF65-F5344CB8AC3E}">
        <p14:creationId xmlns:p14="http://schemas.microsoft.com/office/powerpoint/2010/main" val="179085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Herodotus, </a:t>
            </a:r>
            <a:r>
              <a:rPr lang="en-US" b="1" i="1" dirty="0">
                <a:latin typeface="Osaka" panose="020B0600000000000000" pitchFamily="34" charset="-128"/>
                <a:ea typeface="Osaka" panose="020B0600000000000000" pitchFamily="34" charset="-128"/>
              </a:rPr>
              <a:t>Histories preface</a:t>
            </a:r>
            <a:r>
              <a:rPr lang="en-US" b="1" dirty="0">
                <a:latin typeface="Osaka" panose="020B0600000000000000" pitchFamily="34" charset="-128"/>
                <a:ea typeface="Osaka" panose="020B0600000000000000" pitchFamily="34" charset="-128"/>
              </a:rPr>
              <a:t> 1.5.3</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fontScale="92500"/>
          </a:bodyPr>
          <a:lstStyle/>
          <a:p>
            <a:pPr>
              <a:lnSpc>
                <a:spcPct val="150000"/>
              </a:lnSpc>
            </a:pPr>
            <a:r>
              <a:rPr lang="en-US" dirty="0">
                <a:latin typeface="Osaka" panose="020B0600000000000000" pitchFamily="34" charset="-128"/>
                <a:ea typeface="Osaka" panose="020B0600000000000000" pitchFamily="34" charset="-128"/>
              </a:rPr>
              <a:t>Record of the research of Herodotus of Halicarnassus</a:t>
            </a:r>
          </a:p>
          <a:p>
            <a:pPr>
              <a:lnSpc>
                <a:spcPct val="150000"/>
              </a:lnSpc>
            </a:pPr>
            <a:r>
              <a:rPr lang="en-US" dirty="0">
                <a:latin typeface="Osaka" panose="020B0600000000000000" pitchFamily="34" charset="-128"/>
                <a:ea typeface="Osaka" panose="020B0600000000000000" pitchFamily="34" charset="-128"/>
              </a:rPr>
              <a:t>Great and marvelous achievements of Greeks and non-Greeks</a:t>
            </a:r>
          </a:p>
          <a:p>
            <a:pPr>
              <a:lnSpc>
                <a:spcPct val="150000"/>
              </a:lnSpc>
            </a:pPr>
            <a:r>
              <a:rPr lang="en-US" dirty="0">
                <a:latin typeface="Osaka" panose="020B0600000000000000" pitchFamily="34" charset="-128"/>
                <a:ea typeface="Osaka" panose="020B0600000000000000" pitchFamily="34" charset="-128"/>
              </a:rPr>
              <a:t>Persians and Phoenicians</a:t>
            </a:r>
          </a:p>
          <a:p>
            <a:pPr>
              <a:lnSpc>
                <a:spcPct val="150000"/>
              </a:lnSpc>
            </a:pPr>
            <a:r>
              <a:rPr lang="en-US" dirty="0">
                <a:latin typeface="Osaka" panose="020B0600000000000000" pitchFamily="34" charset="-128"/>
                <a:ea typeface="Osaka" panose="020B0600000000000000" pitchFamily="34" charset="-128"/>
              </a:rPr>
              <a:t>State things as they are</a:t>
            </a:r>
          </a:p>
          <a:p>
            <a:pPr>
              <a:lnSpc>
                <a:spcPct val="150000"/>
              </a:lnSpc>
            </a:pPr>
            <a:r>
              <a:rPr lang="en-US" dirty="0">
                <a:latin typeface="Osaka" panose="020B0600000000000000" pitchFamily="34" charset="-128"/>
                <a:ea typeface="Osaka" panose="020B0600000000000000" pitchFamily="34" charset="-128"/>
              </a:rPr>
              <a:t>Speak about the man who was the first to commit wrongs against the Greeks</a:t>
            </a:r>
          </a:p>
          <a:p>
            <a:pPr marL="0" indent="0">
              <a:buNone/>
            </a:pPr>
            <a:endParaRPr lang="en-US" dirty="0">
              <a:latin typeface="Osaka" panose="020B0600000000000000" pitchFamily="34" charset="-128"/>
              <a:ea typeface="Osaka" panose="020B0600000000000000" pitchFamily="34" charset="-128"/>
            </a:endParaRPr>
          </a:p>
        </p:txBody>
      </p:sp>
    </p:spTree>
    <p:extLst>
      <p:ext uri="{BB962C8B-B14F-4D97-AF65-F5344CB8AC3E}">
        <p14:creationId xmlns:p14="http://schemas.microsoft.com/office/powerpoint/2010/main" val="53109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Herodotus cont’d</a:t>
            </a:r>
          </a:p>
        </p:txBody>
      </p:sp>
      <p:sp>
        <p:nvSpPr>
          <p:cNvPr id="6" name="Content Placeholder 5">
            <a:extLst>
              <a:ext uri="{FF2B5EF4-FFF2-40B4-BE49-F238E27FC236}">
                <a16:creationId xmlns:a16="http://schemas.microsoft.com/office/drawing/2014/main" id="{EFD62723-AA85-9B64-A7C4-56281C99C420}"/>
              </a:ext>
            </a:extLst>
          </p:cNvPr>
          <p:cNvSpPr>
            <a:spLocks noGrp="1"/>
          </p:cNvSpPr>
          <p:nvPr>
            <p:ph sz="half"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From Halicarnassus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Interested in a non-Greek point of view</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Trying to be unbiased and state the “facts”</a:t>
            </a:r>
          </a:p>
          <a:p>
            <a:pPr marL="0" indent="0">
              <a:buNone/>
            </a:pPr>
            <a:endParaRPr lang="en-US" sz="1000" dirty="0">
              <a:latin typeface="Osaka" panose="020B0600000000000000" pitchFamily="34" charset="-128"/>
              <a:ea typeface="Osaka" panose="020B0600000000000000" pitchFamily="34" charset="-128"/>
            </a:endParaRPr>
          </a:p>
          <a:p>
            <a:r>
              <a:rPr lang="en-US" dirty="0">
                <a:latin typeface="Osaka" panose="020B0600000000000000" pitchFamily="34" charset="-128"/>
                <a:ea typeface="Osaka" panose="020B0600000000000000" pitchFamily="34" charset="-128"/>
              </a:rPr>
              <a:t>Personal opinion and judgement</a:t>
            </a:r>
          </a:p>
          <a:p>
            <a:pPr marL="0" indent="0">
              <a:buNone/>
            </a:pPr>
            <a:endParaRPr lang="en-US" dirty="0">
              <a:latin typeface="Osaka" panose="020B0600000000000000" pitchFamily="34" charset="-128"/>
              <a:ea typeface="Osaka" panose="020B0600000000000000" pitchFamily="34" charset="-128"/>
            </a:endParaRPr>
          </a:p>
        </p:txBody>
      </p:sp>
      <p:pic>
        <p:nvPicPr>
          <p:cNvPr id="4100" name="Picture 4" descr="13. Mycale and Miletus-Halicarnassus | The Second Achilles">
            <a:extLst>
              <a:ext uri="{FF2B5EF4-FFF2-40B4-BE49-F238E27FC236}">
                <a16:creationId xmlns:a16="http://schemas.microsoft.com/office/drawing/2014/main" id="{BB727EB2-BD6E-CF42-AA93-68B254094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9" y="2218531"/>
            <a:ext cx="5145251" cy="3565525"/>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a:extLst>
              <a:ext uri="{FF2B5EF4-FFF2-40B4-BE49-F238E27FC236}">
                <a16:creationId xmlns:a16="http://schemas.microsoft.com/office/drawing/2014/main" id="{97A05222-72EA-CF24-2E84-32B5F95F65B8}"/>
              </a:ext>
            </a:extLst>
          </p:cNvPr>
          <p:cNvSpPr/>
          <p:nvPr/>
        </p:nvSpPr>
        <p:spPr>
          <a:xfrm>
            <a:off x="6747641" y="4698125"/>
            <a:ext cx="220718" cy="2102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1495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Herodotus, </a:t>
            </a:r>
            <a:r>
              <a:rPr lang="en-US" b="1" i="1" dirty="0">
                <a:latin typeface="Osaka" panose="020B0600000000000000" pitchFamily="34" charset="-128"/>
                <a:ea typeface="Osaka" panose="020B0600000000000000" pitchFamily="34" charset="-128"/>
              </a:rPr>
              <a:t>Histories</a:t>
            </a:r>
            <a:r>
              <a:rPr lang="en-US" b="1" dirty="0">
                <a:latin typeface="Osaka" panose="020B0600000000000000" pitchFamily="34" charset="-128"/>
                <a:ea typeface="Osaka" panose="020B0600000000000000" pitchFamily="34" charset="-128"/>
              </a:rPr>
              <a:t>, 2.92</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xfrm>
            <a:off x="838200" y="1825624"/>
            <a:ext cx="10515600" cy="4872887"/>
          </a:xfrm>
          <a:solidFill>
            <a:schemeClr val="bg1">
              <a:alpha val="90000"/>
            </a:schemeClr>
          </a:solidFill>
        </p:spPr>
        <p:txBody>
          <a:bodyPr anchor="t">
            <a:noAutofit/>
          </a:bodyPr>
          <a:lstStyle/>
          <a:p>
            <a:pPr marL="0" indent="0">
              <a:lnSpc>
                <a:spcPct val="150000"/>
              </a:lnSpc>
              <a:buNone/>
            </a:pPr>
            <a:r>
              <a:rPr lang="en-US" sz="1900" dirty="0">
                <a:latin typeface="Osaka" panose="020B0600000000000000" pitchFamily="34" charset="-128"/>
                <a:ea typeface="Osaka" panose="020B0600000000000000" pitchFamily="34" charset="-128"/>
              </a:rPr>
              <a:t>All these are the customs of Egyptians who dwell above the marsh country. Those who inhabit the marshes have the same customs as the rest, both in other respects, and in that each man has one wife, as in Greece. They have, besides, devised means to make their food less costly. When the river is in flood and overflows the plains, many lilies, which the Egyptians call lotus, grow in the water. They pluck these and dry them in the sun, then they crush the poppy-like </a:t>
            </a:r>
            <a:r>
              <a:rPr lang="en-US" sz="1900" dirty="0" err="1">
                <a:latin typeface="Osaka" panose="020B0600000000000000" pitchFamily="34" charset="-128"/>
                <a:ea typeface="Osaka" panose="020B0600000000000000" pitchFamily="34" charset="-128"/>
              </a:rPr>
              <a:t>centre</a:t>
            </a:r>
            <a:r>
              <a:rPr lang="en-US" sz="1900" dirty="0">
                <a:latin typeface="Osaka" panose="020B0600000000000000" pitchFamily="34" charset="-128"/>
                <a:ea typeface="Osaka" panose="020B0600000000000000" pitchFamily="34" charset="-128"/>
              </a:rPr>
              <a:t> of the plant and bake loaves of it. The root also of this lotus is eatable, and of a sweetish taste; it is round, and of the bigness of an apple. Other lilies also grow in the river, which are like roses; the fruit of these is found in a calyx springing from the root by a separate stalk, and is most like to a comb made by wasps; this produces many eatable seeds as big as an olive-stone, which are eaten both fresh and dried. </a:t>
            </a:r>
          </a:p>
        </p:txBody>
      </p:sp>
    </p:spTree>
    <p:extLst>
      <p:ext uri="{BB962C8B-B14F-4D97-AF65-F5344CB8AC3E}">
        <p14:creationId xmlns:p14="http://schemas.microsoft.com/office/powerpoint/2010/main" val="415763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normAutofit/>
          </a:bodyPr>
          <a:lstStyle/>
          <a:p>
            <a:pPr algn="ctr"/>
            <a:r>
              <a:rPr lang="en-US" sz="4000" b="1" dirty="0">
                <a:latin typeface="Osaka" panose="020B0600000000000000" pitchFamily="34" charset="-128"/>
                <a:ea typeface="Osaka" panose="020B0600000000000000" pitchFamily="34" charset="-128"/>
              </a:rPr>
              <a:t>Polybius, </a:t>
            </a:r>
            <a:r>
              <a:rPr lang="en-US" sz="4000" b="1" i="1" dirty="0">
                <a:latin typeface="Osaka" panose="020B0600000000000000" pitchFamily="34" charset="-128"/>
                <a:ea typeface="Osaka" panose="020B0600000000000000" pitchFamily="34" charset="-128"/>
              </a:rPr>
              <a:t>Histories</a:t>
            </a:r>
            <a:r>
              <a:rPr lang="en-US" sz="4000" b="1" dirty="0">
                <a:latin typeface="Osaka" panose="020B0600000000000000" pitchFamily="34" charset="-128"/>
                <a:ea typeface="Osaka" panose="020B0600000000000000" pitchFamily="34" charset="-128"/>
              </a:rPr>
              <a:t> 3.31.2–4, 7–8, 11–13</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a:bodyPr>
          <a:lstStyle/>
          <a:p>
            <a:r>
              <a:rPr lang="en-US" dirty="0">
                <a:latin typeface="Osaka" panose="020B0600000000000000" pitchFamily="34" charset="-128"/>
                <a:ea typeface="Osaka" panose="020B0600000000000000" pitchFamily="34" charset="-128"/>
              </a:rPr>
              <a:t>“... Knowledge of the past [is] good but not essential” but then it is essential because no one knows the future</a:t>
            </a:r>
          </a:p>
          <a:p>
            <a:r>
              <a:rPr lang="en-US" dirty="0">
                <a:latin typeface="Osaka" panose="020B0600000000000000" pitchFamily="34" charset="-128"/>
                <a:ea typeface="Osaka" panose="020B0600000000000000" pitchFamily="34" charset="-128"/>
              </a:rPr>
              <a:t>Difficult to determine each person’s policy and truth is often obscure</a:t>
            </a:r>
          </a:p>
          <a:p>
            <a:r>
              <a:rPr lang="en-US" dirty="0">
                <a:latin typeface="Osaka" panose="020B0600000000000000" pitchFamily="34" charset="-128"/>
                <a:ea typeface="Osaka" panose="020B0600000000000000" pitchFamily="34" charset="-128"/>
              </a:rPr>
              <a:t>According to Polybius, what should writers and readers of history pay attention to?</a:t>
            </a:r>
          </a:p>
          <a:p>
            <a:pPr lvl="1"/>
            <a:r>
              <a:rPr lang="en-US" dirty="0">
                <a:latin typeface="Osaka" panose="020B0600000000000000" pitchFamily="34" charset="-128"/>
                <a:ea typeface="Osaka" panose="020B0600000000000000" pitchFamily="34" charset="-128"/>
              </a:rPr>
              <a:t>Narrative, questions asked, who was there, what followed</a:t>
            </a:r>
          </a:p>
          <a:p>
            <a:r>
              <a:rPr lang="en-US" dirty="0">
                <a:latin typeface="Osaka" panose="020B0600000000000000" pitchFamily="34" charset="-128"/>
                <a:ea typeface="Osaka" panose="020B0600000000000000" pitchFamily="34" charset="-128"/>
              </a:rPr>
              <a:t>Educational value</a:t>
            </a:r>
          </a:p>
          <a:p>
            <a:r>
              <a:rPr lang="en-US" dirty="0">
                <a:latin typeface="Osaka" panose="020B0600000000000000" pitchFamily="34" charset="-128"/>
                <a:ea typeface="Osaka" panose="020B0600000000000000" pitchFamily="34" charset="-128"/>
              </a:rPr>
              <a:t>What use is history in the future?</a:t>
            </a:r>
          </a:p>
        </p:txBody>
      </p:sp>
    </p:spTree>
    <p:extLst>
      <p:ext uri="{BB962C8B-B14F-4D97-AF65-F5344CB8AC3E}">
        <p14:creationId xmlns:p14="http://schemas.microsoft.com/office/powerpoint/2010/main" val="4131357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helf full of books&#10;&#10;Description automatically generated">
            <a:extLst>
              <a:ext uri="{FF2B5EF4-FFF2-40B4-BE49-F238E27FC236}">
                <a16:creationId xmlns:a16="http://schemas.microsoft.com/office/drawing/2014/main" id="{D7565CD5-224F-BC1C-5856-8BB67DBDF3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276"/>
            <a:ext cx="12192000" cy="6855724"/>
          </a:xfrm>
          <a:prstGeom prst="rect">
            <a:avLst/>
          </a:prstGeom>
        </p:spPr>
      </p:pic>
      <p:sp>
        <p:nvSpPr>
          <p:cNvPr id="4" name="Rectangle 3">
            <a:extLst>
              <a:ext uri="{FF2B5EF4-FFF2-40B4-BE49-F238E27FC236}">
                <a16:creationId xmlns:a16="http://schemas.microsoft.com/office/drawing/2014/main" id="{BB9541BE-13C0-EB01-25D8-CE8F39F886DF}"/>
              </a:ext>
            </a:extLst>
          </p:cNvPr>
          <p:cNvSpPr/>
          <p:nvPr/>
        </p:nvSpPr>
        <p:spPr>
          <a:xfrm>
            <a:off x="0" y="2276"/>
            <a:ext cx="12192000" cy="6855724"/>
          </a:xfrm>
          <a:prstGeom prst="rect">
            <a:avLst/>
          </a:prstGeom>
          <a:solidFill>
            <a:schemeClr val="tx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17B20-AF31-8E28-7EE4-EF683176249E}"/>
              </a:ext>
            </a:extLst>
          </p:cNvPr>
          <p:cNvSpPr>
            <a:spLocks noGrp="1"/>
          </p:cNvSpPr>
          <p:nvPr>
            <p:ph type="title"/>
          </p:nvPr>
        </p:nvSpPr>
        <p:spPr>
          <a:solidFill>
            <a:schemeClr val="bg1">
              <a:alpha val="90000"/>
            </a:schemeClr>
          </a:solidFill>
        </p:spPr>
        <p:txBody>
          <a:bodyPr/>
          <a:lstStyle/>
          <a:p>
            <a:pPr algn="ctr"/>
            <a:r>
              <a:rPr lang="en-US" b="1" dirty="0">
                <a:latin typeface="Osaka" panose="020B0600000000000000" pitchFamily="34" charset="-128"/>
                <a:ea typeface="Osaka" panose="020B0600000000000000" pitchFamily="34" charset="-128"/>
              </a:rPr>
              <a:t>Polybius, </a:t>
            </a:r>
            <a:r>
              <a:rPr lang="en-US" b="1" i="1" dirty="0">
                <a:latin typeface="Osaka" panose="020B0600000000000000" pitchFamily="34" charset="-128"/>
                <a:ea typeface="Osaka" panose="020B0600000000000000" pitchFamily="34" charset="-128"/>
              </a:rPr>
              <a:t>Histories</a:t>
            </a:r>
            <a:r>
              <a:rPr lang="en-US" b="1" dirty="0">
                <a:latin typeface="Osaka" panose="020B0600000000000000" pitchFamily="34" charset="-128"/>
                <a:ea typeface="Osaka" panose="020B0600000000000000" pitchFamily="34" charset="-128"/>
              </a:rPr>
              <a:t>, 1.1</a:t>
            </a:r>
          </a:p>
        </p:txBody>
      </p:sp>
      <p:sp>
        <p:nvSpPr>
          <p:cNvPr id="3" name="Content Placeholder 2">
            <a:extLst>
              <a:ext uri="{FF2B5EF4-FFF2-40B4-BE49-F238E27FC236}">
                <a16:creationId xmlns:a16="http://schemas.microsoft.com/office/drawing/2014/main" id="{95D302B7-74EC-02AE-D33E-F42851F3AC28}"/>
              </a:ext>
            </a:extLst>
          </p:cNvPr>
          <p:cNvSpPr>
            <a:spLocks noGrp="1"/>
          </p:cNvSpPr>
          <p:nvPr>
            <p:ph idx="1"/>
          </p:nvPr>
        </p:nvSpPr>
        <p:spPr>
          <a:solidFill>
            <a:schemeClr val="bg1">
              <a:alpha val="90000"/>
            </a:schemeClr>
          </a:solidFill>
        </p:spPr>
        <p:txBody>
          <a:bodyPr>
            <a:normAutofit fontScale="92500" lnSpcReduction="10000"/>
          </a:bodyPr>
          <a:lstStyle/>
          <a:p>
            <a:pPr marL="0" indent="0">
              <a:lnSpc>
                <a:spcPct val="150000"/>
              </a:lnSpc>
              <a:buNone/>
            </a:pPr>
            <a:r>
              <a:rPr lang="en-US" sz="1900" dirty="0">
                <a:latin typeface="Osaka" panose="020B0600000000000000" pitchFamily="34" charset="-128"/>
                <a:ea typeface="Osaka" panose="020B0600000000000000" pitchFamily="34" charset="-128"/>
              </a:rPr>
              <a:t>Had previous chroniclers neglected to speak in praise of History in general, it might perhaps have been necessary for me to recommend everyone to choose for study and welcome such treatises as the present, since men have no more ready corrective of conduct than knowledge of the past. But all historians, one may say without exception, and in no halfhearted manner, but making this the beginning and end of their labor, have impressed on us that the soundest education and training for a life of active politics is the study of History, and that the surest and indeed the only method of learning how to bear bravely the vicissitudes of fortune, is to recall the calamities of others. Evidently therefore no one, and least of all myself, would think it his duty at this day to repeat what has been so well and so often said. For the very element of unexpectedness in the events I have chosen as my theme will be sufficient to challenge and incite everyone, young and old alike, to peruse my systematic history.</a:t>
            </a:r>
          </a:p>
        </p:txBody>
      </p:sp>
    </p:spTree>
    <p:extLst>
      <p:ext uri="{BB962C8B-B14F-4D97-AF65-F5344CB8AC3E}">
        <p14:creationId xmlns:p14="http://schemas.microsoft.com/office/powerpoint/2010/main" val="791763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2703</TotalTime>
  <Words>1649</Words>
  <Application>Microsoft Macintosh PowerPoint</Application>
  <PresentationFormat>Widescreen</PresentationFormat>
  <Paragraphs>138</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Osaka</vt:lpstr>
      <vt:lpstr>Arial</vt:lpstr>
      <vt:lpstr>Calibri</vt:lpstr>
      <vt:lpstr>Calibri Light</vt:lpstr>
      <vt:lpstr>Office Theme</vt:lpstr>
      <vt:lpstr>History Pt. 2</vt:lpstr>
      <vt:lpstr>Outline</vt:lpstr>
      <vt:lpstr>Review of Authors/Historians</vt:lpstr>
      <vt:lpstr>What should we be looking for?</vt:lpstr>
      <vt:lpstr>Herodotus, Histories preface 1.5.3</vt:lpstr>
      <vt:lpstr>Herodotus cont’d</vt:lpstr>
      <vt:lpstr>Herodotus, Histories, 2.92</vt:lpstr>
      <vt:lpstr>Polybius, Histories 3.31.2–4, 7–8, 11–13</vt:lpstr>
      <vt:lpstr>Polybius, Histories, 1.1</vt:lpstr>
      <vt:lpstr>Julius Caesar</vt:lpstr>
      <vt:lpstr>Caesar, De Bello Gallico, 1.11</vt:lpstr>
      <vt:lpstr>Livy, From the Foundation of the City preface 6–7, 9–10</vt:lpstr>
      <vt:lpstr>Livy, Ab urbe condita, 2.40.1-11</vt:lpstr>
      <vt:lpstr>Flavius Josephus</vt:lpstr>
      <vt:lpstr>Flavius Josephus Passage</vt:lpstr>
      <vt:lpstr>Tacitus, Annals 1.1</vt:lpstr>
      <vt:lpstr>Annals, 13.25 </vt:lpstr>
      <vt:lpstr>Thucydides, The Peloponnesian War  1.21–22</vt:lpstr>
      <vt:lpstr>Modern Day History Lessons</vt:lpstr>
      <vt:lpstr>There’s always room for improvement!</vt:lpstr>
      <vt:lpstr>Word Breakdown</vt:lpstr>
      <vt:lpstr>Word Breakdown</vt:lpstr>
      <vt:lpstr>Word Breakdown</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Pt. 2</dc:title>
  <dc:creator>A.M. Davis</dc:creator>
  <cp:lastModifiedBy>A.M. Davis</cp:lastModifiedBy>
  <cp:revision>39</cp:revision>
  <dcterms:created xsi:type="dcterms:W3CDTF">2023-07-17T16:11:18Z</dcterms:created>
  <dcterms:modified xsi:type="dcterms:W3CDTF">2024-04-23T19:13:20Z</dcterms:modified>
</cp:coreProperties>
</file>