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71" r:id="rId5"/>
    <p:sldId id="265" r:id="rId6"/>
    <p:sldId id="273" r:id="rId7"/>
    <p:sldId id="272" r:id="rId8"/>
    <p:sldId id="266" r:id="rId9"/>
    <p:sldId id="274" r:id="rId10"/>
    <p:sldId id="275" r:id="rId11"/>
    <p:sldId id="276" r:id="rId12"/>
    <p:sldId id="267" r:id="rId13"/>
    <p:sldId id="277" r:id="rId14"/>
    <p:sldId id="278" r:id="rId15"/>
    <p:sldId id="279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665"/>
  </p:normalViewPr>
  <p:slideViewPr>
    <p:cSldViewPr snapToGrid="0" showGuides="1">
      <p:cViewPr varScale="1">
        <p:scale>
          <a:sx n="120" d="100"/>
          <a:sy n="120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2A8D1-98A5-BE09-045A-B0016C850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2B33E-A0C3-81A6-8E8A-E230DC787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CDCB2-5069-7547-8A93-6E908E81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45E9-C8C9-9F45-A1FD-2ED0925B460B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C31FC-B4FF-8F77-E6D9-BFD70435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B3CE0-80F7-97D0-0281-A5AC47AF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8563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5BBC-F877-D4C7-F267-949D3DD01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1867B-AC2A-5E83-05F7-41E4511E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BD436-8597-9370-C4A2-9C1C1EDD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45E9-C8C9-9F45-A1FD-2ED0925B460B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CCF81-5F07-9ADB-30BB-08973667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2EA29-66E1-4E97-A4EB-26A01BF6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166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41DF4C-1D28-7817-0195-DD278D67A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B592F-072F-7DC2-885A-247BC4192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1CD9D-6CBD-C7E4-A4D5-E31801E4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45E9-C8C9-9F45-A1FD-2ED0925B460B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87A97-4753-9647-D74F-5B46EE04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A2FF7-FE7A-2647-6AE5-A40C8EDF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975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5EDB5-9C50-6CA5-870F-B2C20266A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A3C13-8631-1F95-AB6E-09F232573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340E6-C2D9-4B2B-212C-B0EB10E8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45E9-C8C9-9F45-A1FD-2ED0925B460B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AF4C0-BF53-66D6-A984-EE1D31B3E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4A5E4-F090-AABE-AD28-40013C74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4871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AB36B-9F4E-E4AD-6ECD-11AD13DD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7C46B-454A-1668-DF01-EC143A6B0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9B150-C274-D6FE-97AC-2D7ECE211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45E9-C8C9-9F45-A1FD-2ED0925B460B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D3D64-E763-F4F6-9801-988B97D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59783-6494-3B75-DCC3-444142A8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934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7188-6973-4783-629D-E125F535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266D5-6055-53BC-4B8F-BFED39D1C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7F0B1-00ED-BBAE-6813-789FA7397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0FBA5-6BFE-2BFC-99AB-2848AEA7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45E9-C8C9-9F45-A1FD-2ED0925B460B}" type="datetimeFigureOut">
              <a:rPr lang="en-US" smtClean="0"/>
              <a:t>4/25/24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D7591-554F-ECB6-BF87-EA9229DD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14DB1-0A8C-28D3-5591-0F50C6FE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544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B01F-A1D6-5E83-585A-5B2537CBD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DCF73-09F4-609D-3F15-E2870042E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1996A-5C3A-49AF-A2DA-7257372BB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993E1-A75D-A3FA-0E9E-186C9D420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AC685A-1BD4-5F26-F2A4-E440E414F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790C0-DC67-B96A-EA0D-C8B6E5142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45E9-C8C9-9F45-A1FD-2ED0925B460B}" type="datetimeFigureOut">
              <a:rPr lang="en-US" smtClean="0"/>
              <a:t>4/25/24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67AAB-71E8-8E3F-937F-2CE33858F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24A279-AD46-2DDF-8786-8B33B9A8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2539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A451A-A741-6DB7-7291-A6E74851A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39426E-9D38-7474-58C4-549A5FF6D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45E9-C8C9-9F45-A1FD-2ED0925B460B}" type="datetimeFigureOut">
              <a:rPr lang="en-US" smtClean="0"/>
              <a:t>4/25/24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9BA1E-7213-C895-54E9-8F5FBB681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E7373-3819-5459-383B-3E4F5B268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471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4EF2E-EF84-66A1-82E6-D5343B07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45E9-C8C9-9F45-A1FD-2ED0925B460B}" type="datetimeFigureOut">
              <a:rPr lang="en-US" smtClean="0"/>
              <a:t>4/25/24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EA23B-1008-C738-AEEA-D0A58B00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7B4DE-90F9-5139-72F3-8E96619C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5418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F1D5B-8402-64E8-73FE-0D6D3A18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636A3-CF99-6028-B5EA-A8089430C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A1F37-495C-CBD7-6885-9CDBD169B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26C5A-8732-D848-6B7C-A8DA3007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45E9-C8C9-9F45-A1FD-2ED0925B460B}" type="datetimeFigureOut">
              <a:rPr lang="en-US" smtClean="0"/>
              <a:t>4/25/24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D9930-6782-0E9D-241B-42416A06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C45E2-BF12-55DF-7DC6-D49ED3D6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2339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F1C5-B604-D661-2936-7927CB4CC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7FAB5C-B11C-636E-671D-07AAD5480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0B84D-D8FD-AF5C-36C9-31A155CA4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299EC-0D2D-5D31-B5E5-1B5FED94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45E9-C8C9-9F45-A1FD-2ED0925B460B}" type="datetimeFigureOut">
              <a:rPr lang="en-US" smtClean="0"/>
              <a:t>4/25/24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98672-F4D6-F1FA-6A07-7E490788C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8BC8F-03DD-CC33-B09F-8F472061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626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79930C-8C78-D5F5-5910-4960F3A7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07B8B-E555-7EC2-B1CC-0FB3FE400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D198F-E870-9EFE-EE72-AA3C08C84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645E9-C8C9-9F45-A1FD-2ED0925B460B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C716B-262E-0603-0507-0B037E0C5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2F46A-9E63-6E44-4420-0CCFB9732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1ECE9-037E-B44F-9DC4-223376D7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2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333B8-456D-629C-D38D-7D1F87BBB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1765"/>
            <a:ext cx="9144000" cy="1208197"/>
          </a:xfrm>
          <a:solidFill>
            <a:schemeClr val="bg1">
              <a:alpha val="90000"/>
            </a:schemeClr>
          </a:solidFill>
        </p:spPr>
        <p:txBody>
          <a:bodyPr anchor="ctr"/>
          <a:lstStyle/>
          <a:p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Greek Law and Politics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62298-6E3A-8FAE-B12C-86AF3F9C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3631"/>
          </a:xfrm>
          <a:solidFill>
            <a:schemeClr val="bg1">
              <a:alpha val="90000"/>
            </a:schemeClr>
          </a:solidFill>
        </p:spPr>
        <p:txBody>
          <a:bodyPr anchor="ctr"/>
          <a:lstStyle/>
          <a:p>
            <a:r>
              <a:rPr lang="en-US" b="1" i="1" dirty="0"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, Chapter 6, pp. 145–151</a:t>
            </a:r>
            <a:endParaRPr lang="en-US" b="1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818428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Monarchy in Ancient Greece cont’d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In Archaic and Classical periods, the monarchy was not strong in Greece</a:t>
            </a:r>
          </a:p>
          <a:p>
            <a:pPr marL="0" indent="0">
              <a:buNone/>
            </a:pPr>
            <a:endParaRPr lang="en-US" sz="11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Invasion of the Macedonians, Alexander the Great defeated the Persian Empire, a stronger monarchy arose and used many of the characteristics of the Persian type -&gt; Hellenistic monarchy</a:t>
            </a:r>
          </a:p>
          <a:p>
            <a:pPr marL="0" indent="0">
              <a:buNone/>
            </a:pPr>
            <a:endParaRPr lang="en-US" sz="11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Hellenistic monarchy influenced the Roman imperial system of government and later European monarchies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Crown (Latin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corona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 and diadem (Greek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diadema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Prince (Latin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princeps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“leader”) and Duke (Latin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dux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“leader”)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Count (Latin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comes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“companion”)</a:t>
            </a:r>
          </a:p>
        </p:txBody>
      </p:sp>
    </p:spTree>
    <p:extLst>
      <p:ext uri="{BB962C8B-B14F-4D97-AF65-F5344CB8AC3E}">
        <p14:creationId xmlns:p14="http://schemas.microsoft.com/office/powerpoint/2010/main" val="3117937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Monarchy in Ancient Greece cont’d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Greek kings often claimed to rule by virtue of the fact that they were descended from kings or elected to the position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Sometimes these monarchies were overthrown by revolutionary leaders, tyrants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Wealthy through trade, change in military tactics, socio-economic changes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Tyranny was usually revolutionary and unconstitutional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Tyrants in ancient Greece were not necessarily all tyrannical in the English sense of the word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Some were quite moderate and even popular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rule of Peisistratus in Athens</a:t>
            </a:r>
          </a:p>
        </p:txBody>
      </p:sp>
    </p:spTree>
    <p:extLst>
      <p:ext uri="{BB962C8B-B14F-4D97-AF65-F5344CB8AC3E}">
        <p14:creationId xmlns:p14="http://schemas.microsoft.com/office/powerpoint/2010/main" val="1657785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Democracy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democracy, democratic, democrat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demos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(“the people”) +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kratos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(“power, dominion”)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demokratia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(“popular government, power in the hands of the people”)</a:t>
            </a:r>
          </a:p>
          <a:p>
            <a:pPr marL="0" indent="0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*In English, democracy means “state practicing government by the people, direct or representative”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C3FA50FD-2830-CD2B-8545-2F396827223D}"/>
              </a:ext>
            </a:extLst>
          </p:cNvPr>
          <p:cNvSpPr/>
          <p:nvPr/>
        </p:nvSpPr>
        <p:spPr>
          <a:xfrm>
            <a:off x="6035564" y="2346134"/>
            <a:ext cx="120869" cy="401829"/>
          </a:xfrm>
          <a:prstGeom prst="downArrow">
            <a:avLst>
              <a:gd name="adj1" fmla="val 32650"/>
              <a:gd name="adj2" fmla="val 695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108BDCA5-FA47-BBC8-DCB2-26F73F859624}"/>
              </a:ext>
            </a:extLst>
          </p:cNvPr>
          <p:cNvSpPr/>
          <p:nvPr/>
        </p:nvSpPr>
        <p:spPr>
          <a:xfrm>
            <a:off x="6035565" y="3429000"/>
            <a:ext cx="120869" cy="401829"/>
          </a:xfrm>
          <a:prstGeom prst="downArrow">
            <a:avLst>
              <a:gd name="adj1" fmla="val 32650"/>
              <a:gd name="adj2" fmla="val 695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96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Athenian Democracy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sz="2600" dirty="0">
                <a:latin typeface="Osaka" panose="020B0600000000000000" pitchFamily="34" charset="-128"/>
                <a:ea typeface="Osaka" panose="020B0600000000000000" pitchFamily="34" charset="-128"/>
              </a:rPr>
              <a:t>Arose when Hippias, the last tyrant, was expelled from Athens in 510 BCE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sz="2600" dirty="0">
                <a:latin typeface="Osaka" panose="020B0600000000000000" pitchFamily="34" charset="-128"/>
                <a:ea typeface="Osaka" panose="020B0600000000000000" pitchFamily="34" charset="-128"/>
              </a:rPr>
              <a:t>Athenian aristocrat, Cleisthenes, introduced a new system of government in a bid to obtain popular support for himself</a:t>
            </a:r>
          </a:p>
        </p:txBody>
      </p:sp>
      <p:pic>
        <p:nvPicPr>
          <p:cNvPr id="3074" name="Picture 2" descr="Cleisthenes - Wikipedia">
            <a:extLst>
              <a:ext uri="{FF2B5EF4-FFF2-40B4-BE49-F238E27FC236}">
                <a16:creationId xmlns:a16="http://schemas.microsoft.com/office/drawing/2014/main" id="{0529A306-3575-192D-631E-F230431D8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1825625"/>
            <a:ext cx="334005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46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Main Features of Athenian Democracy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redistribution of the citizens of Athens into artificial rather than ethnic tribes</a:t>
            </a:r>
          </a:p>
          <a:p>
            <a:pPr marL="514350" indent="-514350">
              <a:buAutoNum type="arabicParenR"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election of councilors by lot</a:t>
            </a:r>
          </a:p>
          <a:p>
            <a:pPr marL="514350" indent="-514350">
              <a:buAutoNum type="arabicParenR"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short term of office for political leaders</a:t>
            </a:r>
          </a:p>
          <a:p>
            <a:pPr marL="514350" indent="-514350">
              <a:buAutoNum type="arabicParenR"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sovereignty of the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ekklesia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(“popular assembly”)</a:t>
            </a:r>
          </a:p>
          <a:p>
            <a:pPr marL="514350" indent="-514350">
              <a:buAutoNum type="arabicParenR"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payment of political officers</a:t>
            </a:r>
          </a:p>
          <a:p>
            <a:pPr marL="514350" indent="-514350">
              <a:buAutoNum type="arabicParenR"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Cleisthenes is also said to have introduced the practice into Athenian politics whereby the assembly could ostracize unpopular citizens from Athens for a period of ten years (ostracism)</a:t>
            </a:r>
          </a:p>
        </p:txBody>
      </p:sp>
    </p:spTree>
    <p:extLst>
      <p:ext uri="{BB962C8B-B14F-4D97-AF65-F5344CB8AC3E}">
        <p14:creationId xmlns:p14="http://schemas.microsoft.com/office/powerpoint/2010/main" val="2499126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Some Notes on Democracy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Despite the fact that democracy is now widely considered to be one of the most desirable constitutions, it was very unusual in Greek and Roman times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wealthy, educated class was preferable to a radical democracy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Art of public speaking,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rhetorica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tech</a:t>
            </a:r>
            <a:r>
              <a:rPr lang="en-US" i="1" spc="300" dirty="0" err="1">
                <a:latin typeface="Osaka" panose="020B0600000000000000" pitchFamily="34" charset="-128"/>
                <a:ea typeface="Osaka" panose="020B0600000000000000" pitchFamily="34" charset="-128"/>
              </a:rPr>
              <a:t>n</a:t>
            </a:r>
            <a:r>
              <a:rPr lang="en-US" sz="3200" i="1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endParaRPr lang="en-US" sz="3200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lvl="1"/>
            <a:r>
              <a:rPr lang="en-US" sz="2800" dirty="0">
                <a:latin typeface="Osaka" panose="020B0600000000000000" pitchFamily="34" charset="-128"/>
                <a:ea typeface="Osaka" panose="020B0600000000000000" pitchFamily="34" charset="-128"/>
              </a:rPr>
              <a:t>Critics of democracy believed people could be easily influenced by this art</a:t>
            </a:r>
          </a:p>
          <a:p>
            <a:pPr lvl="1"/>
            <a:r>
              <a:rPr lang="en-US" sz="2800" dirty="0">
                <a:latin typeface="Osaka" panose="020B0600000000000000" pitchFamily="34" charset="-128"/>
                <a:ea typeface="Osaka" panose="020B0600000000000000" pitchFamily="34" charset="-128"/>
              </a:rPr>
              <a:t>Most ambitious politicians diligently studied this art</a:t>
            </a: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Thucydides,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History of the Peloponnesian War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588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Word Study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regent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reg-, Latin base from verb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regere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(“to rule”)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-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ent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noun-forming suffix, agent function</a:t>
            </a:r>
          </a:p>
          <a:p>
            <a:r>
              <a:rPr lang="en-US" b="1" u="sng" dirty="0" err="1">
                <a:latin typeface="Osaka" panose="020B0600000000000000" pitchFamily="34" charset="-128"/>
                <a:ea typeface="Osaka" panose="020B0600000000000000" pitchFamily="34" charset="-128"/>
              </a:rPr>
              <a:t>acrophobe</a:t>
            </a:r>
            <a:endParaRPr lang="en-US" b="1" u="sng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lvl="1"/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acr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-, Greek base, “high” (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akros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-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phobe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English combining form, “one who fears” -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phobos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senile</a:t>
            </a:r>
          </a:p>
          <a:p>
            <a:pPr lvl="1"/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sen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-, Latin base, “old”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senex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-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ile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adjective-forming suffix</a:t>
            </a:r>
          </a:p>
          <a:p>
            <a:r>
              <a:rPr lang="en-US" b="1" u="sng" dirty="0">
                <a:latin typeface="Osaka" panose="020B0600000000000000" pitchFamily="34" charset="-128"/>
                <a:ea typeface="Osaka" panose="020B0600000000000000" pitchFamily="34" charset="-128"/>
              </a:rPr>
              <a:t>demography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demo-, Greek base, “people”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demos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-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graphy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English combining form (-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graphia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108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What’s Next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Roman law and politics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Words &amp; Ideas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Chapter 6, pp. </a:t>
            </a:r>
            <a:r>
              <a:rPr lang="en-US">
                <a:latin typeface="Osaka" panose="020B0600000000000000" pitchFamily="34" charset="-128"/>
                <a:ea typeface="Osaka" panose="020B0600000000000000" pitchFamily="34" charset="-128"/>
              </a:rPr>
              <a:t>151-168</a:t>
            </a: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2954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Outline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Greek Polis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Latin Words for “City”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Monarchy and Related Forms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Democracy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Word Study</a:t>
            </a:r>
          </a:p>
        </p:txBody>
      </p:sp>
    </p:spTree>
    <p:extLst>
      <p:ext uri="{BB962C8B-B14F-4D97-AF65-F5344CB8AC3E}">
        <p14:creationId xmlns:p14="http://schemas.microsoft.com/office/powerpoint/2010/main" val="32272066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Greek Polis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politic, politico, politics, political, politician, politicize, polity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polit– 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(base)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poli</a:t>
            </a:r>
            <a:r>
              <a:rPr lang="en-US" i="1" spc="300" dirty="0" err="1">
                <a:latin typeface="Osaka" panose="020B0600000000000000" pitchFamily="34" charset="-128"/>
                <a:ea typeface="Osaka" panose="020B0600000000000000" pitchFamily="34" charset="-128"/>
              </a:rPr>
              <a:t>t</a:t>
            </a:r>
            <a:r>
              <a:rPr lang="en-US" sz="3200" i="1" spc="-30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“citizen”</a:t>
            </a: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F108AA-43D5-C5D7-C231-9329AAA44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police, policy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polis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(“city”), “citadel”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0C161486-5A3C-690D-0DBC-C584A74E165C}"/>
              </a:ext>
            </a:extLst>
          </p:cNvPr>
          <p:cNvSpPr/>
          <p:nvPr/>
        </p:nvSpPr>
        <p:spPr>
          <a:xfrm>
            <a:off x="3368565" y="4156841"/>
            <a:ext cx="120869" cy="401829"/>
          </a:xfrm>
          <a:prstGeom prst="downArrow">
            <a:avLst>
              <a:gd name="adj1" fmla="val 32650"/>
              <a:gd name="adj2" fmla="val 695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0486EBF8-8501-127A-E336-DEBD4A4A8C7B}"/>
              </a:ext>
            </a:extLst>
          </p:cNvPr>
          <p:cNvSpPr/>
          <p:nvPr/>
        </p:nvSpPr>
        <p:spPr>
          <a:xfrm>
            <a:off x="3368565" y="3119608"/>
            <a:ext cx="120869" cy="401829"/>
          </a:xfrm>
          <a:prstGeom prst="downArrow">
            <a:avLst>
              <a:gd name="adj1" fmla="val 32650"/>
              <a:gd name="adj2" fmla="val 695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7502D4F9-F339-2F89-3C0B-C840343F2899}"/>
              </a:ext>
            </a:extLst>
          </p:cNvPr>
          <p:cNvSpPr/>
          <p:nvPr/>
        </p:nvSpPr>
        <p:spPr>
          <a:xfrm>
            <a:off x="8702565" y="2336587"/>
            <a:ext cx="120869" cy="401829"/>
          </a:xfrm>
          <a:prstGeom prst="downArrow">
            <a:avLst>
              <a:gd name="adj1" fmla="val 32650"/>
              <a:gd name="adj2" fmla="val 695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363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8" grpId="0" uiExpand="1" build="p"/>
      <p:bldP spid="6" grpId="0" animBg="1"/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Greek Polis cont’d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astu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(“town”)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distinct area from the rest of the city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polis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F108AA-43D5-C5D7-C231-9329AAA44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acro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–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(“high”) + </a:t>
            </a:r>
          </a:p>
          <a:p>
            <a:pPr marL="0" indent="0" algn="ctr">
              <a:buNone/>
            </a:pP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polis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(“city”)</a:t>
            </a:r>
          </a:p>
          <a:p>
            <a:pPr marL="0" indent="0" algn="ctr">
              <a:buNone/>
            </a:pPr>
            <a:endParaRPr lang="en-US" i="1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acropolis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(“high city”)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 citadel is a fortified hill-top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0C161486-5A3C-690D-0DBC-C584A74E165C}"/>
              </a:ext>
            </a:extLst>
          </p:cNvPr>
          <p:cNvSpPr/>
          <p:nvPr/>
        </p:nvSpPr>
        <p:spPr>
          <a:xfrm>
            <a:off x="3368565" y="2336586"/>
            <a:ext cx="120869" cy="401829"/>
          </a:xfrm>
          <a:prstGeom prst="downArrow">
            <a:avLst>
              <a:gd name="adj1" fmla="val 32650"/>
              <a:gd name="adj2" fmla="val 695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7502D4F9-F339-2F89-3C0B-C840343F2899}"/>
              </a:ext>
            </a:extLst>
          </p:cNvPr>
          <p:cNvSpPr/>
          <p:nvPr/>
        </p:nvSpPr>
        <p:spPr>
          <a:xfrm>
            <a:off x="8702565" y="2851594"/>
            <a:ext cx="120869" cy="401829"/>
          </a:xfrm>
          <a:prstGeom prst="downArrow">
            <a:avLst>
              <a:gd name="adj1" fmla="val 32650"/>
              <a:gd name="adj2" fmla="val 695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A823095B-B0DB-3050-13C3-52ADFC7ED9BB}"/>
              </a:ext>
            </a:extLst>
          </p:cNvPr>
          <p:cNvSpPr/>
          <p:nvPr/>
        </p:nvSpPr>
        <p:spPr>
          <a:xfrm>
            <a:off x="8694681" y="3877563"/>
            <a:ext cx="120869" cy="401829"/>
          </a:xfrm>
          <a:prstGeom prst="downArrow">
            <a:avLst>
              <a:gd name="adj1" fmla="val 32650"/>
              <a:gd name="adj2" fmla="val 695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57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8" grpId="0" uiExpand="1" build="p"/>
      <p:bldP spid="6" grpId="0" animBg="1"/>
      <p:bldP spid="1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Greek Polis cont’d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Greeks also used the word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polis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to mean “the body of citizens”</a:t>
            </a:r>
          </a:p>
          <a:p>
            <a:pPr marL="0" indent="0">
              <a:buNone/>
            </a:pPr>
            <a:endParaRPr lang="en-US" sz="11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This meaning is demonstrated by Homer’s description of two cities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poleis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), one at peace and the other at war (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Iliad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18.490-540)</a:t>
            </a:r>
          </a:p>
          <a:p>
            <a:pPr marL="0" indent="0">
              <a:buNone/>
            </a:pPr>
            <a:endParaRPr lang="en-US" sz="11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Cities are described in terms of their social structures: the family, the legal system, and the army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Athens and Athenians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polis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was not necessarily dependent its fortified citadel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In times of danger the people in the area around a fortified hill-top would congregate there and co-operate in the defense of their position</a:t>
            </a:r>
          </a:p>
        </p:txBody>
      </p:sp>
    </p:spTree>
    <p:extLst>
      <p:ext uri="{BB962C8B-B14F-4D97-AF65-F5344CB8AC3E}">
        <p14:creationId xmlns:p14="http://schemas.microsoft.com/office/powerpoint/2010/main" val="6833027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The Greek Polis, Aristotle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Man is a “political animal” and society came into being for a natural purpose: human beings need to form communities in order to survive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Human beings by nature tend to live in cities</a:t>
            </a:r>
          </a:p>
          <a:p>
            <a:pPr marL="0" indent="0">
              <a:buNone/>
            </a:pPr>
            <a:endParaRPr lang="en-US" sz="11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The basic unit of society is the family, which fulfills basic needs, making the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polis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a matter of necessity</a:t>
            </a:r>
          </a:p>
          <a:p>
            <a:pPr marL="0" indent="0">
              <a:buNone/>
            </a:pPr>
            <a:endParaRPr lang="en-US" sz="11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War among Greek city-states and larger forces</a:t>
            </a:r>
          </a:p>
          <a:p>
            <a:pPr marL="0" indent="0">
              <a:buNone/>
            </a:pPr>
            <a:endParaRPr lang="en-US" sz="11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Autonomy and political freedom</a:t>
            </a:r>
          </a:p>
          <a:p>
            <a:pPr marL="0" indent="0">
              <a:buNone/>
            </a:pPr>
            <a:endParaRPr lang="en-US" sz="12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Political diversity</a:t>
            </a:r>
          </a:p>
        </p:txBody>
      </p:sp>
    </p:spTree>
    <p:extLst>
      <p:ext uri="{BB962C8B-B14F-4D97-AF65-F5344CB8AC3E}">
        <p14:creationId xmlns:p14="http://schemas.microsoft.com/office/powerpoint/2010/main" val="142228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Latin Words for “City”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AF493D-A357-9043-2323-0257319E5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urban, urbane, urbanity, urbanize, urbanization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urbs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“stronghold, a walled town, city”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*consider Romulus and Remus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512C6-B0D6-27E2-1881-B8E282706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civic, civics, civil, civilian, civility, civilization, civilize, citadel, citizen, city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 algn="ctr">
              <a:buNone/>
            </a:pP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civis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“citizen”</a:t>
            </a:r>
          </a:p>
          <a:p>
            <a:pPr marL="0" indent="0" algn="ctr">
              <a:buNone/>
            </a:pPr>
            <a:endParaRPr lang="en-US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*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civitas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referred to the state as constituted by its citizens (more abstract than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civis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25973B85-6439-8FDD-7E44-B7899ADF8661}"/>
              </a:ext>
            </a:extLst>
          </p:cNvPr>
          <p:cNvSpPr/>
          <p:nvPr/>
        </p:nvSpPr>
        <p:spPr>
          <a:xfrm>
            <a:off x="3368565" y="2585793"/>
            <a:ext cx="120869" cy="401829"/>
          </a:xfrm>
          <a:prstGeom prst="downArrow">
            <a:avLst>
              <a:gd name="adj1" fmla="val 32650"/>
              <a:gd name="adj2" fmla="val 695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5333B518-C196-F996-AF1B-393A5E9A5CD5}"/>
              </a:ext>
            </a:extLst>
          </p:cNvPr>
          <p:cNvSpPr/>
          <p:nvPr/>
        </p:nvSpPr>
        <p:spPr>
          <a:xfrm>
            <a:off x="8702565" y="2907576"/>
            <a:ext cx="120869" cy="401829"/>
          </a:xfrm>
          <a:prstGeom prst="downArrow">
            <a:avLst>
              <a:gd name="adj1" fmla="val 32650"/>
              <a:gd name="adj2" fmla="val 695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16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Monarchy and Related Forms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mon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+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archy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= monarchy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“single” + “rule by”</a:t>
            </a:r>
          </a:p>
          <a:p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olig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+ </a:t>
            </a:r>
            <a:r>
              <a:rPr lang="en-US" dirty="0" err="1">
                <a:latin typeface="Osaka" panose="020B0600000000000000" pitchFamily="34" charset="-128"/>
                <a:ea typeface="Osaka" panose="020B0600000000000000" pitchFamily="34" charset="-128"/>
              </a:rPr>
              <a:t>archy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= oligarchy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“few” + “beginning,” “rule”</a:t>
            </a:r>
          </a:p>
          <a:p>
            <a:pPr marL="457200" lvl="1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In English, a monarch is a general, constitutional term referring to a state traditionally ruled by one person (king, queen, or emperor)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In Greek, monarchy refers to a variety of different types of rulers (kings, tyrants, and other despots)</a:t>
            </a:r>
          </a:p>
        </p:txBody>
      </p:sp>
    </p:spTree>
    <p:extLst>
      <p:ext uri="{BB962C8B-B14F-4D97-AF65-F5344CB8AC3E}">
        <p14:creationId xmlns:p14="http://schemas.microsoft.com/office/powerpoint/2010/main" val="38806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is - Wikipedia">
            <a:extLst>
              <a:ext uri="{FF2B5EF4-FFF2-40B4-BE49-F238E27FC236}">
                <a16:creationId xmlns:a16="http://schemas.microsoft.com/office/drawing/2014/main" id="{D955609F-D9B0-E121-6494-AABCEDD8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8585F7-335C-775B-6218-8539959E59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0AB119-1497-9C3D-EE28-E7406FC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Osaka" panose="020B0600000000000000" pitchFamily="34" charset="-128"/>
                <a:ea typeface="Osaka" panose="020B0600000000000000" pitchFamily="34" charset="-128"/>
              </a:rPr>
              <a:t>Monarchy in Ancient Greece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D1301F-F5FF-7ED0-F3F7-726E839C040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In early times the king was probably advised by a council of elders (Greek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bou</a:t>
            </a:r>
            <a:r>
              <a:rPr lang="en-US" i="1" spc="300" dirty="0" err="1">
                <a:latin typeface="Osaka" panose="020B0600000000000000" pitchFamily="34" charset="-128"/>
                <a:ea typeface="Osaka" panose="020B0600000000000000" pitchFamily="34" charset="-128"/>
              </a:rPr>
              <a:t>l</a:t>
            </a:r>
            <a:r>
              <a:rPr lang="en-US" sz="3200" i="1" spc="300" dirty="0" err="1">
                <a:latin typeface="Osaka" panose="020B0600000000000000" pitchFamily="34" charset="-128"/>
                <a:ea typeface="Osaka" panose="020B0600000000000000" pitchFamily="34" charset="-128"/>
              </a:rPr>
              <a:t>ē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Latin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senatus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)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Aristocrats, nobles (derived from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noscere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“to know”; old Latin form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gnoscere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from the base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gno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-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of Greek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gignoskein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, “to begin to know)</a:t>
            </a:r>
          </a:p>
          <a:p>
            <a:pPr marL="0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Assembly of the people in the early monarchies, </a:t>
            </a:r>
            <a:r>
              <a:rPr lang="en-US" i="1" dirty="0" err="1">
                <a:latin typeface="Osaka" panose="020B0600000000000000" pitchFamily="34" charset="-128"/>
                <a:ea typeface="Osaka" panose="020B0600000000000000" pitchFamily="34" charset="-128"/>
              </a:rPr>
              <a:t>ekklesia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</a:t>
            </a:r>
          </a:p>
          <a:p>
            <a:pPr lvl="1"/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But unlikely that they had any power</a:t>
            </a:r>
          </a:p>
          <a:p>
            <a:pPr marL="457200" lvl="1" indent="0">
              <a:buNone/>
            </a:pPr>
            <a:endParaRPr lang="en-US" sz="1000" dirty="0">
              <a:latin typeface="Osaka" panose="020B0600000000000000" pitchFamily="34" charset="-128"/>
              <a:ea typeface="Osaka" panose="020B0600000000000000" pitchFamily="34" charset="-128"/>
            </a:endParaRPr>
          </a:p>
          <a:p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Homer example, </a:t>
            </a:r>
            <a:r>
              <a:rPr lang="en-US" i="1" dirty="0">
                <a:latin typeface="Osaka" panose="020B0600000000000000" pitchFamily="34" charset="-128"/>
                <a:ea typeface="Osaka" panose="020B0600000000000000" pitchFamily="34" charset="-128"/>
              </a:rPr>
              <a:t>Iliad</a:t>
            </a:r>
            <a:r>
              <a:rPr lang="en-US" dirty="0">
                <a:latin typeface="Osaka" panose="020B0600000000000000" pitchFamily="34" charset="-128"/>
                <a:ea typeface="Osaka" panose="020B0600000000000000" pitchFamily="34" charset="-128"/>
              </a:rPr>
              <a:t>  2.84-392</a:t>
            </a:r>
          </a:p>
        </p:txBody>
      </p:sp>
    </p:spTree>
    <p:extLst>
      <p:ext uri="{BB962C8B-B14F-4D97-AF65-F5344CB8AC3E}">
        <p14:creationId xmlns:p14="http://schemas.microsoft.com/office/powerpoint/2010/main" val="38241380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3752</TotalTime>
  <Words>1033</Words>
  <Application>Microsoft Macintosh PowerPoint</Application>
  <PresentationFormat>Widescreen</PresentationFormat>
  <Paragraphs>144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Osaka</vt:lpstr>
      <vt:lpstr>Arial</vt:lpstr>
      <vt:lpstr>Calibri</vt:lpstr>
      <vt:lpstr>Calibri Light</vt:lpstr>
      <vt:lpstr>Office Theme</vt:lpstr>
      <vt:lpstr>Greek Law and Politics</vt:lpstr>
      <vt:lpstr>Outline</vt:lpstr>
      <vt:lpstr>The Greek Polis</vt:lpstr>
      <vt:lpstr>The Greek Polis cont’d</vt:lpstr>
      <vt:lpstr>The Greek Polis cont’d</vt:lpstr>
      <vt:lpstr>The Greek Polis, Aristotle</vt:lpstr>
      <vt:lpstr>Latin Words for “City”</vt:lpstr>
      <vt:lpstr>Monarchy and Related Forms</vt:lpstr>
      <vt:lpstr>Monarchy in Ancient Greece</vt:lpstr>
      <vt:lpstr>Monarchy in Ancient Greece cont’d</vt:lpstr>
      <vt:lpstr>Monarchy in Ancient Greece cont’d</vt:lpstr>
      <vt:lpstr>Democracy</vt:lpstr>
      <vt:lpstr>Athenian Democracy</vt:lpstr>
      <vt:lpstr>Main Features of Athenian Democracy</vt:lpstr>
      <vt:lpstr>Some Notes on Democracy</vt:lpstr>
      <vt:lpstr>Word Study</vt:lpstr>
      <vt:lpstr>What’s Next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Law and Politics</dc:title>
  <dc:creator>A.M. Davis</dc:creator>
  <cp:lastModifiedBy>A.M. Davis</cp:lastModifiedBy>
  <cp:revision>28</cp:revision>
  <dcterms:created xsi:type="dcterms:W3CDTF">2023-07-19T17:54:32Z</dcterms:created>
  <dcterms:modified xsi:type="dcterms:W3CDTF">2024-04-25T21:05:09Z</dcterms:modified>
</cp:coreProperties>
</file>