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0" r:id="rId4"/>
    <p:sldId id="271" r:id="rId5"/>
    <p:sldId id="272" r:id="rId6"/>
    <p:sldId id="259" r:id="rId7"/>
    <p:sldId id="273" r:id="rId8"/>
    <p:sldId id="274" r:id="rId9"/>
    <p:sldId id="275" r:id="rId10"/>
    <p:sldId id="276" r:id="rId11"/>
    <p:sldId id="260" r:id="rId12"/>
    <p:sldId id="277" r:id="rId13"/>
    <p:sldId id="278" r:id="rId14"/>
    <p:sldId id="261" r:id="rId15"/>
    <p:sldId id="279" r:id="rId16"/>
    <p:sldId id="281" r:id="rId17"/>
    <p:sldId id="280" r:id="rId18"/>
    <p:sldId id="282" r:id="rId19"/>
    <p:sldId id="262" r:id="rId20"/>
    <p:sldId id="26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802"/>
  </p:normalViewPr>
  <p:slideViewPr>
    <p:cSldViewPr snapToGrid="0" showGuides="1">
      <p:cViewPr varScale="1">
        <p:scale>
          <a:sx n="120" d="100"/>
          <a:sy n="12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471C-616F-9D40-8B60-8B764E244B34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645-D095-774C-BFDD-00ED041A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645-D095-774C-BFDD-00ED041A16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170C-B036-7777-8C7A-E98768D9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6A0EE-7A65-720F-CB34-305E016F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A06D-E680-86E8-1725-C5E1D464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5CFA-F5FE-7819-9362-31BF70D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1A692-2DEE-6059-5031-EB65C1C3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5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8364-4C5F-5968-6F51-5DE26D53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6A460-021B-773A-7DEF-0286734E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0C96-D022-B1BB-9576-290042C6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0DB5-2558-EB2F-538F-D788EAAC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10BB-EDCA-8E2A-FF40-C4CEAFFF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49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3F8AE-C587-2202-9540-16A43F110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EA087-DC6F-69EA-41B7-52B855E7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2B08-56A9-1B51-71A4-7CC9ED0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8AFD-ED67-95F3-448C-3C38FCEA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6E1C1-DF8E-3AEA-EF4F-36AC4151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69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A961-E72B-5BDE-0161-7703162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9253-CEB6-E0BD-7601-F63B4B62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5A3A-B322-78AB-373D-7017A3A5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EC4FD-43C7-B2FB-C30C-4BF37C5E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BF35-6194-11C9-A36C-9F1FB5EB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522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D453-56F6-EF11-A47B-4238F999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9D2B-E06D-8889-B801-E1C85E3D1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AFE6-D9C3-6A41-3B1D-3E24CAF7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6533-7493-E2A2-CA6D-CA57CC00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B39E-F67E-A79A-0C40-4AE6941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41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CBBF-C8ED-AF94-8CE3-4BB0698A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D273-3716-7EFC-D0D6-FDDA9C84F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ADBD-0B32-5CA9-710C-0CCEB9D0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E1E9D-2030-AA1D-1603-D69F0D9C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9072-642C-168C-1CD1-D52FDF64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022EB-0A4E-DAB0-D574-ABAFA52E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5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7C0D-495B-40C9-1689-B87FCF19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5C71-C4DB-A663-5837-D8F14C14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46ABB-A80E-381C-0CA0-E4030CE1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33615-E0AC-300A-4B1C-8C8AA9B4F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1D1E-D200-019C-676F-9FAE13E60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A47E4-BB43-854D-D354-BEC1F0E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076FC-621D-03FE-E627-53F0228F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62AC4-936C-5E88-C700-784EA0DD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4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342-D05E-BA0F-839F-37B46481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251F2-2E03-9028-E934-A034A963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052CA-B009-1898-D11B-5569283B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BABDB-E64D-20B9-F7C1-6B65DEA2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3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9F892-CFA1-4D45-ED5B-6C116BCF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E388-9307-06F8-F8A6-F8208FB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F208-0951-6C44-A50D-4330F111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81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00B9-3CCD-0AD0-DD00-DD95056F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BDDB-05F1-273A-B2FB-F4090A84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F6DB9-D029-4555-BE1A-683C21192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FF0EA-821F-ACD2-3CAB-CFA7CCBC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60139-44F0-9392-CBE0-F4F2474A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1C30-1008-6BA0-6F5E-7BAA5F52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32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1989-A681-7277-026C-8F8F8963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770C4-06E9-1090-6E5B-41D8D168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6D81A-E091-A03E-F1D3-214677884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AB27-C9EC-013A-2E76-56404CBC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1D211-6107-364A-B762-9EE75BA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CA5E1-CAEE-250D-3031-F1B4902D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42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B0D3-0A5D-FCA5-B549-22C45875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FDA4-CCD3-5841-257F-38EDEE2A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62B3-F2F4-886E-28B3-ED11DC453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DC5D-158D-C346-98AC-02D71FDA153C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AA4B-0487-DA8A-9215-8DBD8D69A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99B7-A25C-510D-084F-4C6D8F24C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A1C4-EF33-424F-BDEC-F1B1974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viantart.com/overflo-stock/art/Stock-Image-Romulus-and-Remus-1723951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lickr.com/photos/ancientartpodcast/922505157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divesgallaecia/458908793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2785"/>
            <a:ext cx="9144000" cy="118717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Law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9755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151–168</a:t>
            </a:r>
            <a:endParaRPr lang="en-US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7044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Magistracies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executive power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imperium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of the magistrates was symbolized by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(a bundle of sticks containing an axe)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Consuls were awarded 12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Dictators were appointed during times of political emergency and given 24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fasces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Appointed for 6 months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From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dico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 speak”)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the Roman context, the word did not always have these negative associations: the word simply referred to the person elected into the office of dictator</a:t>
            </a:r>
          </a:p>
        </p:txBody>
      </p:sp>
    </p:spTree>
    <p:extLst>
      <p:ext uri="{BB962C8B-B14F-4D97-AF65-F5344CB8AC3E}">
        <p14:creationId xmlns:p14="http://schemas.microsoft.com/office/powerpoint/2010/main" val="3569376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Class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Classified the population according to a wealth requirement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Comitia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centuriata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(“assembled by centuries”) elected the highest officials (like consuls), declared war, enacted laws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Comitia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tributa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citizens assembling in tribes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Majority vote by 193 centuries, centuries are assigned unequally among Roman citizens based on how much property they had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richest people get 80 centuries (=votes) + second richest people get 18 centuries (=votes); proletarians only get 1 century (=vote)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Voting starts from the wealthiest centuries, so they always get their way</a:t>
            </a:r>
          </a:p>
        </p:txBody>
      </p:sp>
    </p:spTree>
    <p:extLst>
      <p:ext uri="{BB962C8B-B14F-4D97-AF65-F5344CB8AC3E}">
        <p14:creationId xmlns:p14="http://schemas.microsoft.com/office/powerpoint/2010/main" val="2243221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Senate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Senate was very powerful 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It was made up of ex-magistrates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Discussed and decided all issues of foreign and domestic policy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Did not have legislative authority (they could not enact laws)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However, it was responsible for discussing and drafting the laws to be proposed to the assembly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It was the Roman deliberative body of state</a:t>
            </a:r>
          </a:p>
        </p:txBody>
      </p:sp>
    </p:spTree>
    <p:extLst>
      <p:ext uri="{BB962C8B-B14F-4D97-AF65-F5344CB8AC3E}">
        <p14:creationId xmlns:p14="http://schemas.microsoft.com/office/powerpoint/2010/main" val="2691508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Who was a citizen in Rome?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Enslaved people were not citizens, but joined the citizen body when they were freed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Women could be citizens but could not vote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 the territory grew, there was constant tension about citizenship with the allies (by 100 BCE, allies were 2/3 of the army)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 when people outside of Rome received the right to vote, there is a geographical barrier because of direct democracy</a:t>
            </a:r>
          </a:p>
        </p:txBody>
      </p:sp>
    </p:spTree>
    <p:extLst>
      <p:ext uri="{BB962C8B-B14F-4D97-AF65-F5344CB8AC3E}">
        <p14:creationId xmlns:p14="http://schemas.microsoft.com/office/powerpoint/2010/main" val="901115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army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exercitus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was superior to any other with the Mediterranean basin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Established control over Italy by means of colonies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coloniae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treaties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foedera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free tributary states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municipia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and the client-patron relationship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clientia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with other tribes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After many wars against rival powers in the Mediterranean (Carthage, the Hellenistic kingdoms, and developing nations such as Gaul, Britain, and Germany), Rome came to power</a:t>
            </a:r>
          </a:p>
        </p:txBody>
      </p:sp>
    </p:spTree>
    <p:extLst>
      <p:ext uri="{BB962C8B-B14F-4D97-AF65-F5344CB8AC3E}">
        <p14:creationId xmlns:p14="http://schemas.microsoft.com/office/powerpoint/2010/main" val="237058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Julius Caesar (100-44 BCE), popular leader, politician, etc.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Leads military campaigns in Gaul (58-50 BCE)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Writes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 Bello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Gallico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with annual updates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First Triumvirate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Unofficial political alliance between 3 men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tri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vir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Julius Caesar, Pompey, Crassus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JC enters Italy with army and starts civil war with Pompey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Crosses the Rubicon River in 49 BCE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alea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iacta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est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die is cast”)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Battle of Pharsalus in 48 BCE, victory for Caesar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Pompey flees to Egypt, but is beheaded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JC is appointed dictator for life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dictator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perpetuus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in 45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Assassinated in 44 BCE on the Ides of March (15th)</a:t>
            </a:r>
          </a:p>
        </p:txBody>
      </p:sp>
    </p:spTree>
    <p:extLst>
      <p:ext uri="{BB962C8B-B14F-4D97-AF65-F5344CB8AC3E}">
        <p14:creationId xmlns:p14="http://schemas.microsoft.com/office/powerpoint/2010/main" val="188541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9153E511-F0F0-85FF-A92B-4CB3A0DD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170411"/>
            <a:ext cx="11139055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9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Second Triumvirate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(Augustus), Mark Antony (supporter of JC), Lepidus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Hunt down Caesar’s assassins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Civil war breaks out between Antony and Octavian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defeats Antony and Cleopatra at the Battle of Actium in 31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Octavian becomes the first emperor of Rome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Began the Principate (princeps “first-citizen) and opted for a dyarchy (system of government where the power is shared between the Senate and the emperor)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Granted the title Augustus (“the majestic one”) by the Senate in 27 BCE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Golden Age of 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Augustus (27 BCE-14 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Promises a “Golden Age” or Rome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pax Romana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Promotes himself as the restorer of traditional Roman values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Moral legislation that leads him to exile his daughter Julia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Claims that he restored the Republic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Sponsors literature, Vergil writes for Augustus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Transforms the physical city with extensive temple restoration program and construction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Suetonius says that Augustus “Found Rome a city of bricks and left it a city of marble”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Forum of Augustus and Temple to Mars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Ultor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(“the avenger”)</a:t>
            </a:r>
          </a:p>
        </p:txBody>
      </p:sp>
    </p:spTree>
    <p:extLst>
      <p:ext uri="{BB962C8B-B14F-4D97-AF65-F5344CB8AC3E}">
        <p14:creationId xmlns:p14="http://schemas.microsoft.com/office/powerpoint/2010/main" val="1103431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700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word for law is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(the base of the extended form is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leg-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which in its general sense refers to a “contract, a set form of words, a binding agreement” and can specifically denote “a law that has been passed by an authoritative body”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Augustus as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princeps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Reign of Emperor Justinian (527-565 CE), the great legal code,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Corpus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Iuris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Civilis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was compiled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Purpose was to preserve the law for posterity and also to assist the education of law students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Corpus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Iuris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Civilis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consisted of four main sections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Digests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or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Pandects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Institutes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(first principles in the law)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Codex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(imperial statutes)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Novellae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Constitutiones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(Justinian’s new legislation)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 was largely eclipsed by the laws of the Germanic kingdoms of Western Europe during the sixth to eleventh centuries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Revitalization of Roman laws occurred in the eleventh century</a:t>
            </a:r>
          </a:p>
        </p:txBody>
      </p:sp>
    </p:spTree>
    <p:extLst>
      <p:ext uri="{BB962C8B-B14F-4D97-AF65-F5344CB8AC3E}">
        <p14:creationId xmlns:p14="http://schemas.microsoft.com/office/powerpoint/2010/main" val="87502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Foundation Myths and the Founding of Rome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Class Structure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 Empire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Derivatives in Legal Vocabulary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Legal Phrases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123535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Derivatives in Legal Vocabulary</a:t>
            </a:r>
            <a:b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pp. 160-162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6EB7F9-95B2-8867-D0E9-35A54AA0C4E3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Legal Phrases</a:t>
            </a:r>
          </a:p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pp. 163-164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82BF69-A543-9479-C0AD-2F78F3B37AFF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Study!</a:t>
            </a:r>
          </a:p>
        </p:txBody>
      </p:sp>
    </p:spTree>
    <p:extLst>
      <p:ext uri="{BB962C8B-B14F-4D97-AF65-F5344CB8AC3E}">
        <p14:creationId xmlns:p14="http://schemas.microsoft.com/office/powerpoint/2010/main" val="2866544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Commerce and economics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7, pp. 169–189</a:t>
            </a:r>
          </a:p>
        </p:txBody>
      </p:sp>
    </p:spTree>
    <p:extLst>
      <p:ext uri="{BB962C8B-B14F-4D97-AF65-F5344CB8AC3E}">
        <p14:creationId xmlns:p14="http://schemas.microsoft.com/office/powerpoint/2010/main" val="202442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Foundation Myth: Aeneas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Virgil’s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Aeneid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(book 2 covers the destruction of Troy)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Aenas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: Trojan prince who fought in the Trojan War, but flees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of Venus and Anchises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Travelled to Italy and founded the city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Lavinium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(named after his second wife Lavinia)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Son is Ascanius/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Iulus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Julian family traces their lineage back to Aeneas (and therefore 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Founds Alba Longa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Eventually descendants will found Rome</a:t>
            </a:r>
          </a:p>
        </p:txBody>
      </p:sp>
    </p:spTree>
    <p:extLst>
      <p:ext uri="{BB962C8B-B14F-4D97-AF65-F5344CB8AC3E}">
        <p14:creationId xmlns:p14="http://schemas.microsoft.com/office/powerpoint/2010/main" val="1124109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Foundation Myth: Romulus and Remus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and Remus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Twin sons of Rhea Silvia (Vestal Virgin) and Mars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Aeneas’ descendants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Exposed as infants, but nurtured by a she-wolf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lupa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They overthrow their bad uncle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Amulius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and reinstate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Numitor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their grandfather as king of Alba Longa</a:t>
            </a:r>
          </a:p>
        </p:txBody>
      </p:sp>
      <p:pic>
        <p:nvPicPr>
          <p:cNvPr id="33" name="Content Placeholder 32" descr="A statue of a wolf with babies&#10;&#10;Description automatically generated">
            <a:extLst>
              <a:ext uri="{FF2B5EF4-FFF2-40B4-BE49-F238E27FC236}">
                <a16:creationId xmlns:a16="http://schemas.microsoft.com/office/drawing/2014/main" id="{7DF506A6-5AD9-AC8E-2B49-659453505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2" y="2058194"/>
            <a:ext cx="5181600" cy="3886200"/>
          </a:xfrm>
          <a:solidFill>
            <a:schemeClr val="bg1">
              <a:alpha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0638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Founding of Rome and the 7 Hills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77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and Remus decide to establish a city, but disagree on where to locate it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— Palatine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Remus — Aventine Hill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kills Remus because of a conflict over an omen, becomes the first king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Legendary founding date for Rome: April 21, 753 BCE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But! Earlier settlement and burials exist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Romulus = little Rome, (diminutive form) so he must have been named after Rome and not the other way around</a:t>
            </a:r>
          </a:p>
        </p:txBody>
      </p:sp>
      <p:pic>
        <p:nvPicPr>
          <p:cNvPr id="7" name="Content Placeholder 6" descr="A map of the ancient city of capitoline hill&#10;&#10;Description automatically generated">
            <a:extLst>
              <a:ext uri="{FF2B5EF4-FFF2-40B4-BE49-F238E27FC236}">
                <a16:creationId xmlns:a16="http://schemas.microsoft.com/office/drawing/2014/main" id="{2BA7166F-793F-DFC1-A9C1-1A9E72BA0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407806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Romans first referred to their system of government as a “Republic”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res publica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affairs, or property, of the people” but literally “the public thing”)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Modern term means “a form of government in which the people or their elected representatives possess the supreme power” and is virtually synonymous with “representative democracy”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Value of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(“freedom”) in Roman democracy</a:t>
            </a: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in Rome meant the freedom of the wealthy, political classes to compete for political office without the domination of a monarch</a:t>
            </a:r>
          </a:p>
        </p:txBody>
      </p:sp>
    </p:spTree>
    <p:extLst>
      <p:ext uri="{BB962C8B-B14F-4D97-AF65-F5344CB8AC3E}">
        <p14:creationId xmlns:p14="http://schemas.microsoft.com/office/powerpoint/2010/main" val="2683755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92500" lnSpcReduction="20000"/>
          </a:bodyPr>
          <a:lstStyle/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Libertas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was to secure this political freedom that the kings had been driven out of Rome (an event traditionally dated to 510 BCE)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Tarquinius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Superbus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was the last of the 7 kings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king’s son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Sextus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Tarquinius assaults Lucretia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She kills herself after telling her father and brothers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Event leads to overthrow the monarchy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Lucius Junius Brutus founds the Republic and becomes one of the first consuls in 509 BCE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Visit to the Oracle at Delphi prophesies Brutus’ consulship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His descendant Brutus is one of Julius Caesar’s assassins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Note: 509 BCE coincides with the start of Athenian democracy under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Kleisthenes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044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Roman Republic cont’d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Republic was a mixed constitution consisting of executive magistrates, an advisory Senate drawn from the wealthy citizens, and popular assemblies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Aimed at achieving a balance of the competing elements in the state</a:t>
            </a:r>
          </a:p>
        </p:txBody>
      </p:sp>
      <p:pic>
        <p:nvPicPr>
          <p:cNvPr id="6" name="Picture 5" descr="A manhole cover with a word on it&#10;&#10;Description automatically generated">
            <a:extLst>
              <a:ext uri="{FF2B5EF4-FFF2-40B4-BE49-F238E27FC236}">
                <a16:creationId xmlns:a16="http://schemas.microsoft.com/office/drawing/2014/main" id="{ABF9A1E8-0273-7A35-E903-960EA9C6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4134" y="3607810"/>
            <a:ext cx="3303732" cy="24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3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cient Rome travel - Lonely Planet | Rome, Lazio, Italy, Europe">
            <a:extLst>
              <a:ext uri="{FF2B5EF4-FFF2-40B4-BE49-F238E27FC236}">
                <a16:creationId xmlns:a16="http://schemas.microsoft.com/office/drawing/2014/main" id="{5E56977D-22BB-1B18-5B86-13D5915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88F5D-E1D4-4C7B-56C6-2DF24BEAB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2D27A-781E-226A-435B-E0854BF715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Roman Magistracies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C30D-80EE-2CAB-4DD1-C3F6466C3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Magistracies were contested by the patricians (“founding fathers” of the state)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*Senior magistracies: consuls, praetors, and censors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Consuls: executive power over the army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Praetors: administer the law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Censors: take census, review citizen body, award contracts</a:t>
            </a: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**Junior magistracies: quaestors, aediles, and tribunes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Quaestors: administer the finances of the Republic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Aediles: administer the city, roads, temples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(Plebeian) Tribunes: veto legislation, convene Senate, help citizen</a:t>
            </a:r>
          </a:p>
          <a:p>
            <a:pPr marL="0" indent="0">
              <a:buNone/>
            </a:pPr>
            <a:endParaRPr lang="en-US" sz="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 Elected by the assembly of citizens in centuries</a:t>
            </a: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** Elected by the assembly of citizens by tribes</a:t>
            </a:r>
          </a:p>
        </p:txBody>
      </p:sp>
    </p:spTree>
    <p:extLst>
      <p:ext uri="{BB962C8B-B14F-4D97-AF65-F5344CB8AC3E}">
        <p14:creationId xmlns:p14="http://schemas.microsoft.com/office/powerpoint/2010/main" val="2924579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1521</Words>
  <Application>Microsoft Macintosh PowerPoint</Application>
  <PresentationFormat>Widescreen</PresentationFormat>
  <Paragraphs>150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Osaka</vt:lpstr>
      <vt:lpstr>Arial</vt:lpstr>
      <vt:lpstr>Calibri</vt:lpstr>
      <vt:lpstr>Calibri Light</vt:lpstr>
      <vt:lpstr>Office Theme</vt:lpstr>
      <vt:lpstr>Roman Law and Politics</vt:lpstr>
      <vt:lpstr>Outline</vt:lpstr>
      <vt:lpstr>Foundation Myth: Aeneas</vt:lpstr>
      <vt:lpstr>Foundation Myth: Romulus and Remus</vt:lpstr>
      <vt:lpstr>Founding of Rome and the 7 Hills</vt:lpstr>
      <vt:lpstr>The Roman Republic</vt:lpstr>
      <vt:lpstr>The Roman Republic cont’d</vt:lpstr>
      <vt:lpstr>The Roman Republic cont’d</vt:lpstr>
      <vt:lpstr>Roman Magistracies</vt:lpstr>
      <vt:lpstr>Roman Magistracies cont’d</vt:lpstr>
      <vt:lpstr>The Roman Class Structure</vt:lpstr>
      <vt:lpstr>The Roman Senate</vt:lpstr>
      <vt:lpstr>Who was a citizen in Rome?</vt:lpstr>
      <vt:lpstr>The Roman Empire</vt:lpstr>
      <vt:lpstr>The Roman Empire cont’d</vt:lpstr>
      <vt:lpstr>PowerPoint Presentation</vt:lpstr>
      <vt:lpstr>The Roman Empire cont’d</vt:lpstr>
      <vt:lpstr>The Golden Age of Rome</vt:lpstr>
      <vt:lpstr>Roman Law</vt:lpstr>
      <vt:lpstr>Latin Derivatives in Legal Vocabulary pp. 160-162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Law and Politics</dc:title>
  <dc:creator>A.M. Davis</dc:creator>
  <cp:lastModifiedBy>A.M. Davis</cp:lastModifiedBy>
  <cp:revision>14</cp:revision>
  <dcterms:created xsi:type="dcterms:W3CDTF">2023-07-24T19:25:37Z</dcterms:created>
  <dcterms:modified xsi:type="dcterms:W3CDTF">2024-02-10T23:43:23Z</dcterms:modified>
</cp:coreProperties>
</file>