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B758-B14D-8446-BBA8-F53D9E03F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EBBBD-ADEC-6543-B1FF-9910BF1A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5A38C-E1F8-0647-931D-0D502171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D725-F12A-7E41-8B91-C18F93CA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0ACD7-1C93-0C4E-BFAE-EC535824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EB62-5144-CD4A-8C6A-F95EA814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C43B7-33D6-6E4C-9FC5-E05B9968D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BD91E-C17F-8042-8640-F0FAAEF3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D59D3-6D05-9248-BAA6-B55134ED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D065A-3DFE-B145-BCE2-04DF0364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1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EDD6D-D0DC-6243-8DA4-595036CFF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19E01-DCAB-954C-8473-60BAB159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2536F-04D6-5446-A734-FD8230A7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9CF6-FFD2-EB41-A744-2AD192FE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0F6A-F58B-484C-B1D9-BF282CF5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3A9E4-A4F9-9148-A1BA-BC5D8DF8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6AD2-B747-D947-990F-523AC1E43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0158-5857-184F-9D89-C0F41782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A357F-B615-CC4C-BB17-741026F0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AEA4F-D3C0-1246-8CB1-16F8DE42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13FD-D5D0-B94E-B4F7-A1249EFF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2758A-6152-3645-9FE7-4C0753A47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F8E45-4C65-F24D-A125-C25E2C94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C6BE0-4E77-224A-AFE3-5A9C75FA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95E2-8A49-B54B-BF27-C9137133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F7053-0F96-BC44-9A31-FADE88E6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1A622-B1E6-1F4D-B2F3-B7D6738AC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00590-1E2E-2D41-8178-D5625388B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4AF77-150A-6249-99F6-AC185E9F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4CE4A-8AD2-254B-ADE1-14969F55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56F63-2871-AB40-98C2-ECF7E3FA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3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A956-F01D-EE4A-B199-6F138338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9C259-3A5F-2847-96AD-EFCE10AD8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CAC3D-990F-0444-92A5-868FE3E6C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A14A6-10B6-FC4E-AAD6-98330A390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3C179-A3A7-FA41-AD44-CC2ECF06B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E6AA3-D929-C54E-8946-0F3A1731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D0599D-C802-C145-B11F-BDD5972E6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3F4CC4-9FAA-7348-BFA0-C1874340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82E4-180A-254F-B870-3A2B7E82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9A4DB-72B1-134F-943C-B67E9797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77E1-9FA6-DB48-8850-AA87EEFC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F9F99-8EC9-3347-A7F5-EC400CC8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D8D27-C24E-694E-93CC-AE440BB0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9F5403-E34E-8842-B1E0-BC6436AE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59AEE-6E04-C64A-A499-BEF6DB5A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2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7F812-4931-C741-847D-9816446D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77AEB-B597-0F48-81D2-F3A4CBF6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E527B-FFCB-2948-88A7-509E335E0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B6931-E26A-0241-BA19-E1A71670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DDD39-754B-A149-A577-0F10B668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ADE0C-07F5-2F46-912C-520897BE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E89E4-6753-2F40-A2DD-E382EAA1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47E5A-E9FB-624F-9BA1-240205CB3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974A6-E49D-CD41-91D2-5EEADFF33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4F72A-F5EC-7544-B204-10DB610F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30304-B25E-A245-9F25-5189F36B5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743FE-672E-2940-B663-34C69FB0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1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949C61-D858-4C4A-A5D2-0CCECD4C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26111-3B71-E244-B56F-1AA14FEE8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F1E66-A984-4A47-AD3A-5AF3D8338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F384-5151-6F4A-950F-405FC646E5E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1CDBF-5C3A-D44B-81E3-7B9483C9D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0590-0B50-FD45-AD6C-0BBC04424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69B5-4363-C342-B9C0-5F3DBF97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2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F953-8A01-B64E-A013-53D287D78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38</a:t>
            </a:r>
            <a:br>
              <a:rPr lang="en-US" dirty="0"/>
            </a:br>
            <a:r>
              <a:rPr lang="en-US" dirty="0"/>
              <a:t>Conditional Relative Clauses</a:t>
            </a:r>
            <a:br>
              <a:rPr lang="en-US" dirty="0"/>
            </a:br>
            <a:r>
              <a:rPr lang="en-US" dirty="0"/>
              <a:t>Relative Adverbs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886D4-8649-2744-990F-F639817A8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9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EFB5-82D1-8949-B9C0-FAC1A115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1DEF9-B203-CE4E-8BB7-8DD71D65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nobody or nothing in particular is specified</a:t>
            </a:r>
          </a:p>
          <a:p>
            <a:r>
              <a:rPr lang="en-US" dirty="0"/>
              <a:t>Contrasts with definiteness, generality</a:t>
            </a:r>
          </a:p>
          <a:p>
            <a:r>
              <a:rPr lang="en-US" dirty="0"/>
              <a:t>e.g. “I despise that person over there who is wearing a mauve sweater.”</a:t>
            </a:r>
          </a:p>
          <a:p>
            <a:r>
              <a:rPr lang="en-US" dirty="0"/>
              <a:t>the speaker has a definite individual in mind</a:t>
            </a:r>
          </a:p>
          <a:p>
            <a:r>
              <a:rPr lang="en-US" dirty="0"/>
              <a:t>but “I despise whoever wears a mauve sweater.”</a:t>
            </a:r>
          </a:p>
          <a:p>
            <a:r>
              <a:rPr lang="en-US" dirty="0"/>
              <a:t>here speaker’s hatred is directed at anyone who wears a mauve sweater</a:t>
            </a:r>
          </a:p>
          <a:p>
            <a:r>
              <a:rPr lang="en-US" dirty="0"/>
              <a:t>note English marker of indefiniteness or generality added to relative pronoun: “who</a:t>
            </a:r>
            <a:r>
              <a:rPr lang="en-US" i="1" dirty="0"/>
              <a:t>ever</a:t>
            </a:r>
            <a:r>
              <a:rPr lang="en-US" dirty="0"/>
              <a:t>”</a:t>
            </a:r>
          </a:p>
          <a:p>
            <a:r>
              <a:rPr lang="en-US" dirty="0"/>
              <a:t>Greek has various ways to indicate this concept</a:t>
            </a:r>
          </a:p>
        </p:txBody>
      </p:sp>
    </p:spTree>
    <p:extLst>
      <p:ext uri="{BB962C8B-B14F-4D97-AF65-F5344CB8AC3E}">
        <p14:creationId xmlns:p14="http://schemas.microsoft.com/office/powerpoint/2010/main" val="53868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A1A5-A21B-DD48-8C46-1D417E32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indefiniteness or generality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EFAA0-1B5E-E940-B824-FFF9F283B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using an indefinite pronoun</a:t>
            </a:r>
            <a:r>
              <a:rPr lang="el-GR" dirty="0"/>
              <a:t> </a:t>
            </a:r>
            <a:r>
              <a:rPr lang="en-US" dirty="0"/>
              <a:t>or adjective</a:t>
            </a:r>
          </a:p>
          <a:p>
            <a:r>
              <a:rPr lang="en-US" dirty="0"/>
              <a:t>e.g. </a:t>
            </a:r>
            <a:r>
              <a:rPr lang="el-GR" dirty="0" err="1"/>
              <a:t>ἔκλεψέν</a:t>
            </a:r>
            <a:r>
              <a:rPr lang="el-GR" dirty="0"/>
              <a:t> τις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ἵππον</a:t>
            </a:r>
            <a:r>
              <a:rPr lang="en-US" dirty="0"/>
              <a:t> (“Someone stole the horse.”) vs </a:t>
            </a:r>
            <a:r>
              <a:rPr lang="el-GR" dirty="0"/>
              <a:t>ο</a:t>
            </a:r>
            <a:r>
              <a:rPr lang="en-US" dirty="0" err="1"/>
              <a:t>ὗ</a:t>
            </a:r>
            <a:r>
              <a:rPr lang="el-GR" dirty="0"/>
              <a:t>τος</a:t>
            </a:r>
            <a:r>
              <a:rPr lang="en-US" dirty="0"/>
              <a:t>/</a:t>
            </a:r>
            <a:r>
              <a:rPr lang="el-GR" dirty="0" err="1"/>
              <a:t>ὅδε</a:t>
            </a:r>
            <a:r>
              <a:rPr lang="en-US" dirty="0"/>
              <a:t>/</a:t>
            </a:r>
            <a:r>
              <a:rPr lang="el-GR" dirty="0" err="1"/>
              <a:t>ἐκεῖνος</a:t>
            </a:r>
            <a:r>
              <a:rPr lang="el-GR" dirty="0"/>
              <a:t> </a:t>
            </a:r>
            <a:r>
              <a:rPr lang="el-GR" dirty="0" err="1"/>
              <a:t>ἔκλεψεν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ἵππον</a:t>
            </a:r>
            <a:r>
              <a:rPr lang="en-US" dirty="0"/>
              <a:t> (“This/that guy stole the horse”)</a:t>
            </a:r>
          </a:p>
          <a:p>
            <a:r>
              <a:rPr lang="en-US" dirty="0"/>
              <a:t>2. a. in a relative clause, using an indefinite relative pronoun</a:t>
            </a:r>
          </a:p>
          <a:p>
            <a:r>
              <a:rPr lang="en-US" dirty="0"/>
              <a:t>e.g. </a:t>
            </a:r>
            <a:r>
              <a:rPr lang="en-US" dirty="0" err="1"/>
              <a:t>ὅ</a:t>
            </a:r>
            <a:r>
              <a:rPr lang="el-GR" dirty="0"/>
              <a:t>στις </a:t>
            </a:r>
            <a:r>
              <a:rPr lang="el-GR" dirty="0" err="1"/>
              <a:t>ἔκλεψεν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ἵππον</a:t>
            </a:r>
            <a:r>
              <a:rPr lang="el-GR" dirty="0"/>
              <a:t> κακός </a:t>
            </a:r>
            <a:r>
              <a:rPr lang="el-GR" dirty="0" err="1"/>
              <a:t>ἐστίν</a:t>
            </a:r>
            <a:r>
              <a:rPr lang="el-GR" dirty="0"/>
              <a:t> </a:t>
            </a:r>
            <a:r>
              <a:rPr lang="en-US" dirty="0"/>
              <a:t>(“Whoever stole the horse is bad.”) vs </a:t>
            </a:r>
            <a:r>
              <a:rPr lang="el-GR" dirty="0"/>
              <a:t>ο</a:t>
            </a:r>
            <a:r>
              <a:rPr lang="en-US" dirty="0" err="1"/>
              <a:t>ὗ</a:t>
            </a:r>
            <a:r>
              <a:rPr lang="el-GR" dirty="0"/>
              <a:t>τος</a:t>
            </a:r>
            <a:r>
              <a:rPr lang="en-US" dirty="0"/>
              <a:t>/</a:t>
            </a:r>
            <a:r>
              <a:rPr lang="el-GR" dirty="0" err="1"/>
              <a:t>ὅδε</a:t>
            </a:r>
            <a:r>
              <a:rPr lang="en-US" dirty="0"/>
              <a:t>/</a:t>
            </a:r>
            <a:r>
              <a:rPr lang="el-GR" dirty="0" err="1"/>
              <a:t>ἐκεῖνος</a:t>
            </a:r>
            <a:r>
              <a:rPr lang="en-US" dirty="0"/>
              <a:t> </a:t>
            </a:r>
            <a:r>
              <a:rPr lang="en-US" dirty="0" err="1"/>
              <a:t>ὁ</a:t>
            </a:r>
            <a:r>
              <a:rPr lang="el-GR" dirty="0"/>
              <a:t> </a:t>
            </a:r>
            <a:r>
              <a:rPr lang="el-GR" dirty="0" err="1"/>
              <a:t>ἄνθρωπος</a:t>
            </a:r>
            <a:r>
              <a:rPr lang="el-GR" dirty="0"/>
              <a:t> </a:t>
            </a:r>
            <a:r>
              <a:rPr lang="el-GR" dirty="0" err="1"/>
              <a:t>ὃς</a:t>
            </a:r>
            <a:r>
              <a:rPr lang="el-GR" dirty="0"/>
              <a:t> </a:t>
            </a:r>
            <a:r>
              <a:rPr lang="el-GR" dirty="0" err="1"/>
              <a:t>ἔκλεψεν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ἵππον</a:t>
            </a:r>
            <a:r>
              <a:rPr lang="en-US" dirty="0"/>
              <a:t> </a:t>
            </a:r>
            <a:r>
              <a:rPr lang="el-GR" dirty="0"/>
              <a:t>κακός </a:t>
            </a:r>
            <a:r>
              <a:rPr lang="el-GR" dirty="0" err="1"/>
              <a:t>ἐστίν</a:t>
            </a:r>
            <a:r>
              <a:rPr lang="en-US" dirty="0"/>
              <a:t> (“That man [there] who stole the horse is bad.”)</a:t>
            </a:r>
          </a:p>
          <a:p>
            <a:r>
              <a:rPr lang="en-US" dirty="0"/>
              <a:t>2. b. using a definite relative pronoun but adding </a:t>
            </a:r>
            <a:r>
              <a:rPr lang="en-US" dirty="0" err="1"/>
              <a:t>ἄ</a:t>
            </a:r>
            <a:r>
              <a:rPr lang="el-GR" dirty="0"/>
              <a:t>ν</a:t>
            </a:r>
            <a:r>
              <a:rPr lang="en-US" dirty="0"/>
              <a:t> + subjunctive (when talking about present or future) or optative [and no </a:t>
            </a:r>
            <a:r>
              <a:rPr lang="en-US" dirty="0" err="1"/>
              <a:t>ἄ</a:t>
            </a:r>
            <a:r>
              <a:rPr lang="el-GR" dirty="0"/>
              <a:t>ν</a:t>
            </a:r>
            <a:r>
              <a:rPr lang="en-US" dirty="0"/>
              <a:t>] (when talking about past)</a:t>
            </a:r>
          </a:p>
          <a:p>
            <a:r>
              <a:rPr lang="en-US" dirty="0"/>
              <a:t>e.g. </a:t>
            </a:r>
            <a:r>
              <a:rPr lang="en-US" dirty="0" err="1"/>
              <a:t>ὃ</a:t>
            </a:r>
            <a:r>
              <a:rPr lang="el-GR" dirty="0"/>
              <a:t>ς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/>
              <a:t>κλέπτῃ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ἵππον</a:t>
            </a:r>
            <a:r>
              <a:rPr lang="el-GR" dirty="0"/>
              <a:t> κακός </a:t>
            </a:r>
            <a:r>
              <a:rPr lang="el-GR" dirty="0" err="1"/>
              <a:t>ἐστίν</a:t>
            </a:r>
            <a:r>
              <a:rPr lang="el-GR" dirty="0"/>
              <a:t> (</a:t>
            </a:r>
            <a:r>
              <a:rPr lang="en-US" dirty="0"/>
              <a:t>”Whoever steals the horse is bad”), </a:t>
            </a:r>
            <a:r>
              <a:rPr lang="en-US" dirty="0" err="1"/>
              <a:t>ὃ</a:t>
            </a:r>
            <a:r>
              <a:rPr lang="el-GR" dirty="0"/>
              <a:t>ς </a:t>
            </a:r>
            <a:r>
              <a:rPr lang="el-GR" dirty="0" err="1"/>
              <a:t>κλέπτοι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ἵππον</a:t>
            </a:r>
            <a:r>
              <a:rPr lang="el-GR" dirty="0"/>
              <a:t> κακός </a:t>
            </a:r>
            <a:r>
              <a:rPr lang="el-GR" dirty="0" err="1"/>
              <a:t>ἐστίν</a:t>
            </a:r>
            <a:r>
              <a:rPr lang="el-GR" dirty="0"/>
              <a:t> (</a:t>
            </a:r>
            <a:r>
              <a:rPr lang="en-US" dirty="0"/>
              <a:t>”Whoever was stealing the horse is bad”</a:t>
            </a:r>
          </a:p>
          <a:p>
            <a:r>
              <a:rPr lang="en-US" dirty="0"/>
              <a:t>NOTE: any negative in indefinite clause will be with </a:t>
            </a:r>
            <a:r>
              <a:rPr lang="el-GR" dirty="0"/>
              <a:t>μη (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n-US" dirty="0"/>
              <a:t>is about negating specific, definite)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5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E0C6-4732-F147-8A36-49B825B8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Indefiniteness in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11924-90E5-6946-AEE2-93C183F8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seen this use of </a:t>
            </a:r>
            <a:r>
              <a:rPr lang="en-US" dirty="0" err="1"/>
              <a:t>ἄ</a:t>
            </a:r>
            <a:r>
              <a:rPr lang="el-GR" dirty="0"/>
              <a:t>ν</a:t>
            </a:r>
            <a:r>
              <a:rPr lang="en-US" dirty="0"/>
              <a:t> and subjunctive and [no </a:t>
            </a:r>
            <a:r>
              <a:rPr lang="en-US" dirty="0" err="1"/>
              <a:t>ἄ</a:t>
            </a:r>
            <a:r>
              <a:rPr lang="el-GR" dirty="0"/>
              <a:t>ν</a:t>
            </a:r>
            <a:r>
              <a:rPr lang="en-US" dirty="0"/>
              <a:t>] optative before: in conditionals called ”general” conditions and in future “more vivid” [really just future general] type.</a:t>
            </a:r>
          </a:p>
          <a:p>
            <a:r>
              <a:rPr lang="en-US" dirty="0"/>
              <a:t>There we added “ever” in English to bring out the idea of the general, which is really the same as the indefinite.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7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364B-6160-B247-8D50-CDF39F23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relative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2C0A1-308E-B04B-9F04-ECAABB1D5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relative clause that refers to an indefinite person or thing can often be framed as an if-clause or protasis.</a:t>
            </a:r>
          </a:p>
          <a:p>
            <a:r>
              <a:rPr lang="en-US" dirty="0"/>
              <a:t>e.g. “Whoever pulls forth this sword from the stone will be king” = “If any one pulls forth this sword from the stone, he will be king”</a:t>
            </a:r>
          </a:p>
          <a:p>
            <a:r>
              <a:rPr lang="en-US" dirty="0"/>
              <a:t>Thus indefinite relative clauses (using indef. rel. pronoun </a:t>
            </a:r>
            <a:r>
              <a:rPr lang="en-US" dirty="0" err="1"/>
              <a:t>ὅ</a:t>
            </a:r>
            <a:r>
              <a:rPr lang="el-GR" dirty="0"/>
              <a:t>στις </a:t>
            </a:r>
            <a:r>
              <a:rPr lang="el-GR" dirty="0" err="1"/>
              <a:t>ἥτις</a:t>
            </a:r>
            <a:r>
              <a:rPr lang="el-GR" dirty="0"/>
              <a:t> </a:t>
            </a:r>
            <a:r>
              <a:rPr lang="el-GR" dirty="0" err="1"/>
              <a:t>ὅ</a:t>
            </a:r>
            <a:r>
              <a:rPr lang="el-GR" dirty="0"/>
              <a:t> τι</a:t>
            </a:r>
            <a:r>
              <a:rPr lang="en-US" dirty="0"/>
              <a:t> or using relative pronoun </a:t>
            </a:r>
            <a:r>
              <a:rPr lang="en-US" dirty="0" err="1"/>
              <a:t>ὅ</a:t>
            </a:r>
            <a:r>
              <a:rPr lang="el-GR" dirty="0"/>
              <a:t>ς </a:t>
            </a:r>
            <a:r>
              <a:rPr lang="el-GR" dirty="0" err="1"/>
              <a:t>ἥ</a:t>
            </a:r>
            <a:r>
              <a:rPr lang="el-GR" dirty="0"/>
              <a:t> </a:t>
            </a:r>
            <a:r>
              <a:rPr lang="el-GR" dirty="0" err="1"/>
              <a:t>ὅ</a:t>
            </a:r>
            <a:r>
              <a:rPr lang="en-US" dirty="0"/>
              <a:t> with indefinite antecedent expressed or understood</a:t>
            </a:r>
            <a:r>
              <a:rPr lang="el-GR" dirty="0"/>
              <a:t>)</a:t>
            </a:r>
            <a:r>
              <a:rPr lang="en-US" dirty="0"/>
              <a:t> can use all the different constructions and combinations that conditionals use. </a:t>
            </a:r>
          </a:p>
          <a:p>
            <a:r>
              <a:rPr lang="en-US" dirty="0"/>
              <a:t>See textbook pp. 272–273 for all the combinations</a:t>
            </a:r>
          </a:p>
        </p:txBody>
      </p:sp>
    </p:spTree>
    <p:extLst>
      <p:ext uri="{BB962C8B-B14F-4D97-AF65-F5344CB8AC3E}">
        <p14:creationId xmlns:p14="http://schemas.microsoft.com/office/powerpoint/2010/main" val="48340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6255-3062-814A-B139-A758F6BC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9644E-CB82-CA4B-B2D2-AE1466C1A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 clauses can begin with a relative adverb, corresponding to an expressed or understood antecedent in the main clause.</a:t>
            </a:r>
          </a:p>
          <a:p>
            <a:r>
              <a:rPr lang="en-US" dirty="0"/>
              <a:t>E.g. ”There, where the shadows dwell, few dare to go.”</a:t>
            </a:r>
          </a:p>
          <a:p>
            <a:r>
              <a:rPr lang="en-US" dirty="0"/>
              <a:t>“Back then, when gas was $1 a gallon, people drove all the time.</a:t>
            </a:r>
          </a:p>
          <a:p>
            <a:r>
              <a:rPr lang="en-US" dirty="0"/>
              <a:t>“That is how the cookie crumbles”</a:t>
            </a:r>
          </a:p>
          <a:p>
            <a:r>
              <a:rPr lang="en-US" dirty="0"/>
              <a:t>See the textbook, p.273–4 for a list </a:t>
            </a:r>
            <a:r>
              <a:rPr lang="en-US"/>
              <a:t>of these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3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558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Lesson 38 Conditional Relative Clauses Relative Adverbs</vt:lpstr>
      <vt:lpstr>Indefiniteness</vt:lpstr>
      <vt:lpstr>Expressing indefiniteness or generality in Greek</vt:lpstr>
      <vt:lpstr>Indefiniteness in conditions</vt:lpstr>
      <vt:lpstr>Conditional relative clauses</vt:lpstr>
      <vt:lpstr>Relative adverbs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38 Conditional Relative Clauses Relative Adverbs</dc:title>
  <dc:creator>Alexander J. Hollmann</dc:creator>
  <cp:lastModifiedBy>Alexander J. Hollmann</cp:lastModifiedBy>
  <cp:revision>8</cp:revision>
  <dcterms:created xsi:type="dcterms:W3CDTF">2022-04-11T19:05:25Z</dcterms:created>
  <dcterms:modified xsi:type="dcterms:W3CDTF">2022-04-11T23:04:46Z</dcterms:modified>
</cp:coreProperties>
</file>