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>
        <p:scale>
          <a:sx n="95" d="100"/>
          <a:sy n="95" d="100"/>
        </p:scale>
        <p:origin x="12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7F75E-213D-F049-A19D-21695CEEA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99C3E-05B7-0745-A759-FF3D99D9D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7BE91-D31C-C744-83A6-58AE30DC9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6D9B-CEA8-6A4B-9989-1F9EA4A54214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9DE54-8F08-C44A-BE50-7A3DF182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B8FAC-4838-004A-8EC0-2638B764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719A-8D70-8A43-BFE0-B4BFDBF74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6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B1B42-9BCB-3749-A8F9-EAD25773D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889A9-7DDB-ED4C-B1E1-07DA17183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6A55E-E65F-974F-961A-20170C831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6D9B-CEA8-6A4B-9989-1F9EA4A54214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E702A-797D-3041-8D87-DE60A90D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7F9EE-B575-0049-AA78-97C4B9FEA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719A-8D70-8A43-BFE0-B4BFDBF74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9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63BEED-C9C0-CC45-B694-70524E735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843594-7909-B749-A269-8462ED575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71995-0095-5F48-B813-E238684E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6D9B-CEA8-6A4B-9989-1F9EA4A54214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CB7FA-0E47-964F-9A8C-3C9B66E1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55472-6FEF-9B41-A24D-F2E958303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719A-8D70-8A43-BFE0-B4BFDBF74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B20C-2CB0-4448-9A28-9FF852125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D9C03-4C15-9E43-941D-E70AE088E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9E6AB-ECBF-2F4C-96C2-CF2056F2B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6D9B-CEA8-6A4B-9989-1F9EA4A54214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DA2A0-E432-DE4C-8CED-3B65F5AD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C0A63-6B4A-204F-B449-B582F202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719A-8D70-8A43-BFE0-B4BFDBF74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1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AC574-1F6F-8647-8BC1-2F062C9BA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721DD-B084-E847-A328-08797B8EC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BA81F-21B5-284F-9B30-0789F242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6D9B-CEA8-6A4B-9989-1F9EA4A54214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1C2B7-F471-8B40-A29B-0CB2AA2AB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395BA-F4EA-E840-B21A-2EAF91114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719A-8D70-8A43-BFE0-B4BFDBF74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2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FDFFA-DD05-714A-8F75-8491263D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BB361-0B67-F144-A421-5AFE88695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A7A6B-7C0F-C34E-BE84-25B009277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92622-C2A4-BF4B-B19E-ED98305A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6D9B-CEA8-6A4B-9989-1F9EA4A54214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B5EA8-0D49-1E45-A91F-E1D9D3289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9A76B-8A25-D34D-AA6F-C2225B9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719A-8D70-8A43-BFE0-B4BFDBF74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4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D920F-5BB1-A743-B419-4EBEA6C5D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67E6A-7630-894F-BC97-D067A8E82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6AF372-0FA8-3645-B73E-7262B48E6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B0B684-7FAA-AB40-82B9-8F3D6AE48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75A6CA-E350-7E44-96B2-BF4691E94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A5B660-2191-A746-9ECE-E8A1863D6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6D9B-CEA8-6A4B-9989-1F9EA4A54214}" type="datetimeFigureOut">
              <a:rPr lang="en-US" smtClean="0"/>
              <a:t>4/13/22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99E1A7-1101-6D45-8DCC-B2C8BBAE2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062364-F262-D94F-918E-26DE224E9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719A-8D70-8A43-BFE0-B4BFDBF74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8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2EEFD-82F9-B742-9CDC-0D095F2E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018755-08B7-5447-8EA5-72259682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6D9B-CEA8-6A4B-9989-1F9EA4A54214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758F33-98F3-B541-B308-46164FB57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4A3477-0678-7D4C-94E1-9B21148A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719A-8D70-8A43-BFE0-B4BFDBF74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6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80E766-70E6-BB47-83E5-F93735D00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6D9B-CEA8-6A4B-9989-1F9EA4A54214}" type="datetimeFigureOut">
              <a:rPr lang="en-US" smtClean="0"/>
              <a:t>4/13/22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52485-EF43-3944-8DF5-5DD417375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3FDE6-B4DA-474D-B4E7-08E55D6F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719A-8D70-8A43-BFE0-B4BFDBF74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7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D7D1A-1475-D042-AEA3-12C2CDBFF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41AE4-50A2-3E49-8C35-458E8C71B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12B20-9BF8-7145-8E83-DAEAFE3C4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89EA9-0651-8D43-9430-CCCDC3333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6D9B-CEA8-6A4B-9989-1F9EA4A54214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22BC4-9047-7C42-A8A3-9CE59F771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0D6C1-92D7-3849-BA03-1D2CB7F2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719A-8D70-8A43-BFE0-B4BFDBF74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9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A6EE2-6CD6-1D4C-8ABF-61484386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A60024-652F-4B4A-8BA8-3045BE4501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AAE79-0C8D-A149-B0B9-3D6270392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9ED2B-A2C1-3542-B7B7-045ABFCF7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6D9B-CEA8-6A4B-9989-1F9EA4A54214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B9F51-8CB7-334F-8576-7EFE3DD9A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835A7-334B-344C-AE71-9B676337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719A-8D70-8A43-BFE0-B4BFDBF74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6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EA0C9A-D676-6F46-A269-36480F7F9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8C042-3E00-BA4F-8F00-0CACD8CC6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705EC-A5A7-554B-AF4D-779AD8AFA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6D9B-CEA8-6A4B-9989-1F9EA4A54214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A2161-18D1-884F-B62A-50A3151AA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3ABD4-CD9A-724F-BEAE-C9993399A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719A-8D70-8A43-BFE0-B4BFDBF74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5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6E28F-986B-E04D-AC8E-143B7F161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39</a:t>
            </a:r>
            <a:br>
              <a:rPr lang="en-US" dirty="0"/>
            </a:br>
            <a:r>
              <a:rPr lang="en-US" dirty="0"/>
              <a:t>Purpose Clauses</a:t>
            </a:r>
            <a:br>
              <a:rPr lang="en-US" dirty="0"/>
            </a:br>
            <a:r>
              <a:rPr lang="en-US" dirty="0"/>
              <a:t>Use of optative in indirect questions after past tense main verb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9305-0A61-A944-93D5-9598823E80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9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771F1-2674-F04F-BB30-E3D112B48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22EB4-058B-DB43-8678-4AC7156A9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already encountered use of future participle to show intent or purpose</a:t>
            </a:r>
          </a:p>
          <a:p>
            <a:r>
              <a:rPr lang="en-US" dirty="0"/>
              <a:t>e.g. </a:t>
            </a:r>
            <a:r>
              <a:rPr lang="el-GR" dirty="0" err="1"/>
              <a:t>σπε</a:t>
            </a:r>
            <a:r>
              <a:rPr lang="en-US" dirty="0" err="1"/>
              <a:t>ύ</a:t>
            </a:r>
            <a:r>
              <a:rPr lang="el-GR" dirty="0"/>
              <a:t>δω </a:t>
            </a:r>
            <a:r>
              <a:rPr lang="el-GR" dirty="0" err="1"/>
              <a:t>ἐπὶ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θάλατταν</a:t>
            </a:r>
            <a:r>
              <a:rPr lang="el-GR" dirty="0"/>
              <a:t> </a:t>
            </a:r>
            <a:r>
              <a:rPr lang="el-GR" dirty="0" err="1"/>
              <a:t>ὀψόμενος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τριήρη</a:t>
            </a:r>
            <a:endParaRPr lang="el-GR" dirty="0"/>
          </a:p>
          <a:p>
            <a:r>
              <a:rPr lang="en-US" dirty="0"/>
              <a:t> “I hasten to the sea, about to see the trireme” = “I hasten to the sea [in order] to see the trireme”</a:t>
            </a:r>
          </a:p>
          <a:p>
            <a:r>
              <a:rPr lang="en-US" dirty="0"/>
              <a:t>Purpose clauses always answer the question “Why?”</a:t>
            </a:r>
          </a:p>
          <a:p>
            <a:r>
              <a:rPr lang="en-US" dirty="0"/>
              <a:t>“Why are you hastening to the sea?” “To see the trireme.”</a:t>
            </a:r>
          </a:p>
          <a:p>
            <a:r>
              <a:rPr lang="en-US" dirty="0"/>
              <a:t>This can be useful to distinguish between purpose and result clauses (later)</a:t>
            </a:r>
          </a:p>
        </p:txBody>
      </p:sp>
    </p:spTree>
    <p:extLst>
      <p:ext uri="{BB962C8B-B14F-4D97-AF65-F5344CB8AC3E}">
        <p14:creationId xmlns:p14="http://schemas.microsoft.com/office/powerpoint/2010/main" val="226776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38A4-ECC5-6B41-94F9-ABED3A68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clauses using </a:t>
            </a:r>
            <a:r>
              <a:rPr lang="en-US" dirty="0" err="1"/>
              <a:t>ἵ</a:t>
            </a:r>
            <a:r>
              <a:rPr lang="el-GR" dirty="0"/>
              <a:t>να, </a:t>
            </a:r>
            <a:r>
              <a:rPr lang="el-GR" dirty="0" err="1"/>
              <a:t>ὅπως</a:t>
            </a:r>
            <a:r>
              <a:rPr lang="el-GR" dirty="0"/>
              <a:t>, </a:t>
            </a:r>
            <a:r>
              <a:rPr lang="el-GR" dirty="0" err="1"/>
              <a:t>ὡς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55BD6-BAFD-EA40-927F-4BB74BC0D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Another way to indicate purpose in Greek is to use a subordinate clause introduced by one of the conjunctions above and a verb in the subjunctive</a:t>
            </a:r>
          </a:p>
          <a:p>
            <a:r>
              <a:rPr lang="en-US" dirty="0"/>
              <a:t>e.g. </a:t>
            </a:r>
            <a:r>
              <a:rPr lang="el-GR" dirty="0" err="1"/>
              <a:t>σπε</a:t>
            </a:r>
            <a:r>
              <a:rPr lang="en-US" dirty="0" err="1"/>
              <a:t>ύ</a:t>
            </a:r>
            <a:r>
              <a:rPr lang="el-GR" dirty="0"/>
              <a:t>δω </a:t>
            </a:r>
            <a:r>
              <a:rPr lang="el-GR" dirty="0" err="1"/>
              <a:t>ἐπὶ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θάλατταν</a:t>
            </a:r>
            <a:r>
              <a:rPr lang="el-GR" dirty="0"/>
              <a:t> </a:t>
            </a:r>
            <a:r>
              <a:rPr lang="el-GR" dirty="0" err="1"/>
              <a:t>ἱνα</a:t>
            </a:r>
            <a:r>
              <a:rPr lang="el-GR" dirty="0"/>
              <a:t> </a:t>
            </a:r>
            <a:r>
              <a:rPr lang="el-GR" dirty="0" err="1"/>
              <a:t>ἴδω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τριήρη</a:t>
            </a:r>
            <a:endParaRPr lang="el-GR" dirty="0"/>
          </a:p>
          <a:p>
            <a:r>
              <a:rPr lang="en-US" dirty="0"/>
              <a:t>“I’m hastening to the sea [in order] to see / [in order] that I may see / so that I may see the trireme”</a:t>
            </a:r>
            <a:endParaRPr lang="el-GR" dirty="0"/>
          </a:p>
          <a:p>
            <a:r>
              <a:rPr lang="en-US" dirty="0"/>
              <a:t>Note that either present or aorist subjunctive can be used: remember, subjunctives have only aspect, not tense</a:t>
            </a:r>
          </a:p>
          <a:p>
            <a:r>
              <a:rPr lang="en-US" dirty="0"/>
              <a:t>It’s fine to translate as “to see the trireme” but if you are translating from E into G, note that</a:t>
            </a:r>
            <a:r>
              <a:rPr lang="el-GR" dirty="0"/>
              <a:t>,</a:t>
            </a:r>
            <a:r>
              <a:rPr lang="en-US" dirty="0"/>
              <a:t> unlike English</a:t>
            </a:r>
            <a:r>
              <a:rPr lang="el-GR" dirty="0"/>
              <a:t>,</a:t>
            </a:r>
            <a:r>
              <a:rPr lang="en-US" dirty="0"/>
              <a:t> Greek [almost] never uses the infinitive to show purpose</a:t>
            </a:r>
          </a:p>
          <a:p>
            <a:r>
              <a:rPr lang="en-US" dirty="0"/>
              <a:t>so</a:t>
            </a:r>
            <a:r>
              <a:rPr lang="el-GR" dirty="0"/>
              <a:t> </a:t>
            </a:r>
            <a:r>
              <a:rPr lang="en-US" dirty="0"/>
              <a:t>in the sentence “He is sending a letter to the king to free his brother”</a:t>
            </a:r>
            <a:r>
              <a:rPr lang="el-GR" dirty="0"/>
              <a:t> </a:t>
            </a:r>
            <a:r>
              <a:rPr lang="en-US" dirty="0"/>
              <a:t>translate “to free his brother” as </a:t>
            </a:r>
          </a:p>
          <a:p>
            <a:r>
              <a:rPr lang="en-US" dirty="0" err="1"/>
              <a:t>ἵ</a:t>
            </a:r>
            <a:r>
              <a:rPr lang="el-GR" dirty="0"/>
              <a:t>να</a:t>
            </a:r>
            <a:r>
              <a:rPr lang="en-US" dirty="0"/>
              <a:t> / </a:t>
            </a:r>
            <a:r>
              <a:rPr lang="el-GR" dirty="0" err="1"/>
              <a:t>ὅπως</a:t>
            </a:r>
            <a:r>
              <a:rPr lang="en-US" dirty="0"/>
              <a:t> /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ἀδελφὸν</a:t>
            </a:r>
            <a:r>
              <a:rPr lang="el-GR" dirty="0"/>
              <a:t> </a:t>
            </a:r>
            <a:r>
              <a:rPr lang="el-GR" dirty="0" err="1"/>
              <a:t>λύ</a:t>
            </a:r>
            <a:r>
              <a:rPr lang="en-US" dirty="0" err="1"/>
              <a:t>ῃ</a:t>
            </a:r>
            <a:r>
              <a:rPr lang="en-US" dirty="0"/>
              <a:t> [present aspect]</a:t>
            </a:r>
            <a:r>
              <a:rPr lang="el-GR" dirty="0"/>
              <a:t> </a:t>
            </a:r>
            <a:r>
              <a:rPr lang="en-US" dirty="0"/>
              <a:t>/</a:t>
            </a:r>
            <a:r>
              <a:rPr lang="el-GR" dirty="0" err="1"/>
              <a:t>λύσῃ</a:t>
            </a:r>
            <a:r>
              <a:rPr lang="en-US" dirty="0"/>
              <a:t> [aorist aspect] OR</a:t>
            </a:r>
          </a:p>
          <a:p>
            <a:r>
              <a:rPr lang="el-GR" dirty="0" err="1"/>
              <a:t>λύσων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ἀδελφόν</a:t>
            </a:r>
            <a:r>
              <a:rPr lang="el-GR" dirty="0"/>
              <a:t>.</a:t>
            </a:r>
            <a:r>
              <a:rPr lang="en-US" dirty="0"/>
              <a:t> </a:t>
            </a:r>
          </a:p>
          <a:p>
            <a:r>
              <a:rPr lang="en-US" dirty="0"/>
              <a:t>If the purpose clause is negated, then </a:t>
            </a:r>
            <a:r>
              <a:rPr lang="el-GR" dirty="0" err="1"/>
              <a:t>μή</a:t>
            </a:r>
            <a:r>
              <a:rPr lang="en-US" dirty="0"/>
              <a:t> negation is always used</a:t>
            </a:r>
          </a:p>
        </p:txBody>
      </p:sp>
    </p:spTree>
    <p:extLst>
      <p:ext uri="{BB962C8B-B14F-4D97-AF65-F5344CB8AC3E}">
        <p14:creationId xmlns:p14="http://schemas.microsoft.com/office/powerpoint/2010/main" val="27976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1BCC6-D755-6944-9D43-5FE962232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clauses using </a:t>
            </a:r>
            <a:r>
              <a:rPr lang="en-US" dirty="0" err="1"/>
              <a:t>ἵ</a:t>
            </a:r>
            <a:r>
              <a:rPr lang="el-GR" dirty="0"/>
              <a:t>να, </a:t>
            </a:r>
            <a:r>
              <a:rPr lang="el-GR" dirty="0" err="1"/>
              <a:t>ὅπως</a:t>
            </a:r>
            <a:r>
              <a:rPr lang="el-GR" dirty="0"/>
              <a:t>, </a:t>
            </a:r>
            <a:r>
              <a:rPr lang="el-GR" dirty="0" err="1"/>
              <a:t>ὡς</a:t>
            </a:r>
            <a:r>
              <a:rPr lang="en-US" dirty="0"/>
              <a:t>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94385-9CE9-1749-AD66-F64BC7B3A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main clause has a verb that is in a past tense (imperfect, aorist, pluperfect), then the verb in a purpose clause introduced by </a:t>
            </a:r>
            <a:r>
              <a:rPr lang="en-US" dirty="0" err="1"/>
              <a:t>ἵ</a:t>
            </a:r>
            <a:r>
              <a:rPr lang="el-GR" dirty="0"/>
              <a:t>να, </a:t>
            </a:r>
            <a:r>
              <a:rPr lang="el-GR" dirty="0" err="1"/>
              <a:t>ὅπως</a:t>
            </a:r>
            <a:r>
              <a:rPr lang="el-GR" dirty="0"/>
              <a:t>, </a:t>
            </a:r>
            <a:r>
              <a:rPr lang="el-GR" dirty="0" err="1"/>
              <a:t>ὡς</a:t>
            </a:r>
            <a:r>
              <a:rPr lang="en-US" dirty="0"/>
              <a:t> is commonly (but doesn’t have to be) in the optative rather than the subjunctive.</a:t>
            </a:r>
          </a:p>
          <a:p>
            <a:r>
              <a:rPr lang="en-US" dirty="0"/>
              <a:t>so  </a:t>
            </a:r>
            <a:r>
              <a:rPr lang="el-GR" dirty="0" err="1"/>
              <a:t>σπε</a:t>
            </a:r>
            <a:r>
              <a:rPr lang="en-US" dirty="0" err="1"/>
              <a:t>ύ</a:t>
            </a:r>
            <a:r>
              <a:rPr lang="el-GR" dirty="0"/>
              <a:t>δω </a:t>
            </a:r>
            <a:r>
              <a:rPr lang="el-GR" dirty="0" err="1"/>
              <a:t>ἐπὶ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θάλατταν</a:t>
            </a:r>
            <a:r>
              <a:rPr lang="el-GR" dirty="0"/>
              <a:t> </a:t>
            </a:r>
            <a:r>
              <a:rPr lang="el-GR" dirty="0" err="1"/>
              <a:t>ἱνα</a:t>
            </a:r>
            <a:r>
              <a:rPr lang="el-GR" dirty="0"/>
              <a:t> </a:t>
            </a:r>
            <a:r>
              <a:rPr lang="el-GR" u="sng" dirty="0" err="1"/>
              <a:t>ἴδω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τριήρη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but </a:t>
            </a:r>
            <a:r>
              <a:rPr lang="el-GR" dirty="0" err="1"/>
              <a:t>ἔσπευδον</a:t>
            </a:r>
            <a:r>
              <a:rPr lang="el-GR" dirty="0"/>
              <a:t> </a:t>
            </a:r>
            <a:r>
              <a:rPr lang="el-GR" dirty="0" err="1"/>
              <a:t>ἐπὶ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θάλατταν</a:t>
            </a:r>
            <a:r>
              <a:rPr lang="el-GR" dirty="0"/>
              <a:t> </a:t>
            </a:r>
            <a:r>
              <a:rPr lang="el-GR" dirty="0" err="1"/>
              <a:t>ἱνα</a:t>
            </a:r>
            <a:r>
              <a:rPr lang="el-GR" dirty="0"/>
              <a:t> </a:t>
            </a:r>
            <a:r>
              <a:rPr lang="el-GR" u="sng" dirty="0" err="1"/>
              <a:t>ἴδοιμι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τριήρη</a:t>
            </a:r>
            <a:r>
              <a:rPr lang="el-GR" dirty="0"/>
              <a:t> </a:t>
            </a:r>
            <a:r>
              <a:rPr lang="en-US" dirty="0"/>
              <a:t>”I was hastening to the sea to see the trireme”</a:t>
            </a:r>
          </a:p>
          <a:p>
            <a:pPr marL="0" indent="0">
              <a:buNone/>
            </a:pPr>
            <a:r>
              <a:rPr lang="en-US" dirty="0"/>
              <a:t>-I kept the aorist aspect, but changed the verb from subjunctive to optative. I could have used present aspect for either verb.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9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8AAD4-6058-A147-AAD8-518F2F2F7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Distinguish between purpose and result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698A1-BE01-B04C-B1F2-40056C176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Purpose clauses are about will and intent and answer the question “why?”</a:t>
            </a:r>
          </a:p>
          <a:p>
            <a:r>
              <a:rPr lang="en-US" dirty="0"/>
              <a:t>Result clauses focus on outcome and are not interested in the ”why?” but “with what result?”</a:t>
            </a:r>
          </a:p>
          <a:p>
            <a:r>
              <a:rPr lang="en-US" dirty="0"/>
              <a:t>see textbook p. 280 for comparison and possible ambiguities</a:t>
            </a:r>
          </a:p>
          <a:p>
            <a:r>
              <a:rPr lang="en-US" dirty="0"/>
              <a:t>“The messenger spoke in a loud voice so that all heard him” could be taken in two ways</a:t>
            </a:r>
          </a:p>
          <a:p>
            <a:r>
              <a:rPr lang="en-US" dirty="0"/>
              <a:t>Did he speak in a loud voice and the result or outcome was that everybody heard him? Then translate as result clause (actual or natural).</a:t>
            </a:r>
          </a:p>
          <a:p>
            <a:r>
              <a:rPr lang="en-US" dirty="0"/>
              <a:t>Did he speak in a loud voice with the intention that everybody hear him? Then translate as purpose clause.</a:t>
            </a:r>
          </a:p>
        </p:txBody>
      </p:sp>
    </p:spTree>
    <p:extLst>
      <p:ext uri="{BB962C8B-B14F-4D97-AF65-F5344CB8AC3E}">
        <p14:creationId xmlns:p14="http://schemas.microsoft.com/office/powerpoint/2010/main" val="264521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9D8CC-8BAB-074F-A160-08AA79E3C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Optatives</a:t>
            </a:r>
            <a:r>
              <a:rPr lang="en-US" dirty="0"/>
              <a:t> used in indirect questions after a main verb that is past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608DB-9C8F-B74C-B4C3-5AB75EA5C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remember what an indirect question is and what they look like in Greek?</a:t>
            </a:r>
          </a:p>
          <a:p>
            <a:r>
              <a:rPr lang="en-US" dirty="0"/>
              <a:t>after a verb in the main clause that introduces or sets up the indirect question and which is in a past tense (imperfect, aorist, pluperfect), the verb in the indirect question can be changed into the optative.</a:t>
            </a:r>
          </a:p>
          <a:p>
            <a:r>
              <a:rPr lang="en-US" dirty="0"/>
              <a:t>see textbook p. 280 </a:t>
            </a:r>
            <a:r>
              <a:rPr lang="en-US"/>
              <a:t>for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5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630</Words>
  <Application>Microsoft Macintosh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Lesson 39 Purpose Clauses Use of optative in indirect questions after past tense main verb</vt:lpstr>
      <vt:lpstr>Purpose clause</vt:lpstr>
      <vt:lpstr>Purpose clauses using ἵνα, ὅπως, ὡς</vt:lpstr>
      <vt:lpstr>Purpose clauses using ἵνα, ὅπως, ὡς cont’d</vt:lpstr>
      <vt:lpstr>Distinguish between purpose and result clauses</vt:lpstr>
      <vt:lpstr>Optatives used in indirect questions after a main verb that is past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39 Purpose Clauses Use of optative in indirect questions after past tense main verb</dc:title>
  <dc:creator>Alexander J. Hollmann</dc:creator>
  <cp:lastModifiedBy>Alexander J. Hollmann</cp:lastModifiedBy>
  <cp:revision>5</cp:revision>
  <dcterms:created xsi:type="dcterms:W3CDTF">2022-04-13T19:35:00Z</dcterms:created>
  <dcterms:modified xsi:type="dcterms:W3CDTF">2022-04-13T21:41:32Z</dcterms:modified>
</cp:coreProperties>
</file>