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28"/>
  </p:normalViewPr>
  <p:slideViewPr>
    <p:cSldViewPr snapToGrid="0" snapToObjects="1">
      <p:cViewPr varScale="1">
        <p:scale>
          <a:sx n="113" d="100"/>
          <a:sy n="113" d="100"/>
        </p:scale>
        <p:origin x="52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65BE-3B46-7725-9F24-72CE21C86F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D20AFA-E980-D9E9-352F-2EBE864AEB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73FA38-5E01-07D7-CFDB-29FAC54226C7}"/>
              </a:ext>
            </a:extLst>
          </p:cNvPr>
          <p:cNvSpPr>
            <a:spLocks noGrp="1"/>
          </p:cNvSpPr>
          <p:nvPr>
            <p:ph type="dt" sz="half" idx="10"/>
          </p:nvPr>
        </p:nvSpPr>
        <p:spPr/>
        <p:txBody>
          <a:bodyPr/>
          <a:lstStyle/>
          <a:p>
            <a:fld id="{6674B8C0-C618-EF44-9079-3665B77B8114}" type="datetimeFigureOut">
              <a:rPr lang="en-US" smtClean="0"/>
              <a:t>4/25/22</a:t>
            </a:fld>
            <a:endParaRPr lang="en-US"/>
          </a:p>
        </p:txBody>
      </p:sp>
      <p:sp>
        <p:nvSpPr>
          <p:cNvPr id="5" name="Footer Placeholder 4">
            <a:extLst>
              <a:ext uri="{FF2B5EF4-FFF2-40B4-BE49-F238E27FC236}">
                <a16:creationId xmlns:a16="http://schemas.microsoft.com/office/drawing/2014/main" id="{35841940-E149-D221-CB84-6641917AC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74F68-47C8-8910-B983-B202A76C4F5C}"/>
              </a:ext>
            </a:extLst>
          </p:cNvPr>
          <p:cNvSpPr>
            <a:spLocks noGrp="1"/>
          </p:cNvSpPr>
          <p:nvPr>
            <p:ph type="sldNum" sz="quarter" idx="12"/>
          </p:nvPr>
        </p:nvSpPr>
        <p:spPr/>
        <p:txBody>
          <a:bodyPr/>
          <a:lstStyle/>
          <a:p>
            <a:fld id="{782BF70B-CB34-6F42-A076-06DD58FA43D3}" type="slidenum">
              <a:rPr lang="en-US" smtClean="0"/>
              <a:t>‹#›</a:t>
            </a:fld>
            <a:endParaRPr lang="en-US"/>
          </a:p>
        </p:txBody>
      </p:sp>
    </p:spTree>
    <p:extLst>
      <p:ext uri="{BB962C8B-B14F-4D97-AF65-F5344CB8AC3E}">
        <p14:creationId xmlns:p14="http://schemas.microsoft.com/office/powerpoint/2010/main" val="420223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38FD-D85D-D13E-A43B-53F56CD511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D5F34B-C623-801D-BDD0-1A5073ECF9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BF37F9-34AB-89F0-D73A-AA777F3B5464}"/>
              </a:ext>
            </a:extLst>
          </p:cNvPr>
          <p:cNvSpPr>
            <a:spLocks noGrp="1"/>
          </p:cNvSpPr>
          <p:nvPr>
            <p:ph type="dt" sz="half" idx="10"/>
          </p:nvPr>
        </p:nvSpPr>
        <p:spPr/>
        <p:txBody>
          <a:bodyPr/>
          <a:lstStyle/>
          <a:p>
            <a:fld id="{6674B8C0-C618-EF44-9079-3665B77B8114}" type="datetimeFigureOut">
              <a:rPr lang="en-US" smtClean="0"/>
              <a:t>4/25/22</a:t>
            </a:fld>
            <a:endParaRPr lang="en-US"/>
          </a:p>
        </p:txBody>
      </p:sp>
      <p:sp>
        <p:nvSpPr>
          <p:cNvPr id="5" name="Footer Placeholder 4">
            <a:extLst>
              <a:ext uri="{FF2B5EF4-FFF2-40B4-BE49-F238E27FC236}">
                <a16:creationId xmlns:a16="http://schemas.microsoft.com/office/drawing/2014/main" id="{B853A47E-E06B-DB5E-9AF7-4EFBE2759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EFA4C-4AD4-C44F-0332-86D53634AD98}"/>
              </a:ext>
            </a:extLst>
          </p:cNvPr>
          <p:cNvSpPr>
            <a:spLocks noGrp="1"/>
          </p:cNvSpPr>
          <p:nvPr>
            <p:ph type="sldNum" sz="quarter" idx="12"/>
          </p:nvPr>
        </p:nvSpPr>
        <p:spPr/>
        <p:txBody>
          <a:bodyPr/>
          <a:lstStyle/>
          <a:p>
            <a:fld id="{782BF70B-CB34-6F42-A076-06DD58FA43D3}" type="slidenum">
              <a:rPr lang="en-US" smtClean="0"/>
              <a:t>‹#›</a:t>
            </a:fld>
            <a:endParaRPr lang="en-US"/>
          </a:p>
        </p:txBody>
      </p:sp>
    </p:spTree>
    <p:extLst>
      <p:ext uri="{BB962C8B-B14F-4D97-AF65-F5344CB8AC3E}">
        <p14:creationId xmlns:p14="http://schemas.microsoft.com/office/powerpoint/2010/main" val="99334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833B37-1E33-67B5-033A-3465DA645F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2CB571-AB35-2FC2-F717-A737A5B709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92D1D-553D-4B68-EDAF-873298A976AC}"/>
              </a:ext>
            </a:extLst>
          </p:cNvPr>
          <p:cNvSpPr>
            <a:spLocks noGrp="1"/>
          </p:cNvSpPr>
          <p:nvPr>
            <p:ph type="dt" sz="half" idx="10"/>
          </p:nvPr>
        </p:nvSpPr>
        <p:spPr/>
        <p:txBody>
          <a:bodyPr/>
          <a:lstStyle/>
          <a:p>
            <a:fld id="{6674B8C0-C618-EF44-9079-3665B77B8114}" type="datetimeFigureOut">
              <a:rPr lang="en-US" smtClean="0"/>
              <a:t>4/25/22</a:t>
            </a:fld>
            <a:endParaRPr lang="en-US"/>
          </a:p>
        </p:txBody>
      </p:sp>
      <p:sp>
        <p:nvSpPr>
          <p:cNvPr id="5" name="Footer Placeholder 4">
            <a:extLst>
              <a:ext uri="{FF2B5EF4-FFF2-40B4-BE49-F238E27FC236}">
                <a16:creationId xmlns:a16="http://schemas.microsoft.com/office/drawing/2014/main" id="{71E92FB5-744C-13BE-64D2-179877E30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38B8B-B5AE-1EC3-6E2E-6DD8A8B3F92A}"/>
              </a:ext>
            </a:extLst>
          </p:cNvPr>
          <p:cNvSpPr>
            <a:spLocks noGrp="1"/>
          </p:cNvSpPr>
          <p:nvPr>
            <p:ph type="sldNum" sz="quarter" idx="12"/>
          </p:nvPr>
        </p:nvSpPr>
        <p:spPr/>
        <p:txBody>
          <a:bodyPr/>
          <a:lstStyle/>
          <a:p>
            <a:fld id="{782BF70B-CB34-6F42-A076-06DD58FA43D3}" type="slidenum">
              <a:rPr lang="en-US" smtClean="0"/>
              <a:t>‹#›</a:t>
            </a:fld>
            <a:endParaRPr lang="en-US"/>
          </a:p>
        </p:txBody>
      </p:sp>
    </p:spTree>
    <p:extLst>
      <p:ext uri="{BB962C8B-B14F-4D97-AF65-F5344CB8AC3E}">
        <p14:creationId xmlns:p14="http://schemas.microsoft.com/office/powerpoint/2010/main" val="386543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7244-BEAE-EC1F-D8CD-0D80E6D540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B68D3B-4794-5404-1E6F-DFBC331259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29EF8-6019-548A-84EE-FA8C055D18D6}"/>
              </a:ext>
            </a:extLst>
          </p:cNvPr>
          <p:cNvSpPr>
            <a:spLocks noGrp="1"/>
          </p:cNvSpPr>
          <p:nvPr>
            <p:ph type="dt" sz="half" idx="10"/>
          </p:nvPr>
        </p:nvSpPr>
        <p:spPr/>
        <p:txBody>
          <a:bodyPr/>
          <a:lstStyle/>
          <a:p>
            <a:fld id="{6674B8C0-C618-EF44-9079-3665B77B8114}" type="datetimeFigureOut">
              <a:rPr lang="en-US" smtClean="0"/>
              <a:t>4/25/22</a:t>
            </a:fld>
            <a:endParaRPr lang="en-US"/>
          </a:p>
        </p:txBody>
      </p:sp>
      <p:sp>
        <p:nvSpPr>
          <p:cNvPr id="5" name="Footer Placeholder 4">
            <a:extLst>
              <a:ext uri="{FF2B5EF4-FFF2-40B4-BE49-F238E27FC236}">
                <a16:creationId xmlns:a16="http://schemas.microsoft.com/office/drawing/2014/main" id="{51A4FAAF-16A4-7831-B191-19B385F14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0A9BE-AD38-0739-8DFE-6B4B1E781C0A}"/>
              </a:ext>
            </a:extLst>
          </p:cNvPr>
          <p:cNvSpPr>
            <a:spLocks noGrp="1"/>
          </p:cNvSpPr>
          <p:nvPr>
            <p:ph type="sldNum" sz="quarter" idx="12"/>
          </p:nvPr>
        </p:nvSpPr>
        <p:spPr/>
        <p:txBody>
          <a:bodyPr/>
          <a:lstStyle/>
          <a:p>
            <a:fld id="{782BF70B-CB34-6F42-A076-06DD58FA43D3}" type="slidenum">
              <a:rPr lang="en-US" smtClean="0"/>
              <a:t>‹#›</a:t>
            </a:fld>
            <a:endParaRPr lang="en-US"/>
          </a:p>
        </p:txBody>
      </p:sp>
    </p:spTree>
    <p:extLst>
      <p:ext uri="{BB962C8B-B14F-4D97-AF65-F5344CB8AC3E}">
        <p14:creationId xmlns:p14="http://schemas.microsoft.com/office/powerpoint/2010/main" val="181890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3558-4A64-BBAE-8846-AB1695C8D4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C9E00D-C6F0-7A0D-D6B5-11D64CA0D2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5C3530-CCAD-6E78-06FE-67AA38D58FC6}"/>
              </a:ext>
            </a:extLst>
          </p:cNvPr>
          <p:cNvSpPr>
            <a:spLocks noGrp="1"/>
          </p:cNvSpPr>
          <p:nvPr>
            <p:ph type="dt" sz="half" idx="10"/>
          </p:nvPr>
        </p:nvSpPr>
        <p:spPr/>
        <p:txBody>
          <a:bodyPr/>
          <a:lstStyle/>
          <a:p>
            <a:fld id="{6674B8C0-C618-EF44-9079-3665B77B8114}" type="datetimeFigureOut">
              <a:rPr lang="en-US" smtClean="0"/>
              <a:t>4/25/22</a:t>
            </a:fld>
            <a:endParaRPr lang="en-US"/>
          </a:p>
        </p:txBody>
      </p:sp>
      <p:sp>
        <p:nvSpPr>
          <p:cNvPr id="5" name="Footer Placeholder 4">
            <a:extLst>
              <a:ext uri="{FF2B5EF4-FFF2-40B4-BE49-F238E27FC236}">
                <a16:creationId xmlns:a16="http://schemas.microsoft.com/office/drawing/2014/main" id="{AACF79F6-6341-E65B-7F13-8DE9B0A68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997B9-E0E6-5085-22A1-9FF0651443F3}"/>
              </a:ext>
            </a:extLst>
          </p:cNvPr>
          <p:cNvSpPr>
            <a:spLocks noGrp="1"/>
          </p:cNvSpPr>
          <p:nvPr>
            <p:ph type="sldNum" sz="quarter" idx="12"/>
          </p:nvPr>
        </p:nvSpPr>
        <p:spPr/>
        <p:txBody>
          <a:bodyPr/>
          <a:lstStyle/>
          <a:p>
            <a:fld id="{782BF70B-CB34-6F42-A076-06DD58FA43D3}" type="slidenum">
              <a:rPr lang="en-US" smtClean="0"/>
              <a:t>‹#›</a:t>
            </a:fld>
            <a:endParaRPr lang="en-US"/>
          </a:p>
        </p:txBody>
      </p:sp>
    </p:spTree>
    <p:extLst>
      <p:ext uri="{BB962C8B-B14F-4D97-AF65-F5344CB8AC3E}">
        <p14:creationId xmlns:p14="http://schemas.microsoft.com/office/powerpoint/2010/main" val="154953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BC1DE-CFD4-0AA8-1BA6-15FB8671B2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1D541B-5CD0-0152-7F14-43972902C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110A54-7FC7-791E-C81E-CA08AF0369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960E6E-7AA3-EEC0-B4FE-6FD25F17AD2E}"/>
              </a:ext>
            </a:extLst>
          </p:cNvPr>
          <p:cNvSpPr>
            <a:spLocks noGrp="1"/>
          </p:cNvSpPr>
          <p:nvPr>
            <p:ph type="dt" sz="half" idx="10"/>
          </p:nvPr>
        </p:nvSpPr>
        <p:spPr/>
        <p:txBody>
          <a:bodyPr/>
          <a:lstStyle/>
          <a:p>
            <a:fld id="{6674B8C0-C618-EF44-9079-3665B77B8114}" type="datetimeFigureOut">
              <a:rPr lang="en-US" smtClean="0"/>
              <a:t>4/25/22</a:t>
            </a:fld>
            <a:endParaRPr lang="en-US"/>
          </a:p>
        </p:txBody>
      </p:sp>
      <p:sp>
        <p:nvSpPr>
          <p:cNvPr id="6" name="Footer Placeholder 5">
            <a:extLst>
              <a:ext uri="{FF2B5EF4-FFF2-40B4-BE49-F238E27FC236}">
                <a16:creationId xmlns:a16="http://schemas.microsoft.com/office/drawing/2014/main" id="{39F7117F-9B27-264A-BA70-A76AF9346C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953C02-4B70-7FFD-EC40-C0B7CBE28852}"/>
              </a:ext>
            </a:extLst>
          </p:cNvPr>
          <p:cNvSpPr>
            <a:spLocks noGrp="1"/>
          </p:cNvSpPr>
          <p:nvPr>
            <p:ph type="sldNum" sz="quarter" idx="12"/>
          </p:nvPr>
        </p:nvSpPr>
        <p:spPr/>
        <p:txBody>
          <a:bodyPr/>
          <a:lstStyle/>
          <a:p>
            <a:fld id="{782BF70B-CB34-6F42-A076-06DD58FA43D3}" type="slidenum">
              <a:rPr lang="en-US" smtClean="0"/>
              <a:t>‹#›</a:t>
            </a:fld>
            <a:endParaRPr lang="en-US"/>
          </a:p>
        </p:txBody>
      </p:sp>
    </p:spTree>
    <p:extLst>
      <p:ext uri="{BB962C8B-B14F-4D97-AF65-F5344CB8AC3E}">
        <p14:creationId xmlns:p14="http://schemas.microsoft.com/office/powerpoint/2010/main" val="13450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9CE3-B2A5-7166-34A8-DCEBA333A4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93D7D-9272-3D38-C8E3-3661F1C147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1F1A5F-15AA-0040-7E5E-DD307FC291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FE8E73-85CB-525F-1180-E70868E381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A35E85-02C6-BA3E-753A-1C2EC8AFA7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D52D68-55E6-61AD-2C18-33AA50CCA8FE}"/>
              </a:ext>
            </a:extLst>
          </p:cNvPr>
          <p:cNvSpPr>
            <a:spLocks noGrp="1"/>
          </p:cNvSpPr>
          <p:nvPr>
            <p:ph type="dt" sz="half" idx="10"/>
          </p:nvPr>
        </p:nvSpPr>
        <p:spPr/>
        <p:txBody>
          <a:bodyPr/>
          <a:lstStyle/>
          <a:p>
            <a:fld id="{6674B8C0-C618-EF44-9079-3665B77B8114}" type="datetimeFigureOut">
              <a:rPr lang="en-US" smtClean="0"/>
              <a:t>4/25/22</a:t>
            </a:fld>
            <a:endParaRPr lang="en-US"/>
          </a:p>
        </p:txBody>
      </p:sp>
      <p:sp>
        <p:nvSpPr>
          <p:cNvPr id="8" name="Footer Placeholder 7">
            <a:extLst>
              <a:ext uri="{FF2B5EF4-FFF2-40B4-BE49-F238E27FC236}">
                <a16:creationId xmlns:a16="http://schemas.microsoft.com/office/drawing/2014/main" id="{53D8389C-69E6-C4F2-B942-455769EEDB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BCFC0B-C2A0-B3DF-3B61-11A42694D686}"/>
              </a:ext>
            </a:extLst>
          </p:cNvPr>
          <p:cNvSpPr>
            <a:spLocks noGrp="1"/>
          </p:cNvSpPr>
          <p:nvPr>
            <p:ph type="sldNum" sz="quarter" idx="12"/>
          </p:nvPr>
        </p:nvSpPr>
        <p:spPr/>
        <p:txBody>
          <a:bodyPr/>
          <a:lstStyle/>
          <a:p>
            <a:fld id="{782BF70B-CB34-6F42-A076-06DD58FA43D3}" type="slidenum">
              <a:rPr lang="en-US" smtClean="0"/>
              <a:t>‹#›</a:t>
            </a:fld>
            <a:endParaRPr lang="en-US"/>
          </a:p>
        </p:txBody>
      </p:sp>
    </p:spTree>
    <p:extLst>
      <p:ext uri="{BB962C8B-B14F-4D97-AF65-F5344CB8AC3E}">
        <p14:creationId xmlns:p14="http://schemas.microsoft.com/office/powerpoint/2010/main" val="201631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DA79-649D-2736-F10A-A7A5B03F56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3B777A-BFDD-A8E5-0344-1349BA675344}"/>
              </a:ext>
            </a:extLst>
          </p:cNvPr>
          <p:cNvSpPr>
            <a:spLocks noGrp="1"/>
          </p:cNvSpPr>
          <p:nvPr>
            <p:ph type="dt" sz="half" idx="10"/>
          </p:nvPr>
        </p:nvSpPr>
        <p:spPr/>
        <p:txBody>
          <a:bodyPr/>
          <a:lstStyle/>
          <a:p>
            <a:fld id="{6674B8C0-C618-EF44-9079-3665B77B8114}" type="datetimeFigureOut">
              <a:rPr lang="en-US" smtClean="0"/>
              <a:t>4/25/22</a:t>
            </a:fld>
            <a:endParaRPr lang="en-US"/>
          </a:p>
        </p:txBody>
      </p:sp>
      <p:sp>
        <p:nvSpPr>
          <p:cNvPr id="4" name="Footer Placeholder 3">
            <a:extLst>
              <a:ext uri="{FF2B5EF4-FFF2-40B4-BE49-F238E27FC236}">
                <a16:creationId xmlns:a16="http://schemas.microsoft.com/office/drawing/2014/main" id="{3FFF0545-7A77-ECDF-E254-D47E833092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8B0C55-5102-8EED-A7AC-307D551A3C5E}"/>
              </a:ext>
            </a:extLst>
          </p:cNvPr>
          <p:cNvSpPr>
            <a:spLocks noGrp="1"/>
          </p:cNvSpPr>
          <p:nvPr>
            <p:ph type="sldNum" sz="quarter" idx="12"/>
          </p:nvPr>
        </p:nvSpPr>
        <p:spPr/>
        <p:txBody>
          <a:bodyPr/>
          <a:lstStyle/>
          <a:p>
            <a:fld id="{782BF70B-CB34-6F42-A076-06DD58FA43D3}" type="slidenum">
              <a:rPr lang="en-US" smtClean="0"/>
              <a:t>‹#›</a:t>
            </a:fld>
            <a:endParaRPr lang="en-US"/>
          </a:p>
        </p:txBody>
      </p:sp>
    </p:spTree>
    <p:extLst>
      <p:ext uri="{BB962C8B-B14F-4D97-AF65-F5344CB8AC3E}">
        <p14:creationId xmlns:p14="http://schemas.microsoft.com/office/powerpoint/2010/main" val="106714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C72DB-BEB6-CB14-E841-A2FABC4F3FE6}"/>
              </a:ext>
            </a:extLst>
          </p:cNvPr>
          <p:cNvSpPr>
            <a:spLocks noGrp="1"/>
          </p:cNvSpPr>
          <p:nvPr>
            <p:ph type="dt" sz="half" idx="10"/>
          </p:nvPr>
        </p:nvSpPr>
        <p:spPr/>
        <p:txBody>
          <a:bodyPr/>
          <a:lstStyle/>
          <a:p>
            <a:fld id="{6674B8C0-C618-EF44-9079-3665B77B8114}" type="datetimeFigureOut">
              <a:rPr lang="en-US" smtClean="0"/>
              <a:t>4/25/22</a:t>
            </a:fld>
            <a:endParaRPr lang="en-US"/>
          </a:p>
        </p:txBody>
      </p:sp>
      <p:sp>
        <p:nvSpPr>
          <p:cNvPr id="3" name="Footer Placeholder 2">
            <a:extLst>
              <a:ext uri="{FF2B5EF4-FFF2-40B4-BE49-F238E27FC236}">
                <a16:creationId xmlns:a16="http://schemas.microsoft.com/office/drawing/2014/main" id="{52622EE3-5283-A2AC-689C-4F9E013D3E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9DE0BA-F355-0E2D-D316-094C73DC9A53}"/>
              </a:ext>
            </a:extLst>
          </p:cNvPr>
          <p:cNvSpPr>
            <a:spLocks noGrp="1"/>
          </p:cNvSpPr>
          <p:nvPr>
            <p:ph type="sldNum" sz="quarter" idx="12"/>
          </p:nvPr>
        </p:nvSpPr>
        <p:spPr/>
        <p:txBody>
          <a:bodyPr/>
          <a:lstStyle/>
          <a:p>
            <a:fld id="{782BF70B-CB34-6F42-A076-06DD58FA43D3}" type="slidenum">
              <a:rPr lang="en-US" smtClean="0"/>
              <a:t>‹#›</a:t>
            </a:fld>
            <a:endParaRPr lang="en-US"/>
          </a:p>
        </p:txBody>
      </p:sp>
    </p:spTree>
    <p:extLst>
      <p:ext uri="{BB962C8B-B14F-4D97-AF65-F5344CB8AC3E}">
        <p14:creationId xmlns:p14="http://schemas.microsoft.com/office/powerpoint/2010/main" val="299078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B187-72AF-3ADC-98B2-3A05F6B56E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A0D61A-952A-74B0-7793-FCC5B1FD1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7CEB25-37E4-420B-4EB0-525EEC943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FEE10C-BA0C-D9D0-BD3B-A726C25E022E}"/>
              </a:ext>
            </a:extLst>
          </p:cNvPr>
          <p:cNvSpPr>
            <a:spLocks noGrp="1"/>
          </p:cNvSpPr>
          <p:nvPr>
            <p:ph type="dt" sz="half" idx="10"/>
          </p:nvPr>
        </p:nvSpPr>
        <p:spPr/>
        <p:txBody>
          <a:bodyPr/>
          <a:lstStyle/>
          <a:p>
            <a:fld id="{6674B8C0-C618-EF44-9079-3665B77B8114}" type="datetimeFigureOut">
              <a:rPr lang="en-US" smtClean="0"/>
              <a:t>4/25/22</a:t>
            </a:fld>
            <a:endParaRPr lang="en-US"/>
          </a:p>
        </p:txBody>
      </p:sp>
      <p:sp>
        <p:nvSpPr>
          <p:cNvPr id="6" name="Footer Placeholder 5">
            <a:extLst>
              <a:ext uri="{FF2B5EF4-FFF2-40B4-BE49-F238E27FC236}">
                <a16:creationId xmlns:a16="http://schemas.microsoft.com/office/drawing/2014/main" id="{D9469A4E-4246-A6C8-5F51-DDFC0DFCC1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37F94-7216-665C-50EC-EF3FD1097586}"/>
              </a:ext>
            </a:extLst>
          </p:cNvPr>
          <p:cNvSpPr>
            <a:spLocks noGrp="1"/>
          </p:cNvSpPr>
          <p:nvPr>
            <p:ph type="sldNum" sz="quarter" idx="12"/>
          </p:nvPr>
        </p:nvSpPr>
        <p:spPr/>
        <p:txBody>
          <a:bodyPr/>
          <a:lstStyle/>
          <a:p>
            <a:fld id="{782BF70B-CB34-6F42-A076-06DD58FA43D3}" type="slidenum">
              <a:rPr lang="en-US" smtClean="0"/>
              <a:t>‹#›</a:t>
            </a:fld>
            <a:endParaRPr lang="en-US"/>
          </a:p>
        </p:txBody>
      </p:sp>
    </p:spTree>
    <p:extLst>
      <p:ext uri="{BB962C8B-B14F-4D97-AF65-F5344CB8AC3E}">
        <p14:creationId xmlns:p14="http://schemas.microsoft.com/office/powerpoint/2010/main" val="127544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BC003-D98F-5B4D-1570-6EA7BA9EC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9DEF69-C1C6-A0CD-3057-6653F2E09C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995523-BDB8-8089-002C-AC7F07279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D46E71-3A84-92A6-97C8-CC74ABA9B508}"/>
              </a:ext>
            </a:extLst>
          </p:cNvPr>
          <p:cNvSpPr>
            <a:spLocks noGrp="1"/>
          </p:cNvSpPr>
          <p:nvPr>
            <p:ph type="dt" sz="half" idx="10"/>
          </p:nvPr>
        </p:nvSpPr>
        <p:spPr/>
        <p:txBody>
          <a:bodyPr/>
          <a:lstStyle/>
          <a:p>
            <a:fld id="{6674B8C0-C618-EF44-9079-3665B77B8114}" type="datetimeFigureOut">
              <a:rPr lang="en-US" smtClean="0"/>
              <a:t>4/25/22</a:t>
            </a:fld>
            <a:endParaRPr lang="en-US"/>
          </a:p>
        </p:txBody>
      </p:sp>
      <p:sp>
        <p:nvSpPr>
          <p:cNvPr id="6" name="Footer Placeholder 5">
            <a:extLst>
              <a:ext uri="{FF2B5EF4-FFF2-40B4-BE49-F238E27FC236}">
                <a16:creationId xmlns:a16="http://schemas.microsoft.com/office/drawing/2014/main" id="{564A4A2B-4C14-0B7B-F347-A992498C5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E6E787-7315-E11A-7B03-A4E8DF3BA790}"/>
              </a:ext>
            </a:extLst>
          </p:cNvPr>
          <p:cNvSpPr>
            <a:spLocks noGrp="1"/>
          </p:cNvSpPr>
          <p:nvPr>
            <p:ph type="sldNum" sz="quarter" idx="12"/>
          </p:nvPr>
        </p:nvSpPr>
        <p:spPr/>
        <p:txBody>
          <a:bodyPr/>
          <a:lstStyle/>
          <a:p>
            <a:fld id="{782BF70B-CB34-6F42-A076-06DD58FA43D3}" type="slidenum">
              <a:rPr lang="en-US" smtClean="0"/>
              <a:t>‹#›</a:t>
            </a:fld>
            <a:endParaRPr lang="en-US"/>
          </a:p>
        </p:txBody>
      </p:sp>
    </p:spTree>
    <p:extLst>
      <p:ext uri="{BB962C8B-B14F-4D97-AF65-F5344CB8AC3E}">
        <p14:creationId xmlns:p14="http://schemas.microsoft.com/office/powerpoint/2010/main" val="2290669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76D0BD-A820-710D-2ABB-8CDDC3B86A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C1EA89-853F-18FA-CCAC-0F794A9B91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28687-1F76-06BC-538D-CF4B3CC4BD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4B8C0-C618-EF44-9079-3665B77B8114}" type="datetimeFigureOut">
              <a:rPr lang="en-US" smtClean="0"/>
              <a:t>4/25/22</a:t>
            </a:fld>
            <a:endParaRPr lang="en-US"/>
          </a:p>
        </p:txBody>
      </p:sp>
      <p:sp>
        <p:nvSpPr>
          <p:cNvPr id="5" name="Footer Placeholder 4">
            <a:extLst>
              <a:ext uri="{FF2B5EF4-FFF2-40B4-BE49-F238E27FC236}">
                <a16:creationId xmlns:a16="http://schemas.microsoft.com/office/drawing/2014/main" id="{5E0D7856-4F62-DF61-94BD-E1FFCF3D6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F08358-8971-4A56-94FB-E101EF21E7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BF70B-CB34-6F42-A076-06DD58FA43D3}" type="slidenum">
              <a:rPr lang="en-US" smtClean="0"/>
              <a:t>‹#›</a:t>
            </a:fld>
            <a:endParaRPr lang="en-US"/>
          </a:p>
        </p:txBody>
      </p:sp>
    </p:spTree>
    <p:extLst>
      <p:ext uri="{BB962C8B-B14F-4D97-AF65-F5344CB8AC3E}">
        <p14:creationId xmlns:p14="http://schemas.microsoft.com/office/powerpoint/2010/main" val="2967578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75E0A-8107-96D1-97BB-FA8B07862037}"/>
              </a:ext>
            </a:extLst>
          </p:cNvPr>
          <p:cNvSpPr>
            <a:spLocks noGrp="1"/>
          </p:cNvSpPr>
          <p:nvPr>
            <p:ph type="ctrTitle"/>
          </p:nvPr>
        </p:nvSpPr>
        <p:spPr/>
        <p:txBody>
          <a:bodyPr>
            <a:normAutofit fontScale="90000"/>
          </a:bodyPr>
          <a:lstStyle/>
          <a:p>
            <a:r>
              <a:rPr lang="en-US" dirty="0"/>
              <a:t>Lesson 42</a:t>
            </a:r>
            <a:br>
              <a:rPr lang="en-US" dirty="0"/>
            </a:br>
            <a:r>
              <a:rPr lang="en-US" dirty="0"/>
              <a:t>Indirect discourse with participle</a:t>
            </a:r>
            <a:br>
              <a:rPr lang="en-US" dirty="0"/>
            </a:br>
            <a:r>
              <a:rPr lang="en-US" dirty="0" err="1"/>
              <a:t>crasis</a:t>
            </a:r>
            <a:endParaRPr lang="en-US" dirty="0"/>
          </a:p>
        </p:txBody>
      </p:sp>
      <p:sp>
        <p:nvSpPr>
          <p:cNvPr id="3" name="Subtitle 2">
            <a:extLst>
              <a:ext uri="{FF2B5EF4-FFF2-40B4-BE49-F238E27FC236}">
                <a16:creationId xmlns:a16="http://schemas.microsoft.com/office/drawing/2014/main" id="{D6ACB904-0276-F358-2AC4-51B0960C8C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4855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5E4E-0FCC-6EE9-AFCB-93701FF19A8E}"/>
              </a:ext>
            </a:extLst>
          </p:cNvPr>
          <p:cNvSpPr>
            <a:spLocks noGrp="1"/>
          </p:cNvSpPr>
          <p:nvPr>
            <p:ph type="title"/>
          </p:nvPr>
        </p:nvSpPr>
        <p:spPr/>
        <p:txBody>
          <a:bodyPr/>
          <a:lstStyle/>
          <a:p>
            <a:r>
              <a:rPr lang="en-US" dirty="0"/>
              <a:t>Indirect discourse (indirect statement)</a:t>
            </a:r>
          </a:p>
        </p:txBody>
      </p:sp>
      <p:sp>
        <p:nvSpPr>
          <p:cNvPr id="3" name="Content Placeholder 2">
            <a:extLst>
              <a:ext uri="{FF2B5EF4-FFF2-40B4-BE49-F238E27FC236}">
                <a16:creationId xmlns:a16="http://schemas.microsoft.com/office/drawing/2014/main" id="{51F3D2E9-5B36-CB82-EA6F-2A7AB67468AC}"/>
              </a:ext>
            </a:extLst>
          </p:cNvPr>
          <p:cNvSpPr>
            <a:spLocks noGrp="1"/>
          </p:cNvSpPr>
          <p:nvPr>
            <p:ph idx="1"/>
          </p:nvPr>
        </p:nvSpPr>
        <p:spPr/>
        <p:txBody>
          <a:bodyPr>
            <a:normAutofit fontScale="62500" lnSpcReduction="20000"/>
          </a:bodyPr>
          <a:lstStyle/>
          <a:p>
            <a:pPr marL="0" indent="0">
              <a:buNone/>
            </a:pPr>
            <a:r>
              <a:rPr lang="en-US" dirty="0"/>
              <a:t>1. After verb of saying (e.g. </a:t>
            </a:r>
            <a:r>
              <a:rPr lang="el-GR" dirty="0"/>
              <a:t>λέγω, </a:t>
            </a:r>
            <a:r>
              <a:rPr lang="el-GR" dirty="0" err="1"/>
              <a:t>ἀποκρίνομαι</a:t>
            </a:r>
            <a:r>
              <a:rPr lang="el-GR" dirty="0"/>
              <a:t>, φράζω, γράφω)</a:t>
            </a:r>
            <a:r>
              <a:rPr lang="en-US" dirty="0"/>
              <a:t>:</a:t>
            </a:r>
          </a:p>
          <a:p>
            <a:pPr marL="0" indent="0">
              <a:buNone/>
            </a:pPr>
            <a:r>
              <a:rPr lang="en-US" dirty="0" err="1"/>
              <a:t>ὅ</a:t>
            </a:r>
            <a:r>
              <a:rPr lang="el-GR" dirty="0"/>
              <a:t>τι </a:t>
            </a:r>
            <a:r>
              <a:rPr lang="el-GR" dirty="0" err="1"/>
              <a:t>ὡς</a:t>
            </a:r>
            <a:r>
              <a:rPr lang="el-GR" dirty="0"/>
              <a:t> </a:t>
            </a:r>
            <a:r>
              <a:rPr lang="en-US" dirty="0"/>
              <a:t>+ indicative [after verb of saying in secondary (past) tense, mood of verb commonly changed to optative, keeping the same aspect]</a:t>
            </a:r>
          </a:p>
          <a:p>
            <a:pPr marL="0" indent="0">
              <a:buNone/>
            </a:pPr>
            <a:endParaRPr lang="en-US" dirty="0"/>
          </a:p>
          <a:p>
            <a:pPr marL="0" indent="0">
              <a:buNone/>
            </a:pPr>
            <a:r>
              <a:rPr lang="en-US" dirty="0"/>
              <a:t>2. After </a:t>
            </a:r>
            <a:r>
              <a:rPr lang="el-GR" dirty="0" err="1"/>
              <a:t>φημί</a:t>
            </a:r>
            <a:r>
              <a:rPr lang="en-US" dirty="0"/>
              <a:t> or verb of thinking or believing (e.g. </a:t>
            </a:r>
            <a:r>
              <a:rPr lang="el-GR" dirty="0"/>
              <a:t>νομίζω, πιστεύω</a:t>
            </a:r>
            <a:r>
              <a:rPr lang="en-US" dirty="0"/>
              <a:t>):</a:t>
            </a:r>
          </a:p>
          <a:p>
            <a:pPr marL="0" indent="0">
              <a:buNone/>
            </a:pPr>
            <a:r>
              <a:rPr lang="en-US" dirty="0"/>
              <a:t>subject in original direct statement is changed into accusative</a:t>
            </a:r>
            <a:r>
              <a:rPr lang="en-US" dirty="0">
                <a:highlight>
                  <a:srgbClr val="FF00FF"/>
                </a:highlight>
              </a:rPr>
              <a:t>*</a:t>
            </a:r>
            <a:r>
              <a:rPr lang="en-US" dirty="0"/>
              <a:t>, finite verb in original direct statement is changed into infinitive, keeping the same aspect</a:t>
            </a:r>
          </a:p>
          <a:p>
            <a:pPr marL="0" indent="0">
              <a:buNone/>
            </a:pPr>
            <a:endParaRPr lang="en-US" dirty="0"/>
          </a:p>
          <a:p>
            <a:pPr marL="0" indent="0">
              <a:buNone/>
            </a:pPr>
            <a:r>
              <a:rPr lang="el-GR" dirty="0">
                <a:highlight>
                  <a:srgbClr val="FFFF00"/>
                </a:highlight>
              </a:rPr>
              <a:t>ΝΕ</a:t>
            </a:r>
            <a:r>
              <a:rPr lang="en-US" dirty="0">
                <a:highlight>
                  <a:srgbClr val="FFFF00"/>
                </a:highlight>
              </a:rPr>
              <a:t>W </a:t>
            </a:r>
            <a:r>
              <a:rPr lang="en-US" dirty="0"/>
              <a:t>3. After verb of knowing, showing,</a:t>
            </a:r>
            <a:r>
              <a:rPr lang="el-GR" dirty="0"/>
              <a:t> </a:t>
            </a:r>
            <a:r>
              <a:rPr lang="en-US" dirty="0"/>
              <a:t>announcing, or perceiving (e.g. </a:t>
            </a:r>
            <a:r>
              <a:rPr lang="el-GR" dirty="0" err="1"/>
              <a:t>οἶδα</a:t>
            </a:r>
            <a:r>
              <a:rPr lang="el-GR" dirty="0"/>
              <a:t>, </a:t>
            </a:r>
            <a:r>
              <a:rPr lang="el-GR" dirty="0" err="1"/>
              <a:t>φαίνω</a:t>
            </a:r>
            <a:r>
              <a:rPr lang="el-GR" dirty="0"/>
              <a:t>,</a:t>
            </a:r>
            <a:r>
              <a:rPr lang="en-US" dirty="0"/>
              <a:t> </a:t>
            </a:r>
            <a:r>
              <a:rPr lang="el-GR" dirty="0" err="1"/>
              <a:t>δηλόω</a:t>
            </a:r>
            <a:r>
              <a:rPr lang="el-GR" dirty="0"/>
              <a:t>, </a:t>
            </a:r>
            <a:r>
              <a:rPr lang="el-GR" dirty="0" err="1"/>
              <a:t>ἀγγ</a:t>
            </a:r>
            <a:r>
              <a:rPr lang="en-US" dirty="0" err="1"/>
              <a:t>έ</a:t>
            </a:r>
            <a:r>
              <a:rPr lang="el-GR" dirty="0" err="1"/>
              <a:t>λλω</a:t>
            </a:r>
            <a:r>
              <a:rPr lang="el-GR" dirty="0"/>
              <a:t>, </a:t>
            </a:r>
            <a:r>
              <a:rPr lang="el-GR" dirty="0" err="1"/>
              <a:t>ἀκούω</a:t>
            </a:r>
            <a:r>
              <a:rPr lang="el-GR" dirty="0"/>
              <a:t>, </a:t>
            </a:r>
            <a:r>
              <a:rPr lang="el-GR" dirty="0" err="1"/>
              <a:t>αἰσθάνομαι</a:t>
            </a:r>
            <a:r>
              <a:rPr lang="el-GR" dirty="0"/>
              <a:t>, </a:t>
            </a:r>
            <a:r>
              <a:rPr lang="el-GR" dirty="0" err="1"/>
              <a:t>πυνθάνομαι</a:t>
            </a:r>
            <a:r>
              <a:rPr lang="el-GR" dirty="0"/>
              <a:t>, μανθάνω</a:t>
            </a:r>
            <a:r>
              <a:rPr lang="en-US" dirty="0"/>
              <a:t>, </a:t>
            </a:r>
            <a:r>
              <a:rPr lang="en-US" dirty="0" err="1"/>
              <a:t>ὁ</a:t>
            </a:r>
            <a:r>
              <a:rPr lang="el-GR" dirty="0" err="1"/>
              <a:t>ράω</a:t>
            </a:r>
            <a:r>
              <a:rPr lang="el-GR" dirty="0"/>
              <a:t>, βλέπω</a:t>
            </a:r>
            <a:r>
              <a:rPr lang="en-US" dirty="0"/>
              <a:t>):</a:t>
            </a:r>
          </a:p>
          <a:p>
            <a:pPr marL="0" indent="0">
              <a:buNone/>
            </a:pPr>
            <a:r>
              <a:rPr lang="en-US" dirty="0"/>
              <a:t>subject in original direct statement is changed into accusative</a:t>
            </a:r>
            <a:r>
              <a:rPr lang="en-US" dirty="0">
                <a:highlight>
                  <a:srgbClr val="FF00FF"/>
                </a:highlight>
              </a:rPr>
              <a:t>*</a:t>
            </a:r>
            <a:r>
              <a:rPr lang="en-US" dirty="0"/>
              <a:t>, finite verb in original direct statement is changed into participle, keeping the same aspect</a:t>
            </a:r>
          </a:p>
          <a:p>
            <a:pPr marL="0" indent="0">
              <a:buNone/>
            </a:pPr>
            <a:endParaRPr lang="en-US" dirty="0"/>
          </a:p>
          <a:p>
            <a:pPr marL="0" indent="0">
              <a:buNone/>
            </a:pPr>
            <a:r>
              <a:rPr lang="en-US" dirty="0">
                <a:highlight>
                  <a:srgbClr val="FF00FF"/>
                </a:highlight>
              </a:rPr>
              <a:t>*</a:t>
            </a:r>
            <a:r>
              <a:rPr lang="en-US" dirty="0"/>
              <a:t>but if the subject of the verb introducing indirect statement is the same as the subject of the verb in the original direct speech, then the subject is either gapped or nominative is used of any pronoun or adjective agreeing with the subject</a:t>
            </a:r>
          </a:p>
        </p:txBody>
      </p:sp>
    </p:spTree>
    <p:extLst>
      <p:ext uri="{BB962C8B-B14F-4D97-AF65-F5344CB8AC3E}">
        <p14:creationId xmlns:p14="http://schemas.microsoft.com/office/powerpoint/2010/main" val="168044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3866A-C163-B9B3-C723-9AF29F2EB34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D2A811B-304D-D43C-E94A-1C7985B12B62}"/>
              </a:ext>
            </a:extLst>
          </p:cNvPr>
          <p:cNvPicPr>
            <a:picLocks noGrp="1" noChangeAspect="1"/>
          </p:cNvPicPr>
          <p:nvPr>
            <p:ph idx="1"/>
          </p:nvPr>
        </p:nvPicPr>
        <p:blipFill>
          <a:blip r:embed="rId2"/>
          <a:stretch>
            <a:fillRect/>
          </a:stretch>
        </p:blipFill>
        <p:spPr>
          <a:xfrm>
            <a:off x="838200" y="1887643"/>
            <a:ext cx="10515600" cy="4227301"/>
          </a:xfrm>
        </p:spPr>
      </p:pic>
    </p:spTree>
    <p:extLst>
      <p:ext uri="{BB962C8B-B14F-4D97-AF65-F5344CB8AC3E}">
        <p14:creationId xmlns:p14="http://schemas.microsoft.com/office/powerpoint/2010/main" val="232417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D98F-05CB-7C85-AFE5-B6493F355C6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387BBF7-97B6-979C-4CFD-B2EBE787B763}"/>
              </a:ext>
            </a:extLst>
          </p:cNvPr>
          <p:cNvPicPr>
            <a:picLocks noGrp="1" noChangeAspect="1"/>
          </p:cNvPicPr>
          <p:nvPr>
            <p:ph idx="1"/>
          </p:nvPr>
        </p:nvPicPr>
        <p:blipFill>
          <a:blip r:embed="rId2"/>
          <a:stretch>
            <a:fillRect/>
          </a:stretch>
        </p:blipFill>
        <p:spPr>
          <a:xfrm>
            <a:off x="5746359" y="171450"/>
            <a:ext cx="5883665" cy="6700562"/>
          </a:xfrm>
        </p:spPr>
      </p:pic>
    </p:spTree>
    <p:extLst>
      <p:ext uri="{BB962C8B-B14F-4D97-AF65-F5344CB8AC3E}">
        <p14:creationId xmlns:p14="http://schemas.microsoft.com/office/powerpoint/2010/main" val="2268922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D345-5A46-D1E2-2C96-51EB32C05183}"/>
              </a:ext>
            </a:extLst>
          </p:cNvPr>
          <p:cNvSpPr>
            <a:spLocks noGrp="1"/>
          </p:cNvSpPr>
          <p:nvPr>
            <p:ph type="title"/>
          </p:nvPr>
        </p:nvSpPr>
        <p:spPr/>
        <p:txBody>
          <a:bodyPr/>
          <a:lstStyle/>
          <a:p>
            <a:r>
              <a:rPr lang="en-US" dirty="0"/>
              <a:t>Further notes to indirect discourse after verbs of knowing, showing, perceiving</a:t>
            </a:r>
          </a:p>
        </p:txBody>
      </p:sp>
      <p:sp>
        <p:nvSpPr>
          <p:cNvPr id="3" name="Content Placeholder 2">
            <a:extLst>
              <a:ext uri="{FF2B5EF4-FFF2-40B4-BE49-F238E27FC236}">
                <a16:creationId xmlns:a16="http://schemas.microsoft.com/office/drawing/2014/main" id="{3E90C9AE-5432-0582-7430-776D55E5A4B5}"/>
              </a:ext>
            </a:extLst>
          </p:cNvPr>
          <p:cNvSpPr>
            <a:spLocks noGrp="1"/>
          </p:cNvSpPr>
          <p:nvPr>
            <p:ph idx="1"/>
          </p:nvPr>
        </p:nvSpPr>
        <p:spPr/>
        <p:txBody>
          <a:bodyPr/>
          <a:lstStyle/>
          <a:p>
            <a:r>
              <a:rPr lang="en-US" dirty="0"/>
              <a:t>Using the </a:t>
            </a:r>
            <a:r>
              <a:rPr lang="en-US" dirty="0" err="1"/>
              <a:t>ὅ</a:t>
            </a:r>
            <a:r>
              <a:rPr lang="el-GR" dirty="0"/>
              <a:t>τι</a:t>
            </a:r>
            <a:r>
              <a:rPr lang="en-US" dirty="0"/>
              <a:t>/</a:t>
            </a:r>
            <a:r>
              <a:rPr lang="el-GR" dirty="0" err="1"/>
              <a:t>ὡς</a:t>
            </a:r>
            <a:r>
              <a:rPr lang="en-US" dirty="0"/>
              <a:t> + indicative [or opt. after secondary tense] construction is an option with these verbs too</a:t>
            </a:r>
          </a:p>
          <a:p>
            <a:r>
              <a:rPr lang="en-US" dirty="0"/>
              <a:t>when there is intellectual perception (”I heard they arrested Socrates”) rather than sense perception (“I heard Socrates talking in the jail cell”)</a:t>
            </a:r>
            <a:endParaRPr lang="el-GR" dirty="0"/>
          </a:p>
          <a:p>
            <a:r>
              <a:rPr lang="en-US" dirty="0"/>
              <a:t>put another way: if sense perception is involved, the participle will generally be used. If intellectual perception is involved, either the participial or the </a:t>
            </a:r>
            <a:r>
              <a:rPr lang="en-US" dirty="0" err="1"/>
              <a:t>ὅ</a:t>
            </a:r>
            <a:r>
              <a:rPr lang="el-GR" dirty="0"/>
              <a:t>τι</a:t>
            </a:r>
            <a:r>
              <a:rPr lang="en-US" dirty="0"/>
              <a:t>/</a:t>
            </a:r>
            <a:r>
              <a:rPr lang="el-GR" dirty="0" err="1"/>
              <a:t>ὡς</a:t>
            </a:r>
            <a:r>
              <a:rPr lang="en-US" dirty="0"/>
              <a:t> construction can be used</a:t>
            </a:r>
          </a:p>
        </p:txBody>
      </p:sp>
    </p:spTree>
    <p:extLst>
      <p:ext uri="{BB962C8B-B14F-4D97-AF65-F5344CB8AC3E}">
        <p14:creationId xmlns:p14="http://schemas.microsoft.com/office/powerpoint/2010/main" val="3162469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42638D-6BB5-A06B-D890-CFB08E197BD1}"/>
              </a:ext>
            </a:extLst>
          </p:cNvPr>
          <p:cNvSpPr>
            <a:spLocks noGrp="1"/>
          </p:cNvSpPr>
          <p:nvPr>
            <p:ph type="title"/>
          </p:nvPr>
        </p:nvSpPr>
        <p:spPr/>
        <p:txBody>
          <a:bodyPr/>
          <a:lstStyle/>
          <a:p>
            <a:r>
              <a:rPr lang="en-US" dirty="0" err="1"/>
              <a:t>Crasis</a:t>
            </a:r>
            <a:endParaRPr lang="en-US" dirty="0"/>
          </a:p>
        </p:txBody>
      </p:sp>
      <p:pic>
        <p:nvPicPr>
          <p:cNvPr id="8" name="Content Placeholder 7">
            <a:extLst>
              <a:ext uri="{FF2B5EF4-FFF2-40B4-BE49-F238E27FC236}">
                <a16:creationId xmlns:a16="http://schemas.microsoft.com/office/drawing/2014/main" id="{E6368ACB-107F-B834-C352-AAC2214E86BD}"/>
              </a:ext>
            </a:extLst>
          </p:cNvPr>
          <p:cNvPicPr>
            <a:picLocks noGrp="1" noChangeAspect="1"/>
          </p:cNvPicPr>
          <p:nvPr>
            <p:ph sz="half" idx="1"/>
          </p:nvPr>
        </p:nvPicPr>
        <p:blipFill>
          <a:blip r:embed="rId2"/>
          <a:stretch>
            <a:fillRect/>
          </a:stretch>
        </p:blipFill>
        <p:spPr>
          <a:xfrm>
            <a:off x="958828" y="1825625"/>
            <a:ext cx="4940343" cy="4351338"/>
          </a:xfrm>
        </p:spPr>
      </p:pic>
      <p:sp>
        <p:nvSpPr>
          <p:cNvPr id="6" name="Content Placeholder 5">
            <a:extLst>
              <a:ext uri="{FF2B5EF4-FFF2-40B4-BE49-F238E27FC236}">
                <a16:creationId xmlns:a16="http://schemas.microsoft.com/office/drawing/2014/main" id="{CF1454B9-34D7-51EB-40D8-0B08EFDDD36E}"/>
              </a:ext>
            </a:extLst>
          </p:cNvPr>
          <p:cNvSpPr>
            <a:spLocks noGrp="1"/>
          </p:cNvSpPr>
          <p:nvPr>
            <p:ph sz="half" idx="2"/>
          </p:nvPr>
        </p:nvSpPr>
        <p:spPr/>
        <p:txBody>
          <a:bodyPr/>
          <a:lstStyle/>
          <a:p>
            <a:r>
              <a:rPr lang="en-US" dirty="0"/>
              <a:t>lit. “mixing” of vowels between final vowel/diphthong of one word and initial vowel/diphthong of </a:t>
            </a:r>
            <a:r>
              <a:rPr lang="en-US"/>
              <a:t>certain consecutive words</a:t>
            </a:r>
            <a:endParaRPr lang="en-US" dirty="0"/>
          </a:p>
          <a:p>
            <a:r>
              <a:rPr lang="en-US" dirty="0"/>
              <a:t>indication of </a:t>
            </a:r>
            <a:r>
              <a:rPr lang="en-US" dirty="0" err="1"/>
              <a:t>crasis</a:t>
            </a:r>
            <a:r>
              <a:rPr lang="en-US" dirty="0"/>
              <a:t> is presence of coronis sign (looks like smooth breathing sign)</a:t>
            </a:r>
          </a:p>
        </p:txBody>
      </p:sp>
    </p:spTree>
    <p:extLst>
      <p:ext uri="{BB962C8B-B14F-4D97-AF65-F5344CB8AC3E}">
        <p14:creationId xmlns:p14="http://schemas.microsoft.com/office/powerpoint/2010/main" val="3626177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361</Words>
  <Application>Microsoft Macintosh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Lesson 42 Indirect discourse with participle crasis</vt:lpstr>
      <vt:lpstr>Indirect discourse (indirect statement)</vt:lpstr>
      <vt:lpstr>PowerPoint Presentation</vt:lpstr>
      <vt:lpstr>PowerPoint Presentation</vt:lpstr>
      <vt:lpstr>Further notes to indirect discourse after verbs of knowing, showing, perceiving</vt:lpstr>
      <vt:lpstr>Crasis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42 Indirect discourse with participle crasis</dc:title>
  <dc:creator>Alexander J. Hollmann</dc:creator>
  <cp:lastModifiedBy>Alexander J. Hollmann</cp:lastModifiedBy>
  <cp:revision>4</cp:revision>
  <dcterms:created xsi:type="dcterms:W3CDTF">2022-04-25T19:41:57Z</dcterms:created>
  <dcterms:modified xsi:type="dcterms:W3CDTF">2022-04-25T22:48:24Z</dcterms:modified>
</cp:coreProperties>
</file>