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34"/>
  </p:normalViewPr>
  <p:slideViewPr>
    <p:cSldViewPr snapToGrid="0" snapToObjects="1">
      <p:cViewPr varScale="1">
        <p:scale>
          <a:sx n="113" d="100"/>
          <a:sy n="113" d="100"/>
        </p:scale>
        <p:origin x="520"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71F7-616F-7F47-71B8-B03BE71C54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8BA31A-CD01-B631-3111-615AC50533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28746A-AF08-E594-F618-8648E969D17A}"/>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5" name="Footer Placeholder 4">
            <a:extLst>
              <a:ext uri="{FF2B5EF4-FFF2-40B4-BE49-F238E27FC236}">
                <a16:creationId xmlns:a16="http://schemas.microsoft.com/office/drawing/2014/main" id="{E7B790A7-177D-13C9-0250-0659E5C8F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7D601-201D-5D1A-B52E-89CAD1937562}"/>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2278678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539E-9137-6D37-A2D7-AB658090C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979DFB-3163-6865-355D-8310A5290B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5262B9-9E96-0F65-12F6-261193196314}"/>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5" name="Footer Placeholder 4">
            <a:extLst>
              <a:ext uri="{FF2B5EF4-FFF2-40B4-BE49-F238E27FC236}">
                <a16:creationId xmlns:a16="http://schemas.microsoft.com/office/drawing/2014/main" id="{7C8181F1-587D-03B6-2885-DECEED04B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A2942-41D6-4BF5-EB56-5A04AD642338}"/>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101136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FA819-11AA-4C95-D65F-C795592863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91EA7F-797D-4630-EBDD-A8CD74F227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A07FA-78D8-0F65-4F4F-D9582E2CCFDF}"/>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5" name="Footer Placeholder 4">
            <a:extLst>
              <a:ext uri="{FF2B5EF4-FFF2-40B4-BE49-F238E27FC236}">
                <a16:creationId xmlns:a16="http://schemas.microsoft.com/office/drawing/2014/main" id="{05247A01-CD98-9C18-4A63-CF714834D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2652D-CBCA-BFF5-4700-1BA4944AAB12}"/>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152856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2466C-1C8E-81B3-AFBF-73332CB157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DAB9CC-235A-B627-CEE6-3935203704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FCAB5-28B3-F750-1A4D-F2B934B6987D}"/>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5" name="Footer Placeholder 4">
            <a:extLst>
              <a:ext uri="{FF2B5EF4-FFF2-40B4-BE49-F238E27FC236}">
                <a16:creationId xmlns:a16="http://schemas.microsoft.com/office/drawing/2014/main" id="{5BAC9692-1207-9BB9-2B6B-48B38092B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EB13E-965D-135F-45E9-06E0C72085D8}"/>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31822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E5E23-112B-95C2-92C8-F2D4190AD7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9B7641-94E3-52EA-D062-E1DA9CACC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8CAFB-FB54-B999-1F1C-0170215591CE}"/>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5" name="Footer Placeholder 4">
            <a:extLst>
              <a:ext uri="{FF2B5EF4-FFF2-40B4-BE49-F238E27FC236}">
                <a16:creationId xmlns:a16="http://schemas.microsoft.com/office/drawing/2014/main" id="{9A4F8D95-52C9-1A80-1675-1D03AE2109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FEF92-9AA6-BDBE-5551-5DB726647E74}"/>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354643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681F6-0E31-AD8D-2B7D-F6F2E5457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7C9A1-0D01-22D7-FB5E-1B2788C337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289976-EB3B-DD19-1186-829A724FBA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4695D-39B4-2038-4EDA-79A4D46FD4D8}"/>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6" name="Footer Placeholder 5">
            <a:extLst>
              <a:ext uri="{FF2B5EF4-FFF2-40B4-BE49-F238E27FC236}">
                <a16:creationId xmlns:a16="http://schemas.microsoft.com/office/drawing/2014/main" id="{0F904E5C-08AC-C3B0-2CF0-32E7C09C51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EBAB95-651E-F5B7-5429-F20BC88BBF2C}"/>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189099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FB00A-02EC-DF3E-EED4-D32CA9BDF4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750532-3285-9F60-D668-57906FA1F3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648620-CE51-55B9-C419-F02F310170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D0370-FB6C-57ED-5D57-87BFD91A41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040318-32BB-F245-C0CC-628A6D8D2E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75339A-9067-03E0-350B-3ECC87C47FD8}"/>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8" name="Footer Placeholder 7">
            <a:extLst>
              <a:ext uri="{FF2B5EF4-FFF2-40B4-BE49-F238E27FC236}">
                <a16:creationId xmlns:a16="http://schemas.microsoft.com/office/drawing/2014/main" id="{9AD96E1B-0B74-8883-8DEA-6E0F01665B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573FCD-A173-E56A-3B73-52A56CF8D204}"/>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132944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A4ED8-9680-59EE-35CD-CA9D6D09AF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AFEEBD-F41B-3A4A-98F1-D1567EF67F08}"/>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4" name="Footer Placeholder 3">
            <a:extLst>
              <a:ext uri="{FF2B5EF4-FFF2-40B4-BE49-F238E27FC236}">
                <a16:creationId xmlns:a16="http://schemas.microsoft.com/office/drawing/2014/main" id="{BF0008F3-AA9F-C808-01D9-8A4AB3DB7A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D438EE-E837-5AE1-1032-37BEEE7430BE}"/>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408667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2D3770-0651-B92D-3832-AB959268D3A1}"/>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3" name="Footer Placeholder 2">
            <a:extLst>
              <a:ext uri="{FF2B5EF4-FFF2-40B4-BE49-F238E27FC236}">
                <a16:creationId xmlns:a16="http://schemas.microsoft.com/office/drawing/2014/main" id="{6578CA9B-6B65-877D-0F7E-84D85D7510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413C30-716B-8744-B6A4-3D7E455BF2D6}"/>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296894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DA362-AC80-B7A2-1994-960FB6FF1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3F5EF4-6AB4-B0FC-D94A-FF0D3548E0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C220F5-8186-3838-D4BA-8E9483E6F3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480E77-1E47-352F-43BA-09E6C3294C09}"/>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6" name="Footer Placeholder 5">
            <a:extLst>
              <a:ext uri="{FF2B5EF4-FFF2-40B4-BE49-F238E27FC236}">
                <a16:creationId xmlns:a16="http://schemas.microsoft.com/office/drawing/2014/main" id="{F6BF1B1F-49B3-2041-AC49-9E10DEF11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90993A-1256-C2B7-89D6-C0905031E510}"/>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335374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807B-A8EF-94BF-C027-5CCC41A03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85C66-FF31-3ED8-6B2F-5C8F4F3B5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9D274C-FE07-0DA6-3EE8-1FF0E3A04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9F4598-989A-41BE-4C74-90162055EDD3}"/>
              </a:ext>
            </a:extLst>
          </p:cNvPr>
          <p:cNvSpPr>
            <a:spLocks noGrp="1"/>
          </p:cNvSpPr>
          <p:nvPr>
            <p:ph type="dt" sz="half" idx="10"/>
          </p:nvPr>
        </p:nvSpPr>
        <p:spPr/>
        <p:txBody>
          <a:bodyPr/>
          <a:lstStyle/>
          <a:p>
            <a:fld id="{807F012C-3240-004B-BC6A-E66EEC230B4E}" type="datetimeFigureOut">
              <a:rPr lang="en-US" smtClean="0"/>
              <a:t>4/27/22</a:t>
            </a:fld>
            <a:endParaRPr lang="en-US"/>
          </a:p>
        </p:txBody>
      </p:sp>
      <p:sp>
        <p:nvSpPr>
          <p:cNvPr id="6" name="Footer Placeholder 5">
            <a:extLst>
              <a:ext uri="{FF2B5EF4-FFF2-40B4-BE49-F238E27FC236}">
                <a16:creationId xmlns:a16="http://schemas.microsoft.com/office/drawing/2014/main" id="{222B27E8-4A4F-D78C-BBD8-DAC3664E4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9393DF-827D-3562-4CC1-C00AD397823B}"/>
              </a:ext>
            </a:extLst>
          </p:cNvPr>
          <p:cNvSpPr>
            <a:spLocks noGrp="1"/>
          </p:cNvSpPr>
          <p:nvPr>
            <p:ph type="sldNum" sz="quarter" idx="12"/>
          </p:nvPr>
        </p:nvSpPr>
        <p:spPr/>
        <p:txBody>
          <a:bodyPr/>
          <a:lstStyle/>
          <a:p>
            <a:fld id="{237A2A5C-E3A2-A14A-8D1F-5DE88EF87D37}" type="slidenum">
              <a:rPr lang="en-US" smtClean="0"/>
              <a:t>‹#›</a:t>
            </a:fld>
            <a:endParaRPr lang="en-US"/>
          </a:p>
        </p:txBody>
      </p:sp>
    </p:spTree>
    <p:extLst>
      <p:ext uri="{BB962C8B-B14F-4D97-AF65-F5344CB8AC3E}">
        <p14:creationId xmlns:p14="http://schemas.microsoft.com/office/powerpoint/2010/main" val="426695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542ABF-8218-3D21-93BF-A08B4D332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CCE4CF-9740-A732-31F7-588940E4E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4434D-D617-F18F-EB1D-C3FD36167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F012C-3240-004B-BC6A-E66EEC230B4E}" type="datetimeFigureOut">
              <a:rPr lang="en-US" smtClean="0"/>
              <a:t>4/27/22</a:t>
            </a:fld>
            <a:endParaRPr lang="en-US"/>
          </a:p>
        </p:txBody>
      </p:sp>
      <p:sp>
        <p:nvSpPr>
          <p:cNvPr id="5" name="Footer Placeholder 4">
            <a:extLst>
              <a:ext uri="{FF2B5EF4-FFF2-40B4-BE49-F238E27FC236}">
                <a16:creationId xmlns:a16="http://schemas.microsoft.com/office/drawing/2014/main" id="{9D84C7EB-9FE2-D0FB-E66F-2E38676B67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5092-22FA-2298-A92F-EDB5C53792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A2A5C-E3A2-A14A-8D1F-5DE88EF87D37}" type="slidenum">
              <a:rPr lang="en-US" smtClean="0"/>
              <a:t>‹#›</a:t>
            </a:fld>
            <a:endParaRPr lang="en-US"/>
          </a:p>
        </p:txBody>
      </p:sp>
    </p:spTree>
    <p:extLst>
      <p:ext uri="{BB962C8B-B14F-4D97-AF65-F5344CB8AC3E}">
        <p14:creationId xmlns:p14="http://schemas.microsoft.com/office/powerpoint/2010/main" val="3850364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0ECB-F1A1-98C1-85DA-C95660D98B0F}"/>
              </a:ext>
            </a:extLst>
          </p:cNvPr>
          <p:cNvSpPr>
            <a:spLocks noGrp="1"/>
          </p:cNvSpPr>
          <p:nvPr>
            <p:ph type="ctrTitle"/>
          </p:nvPr>
        </p:nvSpPr>
        <p:spPr/>
        <p:txBody>
          <a:bodyPr>
            <a:normAutofit fontScale="90000"/>
          </a:bodyPr>
          <a:lstStyle/>
          <a:p>
            <a:r>
              <a:rPr lang="en-US" dirty="0"/>
              <a:t>Lesson 43</a:t>
            </a:r>
            <a:br>
              <a:rPr lang="en-US" dirty="0"/>
            </a:br>
            <a:r>
              <a:rPr lang="en-US" dirty="0"/>
              <a:t>more fun with infinitives</a:t>
            </a:r>
            <a:br>
              <a:rPr lang="en-US" dirty="0"/>
            </a:br>
            <a:r>
              <a:rPr lang="en-US" dirty="0"/>
              <a:t>π</a:t>
            </a:r>
            <a:r>
              <a:rPr lang="en-US" dirty="0" err="1"/>
              <a:t>ρί</a:t>
            </a:r>
            <a:r>
              <a:rPr lang="el-GR" dirty="0"/>
              <a:t>ν</a:t>
            </a:r>
            <a:endParaRPr lang="en-US" dirty="0"/>
          </a:p>
        </p:txBody>
      </p:sp>
      <p:sp>
        <p:nvSpPr>
          <p:cNvPr id="3" name="Subtitle 2">
            <a:extLst>
              <a:ext uri="{FF2B5EF4-FFF2-40B4-BE49-F238E27FC236}">
                <a16:creationId xmlns:a16="http://schemas.microsoft.com/office/drawing/2014/main" id="{6B5FC4EB-E821-403D-61DD-9D3D2EB44E7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921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0F554-9003-AEA4-9330-1C5813AA9132}"/>
              </a:ext>
            </a:extLst>
          </p:cNvPr>
          <p:cNvSpPr>
            <a:spLocks noGrp="1"/>
          </p:cNvSpPr>
          <p:nvPr>
            <p:ph type="title"/>
          </p:nvPr>
        </p:nvSpPr>
        <p:spPr/>
        <p:txBody>
          <a:bodyPr/>
          <a:lstStyle/>
          <a:p>
            <a:r>
              <a:rPr lang="en-US" dirty="0"/>
              <a:t>What is an infinitive?</a:t>
            </a:r>
          </a:p>
        </p:txBody>
      </p:sp>
      <p:sp>
        <p:nvSpPr>
          <p:cNvPr id="3" name="Content Placeholder 2">
            <a:extLst>
              <a:ext uri="{FF2B5EF4-FFF2-40B4-BE49-F238E27FC236}">
                <a16:creationId xmlns:a16="http://schemas.microsoft.com/office/drawing/2014/main" id="{02959A8F-294C-5818-1383-6A3F463EDF4E}"/>
              </a:ext>
            </a:extLst>
          </p:cNvPr>
          <p:cNvSpPr>
            <a:spLocks noGrp="1"/>
          </p:cNvSpPr>
          <p:nvPr>
            <p:ph idx="1"/>
          </p:nvPr>
        </p:nvSpPr>
        <p:spPr/>
        <p:txBody>
          <a:bodyPr>
            <a:normAutofit fontScale="70000" lnSpcReduction="20000"/>
          </a:bodyPr>
          <a:lstStyle/>
          <a:p>
            <a:r>
              <a:rPr lang="en-US" dirty="0"/>
              <a:t>infinitives are so called because they are not finite verbs</a:t>
            </a:r>
          </a:p>
          <a:p>
            <a:r>
              <a:rPr lang="en-US" dirty="0"/>
              <a:t>finite verbs have personal endings, infinitives have none</a:t>
            </a:r>
          </a:p>
          <a:p>
            <a:r>
              <a:rPr lang="en-US" dirty="0"/>
              <a:t>infinitives express the essence or idea of the verb (”to be” “to not be” “to sleep” “to dream”) and can work like verbal nouns or gerunds: “to be” = “being”, “to run” = “running”. Cf. “To run is fun” and “Running is fun”</a:t>
            </a:r>
          </a:p>
          <a:p>
            <a:r>
              <a:rPr lang="en-US" dirty="0"/>
              <a:t>infinitives do not themselves have tense, they only have aspect (so an aorist infinitive doesn’t per se tell us about action that happened in the past, but only how action or state is presented (aorist aspect: pure and simple vs present [imperfective] aspect: ongoing, incomplete, repeated action vs perfect aspect: shows state after completed action)</a:t>
            </a:r>
          </a:p>
          <a:p>
            <a:r>
              <a:rPr lang="en-US" dirty="0"/>
              <a:t>but sometimes the aspect can also give information about occurrence relative to a main verb (e.g. aorist infinitive in indirect discourse implies that action takes/took/will take place prior to main verb, present infinitive implies that action takes/took/will take place simultaneously with main verb)</a:t>
            </a:r>
          </a:p>
          <a:p>
            <a:r>
              <a:rPr lang="en-US" dirty="0"/>
              <a:t>generally, infinitives are negated with </a:t>
            </a:r>
            <a:r>
              <a:rPr lang="el-GR" dirty="0" err="1"/>
              <a:t>μή</a:t>
            </a:r>
            <a:r>
              <a:rPr lang="en-US" dirty="0"/>
              <a:t> (but indirect statement using infinitive construction mostly use </a:t>
            </a:r>
            <a:r>
              <a:rPr lang="el-GR" dirty="0" err="1"/>
              <a:t>οὐ</a:t>
            </a:r>
            <a:r>
              <a:rPr lang="en-US" dirty="0"/>
              <a:t>)</a:t>
            </a:r>
          </a:p>
          <a:p>
            <a:endParaRPr lang="en-US" dirty="0"/>
          </a:p>
        </p:txBody>
      </p:sp>
    </p:spTree>
    <p:extLst>
      <p:ext uri="{BB962C8B-B14F-4D97-AF65-F5344CB8AC3E}">
        <p14:creationId xmlns:p14="http://schemas.microsoft.com/office/powerpoint/2010/main" val="1914369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99C2-34AB-75CB-E79F-686DAF76D2A9}"/>
              </a:ext>
            </a:extLst>
          </p:cNvPr>
          <p:cNvSpPr>
            <a:spLocks noGrp="1"/>
          </p:cNvSpPr>
          <p:nvPr>
            <p:ph type="title"/>
          </p:nvPr>
        </p:nvSpPr>
        <p:spPr/>
        <p:txBody>
          <a:bodyPr/>
          <a:lstStyle/>
          <a:p>
            <a:r>
              <a:rPr lang="en-US" dirty="0"/>
              <a:t>Common infinitive suffixes</a:t>
            </a:r>
          </a:p>
        </p:txBody>
      </p:sp>
      <p:sp>
        <p:nvSpPr>
          <p:cNvPr id="3" name="Content Placeholder 2">
            <a:extLst>
              <a:ext uri="{FF2B5EF4-FFF2-40B4-BE49-F238E27FC236}">
                <a16:creationId xmlns:a16="http://schemas.microsoft.com/office/drawing/2014/main" id="{7A62797D-3105-76B1-9845-45D4088C1DE9}"/>
              </a:ext>
            </a:extLst>
          </p:cNvPr>
          <p:cNvSpPr>
            <a:spLocks noGrp="1"/>
          </p:cNvSpPr>
          <p:nvPr>
            <p:ph idx="1"/>
          </p:nvPr>
        </p:nvSpPr>
        <p:spPr/>
        <p:txBody>
          <a:bodyPr/>
          <a:lstStyle/>
          <a:p>
            <a:r>
              <a:rPr lang="el-GR" dirty="0" err="1"/>
              <a:t>ειν</a:t>
            </a:r>
            <a:r>
              <a:rPr lang="el-GR" dirty="0"/>
              <a:t> (</a:t>
            </a:r>
            <a:r>
              <a:rPr lang="en-US" dirty="0"/>
              <a:t>from </a:t>
            </a:r>
            <a:r>
              <a:rPr lang="el-GR" dirty="0"/>
              <a:t>ε</a:t>
            </a:r>
            <a:r>
              <a:rPr lang="en-US" dirty="0"/>
              <a:t>-</a:t>
            </a:r>
            <a:r>
              <a:rPr lang="el-GR" dirty="0"/>
              <a:t>εν</a:t>
            </a:r>
            <a:r>
              <a:rPr lang="en-US" dirty="0"/>
              <a:t>): seen in some active present, future, strong aorist</a:t>
            </a:r>
          </a:p>
          <a:p>
            <a:r>
              <a:rPr lang="el-GR" dirty="0" err="1"/>
              <a:t>σαι</a:t>
            </a:r>
            <a:r>
              <a:rPr lang="en-US" dirty="0"/>
              <a:t> (from </a:t>
            </a:r>
            <a:r>
              <a:rPr lang="el-GR" dirty="0"/>
              <a:t>σ</a:t>
            </a:r>
            <a:r>
              <a:rPr lang="en-US" dirty="0"/>
              <a:t>-</a:t>
            </a:r>
            <a:r>
              <a:rPr lang="el-GR" dirty="0"/>
              <a:t>αι</a:t>
            </a:r>
            <a:r>
              <a:rPr lang="en-US" dirty="0"/>
              <a:t>): seen in some active aorist</a:t>
            </a:r>
          </a:p>
          <a:p>
            <a:r>
              <a:rPr lang="el-GR" dirty="0"/>
              <a:t>ναι</a:t>
            </a:r>
            <a:r>
              <a:rPr lang="en-US" dirty="0"/>
              <a:t>: seen in some active present, aorist, perfect; also in aorist and future passive</a:t>
            </a:r>
          </a:p>
          <a:p>
            <a:r>
              <a:rPr lang="el-GR" dirty="0" err="1"/>
              <a:t>σθαι</a:t>
            </a:r>
            <a:r>
              <a:rPr lang="en-US" dirty="0"/>
              <a:t>: seen in middle/passive of present, perfect; middle of aorist</a:t>
            </a:r>
          </a:p>
        </p:txBody>
      </p:sp>
    </p:spTree>
    <p:extLst>
      <p:ext uri="{BB962C8B-B14F-4D97-AF65-F5344CB8AC3E}">
        <p14:creationId xmlns:p14="http://schemas.microsoft.com/office/powerpoint/2010/main" val="383155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378F0-F965-BE74-3859-A1AA2CC19894}"/>
              </a:ext>
            </a:extLst>
          </p:cNvPr>
          <p:cNvSpPr>
            <a:spLocks noGrp="1"/>
          </p:cNvSpPr>
          <p:nvPr>
            <p:ph type="title"/>
          </p:nvPr>
        </p:nvSpPr>
        <p:spPr/>
        <p:txBody>
          <a:bodyPr/>
          <a:lstStyle/>
          <a:p>
            <a:r>
              <a:rPr lang="en-US" dirty="0"/>
              <a:t>What we already know how to do</a:t>
            </a:r>
            <a:r>
              <a:rPr lang="el-GR" dirty="0"/>
              <a:t> </a:t>
            </a:r>
            <a:r>
              <a:rPr lang="en-US" dirty="0"/>
              <a:t>with infinitives</a:t>
            </a:r>
          </a:p>
        </p:txBody>
      </p:sp>
      <p:sp>
        <p:nvSpPr>
          <p:cNvPr id="3" name="Content Placeholder 2">
            <a:extLst>
              <a:ext uri="{FF2B5EF4-FFF2-40B4-BE49-F238E27FC236}">
                <a16:creationId xmlns:a16="http://schemas.microsoft.com/office/drawing/2014/main" id="{0E9EA795-8DBB-7FB6-F644-9FD94BD9A348}"/>
              </a:ext>
            </a:extLst>
          </p:cNvPr>
          <p:cNvSpPr>
            <a:spLocks noGrp="1"/>
          </p:cNvSpPr>
          <p:nvPr>
            <p:ph idx="1"/>
          </p:nvPr>
        </p:nvSpPr>
        <p:spPr/>
        <p:txBody>
          <a:bodyPr/>
          <a:lstStyle/>
          <a:p>
            <a:pPr marL="514350" indent="-514350">
              <a:buAutoNum type="arabicPeriod"/>
            </a:pPr>
            <a:r>
              <a:rPr lang="en-US" dirty="0"/>
              <a:t>explanatory/defining infinitives with certain adjectives: e.g. </a:t>
            </a:r>
            <a:r>
              <a:rPr lang="en-US" dirty="0" err="1"/>
              <a:t>ἄ</a:t>
            </a:r>
            <a:r>
              <a:rPr lang="el-GR" dirty="0" err="1"/>
              <a:t>ξιος</a:t>
            </a:r>
            <a:r>
              <a:rPr lang="el-GR" dirty="0"/>
              <a:t> </a:t>
            </a:r>
            <a:r>
              <a:rPr lang="el-GR" dirty="0" err="1"/>
              <a:t>παθεῖν</a:t>
            </a:r>
            <a:r>
              <a:rPr lang="el-GR" dirty="0"/>
              <a:t> </a:t>
            </a:r>
            <a:r>
              <a:rPr lang="en-US" dirty="0"/>
              <a:t>”worthy to suffer” – </a:t>
            </a:r>
            <a:r>
              <a:rPr lang="el-GR" dirty="0" err="1"/>
              <a:t>παθεῖν</a:t>
            </a:r>
            <a:r>
              <a:rPr lang="el-GR" dirty="0"/>
              <a:t> </a:t>
            </a:r>
            <a:r>
              <a:rPr lang="en-US" dirty="0"/>
              <a:t>explains what the person or thing is worthy of. Some adjectives taking this construction: </a:t>
            </a:r>
            <a:r>
              <a:rPr lang="en-US" dirty="0" err="1"/>
              <a:t>ἄ</a:t>
            </a:r>
            <a:r>
              <a:rPr lang="el-GR" dirty="0" err="1"/>
              <a:t>ξιος</a:t>
            </a:r>
            <a:r>
              <a:rPr lang="el-GR" dirty="0"/>
              <a:t>, </a:t>
            </a:r>
            <a:r>
              <a:rPr lang="el-GR" dirty="0" err="1"/>
              <a:t>ἀνάξιος</a:t>
            </a:r>
            <a:r>
              <a:rPr lang="el-GR" dirty="0"/>
              <a:t>, </a:t>
            </a:r>
            <a:r>
              <a:rPr lang="en-US" dirty="0" err="1"/>
              <a:t>ἕ</a:t>
            </a:r>
            <a:r>
              <a:rPr lang="el-GR" dirty="0" err="1"/>
              <a:t>τοιμος</a:t>
            </a:r>
            <a:r>
              <a:rPr lang="el-GR" dirty="0"/>
              <a:t>, </a:t>
            </a:r>
            <a:r>
              <a:rPr lang="el-GR" dirty="0" err="1"/>
              <a:t>ἵκανός</a:t>
            </a:r>
            <a:r>
              <a:rPr lang="el-GR" dirty="0"/>
              <a:t>, πρόθυμος</a:t>
            </a:r>
          </a:p>
          <a:p>
            <a:pPr marL="514350" indent="-514350">
              <a:buAutoNum type="arabicPeriod"/>
            </a:pPr>
            <a:r>
              <a:rPr lang="en-US" dirty="0"/>
              <a:t>infinitive in natural result clause after </a:t>
            </a:r>
            <a:r>
              <a:rPr lang="en-US" dirty="0" err="1"/>
              <a:t>ὥ</a:t>
            </a:r>
            <a:r>
              <a:rPr lang="el-GR" dirty="0" err="1"/>
              <a:t>στε</a:t>
            </a:r>
            <a:r>
              <a:rPr lang="en-US" dirty="0"/>
              <a:t>:</a:t>
            </a:r>
            <a:r>
              <a:rPr lang="el-GR" dirty="0"/>
              <a:t> </a:t>
            </a:r>
            <a:r>
              <a:rPr lang="en-US" dirty="0"/>
              <a:t>explains the anticipated or expected result</a:t>
            </a:r>
          </a:p>
          <a:p>
            <a:pPr marL="514350" indent="-514350">
              <a:buAutoNum type="arabicPeriod"/>
            </a:pPr>
            <a:r>
              <a:rPr lang="en-US" dirty="0"/>
              <a:t>infinitive in indirect discourse after verbs of thinking and believing, some verbs of saying (</a:t>
            </a:r>
            <a:r>
              <a:rPr lang="el-GR" dirty="0" err="1"/>
              <a:t>φημί</a:t>
            </a:r>
            <a:r>
              <a:rPr lang="en-US" dirty="0"/>
              <a:t>)</a:t>
            </a:r>
          </a:p>
        </p:txBody>
      </p:sp>
    </p:spTree>
    <p:extLst>
      <p:ext uri="{BB962C8B-B14F-4D97-AF65-F5344CB8AC3E}">
        <p14:creationId xmlns:p14="http://schemas.microsoft.com/office/powerpoint/2010/main" val="1477496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EDAB9-0497-B7A7-9086-FC33CF731B57}"/>
              </a:ext>
            </a:extLst>
          </p:cNvPr>
          <p:cNvSpPr>
            <a:spLocks noGrp="1"/>
          </p:cNvSpPr>
          <p:nvPr>
            <p:ph type="title"/>
          </p:nvPr>
        </p:nvSpPr>
        <p:spPr/>
        <p:txBody>
          <a:bodyPr/>
          <a:lstStyle/>
          <a:p>
            <a:r>
              <a:rPr lang="en-US" dirty="0"/>
              <a:t>What we already know how to do with infinitives</a:t>
            </a:r>
          </a:p>
        </p:txBody>
      </p:sp>
      <p:sp>
        <p:nvSpPr>
          <p:cNvPr id="3" name="Content Placeholder 2">
            <a:extLst>
              <a:ext uri="{FF2B5EF4-FFF2-40B4-BE49-F238E27FC236}">
                <a16:creationId xmlns:a16="http://schemas.microsoft.com/office/drawing/2014/main" id="{8B0F1177-25DC-C5FF-783C-424C91A6BC34}"/>
              </a:ext>
            </a:extLst>
          </p:cNvPr>
          <p:cNvSpPr>
            <a:spLocks noGrp="1"/>
          </p:cNvSpPr>
          <p:nvPr>
            <p:ph idx="1"/>
          </p:nvPr>
        </p:nvSpPr>
        <p:spPr/>
        <p:txBody>
          <a:bodyPr/>
          <a:lstStyle/>
          <a:p>
            <a:pPr marL="0" indent="0">
              <a:buNone/>
            </a:pPr>
            <a:r>
              <a:rPr lang="en-US" dirty="0"/>
              <a:t>4. complementary infinitives fill out or complete sense of verbs like </a:t>
            </a:r>
            <a:r>
              <a:rPr lang="el-GR" dirty="0"/>
              <a:t>βούλομαι, </a:t>
            </a:r>
            <a:r>
              <a:rPr lang="el-GR" dirty="0" err="1"/>
              <a:t>ἐθέλω</a:t>
            </a:r>
            <a:r>
              <a:rPr lang="el-GR" dirty="0"/>
              <a:t>, </a:t>
            </a:r>
            <a:r>
              <a:rPr lang="el-GR" dirty="0" err="1"/>
              <a:t>ἔχω</a:t>
            </a:r>
            <a:r>
              <a:rPr lang="el-GR" dirty="0"/>
              <a:t>, </a:t>
            </a:r>
            <a:r>
              <a:rPr lang="el-GR" dirty="0" err="1"/>
              <a:t>φιλέω</a:t>
            </a:r>
            <a:r>
              <a:rPr lang="en-US" dirty="0"/>
              <a:t> etc.</a:t>
            </a:r>
          </a:p>
          <a:p>
            <a:pPr marL="0" indent="0">
              <a:buNone/>
            </a:pPr>
            <a:r>
              <a:rPr lang="en-US" dirty="0"/>
              <a:t>5. object infinitives act as direct object to a verb, such as verb of ordering or commanding or willing. E.g. </a:t>
            </a:r>
            <a:r>
              <a:rPr lang="el-GR" dirty="0"/>
              <a:t>κελεύω, πείθω, βούλομαι</a:t>
            </a:r>
            <a:r>
              <a:rPr lang="en-US" dirty="0"/>
              <a:t> (in sense “I want you to do this”). Equivalent of indirect command.</a:t>
            </a:r>
          </a:p>
          <a:p>
            <a:pPr marL="0" indent="0">
              <a:buNone/>
            </a:pPr>
            <a:r>
              <a:rPr lang="en-US" dirty="0"/>
              <a:t>6. subject infinitives act as subjects to verb, e.g. </a:t>
            </a:r>
            <a:r>
              <a:rPr lang="en-US" dirty="0" err="1"/>
              <a:t>ἔ</a:t>
            </a:r>
            <a:r>
              <a:rPr lang="el-GR" dirty="0" err="1"/>
              <a:t>στι</a:t>
            </a:r>
            <a:r>
              <a:rPr lang="el-GR" dirty="0"/>
              <a:t>, </a:t>
            </a:r>
            <a:r>
              <a:rPr lang="el-GR" dirty="0" err="1"/>
              <a:t>ἔξεστι</a:t>
            </a:r>
            <a:r>
              <a:rPr lang="el-GR" dirty="0"/>
              <a:t>, </a:t>
            </a:r>
            <a:r>
              <a:rPr lang="el-GR" dirty="0" err="1"/>
              <a:t>δεῖ</a:t>
            </a:r>
            <a:r>
              <a:rPr lang="en-US" dirty="0"/>
              <a:t> [new this lesson]</a:t>
            </a:r>
            <a:r>
              <a:rPr lang="el-GR" dirty="0"/>
              <a:t>. </a:t>
            </a:r>
            <a:r>
              <a:rPr lang="en-US" dirty="0"/>
              <a:t>Subject infinitives can be linked to predicate adjective (</a:t>
            </a:r>
            <a:r>
              <a:rPr lang="el-GR" dirty="0" err="1"/>
              <a:t>ῥᾴδιον</a:t>
            </a:r>
            <a:r>
              <a:rPr lang="el-GR" dirty="0"/>
              <a:t> </a:t>
            </a:r>
            <a:r>
              <a:rPr lang="en-US" dirty="0"/>
              <a:t>[</a:t>
            </a:r>
            <a:r>
              <a:rPr lang="el-GR" dirty="0" err="1"/>
              <a:t>ἐστι</a:t>
            </a:r>
            <a:r>
              <a:rPr lang="en-US" dirty="0"/>
              <a:t>]</a:t>
            </a:r>
            <a:r>
              <a:rPr lang="el-GR" dirty="0"/>
              <a:t> </a:t>
            </a:r>
            <a:r>
              <a:rPr lang="el-GR" dirty="0" err="1"/>
              <a:t>φιλεῖν</a:t>
            </a:r>
            <a:r>
              <a:rPr lang="el-GR" dirty="0"/>
              <a:t>) </a:t>
            </a:r>
            <a:r>
              <a:rPr lang="en-US" dirty="0"/>
              <a:t>or predicate noun (e.g. </a:t>
            </a:r>
            <a:r>
              <a:rPr lang="en-US" dirty="0" err="1"/>
              <a:t>ὥ</a:t>
            </a:r>
            <a:r>
              <a:rPr lang="el-GR" dirty="0" err="1"/>
              <a:t>ρα</a:t>
            </a:r>
            <a:r>
              <a:rPr lang="el-GR" dirty="0"/>
              <a:t>, </a:t>
            </a:r>
            <a:r>
              <a:rPr lang="el-GR" dirty="0" err="1"/>
              <a:t>ἀνάγκη</a:t>
            </a:r>
            <a:r>
              <a:rPr lang="el-GR" dirty="0"/>
              <a:t>, </a:t>
            </a:r>
            <a:r>
              <a:rPr lang="el-GR" dirty="0" err="1"/>
              <a:t>χρή</a:t>
            </a:r>
            <a:r>
              <a:rPr lang="en-US" dirty="0"/>
              <a:t>: last two are new this lesson)</a:t>
            </a:r>
          </a:p>
        </p:txBody>
      </p:sp>
    </p:spTree>
    <p:extLst>
      <p:ext uri="{BB962C8B-B14F-4D97-AF65-F5344CB8AC3E}">
        <p14:creationId xmlns:p14="http://schemas.microsoft.com/office/powerpoint/2010/main" val="279370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D039-826F-C50D-B3A4-35500160BCE2}"/>
              </a:ext>
            </a:extLst>
          </p:cNvPr>
          <p:cNvSpPr>
            <a:spLocks noGrp="1"/>
          </p:cNvSpPr>
          <p:nvPr>
            <p:ph type="title"/>
          </p:nvPr>
        </p:nvSpPr>
        <p:spPr/>
        <p:txBody>
          <a:bodyPr/>
          <a:lstStyle/>
          <a:p>
            <a:r>
              <a:rPr lang="en-US" dirty="0"/>
              <a:t>New uses of infinitive introduced this lesson</a:t>
            </a:r>
          </a:p>
        </p:txBody>
      </p:sp>
      <p:sp>
        <p:nvSpPr>
          <p:cNvPr id="3" name="Content Placeholder 2">
            <a:extLst>
              <a:ext uri="{FF2B5EF4-FFF2-40B4-BE49-F238E27FC236}">
                <a16:creationId xmlns:a16="http://schemas.microsoft.com/office/drawing/2014/main" id="{E8113785-B522-824A-91E1-F3FC289E9D52}"/>
              </a:ext>
            </a:extLst>
          </p:cNvPr>
          <p:cNvSpPr>
            <a:spLocks noGrp="1"/>
          </p:cNvSpPr>
          <p:nvPr>
            <p:ph idx="1"/>
          </p:nvPr>
        </p:nvSpPr>
        <p:spPr/>
        <p:txBody>
          <a:bodyPr>
            <a:normAutofit fontScale="92500" lnSpcReduction="10000"/>
          </a:bodyPr>
          <a:lstStyle/>
          <a:p>
            <a:pPr marL="0" indent="0">
              <a:buNone/>
            </a:pPr>
            <a:r>
              <a:rPr lang="en-US" dirty="0"/>
              <a:t>7. articular infinitives: since infinitives can function as verbal nouns, they can be used in different cases. Subject and object infinitives are essentially functioning as nominatives and accusatives. To make this clearer in these instances and in instances where they function as genitives and datives, the neuter article can be added in front of the infinitive. E.g. </a:t>
            </a:r>
            <a:r>
              <a:rPr lang="el-GR" dirty="0" err="1"/>
              <a:t>τὸ</a:t>
            </a:r>
            <a:r>
              <a:rPr lang="el-GR" dirty="0"/>
              <a:t> πάθος </a:t>
            </a:r>
            <a:r>
              <a:rPr lang="el-GR" dirty="0" err="1"/>
              <a:t>τοῦ</a:t>
            </a:r>
            <a:r>
              <a:rPr lang="el-GR" dirty="0"/>
              <a:t> θαυμάζειν </a:t>
            </a:r>
            <a:r>
              <a:rPr lang="en-US" dirty="0"/>
              <a:t>“the feeling of amazement”</a:t>
            </a:r>
          </a:p>
          <a:p>
            <a:pPr marL="0" indent="0">
              <a:buNone/>
            </a:pPr>
            <a:r>
              <a:rPr lang="el-GR" dirty="0"/>
              <a:t>τ</a:t>
            </a:r>
            <a:r>
              <a:rPr lang="en-US" dirty="0" err="1"/>
              <a:t>ῷ</a:t>
            </a:r>
            <a:r>
              <a:rPr lang="el-GR" dirty="0"/>
              <a:t> </a:t>
            </a:r>
            <a:r>
              <a:rPr lang="el-GR" dirty="0" err="1"/>
              <a:t>πολλὰ</a:t>
            </a:r>
            <a:r>
              <a:rPr lang="el-GR" dirty="0"/>
              <a:t> </a:t>
            </a:r>
            <a:r>
              <a:rPr lang="el-GR" dirty="0" err="1"/>
              <a:t>μανθάνειν</a:t>
            </a:r>
            <a:r>
              <a:rPr lang="el-GR" dirty="0"/>
              <a:t> </a:t>
            </a:r>
            <a:r>
              <a:rPr lang="el-GR" dirty="0" err="1"/>
              <a:t>γενησόμεθα</a:t>
            </a:r>
            <a:r>
              <a:rPr lang="el-GR" dirty="0"/>
              <a:t> σοφοί </a:t>
            </a:r>
            <a:r>
              <a:rPr lang="en-US" dirty="0"/>
              <a:t>”by learning many things we shall become wise”</a:t>
            </a:r>
          </a:p>
          <a:p>
            <a:pPr marL="0" indent="0">
              <a:buNone/>
            </a:pPr>
            <a:r>
              <a:rPr lang="en-US" dirty="0"/>
              <a:t>Sometimes as exclamation: </a:t>
            </a:r>
            <a:r>
              <a:rPr lang="el-GR" dirty="0"/>
              <a:t>τ</a:t>
            </a:r>
            <a:r>
              <a:rPr lang="en-US" dirty="0" err="1"/>
              <a:t>ὸ</a:t>
            </a:r>
            <a:r>
              <a:rPr lang="el-GR" dirty="0"/>
              <a:t> </a:t>
            </a:r>
            <a:r>
              <a:rPr lang="el-GR" dirty="0" err="1"/>
              <a:t>ἐμὲ</a:t>
            </a:r>
            <a:r>
              <a:rPr lang="el-GR" dirty="0"/>
              <a:t> </a:t>
            </a:r>
            <a:r>
              <a:rPr lang="el-GR" dirty="0" err="1"/>
              <a:t>ταῦτα</a:t>
            </a:r>
            <a:r>
              <a:rPr lang="el-GR" dirty="0"/>
              <a:t> </a:t>
            </a:r>
            <a:r>
              <a:rPr lang="el-GR" dirty="0" err="1"/>
              <a:t>παθεῖν</a:t>
            </a:r>
            <a:r>
              <a:rPr lang="en-US" dirty="0"/>
              <a:t> “That I should suffer these things!” (lit. “the me to suffer these things!”</a:t>
            </a:r>
          </a:p>
          <a:p>
            <a:pPr marL="0" indent="0">
              <a:buNone/>
            </a:pPr>
            <a:r>
              <a:rPr lang="en-US" dirty="0"/>
              <a:t>notice how acc. + infinitive construction can be used here as after verbs of thinking and believing (and </a:t>
            </a:r>
            <a:r>
              <a:rPr lang="el-GR" dirty="0" err="1"/>
              <a:t>φημί</a:t>
            </a:r>
            <a:r>
              <a:rPr lang="en-US" dirty="0"/>
              <a:t>)</a:t>
            </a:r>
          </a:p>
        </p:txBody>
      </p:sp>
    </p:spTree>
    <p:extLst>
      <p:ext uri="{BB962C8B-B14F-4D97-AF65-F5344CB8AC3E}">
        <p14:creationId xmlns:p14="http://schemas.microsoft.com/office/powerpoint/2010/main" val="211412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B9875-B666-B89D-980D-A88B3A577486}"/>
              </a:ext>
            </a:extLst>
          </p:cNvPr>
          <p:cNvSpPr>
            <a:spLocks noGrp="1"/>
          </p:cNvSpPr>
          <p:nvPr>
            <p:ph type="title"/>
          </p:nvPr>
        </p:nvSpPr>
        <p:spPr/>
        <p:txBody>
          <a:bodyPr/>
          <a:lstStyle/>
          <a:p>
            <a:r>
              <a:rPr lang="en-US" dirty="0"/>
              <a:t>New uses of infinitive introduced this lesson</a:t>
            </a:r>
          </a:p>
        </p:txBody>
      </p:sp>
      <p:sp>
        <p:nvSpPr>
          <p:cNvPr id="3" name="Content Placeholder 2">
            <a:extLst>
              <a:ext uri="{FF2B5EF4-FFF2-40B4-BE49-F238E27FC236}">
                <a16:creationId xmlns:a16="http://schemas.microsoft.com/office/drawing/2014/main" id="{58D5B3AD-58BE-E44A-705C-AA706D3ABD15}"/>
              </a:ext>
            </a:extLst>
          </p:cNvPr>
          <p:cNvSpPr>
            <a:spLocks noGrp="1"/>
          </p:cNvSpPr>
          <p:nvPr>
            <p:ph idx="1"/>
          </p:nvPr>
        </p:nvSpPr>
        <p:spPr/>
        <p:txBody>
          <a:bodyPr/>
          <a:lstStyle/>
          <a:p>
            <a:pPr marL="0" indent="0">
              <a:buNone/>
            </a:pPr>
            <a:r>
              <a:rPr lang="en-US" dirty="0"/>
              <a:t>8. infinitive used with</a:t>
            </a:r>
            <a:r>
              <a:rPr lang="el-GR" dirty="0"/>
              <a:t> </a:t>
            </a:r>
            <a:r>
              <a:rPr lang="en-US" dirty="0"/>
              <a:t>subordinating conjunction </a:t>
            </a:r>
            <a:r>
              <a:rPr lang="el-GR" dirty="0" err="1"/>
              <a:t>πρίν</a:t>
            </a:r>
            <a:r>
              <a:rPr lang="en-US" dirty="0"/>
              <a:t> meaning “before”. After main clause with positive verb, infinitive with </a:t>
            </a:r>
            <a:r>
              <a:rPr lang="el-GR" dirty="0" err="1"/>
              <a:t>πρίν</a:t>
            </a:r>
            <a:r>
              <a:rPr lang="en-US" dirty="0"/>
              <a:t> gives information about previous action. E.g. </a:t>
            </a:r>
            <a:r>
              <a:rPr lang="en-US" dirty="0" err="1"/>
              <a:t>ἔ</a:t>
            </a:r>
            <a:r>
              <a:rPr lang="el-GR" dirty="0" err="1"/>
              <a:t>θυσα</a:t>
            </a:r>
            <a:r>
              <a:rPr lang="el-GR" dirty="0"/>
              <a:t> </a:t>
            </a:r>
            <a:r>
              <a:rPr lang="el-GR" dirty="0" err="1"/>
              <a:t>πρὶν</a:t>
            </a:r>
            <a:r>
              <a:rPr lang="el-GR" dirty="0"/>
              <a:t> </a:t>
            </a:r>
            <a:r>
              <a:rPr lang="el-GR" dirty="0" err="1"/>
              <a:t>τὸν</a:t>
            </a:r>
            <a:r>
              <a:rPr lang="el-GR" dirty="0"/>
              <a:t> Σωκράτη </a:t>
            </a:r>
            <a:r>
              <a:rPr lang="el-GR" dirty="0" err="1"/>
              <a:t>εἰς</a:t>
            </a:r>
            <a:r>
              <a:rPr lang="el-GR" dirty="0"/>
              <a:t> </a:t>
            </a:r>
            <a:r>
              <a:rPr lang="el-GR" dirty="0" err="1"/>
              <a:t>τὴν</a:t>
            </a:r>
            <a:r>
              <a:rPr lang="el-GR" dirty="0"/>
              <a:t> </a:t>
            </a:r>
            <a:r>
              <a:rPr lang="el-GR" dirty="0" err="1"/>
              <a:t>οἰκίαν</a:t>
            </a:r>
            <a:r>
              <a:rPr lang="el-GR" dirty="0"/>
              <a:t> </a:t>
            </a:r>
            <a:r>
              <a:rPr lang="el-GR" dirty="0" err="1"/>
              <a:t>ἀφικέσθαι</a:t>
            </a:r>
            <a:r>
              <a:rPr lang="el-GR" dirty="0"/>
              <a:t> </a:t>
            </a:r>
            <a:r>
              <a:rPr lang="en-US" dirty="0"/>
              <a:t>“I sacrificed before Socrates came to the house” [note acc. + inf. construction seen also in indirect statements after verbs of thinking, believing, </a:t>
            </a:r>
            <a:r>
              <a:rPr lang="el-GR" dirty="0" err="1"/>
              <a:t>φημί</a:t>
            </a:r>
            <a:r>
              <a:rPr lang="en-US" dirty="0"/>
              <a:t>]</a:t>
            </a:r>
          </a:p>
        </p:txBody>
      </p:sp>
    </p:spTree>
    <p:extLst>
      <p:ext uri="{BB962C8B-B14F-4D97-AF65-F5344CB8AC3E}">
        <p14:creationId xmlns:p14="http://schemas.microsoft.com/office/powerpoint/2010/main" val="128352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E2719-6284-A36A-8760-F4FF04BA7DDC}"/>
              </a:ext>
            </a:extLst>
          </p:cNvPr>
          <p:cNvSpPr>
            <a:spLocks noGrp="1"/>
          </p:cNvSpPr>
          <p:nvPr>
            <p:ph type="title"/>
          </p:nvPr>
        </p:nvSpPr>
        <p:spPr/>
        <p:txBody>
          <a:bodyPr/>
          <a:lstStyle/>
          <a:p>
            <a:r>
              <a:rPr lang="en-US" dirty="0"/>
              <a:t>More about </a:t>
            </a:r>
            <a:r>
              <a:rPr lang="el-GR" dirty="0" err="1"/>
              <a:t>πρίν</a:t>
            </a:r>
            <a:endParaRPr lang="en-US" dirty="0"/>
          </a:p>
        </p:txBody>
      </p:sp>
      <p:sp>
        <p:nvSpPr>
          <p:cNvPr id="3" name="Content Placeholder 2">
            <a:extLst>
              <a:ext uri="{FF2B5EF4-FFF2-40B4-BE49-F238E27FC236}">
                <a16:creationId xmlns:a16="http://schemas.microsoft.com/office/drawing/2014/main" id="{5BC850C9-9AB9-1A64-7AA8-2B55899DCB9B}"/>
              </a:ext>
            </a:extLst>
          </p:cNvPr>
          <p:cNvSpPr>
            <a:spLocks noGrp="1"/>
          </p:cNvSpPr>
          <p:nvPr>
            <p:ph idx="1"/>
          </p:nvPr>
        </p:nvSpPr>
        <p:spPr/>
        <p:txBody>
          <a:bodyPr/>
          <a:lstStyle/>
          <a:p>
            <a:r>
              <a:rPr lang="en-US" dirty="0"/>
              <a:t>When the main clause has a negative in it, then the </a:t>
            </a:r>
            <a:r>
              <a:rPr lang="el-GR" dirty="0" err="1"/>
              <a:t>πρίν</a:t>
            </a:r>
            <a:r>
              <a:rPr lang="en-US" dirty="0"/>
              <a:t> will mean “until” and a finite verb will be used in the clause it introduces.</a:t>
            </a:r>
          </a:p>
          <a:p>
            <a:r>
              <a:rPr lang="en-US" dirty="0"/>
              <a:t>if the main clause anticipates an event, the finite verb will be in the subjunctive mood and have </a:t>
            </a:r>
            <a:r>
              <a:rPr lang="en-US" dirty="0" err="1"/>
              <a:t>ἄ</a:t>
            </a:r>
            <a:r>
              <a:rPr lang="el-GR" dirty="0"/>
              <a:t>ν</a:t>
            </a:r>
            <a:r>
              <a:rPr lang="en-US" dirty="0"/>
              <a:t> (replaced with optative and no </a:t>
            </a:r>
            <a:r>
              <a:rPr lang="en-US" dirty="0" err="1"/>
              <a:t>ἄ</a:t>
            </a:r>
            <a:r>
              <a:rPr lang="el-GR" dirty="0"/>
              <a:t>ν</a:t>
            </a:r>
            <a:r>
              <a:rPr lang="en-US" dirty="0"/>
              <a:t> if verb in main clause is in past/secondary tense)</a:t>
            </a:r>
          </a:p>
          <a:p>
            <a:r>
              <a:rPr lang="en-US" dirty="0"/>
              <a:t>e.g. </a:t>
            </a:r>
            <a:r>
              <a:rPr lang="el-GR" dirty="0"/>
              <a:t>ο</a:t>
            </a:r>
            <a:r>
              <a:rPr lang="en-US" dirty="0" err="1"/>
              <a:t>ὐ</a:t>
            </a:r>
            <a:r>
              <a:rPr lang="el-GR" dirty="0"/>
              <a:t> θύσω </a:t>
            </a:r>
            <a:r>
              <a:rPr lang="el-GR" dirty="0" err="1"/>
              <a:t>πρὶν</a:t>
            </a:r>
            <a:r>
              <a:rPr lang="el-GR" dirty="0"/>
              <a:t> </a:t>
            </a:r>
            <a:r>
              <a:rPr lang="el-GR" dirty="0" err="1"/>
              <a:t>ὁ</a:t>
            </a:r>
            <a:r>
              <a:rPr lang="el-GR" dirty="0"/>
              <a:t> Σωκράτης </a:t>
            </a:r>
            <a:r>
              <a:rPr lang="el-GR" dirty="0" err="1"/>
              <a:t>ἀφίκηται</a:t>
            </a:r>
            <a:r>
              <a:rPr lang="el-GR" dirty="0"/>
              <a:t> </a:t>
            </a:r>
            <a:r>
              <a:rPr lang="el-GR" dirty="0" err="1"/>
              <a:t>ἄν</a:t>
            </a:r>
            <a:r>
              <a:rPr lang="en-US" dirty="0"/>
              <a:t> “I won’t sacrifice until [whenever it is that] Socrates arrives” [note indefinite/general construction like in future more vivid condition]</a:t>
            </a:r>
          </a:p>
          <a:p>
            <a:r>
              <a:rPr lang="el-GR" dirty="0"/>
              <a:t>ο</a:t>
            </a:r>
            <a:r>
              <a:rPr lang="en-US" dirty="0" err="1"/>
              <a:t>ὐ</a:t>
            </a:r>
            <a:r>
              <a:rPr lang="el-GR" dirty="0"/>
              <a:t>κ </a:t>
            </a:r>
            <a:r>
              <a:rPr lang="el-GR" dirty="0" err="1"/>
              <a:t>ἔθυσα</a:t>
            </a:r>
            <a:r>
              <a:rPr lang="el-GR" dirty="0"/>
              <a:t> </a:t>
            </a:r>
            <a:r>
              <a:rPr lang="el-GR" dirty="0" err="1"/>
              <a:t>πρὶν</a:t>
            </a:r>
            <a:r>
              <a:rPr lang="el-GR" dirty="0"/>
              <a:t> </a:t>
            </a:r>
            <a:r>
              <a:rPr lang="el-GR" dirty="0" err="1"/>
              <a:t>ὁ</a:t>
            </a:r>
            <a:r>
              <a:rPr lang="el-GR" dirty="0"/>
              <a:t> Σωκράτης </a:t>
            </a:r>
            <a:r>
              <a:rPr lang="el-GR" dirty="0" err="1"/>
              <a:t>ἀφίκετο</a:t>
            </a:r>
            <a:r>
              <a:rPr lang="en-US" dirty="0"/>
              <a:t> “I didn’t sacrifice until Socrates [actually] arrived</a:t>
            </a:r>
            <a:r>
              <a:rPr lang="el-GR" dirty="0"/>
              <a:t> </a:t>
            </a:r>
            <a:endParaRPr lang="en-US" dirty="0"/>
          </a:p>
        </p:txBody>
      </p:sp>
    </p:spTree>
    <p:extLst>
      <p:ext uri="{BB962C8B-B14F-4D97-AF65-F5344CB8AC3E}">
        <p14:creationId xmlns:p14="http://schemas.microsoft.com/office/powerpoint/2010/main" val="382721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899</Words>
  <Application>Microsoft Macintosh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Lesson 43 more fun with infinitives πρίν</vt:lpstr>
      <vt:lpstr>What is an infinitive?</vt:lpstr>
      <vt:lpstr>Common infinitive suffixes</vt:lpstr>
      <vt:lpstr>What we already know how to do with infinitives</vt:lpstr>
      <vt:lpstr>What we already know how to do with infinitives</vt:lpstr>
      <vt:lpstr>New uses of infinitive introduced this lesson</vt:lpstr>
      <vt:lpstr>New uses of infinitive introduced this lesson</vt:lpstr>
      <vt:lpstr>More about πρίν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43 more fun with infinitives πρίν</dc:title>
  <dc:creator>Alexander J. Hollmann</dc:creator>
  <cp:lastModifiedBy>Alexander J. Hollmann</cp:lastModifiedBy>
  <cp:revision>3</cp:revision>
  <dcterms:created xsi:type="dcterms:W3CDTF">2022-04-27T18:40:51Z</dcterms:created>
  <dcterms:modified xsi:type="dcterms:W3CDTF">2022-04-27T23:02:44Z</dcterms:modified>
</cp:coreProperties>
</file>