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91DC-2D1B-9A6D-4FB4-B9C719940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07A55-0FB0-E2B8-1197-B0FDE38D5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6BDEB-5089-B817-3189-868841B3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FB5A0-7949-94DB-8927-529FD7FE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4074A-74C1-E549-D4E0-ECB8816C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0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37C04-9026-594E-C120-66345712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2B4CE-211D-D600-AA32-C6D75196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F50EA-1A7F-0F07-F646-B916BDADD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54A9-51F4-DAF2-3E34-93266529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80F2-A189-D2AF-76BC-CF6A1E96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815EC-5898-4EA7-C718-4477B1C9C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BC807-6F8B-D163-EEF6-1A2054088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FAB7-20AD-633C-E2CF-0D6C2AA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AF761-9B19-1C45-A1B7-99ADB53A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502EC-52C4-F4BB-0BC0-C20FC899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66D0-0364-568B-8C58-D87A211B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DDC6-1C2B-8400-92C4-4A341FDA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8D627-F19E-2A5A-CED7-315F3BA7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81C42-49B1-6473-97AF-71767305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07AFF-38A1-9503-F382-F0EAD926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6B0B9-389B-A7CD-515A-7BBFB089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654D1-CF44-C570-0301-AFB9B97AD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2270C-3C03-C841-36FD-5C4195CE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8D8F0-638E-668C-29BF-89F56E8D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DA905-1E1D-EAEE-7DA3-69D55302F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A4CB-454E-ED3B-4F6D-EDC3338A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63C1B-5757-DBE9-CD28-6D61784C7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5960D-CA62-6BB2-4AC9-16E1E5066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3A72E-31F7-01FA-4A14-4B92AFD6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4AE1F-582A-3C73-245B-73A0E255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23DB2-1A5A-877A-2131-4568D769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FE88-78DB-969C-14D4-3DB20912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0F7DF-86DD-ECAA-43AC-0BCED4DFD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1ABDB-47AA-252E-C2A8-6783DEFE3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60AA5-B8E7-280B-7153-4CB5F969F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E5C26-DB02-64E7-5280-F699E1E6E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1EEB9-C880-CF14-7047-500880F3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90142-67B8-44BC-2B9A-E95F3368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EFC2F-C5BC-2DA8-2695-9C3455DF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7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590D-2CC7-068D-82FF-439E4354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07F0F-7A9A-E9C0-53AF-B8377A5F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52BCD-FB22-6CB4-B155-FE151EAE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44-36B9-20A5-0A4D-0D274F0D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BF01C-3BFB-FF1E-BBF4-2B0B1A4D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76B3D-FF9B-7DE6-DFE2-B8743C65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FA357-2FA4-A924-BAA4-BFBE98A03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82EB-E950-799C-EC14-570A090F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7C266-1CC0-8C0D-A45B-309C8E98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2675A-4E87-911D-DA46-65493A822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EDC26-96D5-F2A5-EC85-3A01138D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31E80-E345-E8CB-3BE6-40A2E544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080F1-EC43-59AF-FF3F-140F738D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1F75-BAF6-0555-044B-B29DFA46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828EF-4269-DD9C-0F43-33853DD53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3180D-7454-8E30-5BE0-15A510680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D7720-7F29-901D-C5FA-78F94D08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6E5FB-34FE-7BF7-538C-5BA23033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C22C4-63A8-86B8-C150-EDFEE5B9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1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FAD58-1BDC-49ED-1B32-0AF9EBC8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6F0EB-2ECF-D335-D50A-4D361EA8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59F35-8292-F6E6-DECD-4D131A27B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9760-354C-3541-AB3C-FA531653FC39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61752-ED9B-4003-C381-3F773B218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A4ED6-FCB4-7A7F-B6F0-3A4DC9B6F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8D6-3A1F-224E-A729-8E2EA8B98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2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A4E4-96E7-34E0-6D53-C599068D8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44</a:t>
            </a:r>
            <a:br>
              <a:rPr lang="en-US" dirty="0"/>
            </a:br>
            <a:r>
              <a:rPr lang="en-US" dirty="0"/>
              <a:t>Verbal adjectives in –</a:t>
            </a:r>
            <a:r>
              <a:rPr lang="el-GR" dirty="0" err="1"/>
              <a:t>τέος</a:t>
            </a:r>
            <a:r>
              <a:rPr lang="en-US" dirty="0"/>
              <a:t> and -</a:t>
            </a:r>
            <a:r>
              <a:rPr lang="el-GR" dirty="0" err="1"/>
              <a:t>τός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6ECE0-0AF4-FBCE-E51F-61E73FB09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2A4B-737A-8232-D2CE-94AEE435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adjectives in Greek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649E2-0EAE-FF78-44C5-CDA1237D4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encountered the idea of a verbal noun (or gerund) in Greek: the infinitive can be used this way (e.g. “to run is fun” = “running is fun”)</a:t>
            </a:r>
          </a:p>
          <a:p>
            <a:r>
              <a:rPr lang="en-US" dirty="0"/>
              <a:t>A verbal adjective has characteristics of an adjective in that it describes a noun but has verbal character as well.</a:t>
            </a:r>
          </a:p>
          <a:p>
            <a:r>
              <a:rPr lang="en-US" dirty="0"/>
              <a:t>We have encountered one type of verbal adjective in Greek already: the participle. </a:t>
            </a:r>
          </a:p>
          <a:p>
            <a:r>
              <a:rPr lang="en-US" dirty="0"/>
              <a:t>e.g. </a:t>
            </a:r>
            <a:r>
              <a:rPr lang="en-US" dirty="0" err="1"/>
              <a:t>ὁ</a:t>
            </a:r>
            <a:r>
              <a:rPr lang="el-GR" dirty="0"/>
              <a:t> </a:t>
            </a:r>
            <a:r>
              <a:rPr lang="el-GR" dirty="0" err="1"/>
              <a:t>φιλῶν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λόγους </a:t>
            </a:r>
            <a:r>
              <a:rPr lang="el-GR" dirty="0" err="1"/>
              <a:t>ῥήτωρ</a:t>
            </a:r>
            <a:r>
              <a:rPr lang="en-US" dirty="0"/>
              <a:t> “the word-loving speaker” [what kind of speaker? The speaker loving words or the speaker who loves words.</a:t>
            </a:r>
          </a:p>
          <a:p>
            <a:r>
              <a:rPr lang="en-US" dirty="0"/>
              <a:t>In the example, the participial phrase </a:t>
            </a:r>
            <a:r>
              <a:rPr lang="el-GR" dirty="0" err="1"/>
              <a:t>φιλῶν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λόγους</a:t>
            </a:r>
            <a:r>
              <a:rPr lang="en-US" dirty="0"/>
              <a:t> gives us more information about or describes the </a:t>
            </a:r>
            <a:r>
              <a:rPr lang="en-US" dirty="0" err="1"/>
              <a:t>ῥή</a:t>
            </a:r>
            <a:r>
              <a:rPr lang="el-GR" dirty="0" err="1"/>
              <a:t>τωρ</a:t>
            </a:r>
            <a:r>
              <a:rPr lang="en-US" dirty="0"/>
              <a:t>, and so functions like an adjective.</a:t>
            </a:r>
          </a:p>
          <a:p>
            <a:r>
              <a:rPr lang="en-US" dirty="0"/>
              <a:t>But it shows its verbal nature in the fact that it here takes its own direct object, </a:t>
            </a:r>
            <a:r>
              <a:rPr lang="el-GR" dirty="0" err="1"/>
              <a:t>τοὺς</a:t>
            </a:r>
            <a:r>
              <a:rPr lang="el-GR" dirty="0"/>
              <a:t> λόγους.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6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13A6-52D0-7B7E-58AF-589683E4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adjectives in Greek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BB9BB-B6C0-5E1B-7B81-47B7D91A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other types of verbal adjectives in Greek in which the suffixes -</a:t>
            </a:r>
            <a:r>
              <a:rPr lang="el-GR" dirty="0" err="1"/>
              <a:t>τός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τή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/>
              <a:t>τ</a:t>
            </a:r>
            <a:r>
              <a:rPr lang="en-US" dirty="0" err="1"/>
              <a:t>ό</a:t>
            </a:r>
            <a:r>
              <a:rPr lang="el-GR" dirty="0"/>
              <a:t>ν </a:t>
            </a:r>
            <a:r>
              <a:rPr lang="en-US" dirty="0"/>
              <a:t>and, a development of this,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are added to a verbal stem (usually the 6</a:t>
            </a:r>
            <a:r>
              <a:rPr lang="en-US" baseline="30000" dirty="0"/>
              <a:t>th</a:t>
            </a:r>
            <a:r>
              <a:rPr lang="en-US" dirty="0"/>
              <a:t> principle part, but sometimes the 1</a:t>
            </a:r>
            <a:r>
              <a:rPr lang="en-US" baseline="30000" dirty="0"/>
              <a:t>st</a:t>
            </a:r>
            <a:r>
              <a:rPr lang="en-US" dirty="0"/>
              <a:t> or the 2nd)</a:t>
            </a:r>
          </a:p>
          <a:p>
            <a:r>
              <a:rPr lang="en-US" dirty="0"/>
              <a:t>These have specialized meanings</a:t>
            </a:r>
          </a:p>
          <a:p>
            <a:r>
              <a:rPr lang="en-US" dirty="0"/>
              <a:t>1. The -</a:t>
            </a:r>
            <a:r>
              <a:rPr lang="el-GR" dirty="0" err="1"/>
              <a:t>τός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τή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τόν</a:t>
            </a:r>
            <a:r>
              <a:rPr lang="en-US" dirty="0"/>
              <a:t> suffix normally gives the meaning of capability or possibility and normally conveys (but not always) a passive sense, “able to be </a:t>
            </a:r>
            <a:r>
              <a:rPr lang="en-US" dirty="0" err="1"/>
              <a:t>Xed</a:t>
            </a:r>
            <a:r>
              <a:rPr lang="en-US" dirty="0"/>
              <a:t>, </a:t>
            </a:r>
            <a:r>
              <a:rPr lang="en-US" dirty="0" err="1"/>
              <a:t>Xable</a:t>
            </a:r>
            <a:r>
              <a:rPr lang="en-US" dirty="0"/>
              <a:t>” or sometimes gives the same sense as a perfect passive participle “</a:t>
            </a:r>
            <a:r>
              <a:rPr lang="en-US" dirty="0" err="1"/>
              <a:t>Xed</a:t>
            </a:r>
            <a:r>
              <a:rPr lang="en-US" dirty="0"/>
              <a:t>, having been </a:t>
            </a:r>
            <a:r>
              <a:rPr lang="en-US" dirty="0" err="1"/>
              <a:t>Xed</a:t>
            </a:r>
            <a:r>
              <a:rPr lang="en-US" dirty="0"/>
              <a:t>”</a:t>
            </a:r>
          </a:p>
          <a:p>
            <a:r>
              <a:rPr lang="en-US" dirty="0"/>
              <a:t>e.g. </a:t>
            </a:r>
            <a:r>
              <a:rPr lang="el-GR" dirty="0"/>
              <a:t>τα</a:t>
            </a:r>
            <a:r>
              <a:rPr lang="en-US" dirty="0" err="1"/>
              <a:t>ῦ</a:t>
            </a:r>
            <a:r>
              <a:rPr lang="el-GR" dirty="0"/>
              <a:t>τα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ζῷα</a:t>
            </a:r>
            <a:r>
              <a:rPr lang="el-GR" dirty="0"/>
              <a:t> </a:t>
            </a:r>
            <a:r>
              <a:rPr lang="el-GR" dirty="0" err="1"/>
              <a:t>φιλητά</a:t>
            </a:r>
            <a:r>
              <a:rPr lang="el-GR" dirty="0"/>
              <a:t> </a:t>
            </a:r>
            <a:r>
              <a:rPr lang="el-GR" dirty="0" err="1"/>
              <a:t>ἐστιν</a:t>
            </a:r>
            <a:r>
              <a:rPr lang="el-GR" dirty="0"/>
              <a:t> </a:t>
            </a:r>
            <a:r>
              <a:rPr lang="en-US" dirty="0"/>
              <a:t>”These animals are lovable/adorable.” or </a:t>
            </a:r>
            <a:r>
              <a:rPr lang="el-GR" dirty="0"/>
              <a:t>τα</a:t>
            </a:r>
            <a:r>
              <a:rPr lang="en-US" dirty="0" err="1"/>
              <a:t>ῦ</a:t>
            </a:r>
            <a:r>
              <a:rPr lang="el-GR" dirty="0"/>
              <a:t>τα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ζῷα</a:t>
            </a:r>
            <a:r>
              <a:rPr lang="el-GR" dirty="0"/>
              <a:t> ε</a:t>
            </a:r>
            <a:r>
              <a:rPr lang="en-US" dirty="0" err="1"/>
              <a:t>ὖ</a:t>
            </a:r>
            <a:r>
              <a:rPr lang="el-GR" dirty="0"/>
              <a:t> </a:t>
            </a:r>
            <a:r>
              <a:rPr lang="el-GR" dirty="0" err="1"/>
              <a:t>φιλητά</a:t>
            </a:r>
            <a:r>
              <a:rPr lang="el-GR" dirty="0"/>
              <a:t> </a:t>
            </a:r>
            <a:r>
              <a:rPr lang="el-GR" dirty="0" err="1"/>
              <a:t>ἐστιν</a:t>
            </a:r>
            <a:r>
              <a:rPr lang="el-GR" dirty="0"/>
              <a:t> </a:t>
            </a:r>
            <a:r>
              <a:rPr lang="en-US" dirty="0"/>
              <a:t>”These animals are well loved.”</a:t>
            </a:r>
          </a:p>
          <a:p>
            <a:r>
              <a:rPr lang="en-US" dirty="0"/>
              <a:t>2. The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suffix normally conveys the idea of necessity or obligation and can be passive or active in sense depending on the construction (more later)</a:t>
            </a:r>
          </a:p>
          <a:p>
            <a:r>
              <a:rPr lang="en-US" dirty="0"/>
              <a:t>e.g. </a:t>
            </a:r>
            <a:r>
              <a:rPr lang="el-GR" dirty="0"/>
              <a:t>τα</a:t>
            </a:r>
            <a:r>
              <a:rPr lang="en-US" dirty="0" err="1"/>
              <a:t>ῦ</a:t>
            </a:r>
            <a:r>
              <a:rPr lang="el-GR" dirty="0"/>
              <a:t>τα </a:t>
            </a:r>
            <a:r>
              <a:rPr lang="el-GR" dirty="0" err="1"/>
              <a:t>φυκτέα</a:t>
            </a:r>
            <a:r>
              <a:rPr lang="el-GR" dirty="0"/>
              <a:t> </a:t>
            </a:r>
            <a:r>
              <a:rPr lang="en-US" dirty="0"/>
              <a:t>[formed from </a:t>
            </a:r>
            <a:r>
              <a:rPr lang="el-GR" dirty="0"/>
              <a:t>φεύγω</a:t>
            </a:r>
            <a:r>
              <a:rPr lang="en-US" dirty="0"/>
              <a:t>] </a:t>
            </a:r>
            <a:r>
              <a:rPr lang="el-GR" dirty="0" err="1"/>
              <a:t>ἐστίν</a:t>
            </a:r>
            <a:r>
              <a:rPr lang="el-GR" dirty="0"/>
              <a:t> </a:t>
            </a:r>
            <a:r>
              <a:rPr lang="en-US" dirty="0"/>
              <a:t>“These things are to be / must be avoided”</a:t>
            </a:r>
          </a:p>
        </p:txBody>
      </p:sp>
    </p:spTree>
    <p:extLst>
      <p:ext uri="{BB962C8B-B14F-4D97-AF65-F5344CB8AC3E}">
        <p14:creationId xmlns:p14="http://schemas.microsoft.com/office/powerpoint/2010/main" val="166980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8A10-22DA-9EA1-7A5B-30E048F9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the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type: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605A-7378-9B74-3509-C24D6FBE5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Generally formed from the 6</a:t>
            </a:r>
            <a:r>
              <a:rPr lang="en-US" baseline="30000" dirty="0"/>
              <a:t>th</a:t>
            </a:r>
            <a:r>
              <a:rPr lang="en-US" dirty="0"/>
              <a:t> principal part (aorist passive stem)</a:t>
            </a:r>
          </a:p>
          <a:p>
            <a:r>
              <a:rPr lang="en-US" dirty="0"/>
              <a:t>e.g. </a:t>
            </a:r>
            <a:r>
              <a:rPr lang="el-GR" dirty="0" err="1"/>
              <a:t>παιδευτέος</a:t>
            </a:r>
            <a:r>
              <a:rPr lang="el-GR" dirty="0"/>
              <a:t> </a:t>
            </a:r>
            <a:r>
              <a:rPr lang="en-US" dirty="0"/>
              <a:t>(“needing to be educated”) from </a:t>
            </a:r>
            <a:r>
              <a:rPr lang="en-US" dirty="0" err="1"/>
              <a:t>ἐ</a:t>
            </a:r>
            <a:r>
              <a:rPr lang="el-GR" dirty="0" err="1"/>
              <a:t>παιδεύθην</a:t>
            </a:r>
            <a:endParaRPr lang="en-US" dirty="0"/>
          </a:p>
          <a:p>
            <a:r>
              <a:rPr lang="en-US" dirty="0"/>
              <a:t>to get stem, remove temporal augment from beginning, remove -</a:t>
            </a:r>
            <a:r>
              <a:rPr lang="el-GR" dirty="0" err="1"/>
              <a:t>θην</a:t>
            </a:r>
            <a:r>
              <a:rPr lang="en-US" dirty="0"/>
              <a:t> from end [acc. to textbook: actually it’s *more complicated, but for now let’s think of it that way)</a:t>
            </a:r>
          </a:p>
          <a:p>
            <a:r>
              <a:rPr lang="en-US" dirty="0"/>
              <a:t>Thus </a:t>
            </a:r>
            <a:r>
              <a:rPr lang="el-GR" dirty="0" err="1"/>
              <a:t>παιδευ</a:t>
            </a:r>
            <a:r>
              <a:rPr lang="en-US" dirty="0"/>
              <a:t>- remains, to which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is added</a:t>
            </a:r>
          </a:p>
          <a:p>
            <a:r>
              <a:rPr lang="en-US" dirty="0"/>
              <a:t>[* really what happens is:  –</a:t>
            </a:r>
            <a:r>
              <a:rPr lang="el-GR" dirty="0"/>
              <a:t>ην</a:t>
            </a:r>
            <a:r>
              <a:rPr lang="en-US" dirty="0"/>
              <a:t> is removed, stem </a:t>
            </a:r>
            <a:r>
              <a:rPr lang="el-GR" dirty="0" err="1"/>
              <a:t>παιδευθ</a:t>
            </a:r>
            <a:r>
              <a:rPr lang="en-US" dirty="0"/>
              <a:t>- remains. Final </a:t>
            </a:r>
            <a:r>
              <a:rPr lang="el-GR" dirty="0"/>
              <a:t>θ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</a:t>
            </a:r>
            <a:r>
              <a:rPr lang="el-GR" dirty="0"/>
              <a:t>τ</a:t>
            </a:r>
            <a:r>
              <a:rPr lang="en-US" dirty="0"/>
              <a:t>: </a:t>
            </a:r>
            <a:r>
              <a:rPr lang="el-GR" dirty="0" err="1"/>
              <a:t>παιδευτ</a:t>
            </a:r>
            <a:r>
              <a:rPr lang="en-US" dirty="0"/>
              <a:t>-, then to this </a:t>
            </a:r>
            <a:r>
              <a:rPr lang="el-GR" dirty="0" err="1"/>
              <a:t>τέος</a:t>
            </a:r>
            <a:r>
              <a:rPr lang="en-US" dirty="0"/>
              <a:t> is added: </a:t>
            </a:r>
            <a:r>
              <a:rPr lang="el-GR" dirty="0" err="1"/>
              <a:t>παιδευττέος</a:t>
            </a:r>
            <a:r>
              <a:rPr lang="el-GR" dirty="0"/>
              <a:t>, </a:t>
            </a:r>
            <a:r>
              <a:rPr lang="en-US" dirty="0"/>
              <a:t>double </a:t>
            </a:r>
            <a:r>
              <a:rPr lang="el-GR" dirty="0" err="1"/>
              <a:t>ττ</a:t>
            </a:r>
            <a:r>
              <a:rPr lang="el-GR" dirty="0"/>
              <a:t> </a:t>
            </a:r>
            <a:r>
              <a:rPr lang="en-US" dirty="0"/>
              <a:t>reduced to single </a:t>
            </a:r>
            <a:r>
              <a:rPr lang="el-GR" dirty="0"/>
              <a:t>τ, </a:t>
            </a:r>
            <a:r>
              <a:rPr lang="en-US" dirty="0"/>
              <a:t>so </a:t>
            </a:r>
            <a:r>
              <a:rPr lang="el-GR" dirty="0" err="1"/>
              <a:t>παιδευτέος</a:t>
            </a:r>
            <a:r>
              <a:rPr lang="el-GR" dirty="0"/>
              <a:t>.</a:t>
            </a:r>
            <a:r>
              <a:rPr lang="en-US" dirty="0"/>
              <a:t>]</a:t>
            </a:r>
          </a:p>
          <a:p>
            <a:r>
              <a:rPr lang="en-US" dirty="0"/>
              <a:t>[Advantage of this method of explanation is that it works for verbs that don’t have 6</a:t>
            </a:r>
            <a:r>
              <a:rPr lang="en-US" baseline="30000" dirty="0"/>
              <a:t>th</a:t>
            </a:r>
            <a:r>
              <a:rPr lang="en-US" dirty="0"/>
              <a:t> p. part in –</a:t>
            </a:r>
            <a:r>
              <a:rPr lang="el-GR" dirty="0" err="1"/>
              <a:t>θην</a:t>
            </a:r>
            <a:r>
              <a:rPr lang="el-GR" dirty="0"/>
              <a:t>, </a:t>
            </a:r>
            <a:r>
              <a:rPr lang="en-US" dirty="0"/>
              <a:t>e.g.  </a:t>
            </a:r>
            <a:r>
              <a:rPr lang="el-GR" dirty="0"/>
              <a:t>γράφω</a:t>
            </a:r>
            <a:r>
              <a:rPr lang="en-US" dirty="0"/>
              <a:t>, whose 6</a:t>
            </a:r>
            <a:r>
              <a:rPr lang="en-US" baseline="30000" dirty="0"/>
              <a:t>th</a:t>
            </a:r>
            <a:r>
              <a:rPr lang="en-US" dirty="0"/>
              <a:t> p. part is </a:t>
            </a:r>
            <a:r>
              <a:rPr lang="en-US" dirty="0" err="1"/>
              <a:t>ἐ</a:t>
            </a:r>
            <a:r>
              <a:rPr lang="el-GR" dirty="0" err="1"/>
              <a:t>γράφην</a:t>
            </a:r>
            <a:r>
              <a:rPr lang="en-US" dirty="0"/>
              <a:t>: remove augment and –</a:t>
            </a:r>
            <a:r>
              <a:rPr lang="el-GR" dirty="0"/>
              <a:t>ην</a:t>
            </a:r>
            <a:r>
              <a:rPr lang="en-US" dirty="0"/>
              <a:t> from </a:t>
            </a:r>
            <a:r>
              <a:rPr lang="en-US" dirty="0" err="1"/>
              <a:t>ἐ</a:t>
            </a:r>
            <a:r>
              <a:rPr lang="el-GR" dirty="0" err="1"/>
              <a:t>γράφην</a:t>
            </a:r>
            <a:r>
              <a:rPr lang="en-US" dirty="0"/>
              <a:t> to get stem </a:t>
            </a:r>
            <a:r>
              <a:rPr lang="el-GR" dirty="0" err="1"/>
              <a:t>γραφ</a:t>
            </a:r>
            <a:r>
              <a:rPr lang="en-US" dirty="0"/>
              <a:t>-, final consonant </a:t>
            </a:r>
            <a:r>
              <a:rPr lang="el-GR" dirty="0"/>
              <a:t>φ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</a:t>
            </a:r>
            <a:r>
              <a:rPr lang="el-GR" dirty="0"/>
              <a:t>π, </a:t>
            </a:r>
            <a:r>
              <a:rPr lang="en-US" dirty="0"/>
              <a:t>then to this </a:t>
            </a:r>
            <a:r>
              <a:rPr lang="el-GR" dirty="0" err="1"/>
              <a:t>τέος</a:t>
            </a:r>
            <a:r>
              <a:rPr lang="en-US" dirty="0"/>
              <a:t> is added: </a:t>
            </a:r>
            <a:r>
              <a:rPr lang="el-GR" dirty="0" err="1"/>
              <a:t>γραπτέος</a:t>
            </a:r>
            <a:r>
              <a:rPr lang="en-US" dirty="0"/>
              <a:t>.</a:t>
            </a:r>
          </a:p>
          <a:p>
            <a:r>
              <a:rPr lang="en-US" dirty="0"/>
              <a:t>[This will also help explain how we get </a:t>
            </a:r>
            <a:r>
              <a:rPr lang="el-GR" dirty="0" err="1"/>
              <a:t>θυτέος</a:t>
            </a:r>
            <a:r>
              <a:rPr lang="en-US" dirty="0"/>
              <a:t> from </a:t>
            </a:r>
            <a:r>
              <a:rPr lang="en-US" dirty="0" err="1"/>
              <a:t>ἐ</a:t>
            </a:r>
            <a:r>
              <a:rPr lang="el-GR" dirty="0" err="1"/>
              <a:t>τύθην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p. part of </a:t>
            </a:r>
            <a:r>
              <a:rPr lang="el-GR" dirty="0"/>
              <a:t>θύω</a:t>
            </a:r>
            <a:r>
              <a:rPr lang="en-US" dirty="0"/>
              <a:t>: remove augment and –</a:t>
            </a:r>
            <a:r>
              <a:rPr lang="el-GR" dirty="0"/>
              <a:t>ην</a:t>
            </a:r>
            <a:r>
              <a:rPr lang="en-US" dirty="0"/>
              <a:t> from </a:t>
            </a:r>
            <a:r>
              <a:rPr lang="en-US" dirty="0" err="1"/>
              <a:t>ἐ</a:t>
            </a:r>
            <a:r>
              <a:rPr lang="el-GR" dirty="0" err="1"/>
              <a:t>τύθην</a:t>
            </a:r>
            <a:r>
              <a:rPr lang="en-US" dirty="0"/>
              <a:t> to get stem </a:t>
            </a:r>
            <a:r>
              <a:rPr lang="el-GR" dirty="0" err="1"/>
              <a:t>τυθ</a:t>
            </a:r>
            <a:r>
              <a:rPr lang="en-US" dirty="0"/>
              <a:t>-</a:t>
            </a:r>
            <a:r>
              <a:rPr lang="el-GR" dirty="0"/>
              <a:t>, </a:t>
            </a:r>
            <a:r>
              <a:rPr lang="en-US" dirty="0"/>
              <a:t>final consonant </a:t>
            </a:r>
            <a:r>
              <a:rPr lang="el-GR" dirty="0"/>
              <a:t>θ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</a:t>
            </a:r>
            <a:r>
              <a:rPr lang="el-GR" dirty="0"/>
              <a:t>τ, </a:t>
            </a:r>
            <a:r>
              <a:rPr lang="en-US" dirty="0"/>
              <a:t>then initial consonant </a:t>
            </a:r>
            <a:r>
              <a:rPr lang="el-GR" dirty="0"/>
              <a:t>τ</a:t>
            </a:r>
            <a:r>
              <a:rPr lang="en-US" dirty="0"/>
              <a:t> </a:t>
            </a:r>
            <a:r>
              <a:rPr lang="en-US" dirty="0" err="1"/>
              <a:t>reaspirates</a:t>
            </a:r>
            <a:r>
              <a:rPr lang="en-US" dirty="0"/>
              <a:t> to </a:t>
            </a:r>
            <a:r>
              <a:rPr lang="el-GR" dirty="0"/>
              <a:t>θ</a:t>
            </a:r>
            <a:r>
              <a:rPr lang="en-US" dirty="0"/>
              <a:t>, so </a:t>
            </a:r>
            <a:r>
              <a:rPr lang="el-GR" dirty="0" err="1"/>
              <a:t>θυτέος</a:t>
            </a:r>
            <a:r>
              <a:rPr lang="en-US" dirty="0"/>
              <a:t>.]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1B59-6C69-0007-0A2D-D5B35C84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on the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type: verbs that use stems from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p. parts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A42DF0-AF46-355A-E08D-4944A53C3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5081" y="1825625"/>
            <a:ext cx="6161838" cy="4351338"/>
          </a:xfrm>
        </p:spPr>
      </p:pic>
    </p:spTree>
    <p:extLst>
      <p:ext uri="{BB962C8B-B14F-4D97-AF65-F5344CB8AC3E}">
        <p14:creationId xmlns:p14="http://schemas.microsoft.com/office/powerpoint/2010/main" val="309523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12E0-0E45-76FF-8276-00A7CEB8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the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type: use in constructions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2F56-654F-FCEF-D39E-17273B392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attributively, the form works as substantive, normally passive in sense: </a:t>
            </a:r>
            <a:r>
              <a:rPr lang="el-GR" dirty="0" err="1"/>
              <a:t>τὰ</a:t>
            </a:r>
            <a:r>
              <a:rPr lang="el-GR" dirty="0"/>
              <a:t> πρακτέα </a:t>
            </a:r>
            <a:r>
              <a:rPr lang="en-US" dirty="0"/>
              <a:t>“the [things] to be done, the things that need to be done”</a:t>
            </a:r>
          </a:p>
          <a:p>
            <a:r>
              <a:rPr lang="en-US" dirty="0"/>
              <a:t>used in complement or predicate with verb to be expressed or implied,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παῖδες</a:t>
            </a:r>
            <a:r>
              <a:rPr lang="el-GR" dirty="0"/>
              <a:t> </a:t>
            </a:r>
            <a:r>
              <a:rPr lang="el-GR" dirty="0" err="1"/>
              <a:t>παιδευτέοι</a:t>
            </a:r>
            <a:r>
              <a:rPr lang="el-GR" dirty="0"/>
              <a:t> </a:t>
            </a:r>
            <a:r>
              <a:rPr lang="en-US" dirty="0"/>
              <a:t>[</a:t>
            </a:r>
            <a:r>
              <a:rPr lang="el-GR" dirty="0" err="1"/>
              <a:t>εἰσίν</a:t>
            </a:r>
            <a:r>
              <a:rPr lang="en-US" dirty="0"/>
              <a:t>]: “the kids need to be educated”</a:t>
            </a:r>
          </a:p>
        </p:txBody>
      </p:sp>
    </p:spTree>
    <p:extLst>
      <p:ext uri="{BB962C8B-B14F-4D97-AF65-F5344CB8AC3E}">
        <p14:creationId xmlns:p14="http://schemas.microsoft.com/office/powerpoint/2010/main" val="262129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99B81-94F3-12E9-AE24-BC9BF721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constructions using -</a:t>
            </a:r>
            <a:r>
              <a:rPr lang="el-GR" dirty="0" err="1"/>
              <a:t>τέος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τέα</a:t>
            </a:r>
            <a:r>
              <a:rPr lang="el-GR" dirty="0"/>
              <a:t>, </a:t>
            </a:r>
            <a:r>
              <a:rPr lang="en-US" dirty="0"/>
              <a:t>-</a:t>
            </a:r>
            <a:r>
              <a:rPr lang="el-GR" dirty="0" err="1"/>
              <a:t>τέον</a:t>
            </a:r>
            <a:r>
              <a:rPr lang="en-US" dirty="0"/>
              <a:t> type as complement or predicate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AC3F-5F6E-4BA2-F99C-74FB7EE41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</a:t>
            </a:r>
            <a:r>
              <a:rPr lang="en-US" b="1" dirty="0"/>
              <a:t>personal construction</a:t>
            </a:r>
            <a:r>
              <a:rPr lang="en-US" dirty="0"/>
              <a:t>: the form will agree with a noun, which functions as subject in expression of obligation.</a:t>
            </a:r>
          </a:p>
          <a:p>
            <a:r>
              <a:rPr lang="en-US" dirty="0"/>
              <a:t>the sense is passive</a:t>
            </a:r>
          </a:p>
          <a:p>
            <a:r>
              <a:rPr lang="en-US" dirty="0"/>
              <a:t>if it is necessary to express by whom the action should be done, the dative is used (and not </a:t>
            </a:r>
            <a:r>
              <a:rPr lang="en-US" dirty="0" err="1"/>
              <a:t>ὑ</a:t>
            </a:r>
            <a:r>
              <a:rPr lang="el-GR" dirty="0" err="1"/>
              <a:t>πό</a:t>
            </a:r>
            <a:r>
              <a:rPr lang="en-US" dirty="0"/>
              <a:t> + genitive) [dative of the agent]</a:t>
            </a:r>
          </a:p>
          <a:p>
            <a:r>
              <a:rPr lang="en-US" dirty="0" err="1"/>
              <a:t>e.g</a:t>
            </a:r>
            <a:r>
              <a:rPr lang="en-US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παῖδες</a:t>
            </a:r>
            <a:r>
              <a:rPr lang="el-GR" dirty="0"/>
              <a:t> </a:t>
            </a:r>
            <a:r>
              <a:rPr lang="el-GR" dirty="0" err="1"/>
              <a:t>παιδευτέοι</a:t>
            </a:r>
            <a:r>
              <a:rPr lang="el-GR" dirty="0"/>
              <a:t> </a:t>
            </a:r>
            <a:r>
              <a:rPr lang="en-US" dirty="0"/>
              <a:t>[</a:t>
            </a:r>
            <a:r>
              <a:rPr lang="el-GR" dirty="0" err="1"/>
              <a:t>εἰσίν</a:t>
            </a:r>
            <a:r>
              <a:rPr lang="en-US" dirty="0"/>
              <a:t>] </a:t>
            </a:r>
            <a:r>
              <a:rPr lang="en-US" dirty="0" err="1"/>
              <a:t>ἡ</a:t>
            </a:r>
            <a:r>
              <a:rPr lang="el-GR" dirty="0" err="1"/>
              <a:t>μῖν</a:t>
            </a:r>
            <a:r>
              <a:rPr lang="el-GR" dirty="0"/>
              <a:t> </a:t>
            </a:r>
            <a:r>
              <a:rPr lang="en-US" dirty="0"/>
              <a:t>“The kids must be / are to be educated by us.</a:t>
            </a:r>
          </a:p>
          <a:p>
            <a:r>
              <a:rPr lang="en-US" dirty="0"/>
              <a:t>2. </a:t>
            </a:r>
            <a:r>
              <a:rPr lang="en-US" b="1" dirty="0"/>
              <a:t>impersonal construction</a:t>
            </a:r>
            <a:r>
              <a:rPr lang="en-US" dirty="0"/>
              <a:t>: the form will be either neuter sing. or (less commonly) pl., there is no personal subject</a:t>
            </a:r>
          </a:p>
          <a:p>
            <a:r>
              <a:rPr lang="en-US" dirty="0"/>
              <a:t>the sense is active</a:t>
            </a:r>
          </a:p>
          <a:p>
            <a:r>
              <a:rPr lang="en-US" dirty="0"/>
              <a:t>if it is necessary to express who should do the action, the dative is used [dative of agent]</a:t>
            </a:r>
          </a:p>
          <a:p>
            <a:r>
              <a:rPr lang="en-US" dirty="0"/>
              <a:t>e.g. </a:t>
            </a:r>
            <a:r>
              <a:rPr lang="el-GR" dirty="0"/>
              <a:t>το</a:t>
            </a:r>
            <a:r>
              <a:rPr lang="en-US" dirty="0" err="1"/>
              <a:t>ὺ</a:t>
            </a:r>
            <a:r>
              <a:rPr lang="el-GR" dirty="0"/>
              <a:t>ς </a:t>
            </a:r>
            <a:r>
              <a:rPr lang="el-GR" dirty="0" err="1"/>
              <a:t>παῖδας</a:t>
            </a:r>
            <a:r>
              <a:rPr lang="el-GR" dirty="0"/>
              <a:t> </a:t>
            </a:r>
            <a:r>
              <a:rPr lang="el-GR" dirty="0" err="1"/>
              <a:t>παιδευτέον</a:t>
            </a:r>
            <a:r>
              <a:rPr lang="el-GR" dirty="0"/>
              <a:t> </a:t>
            </a:r>
            <a:r>
              <a:rPr lang="el-GR" dirty="0" err="1"/>
              <a:t>ἐστὶν</a:t>
            </a:r>
            <a:r>
              <a:rPr lang="el-GR" dirty="0"/>
              <a:t> </a:t>
            </a:r>
            <a:r>
              <a:rPr lang="el-GR" dirty="0" err="1"/>
              <a:t>ἡμῖν</a:t>
            </a:r>
            <a:r>
              <a:rPr lang="el-GR" dirty="0"/>
              <a:t> </a:t>
            </a:r>
            <a:r>
              <a:rPr lang="en-US" dirty="0"/>
              <a:t>lit. “There must be an educating the children for us” which is generally flipped and expressed as “We must educate the children”</a:t>
            </a:r>
          </a:p>
        </p:txBody>
      </p:sp>
    </p:spTree>
    <p:extLst>
      <p:ext uri="{BB962C8B-B14F-4D97-AF65-F5344CB8AC3E}">
        <p14:creationId xmlns:p14="http://schemas.microsoft.com/office/powerpoint/2010/main" val="253710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944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Lesson 44 Verbal adjectives in –τέος and -τός</vt:lpstr>
      <vt:lpstr>Verbal adjectives in Greek</vt:lpstr>
      <vt:lpstr>Verbal adjectives in Greek cont’d</vt:lpstr>
      <vt:lpstr>More on the -τέος, -τέα, -τέον type: formation</vt:lpstr>
      <vt:lpstr>More on the -τέος, -τέα, -τέον type: verbs that use stems from 1st and 2nd p. parts</vt:lpstr>
      <vt:lpstr>More on the -τέος, -τέα, -τέον type: use in constructions</vt:lpstr>
      <vt:lpstr>Two constructions using -τέος, -τέα, -τέον type as complement or predicate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44 Verbal adjectives in –τέος and -τός</dc:title>
  <dc:creator>Alexander J. Hollmann</dc:creator>
  <cp:lastModifiedBy>Alexander J. Hollmann</cp:lastModifiedBy>
  <cp:revision>8</cp:revision>
  <dcterms:created xsi:type="dcterms:W3CDTF">2022-05-02T18:46:19Z</dcterms:created>
  <dcterms:modified xsi:type="dcterms:W3CDTF">2022-05-02T21:42:59Z</dcterms:modified>
</cp:coreProperties>
</file>