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40"/>
  </p:normalViewPr>
  <p:slideViewPr>
    <p:cSldViewPr snapToGrid="0" snapToObjects="1">
      <p:cViewPr varScale="1">
        <p:scale>
          <a:sx n="90" d="100"/>
          <a:sy n="90" d="100"/>
        </p:scale>
        <p:origin x="232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3BEB0-4400-D564-552D-83C798412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FBB7B4-8AB9-51FF-44E7-4CF8AD633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D6394-EF90-8B03-9C09-9DB1D4C1A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378BB-FF26-464E-9DA0-67685AB0639C}" type="datetimeFigureOut">
              <a:rPr lang="en-US" smtClean="0"/>
              <a:t>5/9/22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1A84B-58A4-018F-6574-C18E6A558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BC468-DF1B-2643-F0A4-A6434ECF6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641C-3FB6-FE43-9C3B-9A60CA989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6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4DBA2-AF61-30AE-1FD7-EF8E84122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CF738C-8C52-7D4C-DD84-EE2B64619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74DB6-BA5F-1486-9B0B-8D7825A17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378BB-FF26-464E-9DA0-67685AB0639C}" type="datetimeFigureOut">
              <a:rPr lang="en-US" smtClean="0"/>
              <a:t>5/9/22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40AA3-0EF4-CEFB-4759-09434BFB1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4D86B-6D44-A9B2-F8AC-11C32118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641C-3FB6-FE43-9C3B-9A60CA989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65FB32-37E3-CECD-C318-92F09E1392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7C4419-9789-DDA5-91A6-2949842E1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C82F9-61C7-B3A2-0985-80F6C50A8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378BB-FF26-464E-9DA0-67685AB0639C}" type="datetimeFigureOut">
              <a:rPr lang="en-US" smtClean="0"/>
              <a:t>5/9/22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954DB-A203-F327-55A0-577ED3ED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4BEC0-B610-A2EA-A9AE-297BA602C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641C-3FB6-FE43-9C3B-9A60CA989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7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EC0C3-0AC2-5B4F-55DD-E89CE324C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5FE6D-101D-BD9E-29EA-C294E7F1F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AAEAD-FB05-B848-5799-597DB849A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378BB-FF26-464E-9DA0-67685AB0639C}" type="datetimeFigureOut">
              <a:rPr lang="en-US" smtClean="0"/>
              <a:t>5/9/22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CD8CB-DC8A-DF8C-7228-5F201EF89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8199A-ED3E-C830-A221-51C6240C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641C-3FB6-FE43-9C3B-9A60CA989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1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796F0-8CC3-7716-6ED7-0F9097800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5FEB6-F74D-9A4E-061C-92DBDFBF9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630E3-F0ED-AA2B-44E9-21D2EE16A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378BB-FF26-464E-9DA0-67685AB0639C}" type="datetimeFigureOut">
              <a:rPr lang="en-US" smtClean="0"/>
              <a:t>5/9/22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8E305-6E91-D725-763B-37553CF1C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A7DB8-8FEF-BEE3-C1D7-9BF2AC2D7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641C-3FB6-FE43-9C3B-9A60CA989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01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3DF82-D55D-6D76-1F80-9AE53BF3C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06836-1F62-AFEA-7F46-EDAA04555C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C1EAC-00FD-3FA6-1BB6-82F9D0DC7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5676FD-D33F-776A-F7B1-678F7455D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378BB-FF26-464E-9DA0-67685AB0639C}" type="datetimeFigureOut">
              <a:rPr lang="en-US" smtClean="0"/>
              <a:t>5/9/22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45A04-D340-ACC8-CC64-5CF50454C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AF4183-B3AC-9769-0124-6531575C8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641C-3FB6-FE43-9C3B-9A60CA989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2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C4643-1DBB-60BB-4CA8-F3A8CCA8B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F6233-2686-4770-4F00-ECDC96609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96150-21A6-26B9-C612-4667EA7B8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BF3A4B-2339-AAD3-5AF7-2560C42D12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50BB7-D955-9503-617D-3794814FB5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F4E4C8-7DE4-A6E2-876F-0DA8DD4B4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378BB-FF26-464E-9DA0-67685AB0639C}" type="datetimeFigureOut">
              <a:rPr lang="en-US" smtClean="0"/>
              <a:t>5/9/22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28344E-C54A-1759-C4C6-7F5FBB94F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3D3FF0-18BB-F8BA-860A-2E4D4CC42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641C-3FB6-FE43-9C3B-9A60CA989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8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2BB11-ABBF-63AF-D916-0D8CD2222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252818-5B85-3AEA-53CF-FFCACD767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378BB-FF26-464E-9DA0-67685AB0639C}" type="datetimeFigureOut">
              <a:rPr lang="en-US" smtClean="0"/>
              <a:t>5/9/22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A68E9D-84CE-C82C-6A71-BAAFEBF9D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798349-9B13-4BBD-67B7-0A98D5471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641C-3FB6-FE43-9C3B-9A60CA989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7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D26DD7-8C9B-F0FF-6E96-245944E85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378BB-FF26-464E-9DA0-67685AB0639C}" type="datetimeFigureOut">
              <a:rPr lang="en-US" smtClean="0"/>
              <a:t>5/9/22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500C7A-754D-7375-C358-4C21D0AE9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4DE56-3555-D2BB-1DDE-EC100B293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641C-3FB6-FE43-9C3B-9A60CA989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4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83556-1ABC-9892-0BB2-F5E6C8A1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04084-0039-A584-87D7-9AB3A8504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AEAD3B-7D67-8F5F-CD7B-862657406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1F2E5-1B86-B857-8432-15A0181F4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378BB-FF26-464E-9DA0-67685AB0639C}" type="datetimeFigureOut">
              <a:rPr lang="en-US" smtClean="0"/>
              <a:t>5/9/22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423CC-65A2-C75E-FA90-4B92B2060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2106E-7F24-5672-0206-7493BCEC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641C-3FB6-FE43-9C3B-9A60CA989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63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C3B02-63FA-95CE-F3C5-61D9DC9BE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D78A17-E15B-2937-4A40-6C30B1B7E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A736F-9999-3D19-69A1-8CDA6FB7F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08A50-066A-7CDC-CD94-FFE26343E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378BB-FF26-464E-9DA0-67685AB0639C}" type="datetimeFigureOut">
              <a:rPr lang="en-US" smtClean="0"/>
              <a:t>5/9/22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24593-7BAF-86FF-EA3E-51971D47A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8122BC-6A94-AB7A-D6BA-D13838257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641C-3FB6-FE43-9C3B-9A60CA989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9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5A7F57-8D60-A9B3-1329-58C880DD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3B37B-634E-DB04-F8D5-27327829B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DDF68-4D40-7D7F-A07B-DE487F174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378BB-FF26-464E-9DA0-67685AB0639C}" type="datetimeFigureOut">
              <a:rPr lang="en-US" smtClean="0"/>
              <a:t>5/9/22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58E99-3887-0B22-066A-0CC0AF80A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B3E61-623E-A41F-95E7-06B195697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3641C-3FB6-FE43-9C3B-9A60CA989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9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B1519-DF06-E869-F7F6-11DF0DDC4A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 46</a:t>
            </a:r>
            <a:br>
              <a:rPr lang="en-US" dirty="0"/>
            </a:br>
            <a:r>
              <a:rPr lang="en-US" dirty="0"/>
              <a:t>MI-Verbs (</a:t>
            </a:r>
            <a:r>
              <a:rPr lang="el-GR" dirty="0"/>
              <a:t>δ</a:t>
            </a:r>
            <a:r>
              <a:rPr lang="en-US" dirty="0" err="1"/>
              <a:t>ί</a:t>
            </a:r>
            <a:r>
              <a:rPr lang="el-GR" dirty="0" err="1"/>
              <a:t>δωμι</a:t>
            </a:r>
            <a:r>
              <a:rPr lang="el-GR" dirty="0"/>
              <a:t>, </a:t>
            </a:r>
            <a:r>
              <a:rPr lang="el-GR" dirty="0" err="1"/>
              <a:t>ἵστημι</a:t>
            </a:r>
            <a:r>
              <a:rPr lang="el-GR" dirty="0"/>
              <a:t>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9BF3F-B0C4-A5C9-6A3F-633C516AAB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33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D5AB4-219C-00B0-E420-9CB07A622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subjunctive active pres. and aor.</a:t>
            </a:r>
          </a:p>
        </p:txBody>
      </p:sp>
      <p:pic>
        <p:nvPicPr>
          <p:cNvPr id="6" name="Content Placeholder 5" descr="A picture containing letter&#10;&#10;Description automatically generated">
            <a:extLst>
              <a:ext uri="{FF2B5EF4-FFF2-40B4-BE49-F238E27FC236}">
                <a16:creationId xmlns:a16="http://schemas.microsoft.com/office/drawing/2014/main" id="{C5CB3DBC-5C44-1861-E853-47AB329609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75346" y="1825625"/>
            <a:ext cx="7763468" cy="238918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29CF48-A927-2B7B-8C2D-3D031F2648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2975" y="4851399"/>
            <a:ext cx="10410825" cy="132556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all forms undergo contraction of vowel in stem and lengthened thematic vowel in subjunctive ending (e.g. </a:t>
            </a:r>
            <a:r>
              <a:rPr lang="el-GR" dirty="0" err="1"/>
              <a:t>διδ</a:t>
            </a:r>
            <a:r>
              <a:rPr lang="en-US" dirty="0" err="1"/>
              <a:t>ῶ</a:t>
            </a:r>
            <a:r>
              <a:rPr lang="el-GR" dirty="0"/>
              <a:t> </a:t>
            </a:r>
            <a:r>
              <a:rPr lang="en-US" dirty="0"/>
              <a:t>&lt; </a:t>
            </a:r>
            <a:r>
              <a:rPr lang="el-GR" dirty="0" err="1"/>
              <a:t>διδόω</a:t>
            </a:r>
            <a:r>
              <a:rPr lang="en-US" dirty="0"/>
              <a:t>, </a:t>
            </a:r>
            <a:r>
              <a:rPr lang="el-GR" dirty="0" err="1"/>
              <a:t>διδῷς</a:t>
            </a:r>
            <a:r>
              <a:rPr lang="el-GR" dirty="0"/>
              <a:t> </a:t>
            </a:r>
            <a:r>
              <a:rPr lang="en-US" dirty="0"/>
              <a:t>&lt; </a:t>
            </a:r>
            <a:r>
              <a:rPr lang="el-GR" dirty="0" err="1"/>
              <a:t>διδόῃς</a:t>
            </a:r>
            <a:r>
              <a:rPr lang="en-US" dirty="0"/>
              <a:t>, </a:t>
            </a:r>
            <a:r>
              <a:rPr lang="en-US" dirty="0" err="1"/>
              <a:t>ἱ</a:t>
            </a:r>
            <a:r>
              <a:rPr lang="el-GR" dirty="0" err="1"/>
              <a:t>στῶ</a:t>
            </a:r>
            <a:r>
              <a:rPr lang="el-GR" dirty="0"/>
              <a:t> </a:t>
            </a:r>
            <a:r>
              <a:rPr lang="en-US" dirty="0"/>
              <a:t>&lt; </a:t>
            </a:r>
            <a:r>
              <a:rPr lang="el-GR" dirty="0" err="1"/>
              <a:t>ἱστάω</a:t>
            </a:r>
            <a:r>
              <a:rPr lang="el-GR" dirty="0"/>
              <a:t>, </a:t>
            </a:r>
            <a:r>
              <a:rPr lang="el-GR" dirty="0" err="1"/>
              <a:t>ἱστῇς</a:t>
            </a:r>
            <a:r>
              <a:rPr lang="el-GR" dirty="0"/>
              <a:t> </a:t>
            </a:r>
            <a:r>
              <a:rPr lang="en-US" dirty="0"/>
              <a:t>&lt; </a:t>
            </a:r>
            <a:r>
              <a:rPr lang="el-GR" dirty="0" err="1"/>
              <a:t>ἱστάῃς</a:t>
            </a:r>
            <a:r>
              <a:rPr lang="en-US" dirty="0"/>
              <a:t>)</a:t>
            </a:r>
          </a:p>
          <a:p>
            <a:r>
              <a:rPr lang="en-US" dirty="0"/>
              <a:t>note only diff. between present and aorist forms is the stem</a:t>
            </a:r>
          </a:p>
        </p:txBody>
      </p:sp>
    </p:spTree>
    <p:extLst>
      <p:ext uri="{BB962C8B-B14F-4D97-AF65-F5344CB8AC3E}">
        <p14:creationId xmlns:p14="http://schemas.microsoft.com/office/powerpoint/2010/main" val="311848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33948-E32F-2EC1-06AF-9DD2EE26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subjunctive present m/p and aorist middle</a:t>
            </a:r>
          </a:p>
        </p:txBody>
      </p:sp>
      <p:pic>
        <p:nvPicPr>
          <p:cNvPr id="6" name="Content Placeholder 5" descr="Diagram&#10;&#10;Description automatically generated with low confidence">
            <a:extLst>
              <a:ext uri="{FF2B5EF4-FFF2-40B4-BE49-F238E27FC236}">
                <a16:creationId xmlns:a16="http://schemas.microsoft.com/office/drawing/2014/main" id="{6954258C-0038-9698-2361-1AC741378B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24200" y="1851454"/>
            <a:ext cx="7843762" cy="1577546"/>
          </a:xfrm>
        </p:spPr>
      </p:pic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802ED224-1CAF-E2E1-6CEC-793B668C7D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314699" y="4364723"/>
            <a:ext cx="8808201" cy="1678889"/>
          </a:xfrm>
        </p:spPr>
      </p:pic>
    </p:spTree>
    <p:extLst>
      <p:ext uri="{BB962C8B-B14F-4D97-AF65-F5344CB8AC3E}">
        <p14:creationId xmlns:p14="http://schemas.microsoft.com/office/powerpoint/2010/main" val="2898878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0D939-F551-1EB4-647D-15B28DE2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738"/>
          </a:xfrm>
        </p:spPr>
        <p:txBody>
          <a:bodyPr/>
          <a:lstStyle/>
          <a:p>
            <a:r>
              <a:rPr lang="en-US" dirty="0" err="1"/>
              <a:t>optatives</a:t>
            </a:r>
            <a:r>
              <a:rPr lang="en-US" dirty="0"/>
              <a:t>, pres. act. and m/p, aor. act. and m.</a:t>
            </a:r>
          </a:p>
        </p:txBody>
      </p:sp>
      <p:pic>
        <p:nvPicPr>
          <p:cNvPr id="6" name="Content Placeholder 5" descr="A close-up of a document&#10;&#10;Description automatically generated with medium confidence">
            <a:extLst>
              <a:ext uri="{FF2B5EF4-FFF2-40B4-BE49-F238E27FC236}">
                <a16:creationId xmlns:a16="http://schemas.microsoft.com/office/drawing/2014/main" id="{C8027692-3215-1368-DAB3-374F226771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2399" y="1185865"/>
            <a:ext cx="6974628" cy="427196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A48F47-C275-9107-FD45-427059065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672137"/>
            <a:ext cx="10515600" cy="82073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note two systems of forming active </a:t>
            </a:r>
            <a:r>
              <a:rPr lang="en-US" dirty="0" err="1"/>
              <a:t>optatives</a:t>
            </a:r>
            <a:r>
              <a:rPr lang="en-US" dirty="0"/>
              <a:t>: either stem + </a:t>
            </a:r>
            <a:r>
              <a:rPr lang="el-GR" dirty="0"/>
              <a:t>ι</a:t>
            </a:r>
            <a:r>
              <a:rPr lang="en-US" dirty="0"/>
              <a:t> + ending or stem +</a:t>
            </a:r>
            <a:r>
              <a:rPr lang="el-GR" dirty="0"/>
              <a:t> ι</a:t>
            </a:r>
            <a:r>
              <a:rPr lang="en-US" dirty="0"/>
              <a:t> + </a:t>
            </a:r>
            <a:r>
              <a:rPr lang="el-GR" dirty="0"/>
              <a:t>η</a:t>
            </a:r>
            <a:r>
              <a:rPr lang="en-US" dirty="0"/>
              <a:t> + ending. First type pref. for pl, second type pref. for sing.</a:t>
            </a:r>
          </a:p>
          <a:p>
            <a:r>
              <a:rPr lang="en-US" dirty="0"/>
              <a:t>middle and passive use stem + </a:t>
            </a:r>
            <a:r>
              <a:rPr lang="el-GR" dirty="0"/>
              <a:t>ι</a:t>
            </a:r>
            <a:r>
              <a:rPr lang="en-US" dirty="0"/>
              <a:t> + ending type</a:t>
            </a:r>
          </a:p>
        </p:txBody>
      </p:sp>
    </p:spTree>
    <p:extLst>
      <p:ext uri="{BB962C8B-B14F-4D97-AF65-F5344CB8AC3E}">
        <p14:creationId xmlns:p14="http://schemas.microsoft.com/office/powerpoint/2010/main" val="2114523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35B5B-A6C0-EC1A-C0F0-B73E5602D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imperatives</a:t>
            </a:r>
          </a:p>
        </p:txBody>
      </p:sp>
      <p:pic>
        <p:nvPicPr>
          <p:cNvPr id="6" name="Content Placeholder 5" descr="Text&#10;&#10;Description automatically generated with medium confidence">
            <a:extLst>
              <a:ext uri="{FF2B5EF4-FFF2-40B4-BE49-F238E27FC236}">
                <a16:creationId xmlns:a16="http://schemas.microsoft.com/office/drawing/2014/main" id="{05891B1E-626F-7EFD-F672-86F78F52AB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65077" y="1825625"/>
            <a:ext cx="7533426" cy="366077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A38A9A-8D9B-3AAE-2E69-21C18C7DA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5838" y="5486400"/>
            <a:ext cx="10367962" cy="120015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note pres. act. 2</a:t>
            </a:r>
            <a:r>
              <a:rPr lang="en-US" baseline="30000" dirty="0"/>
              <a:t>nd</a:t>
            </a:r>
            <a:r>
              <a:rPr lang="en-US" dirty="0"/>
              <a:t> s. imperative </a:t>
            </a:r>
            <a:r>
              <a:rPr lang="el-GR" dirty="0" err="1"/>
              <a:t>δίδου</a:t>
            </a:r>
            <a:r>
              <a:rPr lang="en-US" dirty="0"/>
              <a:t> &gt; </a:t>
            </a:r>
            <a:r>
              <a:rPr lang="el-GR" dirty="0" err="1"/>
              <a:t>δίδοε</a:t>
            </a:r>
            <a:r>
              <a:rPr lang="en-US" dirty="0"/>
              <a:t>, while </a:t>
            </a:r>
            <a:r>
              <a:rPr lang="en-US" dirty="0" err="1"/>
              <a:t>ἵ</a:t>
            </a:r>
            <a:r>
              <a:rPr lang="el-GR" dirty="0" err="1"/>
              <a:t>στημι</a:t>
            </a:r>
            <a:r>
              <a:rPr lang="en-US" dirty="0"/>
              <a:t> just uses stem with long version of vowel, </a:t>
            </a:r>
            <a:r>
              <a:rPr lang="en-US" dirty="0" err="1"/>
              <a:t>ἵ</a:t>
            </a:r>
            <a:r>
              <a:rPr lang="el-GR" dirty="0"/>
              <a:t>στη</a:t>
            </a:r>
          </a:p>
          <a:p>
            <a:r>
              <a:rPr lang="en-US" dirty="0"/>
              <a:t>aor. active 2</a:t>
            </a:r>
            <a:r>
              <a:rPr lang="en-US" baseline="30000" dirty="0"/>
              <a:t>nd</a:t>
            </a:r>
            <a:r>
              <a:rPr lang="en-US" dirty="0"/>
              <a:t> s imperative of </a:t>
            </a:r>
            <a:r>
              <a:rPr lang="el-GR" dirty="0"/>
              <a:t>δίδωμι</a:t>
            </a:r>
            <a:r>
              <a:rPr lang="en-US" dirty="0"/>
              <a:t> uses –</a:t>
            </a:r>
            <a:r>
              <a:rPr lang="el-GR" dirty="0"/>
              <a:t>ς</a:t>
            </a:r>
            <a:r>
              <a:rPr lang="en-US" dirty="0"/>
              <a:t> ending, while </a:t>
            </a:r>
            <a:r>
              <a:rPr lang="el-GR" dirty="0" err="1"/>
              <a:t>ἵστημι</a:t>
            </a:r>
            <a:r>
              <a:rPr lang="en-US" dirty="0"/>
              <a:t> uses the –</a:t>
            </a:r>
            <a:r>
              <a:rPr lang="el-GR" dirty="0" err="1"/>
              <a:t>θι</a:t>
            </a:r>
            <a:r>
              <a:rPr lang="en-US" dirty="0"/>
              <a:t> ending (seen with aor. passive imperatives)</a:t>
            </a:r>
          </a:p>
          <a:p>
            <a:r>
              <a:rPr lang="en-US" dirty="0"/>
              <a:t>note that present middle/pass. imperatives preserve original –</a:t>
            </a:r>
            <a:r>
              <a:rPr lang="el-GR" dirty="0" err="1"/>
              <a:t>σο</a:t>
            </a:r>
            <a:r>
              <a:rPr lang="en-US" dirty="0"/>
              <a:t> ending, maybe to distinguish from pres. active 2</a:t>
            </a:r>
            <a:r>
              <a:rPr lang="en-US" baseline="30000" dirty="0"/>
              <a:t>nd</a:t>
            </a:r>
            <a:r>
              <a:rPr lang="en-US" dirty="0"/>
              <a:t> s. </a:t>
            </a:r>
            <a:r>
              <a:rPr lang="el-GR" dirty="0" err="1"/>
              <a:t>δίδου</a:t>
            </a:r>
            <a:r>
              <a:rPr lang="en-US" dirty="0"/>
              <a:t>, but aorist middle </a:t>
            </a:r>
            <a:r>
              <a:rPr lang="el-GR" dirty="0" err="1"/>
              <a:t>δοῦ</a:t>
            </a:r>
            <a:r>
              <a:rPr lang="en-US" dirty="0"/>
              <a:t> shows disappearance of intervocalic sigma.</a:t>
            </a:r>
          </a:p>
        </p:txBody>
      </p:sp>
    </p:spTree>
    <p:extLst>
      <p:ext uri="{BB962C8B-B14F-4D97-AF65-F5344CB8AC3E}">
        <p14:creationId xmlns:p14="http://schemas.microsoft.com/office/powerpoint/2010/main" val="991654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64619B-A05E-E727-A483-69C02756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Archimedes’ famous boast about what he can do with a fixed point and a lever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4F6212-D734-DB9B-4881-50B6A1CEF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δός</a:t>
            </a:r>
            <a:r>
              <a:rPr lang="el-GR" dirty="0"/>
              <a:t> μοι </a:t>
            </a:r>
            <a:r>
              <a:rPr lang="el-GR" dirty="0" err="1"/>
              <a:t>ποῦ</a:t>
            </a:r>
            <a:r>
              <a:rPr lang="el-GR" dirty="0"/>
              <a:t> </a:t>
            </a:r>
            <a:r>
              <a:rPr lang="el-GR" dirty="0" err="1"/>
              <a:t>στῶ</a:t>
            </a:r>
            <a:r>
              <a:rPr lang="el-GR" dirty="0"/>
              <a:t>, </a:t>
            </a:r>
            <a:r>
              <a:rPr lang="el-GR" dirty="0" err="1"/>
              <a:t>καὶ</a:t>
            </a:r>
            <a:r>
              <a:rPr lang="el-GR" dirty="0"/>
              <a:t> κινήσω </a:t>
            </a:r>
            <a:r>
              <a:rPr lang="el-GR" dirty="0" err="1"/>
              <a:t>τὴν</a:t>
            </a:r>
            <a:r>
              <a:rPr lang="el-GR" dirty="0"/>
              <a:t> </a:t>
            </a:r>
            <a:r>
              <a:rPr lang="el-GR" dirty="0" err="1"/>
              <a:t>γῆν</a:t>
            </a:r>
            <a:endParaRPr lang="el-GR" dirty="0"/>
          </a:p>
          <a:p>
            <a:r>
              <a:rPr lang="en-US" dirty="0"/>
              <a:t>lit. “Give me where I may stand and I will move the earth!”</a:t>
            </a:r>
          </a:p>
        </p:txBody>
      </p:sp>
    </p:spTree>
    <p:extLst>
      <p:ext uri="{BB962C8B-B14F-4D97-AF65-F5344CB8AC3E}">
        <p14:creationId xmlns:p14="http://schemas.microsoft.com/office/powerpoint/2010/main" val="3936407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3FC94-93E9-7986-EE52-87DC6BBF8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infinitives</a:t>
            </a:r>
          </a:p>
        </p:txBody>
      </p:sp>
      <p:pic>
        <p:nvPicPr>
          <p:cNvPr id="7" name="Content Placeholder 6" descr="Text&#10;&#10;Description automatically generated with medium confidence">
            <a:extLst>
              <a:ext uri="{FF2B5EF4-FFF2-40B4-BE49-F238E27FC236}">
                <a16:creationId xmlns:a16="http://schemas.microsoft.com/office/drawing/2014/main" id="{CFCD6137-F7C1-C086-9123-D8E8B132CF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7144" y="1690688"/>
            <a:ext cx="9919333" cy="3024187"/>
          </a:xfrm>
        </p:spPr>
      </p:pic>
      <p:pic>
        <p:nvPicPr>
          <p:cNvPr id="9" name="Content Placeholder 8" descr="Text, letter&#10;&#10;Description automatically generated">
            <a:extLst>
              <a:ext uri="{FF2B5EF4-FFF2-40B4-BE49-F238E27FC236}">
                <a16:creationId xmlns:a16="http://schemas.microsoft.com/office/drawing/2014/main" id="{C1EE54A9-09A6-5AEF-C932-032E143D5D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57263" y="4651619"/>
            <a:ext cx="9015412" cy="1210402"/>
          </a:xfrm>
        </p:spPr>
      </p:pic>
    </p:spTree>
    <p:extLst>
      <p:ext uri="{BB962C8B-B14F-4D97-AF65-F5344CB8AC3E}">
        <p14:creationId xmlns:p14="http://schemas.microsoft.com/office/powerpoint/2010/main" val="2144625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E803-C8F3-42F3-7A25-6FAEA4A87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participles</a:t>
            </a:r>
          </a:p>
        </p:txBody>
      </p:sp>
      <p:pic>
        <p:nvPicPr>
          <p:cNvPr id="7" name="Content Placeholder 6" descr="A picture containing text, person, document&#10;&#10;Description automatically generated">
            <a:extLst>
              <a:ext uri="{FF2B5EF4-FFF2-40B4-BE49-F238E27FC236}">
                <a16:creationId xmlns:a16="http://schemas.microsoft.com/office/drawing/2014/main" id="{C6E95761-A3AB-1B0A-03B4-B67D623BDF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38363"/>
            <a:ext cx="10515600" cy="4325861"/>
          </a:xfrm>
        </p:spPr>
      </p:pic>
    </p:spTree>
    <p:extLst>
      <p:ext uri="{BB962C8B-B14F-4D97-AF65-F5344CB8AC3E}">
        <p14:creationId xmlns:p14="http://schemas.microsoft.com/office/powerpoint/2010/main" val="15456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DBF86-3760-6C92-FEEE-482443582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 and pluperfect of </a:t>
            </a:r>
            <a:r>
              <a:rPr lang="en-US" dirty="0" err="1"/>
              <a:t>ἵ</a:t>
            </a:r>
            <a:r>
              <a:rPr lang="el-GR" dirty="0" err="1"/>
              <a:t>στημι</a:t>
            </a:r>
            <a:endParaRPr lang="en-US" dirty="0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576F727A-08EF-5849-E0DC-4706CFD8C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2074" y="1690688"/>
            <a:ext cx="6638012" cy="4802187"/>
          </a:xfrm>
        </p:spPr>
      </p:pic>
    </p:spTree>
    <p:extLst>
      <p:ext uri="{BB962C8B-B14F-4D97-AF65-F5344CB8AC3E}">
        <p14:creationId xmlns:p14="http://schemas.microsoft.com/office/powerpoint/2010/main" val="902105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DE234-2556-239E-53F0-E9684148D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78075"/>
          </a:xfrm>
        </p:spPr>
        <p:txBody>
          <a:bodyPr>
            <a:normAutofit fontScale="90000"/>
          </a:bodyPr>
          <a:lstStyle/>
          <a:p>
            <a:r>
              <a:rPr lang="en-US" dirty="0"/>
              <a:t>A famous use of the perfect of </a:t>
            </a:r>
            <a:r>
              <a:rPr lang="el-GR" dirty="0" err="1"/>
              <a:t>ἵστημι</a:t>
            </a:r>
            <a:r>
              <a:rPr lang="en-US"/>
              <a:t>: Clytemnestra </a:t>
            </a:r>
            <a:r>
              <a:rPr lang="en-US" dirty="0"/>
              <a:t>appears after she has murdered her husband, Agamemnon (Aeschylus, </a:t>
            </a:r>
            <a:r>
              <a:rPr lang="en-US" i="1" dirty="0"/>
              <a:t>Agamemnon</a:t>
            </a:r>
            <a:r>
              <a:rPr lang="en-US" dirty="0"/>
              <a:t>, lines 1379–1380)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DCD83-684B-505D-D145-6E563283D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57549"/>
            <a:ext cx="10515600" cy="291941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ἕ</a:t>
            </a:r>
            <a:r>
              <a:rPr lang="el-GR" dirty="0" err="1"/>
              <a:t>στηκα</a:t>
            </a:r>
            <a:r>
              <a:rPr lang="en-US" dirty="0"/>
              <a:t> </a:t>
            </a:r>
            <a:r>
              <a:rPr lang="el-GR" dirty="0"/>
              <a:t>δ᾽ </a:t>
            </a:r>
            <a:r>
              <a:rPr lang="el-GR" dirty="0" err="1"/>
              <a:t>ἔνθ</a:t>
            </a:r>
            <a:r>
              <a:rPr lang="el-GR" dirty="0"/>
              <a:t>᾽</a:t>
            </a:r>
            <a:r>
              <a:rPr lang="en-US" dirty="0"/>
              <a:t> </a:t>
            </a:r>
            <a:r>
              <a:rPr lang="el-GR" dirty="0" err="1"/>
              <a:t>ἔπαισ</a:t>
            </a:r>
            <a:r>
              <a:rPr lang="el-GR" dirty="0"/>
              <a:t>´…</a:t>
            </a:r>
          </a:p>
          <a:p>
            <a:pPr marL="0" indent="0">
              <a:buNone/>
            </a:pPr>
            <a:r>
              <a:rPr lang="el-GR" dirty="0" err="1"/>
              <a:t>οὕτω</a:t>
            </a:r>
            <a:r>
              <a:rPr lang="el-GR" dirty="0"/>
              <a:t> </a:t>
            </a:r>
            <a:r>
              <a:rPr lang="el-GR" dirty="0" err="1"/>
              <a:t>δ´ἔπραξα</a:t>
            </a:r>
            <a:r>
              <a:rPr lang="el-GR" dirty="0"/>
              <a:t>, </a:t>
            </a:r>
            <a:r>
              <a:rPr lang="el-GR" dirty="0" err="1"/>
              <a:t>καὶ</a:t>
            </a:r>
            <a:r>
              <a:rPr lang="el-GR" dirty="0"/>
              <a:t> </a:t>
            </a:r>
            <a:r>
              <a:rPr lang="el-GR" dirty="0" err="1"/>
              <a:t>τάδ</a:t>
            </a:r>
            <a:r>
              <a:rPr lang="el-GR" dirty="0"/>
              <a:t>᾽ </a:t>
            </a:r>
            <a:r>
              <a:rPr lang="el-GR" dirty="0" err="1"/>
              <a:t>οὐκ</a:t>
            </a:r>
            <a:r>
              <a:rPr lang="el-GR" dirty="0"/>
              <a:t> </a:t>
            </a:r>
            <a:r>
              <a:rPr lang="el-GR" dirty="0" err="1"/>
              <a:t>ἀρνήσομαι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n-US" dirty="0"/>
              <a:t>I stand where I struck [him] …</a:t>
            </a:r>
          </a:p>
          <a:p>
            <a:pPr marL="0" indent="0">
              <a:buNone/>
            </a:pPr>
            <a:r>
              <a:rPr lang="en-US" dirty="0"/>
              <a:t>So I acted, and I will not deny this</a:t>
            </a:r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14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7E674-D07A-F34F-2BF3-E40F6CE0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MI-verbs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31B13-087B-56B7-3B42-CA00C536F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the present active show an older set of personal endings: e.g. –</a:t>
            </a:r>
            <a:r>
              <a:rPr lang="el-GR" dirty="0"/>
              <a:t>μι</a:t>
            </a:r>
            <a:r>
              <a:rPr lang="en-US" dirty="0"/>
              <a:t> for 1</a:t>
            </a:r>
            <a:r>
              <a:rPr lang="en-US" baseline="30000" dirty="0"/>
              <a:t>st</a:t>
            </a:r>
            <a:r>
              <a:rPr lang="en-US" dirty="0"/>
              <a:t> s. present active as opposed to –</a:t>
            </a:r>
            <a:r>
              <a:rPr lang="el-GR" dirty="0"/>
              <a:t>ω</a:t>
            </a:r>
            <a:r>
              <a:rPr lang="en-US" dirty="0"/>
              <a:t>.</a:t>
            </a:r>
          </a:p>
          <a:p>
            <a:r>
              <a:rPr lang="en-US" dirty="0"/>
              <a:t>MI-verbs are a small group but contain some very commonly used verbs, e.g. to be, to know, to give, to stand, to put</a:t>
            </a:r>
          </a:p>
          <a:p>
            <a:r>
              <a:rPr lang="en-US" dirty="0"/>
              <a:t>these endings are added</a:t>
            </a:r>
            <a:r>
              <a:rPr lang="el-GR" dirty="0"/>
              <a:t> </a:t>
            </a:r>
            <a:r>
              <a:rPr lang="en-US" dirty="0"/>
              <a:t>directly to the verb stem (which ends in a vowel) without any thematic vowel between stem and personal ending: e.g. </a:t>
            </a:r>
            <a:r>
              <a:rPr lang="en-US" dirty="0" err="1"/>
              <a:t>ἵ</a:t>
            </a:r>
            <a:r>
              <a:rPr lang="el-GR" dirty="0"/>
              <a:t>στα</a:t>
            </a:r>
            <a:r>
              <a:rPr lang="en-US" dirty="0"/>
              <a:t>-</a:t>
            </a:r>
            <a:r>
              <a:rPr lang="el-GR" dirty="0"/>
              <a:t>μεν </a:t>
            </a:r>
            <a:r>
              <a:rPr lang="en-US" dirty="0"/>
              <a:t>“we are standing, setting” vs. </a:t>
            </a:r>
            <a:r>
              <a:rPr lang="el-GR" dirty="0" err="1"/>
              <a:t>παιδεύ</a:t>
            </a:r>
            <a:r>
              <a:rPr lang="en-US" dirty="0"/>
              <a:t>-</a:t>
            </a:r>
            <a:r>
              <a:rPr lang="el-GR" dirty="0"/>
              <a:t>ο</a:t>
            </a:r>
            <a:r>
              <a:rPr lang="en-US" dirty="0"/>
              <a:t>-</a:t>
            </a:r>
            <a:r>
              <a:rPr lang="el-GR" dirty="0"/>
              <a:t>μεν.</a:t>
            </a:r>
            <a:endParaRPr lang="en-US" dirty="0"/>
          </a:p>
          <a:p>
            <a:r>
              <a:rPr lang="en-US" dirty="0"/>
              <a:t>hence they are sometimes called athematic verbs</a:t>
            </a:r>
          </a:p>
          <a:p>
            <a:r>
              <a:rPr lang="en-US" dirty="0"/>
              <a:t>generally speaking, these endings and their athematic nature are seen in the present, imperfect, and to some extent aorist. Other parts conjugate regularly.</a:t>
            </a:r>
          </a:p>
        </p:txBody>
      </p:sp>
    </p:spTree>
    <p:extLst>
      <p:ext uri="{BB962C8B-B14F-4D97-AF65-F5344CB8AC3E}">
        <p14:creationId xmlns:p14="http://schemas.microsoft.com/office/powerpoint/2010/main" val="1836974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F80E9-9047-A9DB-988F-720E74AC0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ἵ</a:t>
            </a:r>
            <a:r>
              <a:rPr lang="el-GR" dirty="0" err="1"/>
              <a:t>στημι</a:t>
            </a:r>
            <a:r>
              <a:rPr lang="el-GR" dirty="0"/>
              <a:t>, στήσω, </a:t>
            </a:r>
            <a:r>
              <a:rPr lang="el-GR" dirty="0" err="1"/>
              <a:t>ἔστησα</a:t>
            </a:r>
            <a:r>
              <a:rPr lang="en-US" dirty="0"/>
              <a:t> (transitive)</a:t>
            </a:r>
            <a:r>
              <a:rPr lang="el-GR" dirty="0"/>
              <a:t> </a:t>
            </a:r>
            <a:r>
              <a:rPr lang="el-GR" dirty="0" err="1"/>
              <a:t>ἔστην</a:t>
            </a:r>
            <a:r>
              <a:rPr lang="en-US" dirty="0"/>
              <a:t> (intransitive)</a:t>
            </a:r>
            <a:r>
              <a:rPr lang="el-GR" dirty="0"/>
              <a:t>, </a:t>
            </a:r>
            <a:r>
              <a:rPr lang="el-GR" dirty="0" err="1"/>
              <a:t>ἕστηκα</a:t>
            </a:r>
            <a:r>
              <a:rPr lang="el-GR" dirty="0"/>
              <a:t>, </a:t>
            </a:r>
            <a:r>
              <a:rPr lang="el-GR" dirty="0" err="1"/>
              <a:t>ἕσταμαι</a:t>
            </a:r>
            <a:r>
              <a:rPr lang="el-GR" dirty="0"/>
              <a:t>, </a:t>
            </a:r>
            <a:r>
              <a:rPr lang="el-GR" dirty="0" err="1"/>
              <a:t>ἐστάθην</a:t>
            </a:r>
            <a:r>
              <a:rPr lang="en-US" dirty="0"/>
              <a:t> “to make stand, stand”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E554B-E76F-90DA-624D-E94A88258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will concern ourselves with present active, aorist intransitive active, perfect active forms.</a:t>
            </a:r>
          </a:p>
          <a:p>
            <a:r>
              <a:rPr lang="en-US" dirty="0"/>
              <a:t>The other forms are conjugated regularly</a:t>
            </a:r>
          </a:p>
          <a:p>
            <a:r>
              <a:rPr lang="en-US" dirty="0" err="1"/>
              <a:t>ἵ</a:t>
            </a:r>
            <a:r>
              <a:rPr lang="el-GR" dirty="0" err="1"/>
              <a:t>στημι</a:t>
            </a:r>
            <a:r>
              <a:rPr lang="en-US" dirty="0"/>
              <a:t> present active is transitive (takes an object): means to stand or set something</a:t>
            </a:r>
          </a:p>
          <a:p>
            <a:r>
              <a:rPr lang="en-US" dirty="0"/>
              <a:t>aorist active </a:t>
            </a:r>
            <a:r>
              <a:rPr lang="el-GR" dirty="0" err="1"/>
              <a:t>ἔστησα</a:t>
            </a:r>
            <a:r>
              <a:rPr lang="en-US" dirty="0"/>
              <a:t> (transitive) means “I stood or set something”</a:t>
            </a:r>
          </a:p>
          <a:p>
            <a:r>
              <a:rPr lang="en-US" dirty="0"/>
              <a:t>contrast this with </a:t>
            </a:r>
            <a:r>
              <a:rPr lang="el-GR" dirty="0" err="1"/>
              <a:t>ἔστην</a:t>
            </a:r>
            <a:r>
              <a:rPr lang="en-US" dirty="0"/>
              <a:t> (intransitive), meaning “I stood (up) / got set” [[“got into standing position”, not “I stood” in sense of “I was standing”)</a:t>
            </a:r>
          </a:p>
          <a:p>
            <a:r>
              <a:rPr lang="en-US" dirty="0"/>
              <a:t>perfect active </a:t>
            </a:r>
            <a:r>
              <a:rPr lang="el-GR" dirty="0" err="1"/>
              <a:t>ἕστηκα</a:t>
            </a:r>
            <a:r>
              <a:rPr lang="el-GR" dirty="0"/>
              <a:t> </a:t>
            </a:r>
            <a:r>
              <a:rPr lang="en-US" dirty="0"/>
              <a:t>means “I am standing, I stand” (lit. “have gotten into standing position and so now am standing”), so pluperfect will mean “I was standing, stood” (lit. “I was in a state of having gotten into standing position”)</a:t>
            </a:r>
          </a:p>
        </p:txBody>
      </p:sp>
    </p:spTree>
    <p:extLst>
      <p:ext uri="{BB962C8B-B14F-4D97-AF65-F5344CB8AC3E}">
        <p14:creationId xmlns:p14="http://schemas.microsoft.com/office/powerpoint/2010/main" val="2190165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B7FB9-8289-E239-FAD0-19CA937C2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</a:t>
            </a:r>
            <a:r>
              <a:rPr lang="en-US" dirty="0" err="1"/>
              <a:t>ί</a:t>
            </a:r>
            <a:r>
              <a:rPr lang="el-GR" dirty="0" err="1"/>
              <a:t>δωμι</a:t>
            </a:r>
            <a:r>
              <a:rPr lang="el-GR" dirty="0"/>
              <a:t>, δώσω, </a:t>
            </a:r>
            <a:r>
              <a:rPr lang="el-GR" dirty="0" err="1"/>
              <a:t>ἔδωκα</a:t>
            </a:r>
            <a:r>
              <a:rPr lang="el-GR" dirty="0"/>
              <a:t>, </a:t>
            </a:r>
            <a:r>
              <a:rPr lang="el-GR" dirty="0" err="1"/>
              <a:t>δέδωκα</a:t>
            </a:r>
            <a:r>
              <a:rPr lang="el-GR" dirty="0"/>
              <a:t>, </a:t>
            </a:r>
            <a:r>
              <a:rPr lang="el-GR" dirty="0" err="1"/>
              <a:t>δέδομαι</a:t>
            </a:r>
            <a:r>
              <a:rPr lang="el-GR" dirty="0"/>
              <a:t>, </a:t>
            </a:r>
            <a:r>
              <a:rPr lang="el-GR" dirty="0" err="1"/>
              <a:t>ἐδόθην</a:t>
            </a:r>
            <a:r>
              <a:rPr lang="en-US" dirty="0"/>
              <a:t> “to give”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EC6C-8240-6DCE-136C-D9D107C85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future </a:t>
            </a:r>
            <a:r>
              <a:rPr lang="el-GR" dirty="0"/>
              <a:t>δώσω</a:t>
            </a:r>
            <a:r>
              <a:rPr lang="en-US" dirty="0"/>
              <a:t>, perfects </a:t>
            </a:r>
            <a:r>
              <a:rPr lang="el-GR" dirty="0" err="1"/>
              <a:t>δέδωκα</a:t>
            </a:r>
            <a:r>
              <a:rPr lang="en-US" dirty="0"/>
              <a:t> and </a:t>
            </a:r>
            <a:r>
              <a:rPr lang="el-GR" dirty="0" err="1"/>
              <a:t>δέδομαι</a:t>
            </a:r>
            <a:r>
              <a:rPr lang="el-GR" dirty="0"/>
              <a:t>, </a:t>
            </a:r>
            <a:r>
              <a:rPr lang="en-US" dirty="0"/>
              <a:t>aorist passive </a:t>
            </a:r>
            <a:r>
              <a:rPr lang="en-US" dirty="0" err="1"/>
              <a:t>ἐ</a:t>
            </a:r>
            <a:r>
              <a:rPr lang="el-GR" dirty="0" err="1"/>
              <a:t>δόθην</a:t>
            </a:r>
            <a:r>
              <a:rPr lang="en-US" dirty="0"/>
              <a:t> are all regular</a:t>
            </a:r>
          </a:p>
          <a:p>
            <a:r>
              <a:rPr lang="en-US" dirty="0"/>
              <a:t>we will need to look at everything formed from 1</a:t>
            </a:r>
            <a:r>
              <a:rPr lang="en-US" baseline="30000" dirty="0"/>
              <a:t>st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principle parts</a:t>
            </a:r>
          </a:p>
        </p:txBody>
      </p:sp>
    </p:spTree>
    <p:extLst>
      <p:ext uri="{BB962C8B-B14F-4D97-AF65-F5344CB8AC3E}">
        <p14:creationId xmlns:p14="http://schemas.microsoft.com/office/powerpoint/2010/main" val="3913643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E5656-5951-96F4-67F5-C8FB307ED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161925"/>
            <a:ext cx="10515600" cy="1325563"/>
          </a:xfrm>
        </p:spPr>
        <p:txBody>
          <a:bodyPr/>
          <a:lstStyle/>
          <a:p>
            <a:r>
              <a:rPr lang="en-US" dirty="0"/>
              <a:t>present active indicative</a:t>
            </a:r>
          </a:p>
        </p:txBody>
      </p:sp>
      <p:pic>
        <p:nvPicPr>
          <p:cNvPr id="9" name="Content Placeholder 8" descr="A close-up of a document&#10;&#10;Description automatically generated with medium confidence">
            <a:extLst>
              <a:ext uri="{FF2B5EF4-FFF2-40B4-BE49-F238E27FC236}">
                <a16:creationId xmlns:a16="http://schemas.microsoft.com/office/drawing/2014/main" id="{96F6AD6B-2F0C-332C-5456-890947A7EB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8199" y="1825625"/>
            <a:ext cx="7793243" cy="2932112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1ACEB1-A4F0-895F-E26E-644424ED4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4757737"/>
            <a:ext cx="10515600" cy="1571625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note both stems have present reduplication (</a:t>
            </a:r>
            <a:r>
              <a:rPr lang="en-US" dirty="0" err="1"/>
              <a:t>ἵ</a:t>
            </a:r>
            <a:r>
              <a:rPr lang="el-GR" dirty="0" err="1"/>
              <a:t>στημι</a:t>
            </a:r>
            <a:r>
              <a:rPr lang="el-GR" dirty="0"/>
              <a:t> </a:t>
            </a:r>
            <a:r>
              <a:rPr lang="en-US" dirty="0"/>
              <a:t>originally *</a:t>
            </a:r>
            <a:r>
              <a:rPr lang="el-GR" dirty="0" err="1"/>
              <a:t>σίστημι</a:t>
            </a:r>
            <a:r>
              <a:rPr lang="en-US" dirty="0"/>
              <a:t>)</a:t>
            </a:r>
          </a:p>
          <a:p>
            <a:r>
              <a:rPr lang="en-US" dirty="0"/>
              <a:t>note sing. forms use stem with long form of vowel (</a:t>
            </a:r>
            <a:r>
              <a:rPr lang="el-GR" dirty="0" err="1"/>
              <a:t>διδω</a:t>
            </a:r>
            <a:r>
              <a:rPr lang="en-US" dirty="0"/>
              <a:t>-</a:t>
            </a:r>
            <a:r>
              <a:rPr lang="el-GR" dirty="0"/>
              <a:t>, </a:t>
            </a:r>
            <a:r>
              <a:rPr lang="el-GR" dirty="0" err="1"/>
              <a:t>ἱστη</a:t>
            </a:r>
            <a:r>
              <a:rPr lang="en-US" dirty="0"/>
              <a:t>-), plurals use stem with short vowel (</a:t>
            </a:r>
            <a:r>
              <a:rPr lang="el-GR" dirty="0" err="1"/>
              <a:t>διδο</a:t>
            </a:r>
            <a:r>
              <a:rPr lang="en-US" dirty="0"/>
              <a:t>-</a:t>
            </a:r>
            <a:r>
              <a:rPr lang="el-GR" dirty="0"/>
              <a:t>, </a:t>
            </a:r>
            <a:r>
              <a:rPr lang="el-GR" dirty="0" err="1"/>
              <a:t>ἱστα</a:t>
            </a:r>
            <a:r>
              <a:rPr lang="en-US" dirty="0"/>
              <a:t>-)</a:t>
            </a:r>
          </a:p>
          <a:p>
            <a:r>
              <a:rPr lang="en-US" dirty="0"/>
              <a:t>note sing. endings were originally </a:t>
            </a:r>
            <a:r>
              <a:rPr lang="el-GR" dirty="0"/>
              <a:t>μι </a:t>
            </a:r>
            <a:r>
              <a:rPr lang="el-GR" dirty="0" err="1"/>
              <a:t>σι</a:t>
            </a:r>
            <a:r>
              <a:rPr lang="el-GR" dirty="0"/>
              <a:t> τι</a:t>
            </a:r>
            <a:r>
              <a:rPr lang="en-US" dirty="0"/>
              <a:t>. Because in this dialect </a:t>
            </a:r>
            <a:r>
              <a:rPr lang="el-GR" dirty="0"/>
              <a:t>τ </a:t>
            </a:r>
            <a:r>
              <a:rPr lang="en-US" dirty="0"/>
              <a:t>between vowels reg. becomes </a:t>
            </a:r>
            <a:r>
              <a:rPr lang="el-GR" dirty="0"/>
              <a:t>σ</a:t>
            </a:r>
            <a:r>
              <a:rPr lang="en-US" dirty="0"/>
              <a:t>, 3</a:t>
            </a:r>
            <a:r>
              <a:rPr lang="en-US" baseline="30000" dirty="0"/>
              <a:t>rd</a:t>
            </a:r>
            <a:r>
              <a:rPr lang="en-US" dirty="0"/>
              <a:t>. s. </a:t>
            </a:r>
            <a:r>
              <a:rPr lang="el-GR" dirty="0"/>
              <a:t> </a:t>
            </a:r>
            <a:r>
              <a:rPr lang="el-GR" dirty="0" err="1"/>
              <a:t>δίδωτι</a:t>
            </a:r>
            <a:r>
              <a:rPr lang="el-GR" dirty="0"/>
              <a:t> </a:t>
            </a:r>
            <a:r>
              <a:rPr lang="el-GR" dirty="0" err="1"/>
              <a:t>δίδωσι</a:t>
            </a:r>
            <a:r>
              <a:rPr lang="el-GR" dirty="0"/>
              <a:t>.</a:t>
            </a:r>
            <a:r>
              <a:rPr lang="en-US" dirty="0"/>
              <a:t> That meant confusion with 2</a:t>
            </a:r>
            <a:r>
              <a:rPr lang="en-US" baseline="30000" dirty="0"/>
              <a:t>nd</a:t>
            </a:r>
            <a:r>
              <a:rPr lang="en-US" dirty="0"/>
              <a:t> s. </a:t>
            </a:r>
            <a:r>
              <a:rPr lang="el-GR" dirty="0"/>
              <a:t>δ</a:t>
            </a:r>
            <a:r>
              <a:rPr lang="en-US" dirty="0" err="1"/>
              <a:t>ί</a:t>
            </a:r>
            <a:r>
              <a:rPr lang="el-GR" dirty="0" err="1"/>
              <a:t>δωσι</a:t>
            </a:r>
            <a:r>
              <a:rPr lang="en-US" dirty="0"/>
              <a:t>, so speakers used regular </a:t>
            </a:r>
            <a:r>
              <a:rPr lang="el-GR" dirty="0"/>
              <a:t>ς</a:t>
            </a:r>
            <a:r>
              <a:rPr lang="en-US" dirty="0"/>
              <a:t> 2</a:t>
            </a:r>
            <a:r>
              <a:rPr lang="en-US" baseline="30000" dirty="0"/>
              <a:t>nd</a:t>
            </a:r>
            <a:r>
              <a:rPr lang="en-US" dirty="0"/>
              <a:t> s. ending</a:t>
            </a:r>
          </a:p>
          <a:p>
            <a:r>
              <a:rPr lang="en-US" dirty="0"/>
              <a:t>note 3rd pl. originally –</a:t>
            </a:r>
            <a:r>
              <a:rPr lang="el-GR" dirty="0"/>
              <a:t>ντι</a:t>
            </a:r>
            <a:r>
              <a:rPr lang="en-US" dirty="0"/>
              <a:t>: this </a:t>
            </a:r>
            <a:r>
              <a:rPr lang="el-GR" dirty="0"/>
              <a:t>ν </a:t>
            </a:r>
            <a:r>
              <a:rPr lang="en-US" dirty="0"/>
              <a:t>was a sonant nasal, so could develop (as here) into a pure vowel </a:t>
            </a:r>
            <a:r>
              <a:rPr lang="el-GR" dirty="0"/>
              <a:t>α</a:t>
            </a:r>
            <a:r>
              <a:rPr lang="en-US" dirty="0"/>
              <a:t>. In this dialect, dialect </a:t>
            </a:r>
            <a:r>
              <a:rPr lang="el-GR" dirty="0"/>
              <a:t>τ </a:t>
            </a:r>
            <a:r>
              <a:rPr lang="en-US" dirty="0"/>
              <a:t>between vowels reg. becomes </a:t>
            </a:r>
            <a:r>
              <a:rPr lang="el-GR" dirty="0"/>
              <a:t>σ</a:t>
            </a:r>
            <a:r>
              <a:rPr lang="en-US" dirty="0"/>
              <a:t>, so </a:t>
            </a:r>
            <a:r>
              <a:rPr lang="el-GR" dirty="0" err="1"/>
              <a:t>ατι</a:t>
            </a:r>
            <a:r>
              <a:rPr lang="en-US" dirty="0"/>
              <a:t> became </a:t>
            </a:r>
            <a:r>
              <a:rPr lang="el-GR" dirty="0" err="1"/>
              <a:t>ασι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419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8FE76-62D3-E5EA-0990-3767A2DC1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imperfect active indicative</a:t>
            </a:r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D763536B-4BE4-1B62-AB31-E712A583C4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3150" y="1690688"/>
            <a:ext cx="9238553" cy="275435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9F7EB-D060-B1A7-8A4A-8C8929B71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2888" y="5243512"/>
            <a:ext cx="11110912" cy="132556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note that </a:t>
            </a:r>
            <a:r>
              <a:rPr lang="en-US" dirty="0" err="1"/>
              <a:t>ἵ</a:t>
            </a:r>
            <a:r>
              <a:rPr lang="el-GR" dirty="0" err="1"/>
              <a:t>στημι</a:t>
            </a:r>
            <a:r>
              <a:rPr lang="en-US" dirty="0"/>
              <a:t> doesn’t take </a:t>
            </a:r>
            <a:r>
              <a:rPr lang="en-US" dirty="0" err="1"/>
              <a:t>ἐ</a:t>
            </a:r>
            <a:r>
              <a:rPr lang="en-US" dirty="0"/>
              <a:t> augment, but lengthens initial </a:t>
            </a:r>
            <a:r>
              <a:rPr lang="en-US" dirty="0" err="1"/>
              <a:t>ἰ</a:t>
            </a:r>
            <a:r>
              <a:rPr lang="en-US" dirty="0"/>
              <a:t>-</a:t>
            </a:r>
          </a:p>
          <a:p>
            <a:r>
              <a:rPr lang="en-US" dirty="0"/>
              <a:t>note that </a:t>
            </a:r>
            <a:r>
              <a:rPr lang="en-US" dirty="0" err="1"/>
              <a:t>ἵ</a:t>
            </a:r>
            <a:r>
              <a:rPr lang="el-GR" dirty="0" err="1"/>
              <a:t>στημι</a:t>
            </a:r>
            <a:r>
              <a:rPr lang="en-US" dirty="0"/>
              <a:t> observes transition between stem with long vowel (</a:t>
            </a:r>
            <a:r>
              <a:rPr lang="en-US" dirty="0" err="1"/>
              <a:t>ἱ</a:t>
            </a:r>
            <a:r>
              <a:rPr lang="el-GR" dirty="0"/>
              <a:t>στη</a:t>
            </a:r>
            <a:r>
              <a:rPr lang="en-US" dirty="0"/>
              <a:t>-) for s. forms and stem with short vowel (</a:t>
            </a:r>
            <a:r>
              <a:rPr lang="en-US" dirty="0" err="1"/>
              <a:t>ἱ</a:t>
            </a:r>
            <a:r>
              <a:rPr lang="el-GR" dirty="0"/>
              <a:t>στα</a:t>
            </a:r>
            <a:r>
              <a:rPr lang="en-US" dirty="0"/>
              <a:t>-) for pl.</a:t>
            </a:r>
          </a:p>
          <a:p>
            <a:r>
              <a:rPr lang="en-US" dirty="0"/>
              <a:t>but </a:t>
            </a:r>
            <a:r>
              <a:rPr lang="el-GR" dirty="0"/>
              <a:t>δίδωμι</a:t>
            </a:r>
            <a:r>
              <a:rPr lang="en-US" dirty="0"/>
              <a:t> behaves irregularly, forming s. forms using thematic imperfect endings with subsequent contraction (see note in textbook above)</a:t>
            </a:r>
          </a:p>
          <a:p>
            <a:r>
              <a:rPr lang="en-US" dirty="0"/>
              <a:t>note that both verbs (and other MI-verbs) borrow the aor. pl. active ending –</a:t>
            </a:r>
            <a:r>
              <a:rPr lang="el-GR" dirty="0"/>
              <a:t>σαν</a:t>
            </a:r>
            <a:r>
              <a:rPr lang="en-US" dirty="0"/>
              <a:t> </a:t>
            </a:r>
            <a:r>
              <a:rPr lang="el-GR" dirty="0"/>
              <a:t>(</a:t>
            </a:r>
            <a:r>
              <a:rPr lang="en-US" dirty="0"/>
              <a:t>maybe to avoid confusion with 1</a:t>
            </a:r>
            <a:r>
              <a:rPr lang="en-US" baseline="30000" dirty="0"/>
              <a:t>st</a:t>
            </a:r>
            <a:r>
              <a:rPr lang="en-US" dirty="0"/>
              <a:t> s. ending?)</a:t>
            </a:r>
          </a:p>
        </p:txBody>
      </p:sp>
    </p:spTree>
    <p:extLst>
      <p:ext uri="{BB962C8B-B14F-4D97-AF65-F5344CB8AC3E}">
        <p14:creationId xmlns:p14="http://schemas.microsoft.com/office/powerpoint/2010/main" val="1329345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25E4C-4F5A-047D-C233-0EBB5D1D2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aorist active indicative</a:t>
            </a:r>
          </a:p>
        </p:txBody>
      </p:sp>
      <p:pic>
        <p:nvPicPr>
          <p:cNvPr id="6" name="Content Placeholder 5" descr="Text, letter&#10;&#10;Description automatically generated">
            <a:extLst>
              <a:ext uri="{FF2B5EF4-FFF2-40B4-BE49-F238E27FC236}">
                <a16:creationId xmlns:a16="http://schemas.microsoft.com/office/drawing/2014/main" id="{AEAE47A5-9A6C-E840-AE26-0CFC6A9CA9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26112" y="1690688"/>
            <a:ext cx="7854592" cy="278095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D827A-A919-CD58-9D7A-75B9C317C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7132" y="4851399"/>
            <a:ext cx="10606668" cy="1325564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note aorist stem no longer has reduplication: </a:t>
            </a:r>
            <a:r>
              <a:rPr lang="el-GR" dirty="0"/>
              <a:t>δω</a:t>
            </a:r>
            <a:r>
              <a:rPr lang="en-US" dirty="0"/>
              <a:t>/</a:t>
            </a:r>
            <a:r>
              <a:rPr lang="el-GR" dirty="0" err="1"/>
              <a:t>δο</a:t>
            </a:r>
            <a:r>
              <a:rPr lang="en-US" dirty="0"/>
              <a:t>,</a:t>
            </a:r>
            <a:r>
              <a:rPr lang="el-GR" dirty="0"/>
              <a:t> στη</a:t>
            </a:r>
            <a:endParaRPr lang="en-US" dirty="0"/>
          </a:p>
          <a:p>
            <a:r>
              <a:rPr lang="en-US" dirty="0" err="1"/>
              <a:t>ἔ</a:t>
            </a:r>
            <a:r>
              <a:rPr lang="el-GR" dirty="0"/>
              <a:t>στην</a:t>
            </a:r>
            <a:r>
              <a:rPr lang="en-US" dirty="0"/>
              <a:t> is a so-called root aorist type, adding endings straight to stem with long vowel</a:t>
            </a:r>
          </a:p>
          <a:p>
            <a:r>
              <a:rPr lang="en-US" dirty="0"/>
              <a:t>see note from textbook above re significant diff. in meaning between first aorist </a:t>
            </a:r>
            <a:r>
              <a:rPr lang="en-US" dirty="0" err="1"/>
              <a:t>ἔ</a:t>
            </a:r>
            <a:r>
              <a:rPr lang="el-GR" dirty="0" err="1"/>
              <a:t>στησα</a:t>
            </a:r>
            <a:r>
              <a:rPr lang="en-US" dirty="0"/>
              <a:t> (transitive) and second/strong aorist </a:t>
            </a:r>
            <a:r>
              <a:rPr lang="en-US" dirty="0" err="1"/>
              <a:t>ἔ</a:t>
            </a:r>
            <a:r>
              <a:rPr lang="el-GR" dirty="0"/>
              <a:t>στην</a:t>
            </a:r>
            <a:r>
              <a:rPr lang="en-US" dirty="0"/>
              <a:t> (intransitive)</a:t>
            </a:r>
          </a:p>
          <a:p>
            <a:r>
              <a:rPr lang="en-US" dirty="0"/>
              <a:t>note that aorist of </a:t>
            </a:r>
            <a:r>
              <a:rPr lang="el-GR" dirty="0"/>
              <a:t>δίδωμι </a:t>
            </a:r>
            <a:r>
              <a:rPr lang="en-US" dirty="0"/>
              <a:t>combines two different stems: see note in textbook above.</a:t>
            </a:r>
          </a:p>
        </p:txBody>
      </p:sp>
    </p:spTree>
    <p:extLst>
      <p:ext uri="{BB962C8B-B14F-4D97-AF65-F5344CB8AC3E}">
        <p14:creationId xmlns:p14="http://schemas.microsoft.com/office/powerpoint/2010/main" val="2547028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59AFC-3270-E34E-5C5D-A713941E1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indicative present and imperf. middle/passive</a:t>
            </a:r>
          </a:p>
        </p:txBody>
      </p:sp>
      <p:pic>
        <p:nvPicPr>
          <p:cNvPr id="6" name="Content Placeholder 5" descr="A picture containing table&#10;&#10;Description automatically generated">
            <a:extLst>
              <a:ext uri="{FF2B5EF4-FFF2-40B4-BE49-F238E27FC236}">
                <a16:creationId xmlns:a16="http://schemas.microsoft.com/office/drawing/2014/main" id="{BC973136-6A58-70F9-7A97-14232FCAEC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6138" y="1825624"/>
            <a:ext cx="7498773" cy="247491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58846-6C03-14FE-CE9B-ADBB304C9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8215" y="4851399"/>
            <a:ext cx="10305585" cy="13255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note s. present endings -</a:t>
            </a:r>
            <a:r>
              <a:rPr lang="el-GR" dirty="0" err="1"/>
              <a:t>μαι</a:t>
            </a:r>
            <a:r>
              <a:rPr lang="el-GR" dirty="0"/>
              <a:t> </a:t>
            </a:r>
            <a:r>
              <a:rPr lang="en-US" dirty="0"/>
              <a:t>-</a:t>
            </a:r>
            <a:r>
              <a:rPr lang="el-GR" dirty="0" err="1"/>
              <a:t>σαι</a:t>
            </a:r>
            <a:r>
              <a:rPr lang="el-GR" dirty="0"/>
              <a:t> </a:t>
            </a:r>
            <a:r>
              <a:rPr lang="en-US" dirty="0"/>
              <a:t>-</a:t>
            </a:r>
            <a:r>
              <a:rPr lang="el-GR" dirty="0" err="1"/>
              <a:t>ται</a:t>
            </a:r>
            <a:r>
              <a:rPr lang="en-US" dirty="0"/>
              <a:t> is m/p equivalent of original </a:t>
            </a:r>
            <a:r>
              <a:rPr lang="el-GR" dirty="0"/>
              <a:t>μι </a:t>
            </a:r>
            <a:r>
              <a:rPr lang="el-GR" dirty="0" err="1"/>
              <a:t>σι</a:t>
            </a:r>
            <a:r>
              <a:rPr lang="el-GR" dirty="0"/>
              <a:t> τι</a:t>
            </a:r>
            <a:r>
              <a:rPr lang="en-US" dirty="0"/>
              <a:t> and </a:t>
            </a:r>
            <a:r>
              <a:rPr lang="el-GR" dirty="0"/>
              <a:t>σ</a:t>
            </a:r>
            <a:r>
              <a:rPr lang="en-US" dirty="0"/>
              <a:t> in </a:t>
            </a:r>
            <a:r>
              <a:rPr lang="el-GR" dirty="0" err="1"/>
              <a:t>σαι</a:t>
            </a:r>
            <a:r>
              <a:rPr lang="en-US" dirty="0"/>
              <a:t> doesn’t drop out as it does in regular thematic verbs (e.g. 2</a:t>
            </a:r>
            <a:r>
              <a:rPr lang="en-US" baseline="30000" dirty="0"/>
              <a:t>nd</a:t>
            </a:r>
            <a:r>
              <a:rPr lang="en-US" dirty="0"/>
              <a:t> s. present m/p </a:t>
            </a:r>
            <a:r>
              <a:rPr lang="el-GR" dirty="0" err="1"/>
              <a:t>παιδεύῃ</a:t>
            </a:r>
            <a:r>
              <a:rPr lang="en-US" dirty="0"/>
              <a:t> &lt;  </a:t>
            </a:r>
            <a:r>
              <a:rPr lang="el-GR" dirty="0" err="1"/>
              <a:t>παιδεύ</a:t>
            </a:r>
            <a:r>
              <a:rPr lang="en-US" dirty="0"/>
              <a:t>-</a:t>
            </a:r>
            <a:r>
              <a:rPr lang="el-GR" dirty="0"/>
              <a:t>ε</a:t>
            </a:r>
            <a:r>
              <a:rPr lang="en-US" dirty="0"/>
              <a:t>-</a:t>
            </a:r>
            <a:r>
              <a:rPr lang="el-GR" dirty="0"/>
              <a:t>αι </a:t>
            </a:r>
            <a:r>
              <a:rPr lang="en-US" dirty="0"/>
              <a:t>&lt; </a:t>
            </a:r>
            <a:r>
              <a:rPr lang="el-GR" dirty="0" err="1"/>
              <a:t>παιδεύ</a:t>
            </a:r>
            <a:r>
              <a:rPr lang="en-US" dirty="0"/>
              <a:t>-</a:t>
            </a:r>
            <a:r>
              <a:rPr lang="el-GR" dirty="0"/>
              <a:t>ε</a:t>
            </a:r>
            <a:r>
              <a:rPr lang="en-US" dirty="0"/>
              <a:t>-</a:t>
            </a:r>
            <a:r>
              <a:rPr lang="el-GR" dirty="0" err="1"/>
              <a:t>σαι</a:t>
            </a:r>
            <a:r>
              <a:rPr lang="en-US" dirty="0"/>
              <a:t>)</a:t>
            </a:r>
          </a:p>
          <a:p>
            <a:r>
              <a:rPr lang="en-US" dirty="0"/>
              <a:t>note s. imperfect endings -</a:t>
            </a:r>
            <a:r>
              <a:rPr lang="el-GR" dirty="0"/>
              <a:t>μην </a:t>
            </a:r>
            <a:r>
              <a:rPr lang="en-US" dirty="0"/>
              <a:t>-</a:t>
            </a:r>
            <a:r>
              <a:rPr lang="el-GR" dirty="0" err="1"/>
              <a:t>σο</a:t>
            </a:r>
            <a:r>
              <a:rPr lang="el-GR" dirty="0"/>
              <a:t> </a:t>
            </a:r>
            <a:r>
              <a:rPr lang="en-US" dirty="0"/>
              <a:t>-</a:t>
            </a:r>
            <a:r>
              <a:rPr lang="el-GR" dirty="0"/>
              <a:t>το</a:t>
            </a:r>
            <a:r>
              <a:rPr lang="en-US" dirty="0"/>
              <a:t>: analogous with pres. 2</a:t>
            </a:r>
            <a:r>
              <a:rPr lang="en-US" baseline="30000" dirty="0"/>
              <a:t>nd</a:t>
            </a:r>
            <a:r>
              <a:rPr lang="en-US" dirty="0"/>
              <a:t> s., here the original </a:t>
            </a:r>
            <a:r>
              <a:rPr lang="el-GR" dirty="0" err="1"/>
              <a:t>σο</a:t>
            </a:r>
            <a:r>
              <a:rPr lang="en-US" dirty="0"/>
              <a:t> is preserved and the </a:t>
            </a:r>
            <a:r>
              <a:rPr lang="el-GR" dirty="0"/>
              <a:t>σ</a:t>
            </a:r>
            <a:r>
              <a:rPr lang="en-US" dirty="0"/>
              <a:t> doesn’t drop out as it does in regular thematic verbs (e.g. 2</a:t>
            </a:r>
            <a:r>
              <a:rPr lang="en-US" baseline="30000" dirty="0"/>
              <a:t>nd</a:t>
            </a:r>
            <a:r>
              <a:rPr lang="en-US" dirty="0"/>
              <a:t> s. imperf. m/p </a:t>
            </a:r>
            <a:r>
              <a:rPr lang="en-US" dirty="0" err="1"/>
              <a:t>ἐ</a:t>
            </a:r>
            <a:r>
              <a:rPr lang="el-GR" dirty="0" err="1"/>
              <a:t>παιδεύου</a:t>
            </a:r>
            <a:r>
              <a:rPr lang="el-GR" dirty="0"/>
              <a:t> </a:t>
            </a:r>
            <a:r>
              <a:rPr lang="en-US" dirty="0"/>
              <a:t>&lt; </a:t>
            </a:r>
            <a:r>
              <a:rPr lang="el-GR" dirty="0" err="1"/>
              <a:t>ἐπαιδεύσου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96791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F89CE-0489-F5A3-E96F-DCC3E0DC8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indicative aorist middle</a:t>
            </a:r>
          </a:p>
        </p:txBody>
      </p:sp>
      <p:pic>
        <p:nvPicPr>
          <p:cNvPr id="6" name="Content Placeholder 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B3529E03-0B12-C34F-036A-D1098A29D4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199" y="1984449"/>
            <a:ext cx="9852238" cy="158742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CCFBB-29BC-9D28-3289-E88D3351C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922" y="4705815"/>
            <a:ext cx="10695878" cy="1471148"/>
          </a:xfrm>
        </p:spPr>
        <p:txBody>
          <a:bodyPr/>
          <a:lstStyle/>
          <a:p>
            <a:r>
              <a:rPr lang="en-US" dirty="0"/>
              <a:t>note the aorist of </a:t>
            </a:r>
            <a:r>
              <a:rPr lang="el-GR" dirty="0"/>
              <a:t>δίδωμι</a:t>
            </a:r>
            <a:r>
              <a:rPr lang="en-US" dirty="0"/>
              <a:t> uses stem with short vowel for both s. and pl.</a:t>
            </a:r>
          </a:p>
          <a:p>
            <a:r>
              <a:rPr lang="en-US" dirty="0"/>
              <a:t>note that original sigma of 2</a:t>
            </a:r>
            <a:r>
              <a:rPr lang="en-US" baseline="30000" dirty="0"/>
              <a:t>nd</a:t>
            </a:r>
            <a:r>
              <a:rPr lang="en-US" dirty="0"/>
              <a:t> s. ending does drop out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966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1190</Words>
  <Application>Microsoft Macintosh PowerPoint</Application>
  <PresentationFormat>Widescreen</PresentationFormat>
  <Paragraphs>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Lesson 46 MI-Verbs (δίδωμι, ἵστημι)</vt:lpstr>
      <vt:lpstr>MI-verbs in general</vt:lpstr>
      <vt:lpstr>ἵστημι, στήσω, ἔστησα (transitive) ἔστην (intransitive), ἕστηκα, ἕσταμαι, ἐστάθην “to make stand, stand”</vt:lpstr>
      <vt:lpstr>δίδωμι, δώσω, ἔδωκα, δέδωκα, δέδομαι, ἐδόθην “to give”</vt:lpstr>
      <vt:lpstr>present active indicative</vt:lpstr>
      <vt:lpstr>imperfect active indicative</vt:lpstr>
      <vt:lpstr>aorist active indicative</vt:lpstr>
      <vt:lpstr>indicative present and imperf. middle/passive</vt:lpstr>
      <vt:lpstr>indicative aorist middle</vt:lpstr>
      <vt:lpstr>subjunctive active pres. and aor.</vt:lpstr>
      <vt:lpstr>subjunctive present m/p and aorist middle</vt:lpstr>
      <vt:lpstr>optatives, pres. act. and m/p, aor. act. and m.</vt:lpstr>
      <vt:lpstr>imperatives</vt:lpstr>
      <vt:lpstr>Archimedes’ famous boast about what he can do with a fixed point and a lever</vt:lpstr>
      <vt:lpstr>infinitives</vt:lpstr>
      <vt:lpstr>participles</vt:lpstr>
      <vt:lpstr>perfect and pluperfect of ἵστημι</vt:lpstr>
      <vt:lpstr>A famous use of the perfect of ἵστημι: Clytemnestra appears after she has murdered her husband, Agamemnon (Aeschylus, Agamemnon, lines 1379–1380)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46 MI-Verbs (δίδωμι, ἵστημι)</dc:title>
  <dc:creator>Alexander J. Hollmann</dc:creator>
  <cp:lastModifiedBy>Alexander J. Hollmann</cp:lastModifiedBy>
  <cp:revision>23</cp:revision>
  <dcterms:created xsi:type="dcterms:W3CDTF">2022-05-09T15:39:14Z</dcterms:created>
  <dcterms:modified xsi:type="dcterms:W3CDTF">2022-05-09T21:26:45Z</dcterms:modified>
</cp:coreProperties>
</file>