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8" r:id="rId9"/>
    <p:sldId id="263" r:id="rId10"/>
    <p:sldId id="264" r:id="rId11"/>
    <p:sldId id="265"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29"/>
  </p:normalViewPr>
  <p:slideViewPr>
    <p:cSldViewPr snapToGrid="0" snapToObjects="1">
      <p:cViewPr>
        <p:scale>
          <a:sx n="90" d="100"/>
          <a:sy n="90" d="100"/>
        </p:scale>
        <p:origin x="232" y="5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126A-2DAC-D564-F16B-0A8E9B9509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106EAC-6C83-F7B0-B642-00E3FBD230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5B294E-1F8D-98D2-7177-A98D4B35FD93}"/>
              </a:ext>
            </a:extLst>
          </p:cNvPr>
          <p:cNvSpPr>
            <a:spLocks noGrp="1"/>
          </p:cNvSpPr>
          <p:nvPr>
            <p:ph type="dt" sz="half" idx="10"/>
          </p:nvPr>
        </p:nvSpPr>
        <p:spPr/>
        <p:txBody>
          <a:bodyPr/>
          <a:lstStyle/>
          <a:p>
            <a:fld id="{B15048CA-CADF-7E49-B470-B197AFAB98D6}" type="datetimeFigureOut">
              <a:rPr lang="en-US" smtClean="0"/>
              <a:t>5/18/22</a:t>
            </a:fld>
            <a:endParaRPr lang="en-US"/>
          </a:p>
        </p:txBody>
      </p:sp>
      <p:sp>
        <p:nvSpPr>
          <p:cNvPr id="5" name="Footer Placeholder 4">
            <a:extLst>
              <a:ext uri="{FF2B5EF4-FFF2-40B4-BE49-F238E27FC236}">
                <a16:creationId xmlns:a16="http://schemas.microsoft.com/office/drawing/2014/main" id="{50E016A8-97C2-7B60-77EE-49DE1F4609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F5F736-46DD-2538-37E8-AC94B392E372}"/>
              </a:ext>
            </a:extLst>
          </p:cNvPr>
          <p:cNvSpPr>
            <a:spLocks noGrp="1"/>
          </p:cNvSpPr>
          <p:nvPr>
            <p:ph type="sldNum" sz="quarter" idx="12"/>
          </p:nvPr>
        </p:nvSpPr>
        <p:spPr/>
        <p:txBody>
          <a:bodyPr/>
          <a:lstStyle/>
          <a:p>
            <a:fld id="{81330FFE-580B-D446-B86F-0B71A821EA06}" type="slidenum">
              <a:rPr lang="en-US" smtClean="0"/>
              <a:t>‹#›</a:t>
            </a:fld>
            <a:endParaRPr lang="en-US"/>
          </a:p>
        </p:txBody>
      </p:sp>
    </p:spTree>
    <p:extLst>
      <p:ext uri="{BB962C8B-B14F-4D97-AF65-F5344CB8AC3E}">
        <p14:creationId xmlns:p14="http://schemas.microsoft.com/office/powerpoint/2010/main" val="338461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AC1A4-CDFA-E676-206F-5AD0C18593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4D9635-5EE7-976D-8224-4795ADDF31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64C8CE-7575-FC13-7B87-D52868841024}"/>
              </a:ext>
            </a:extLst>
          </p:cNvPr>
          <p:cNvSpPr>
            <a:spLocks noGrp="1"/>
          </p:cNvSpPr>
          <p:nvPr>
            <p:ph type="dt" sz="half" idx="10"/>
          </p:nvPr>
        </p:nvSpPr>
        <p:spPr/>
        <p:txBody>
          <a:bodyPr/>
          <a:lstStyle/>
          <a:p>
            <a:fld id="{B15048CA-CADF-7E49-B470-B197AFAB98D6}" type="datetimeFigureOut">
              <a:rPr lang="en-US" smtClean="0"/>
              <a:t>5/18/22</a:t>
            </a:fld>
            <a:endParaRPr lang="en-US"/>
          </a:p>
        </p:txBody>
      </p:sp>
      <p:sp>
        <p:nvSpPr>
          <p:cNvPr id="5" name="Footer Placeholder 4">
            <a:extLst>
              <a:ext uri="{FF2B5EF4-FFF2-40B4-BE49-F238E27FC236}">
                <a16:creationId xmlns:a16="http://schemas.microsoft.com/office/drawing/2014/main" id="{45CF863B-F61A-BF94-871D-A3F5FBCAAC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E90CAF-64B0-974F-EDAA-141C099FBF2D}"/>
              </a:ext>
            </a:extLst>
          </p:cNvPr>
          <p:cNvSpPr>
            <a:spLocks noGrp="1"/>
          </p:cNvSpPr>
          <p:nvPr>
            <p:ph type="sldNum" sz="quarter" idx="12"/>
          </p:nvPr>
        </p:nvSpPr>
        <p:spPr/>
        <p:txBody>
          <a:bodyPr/>
          <a:lstStyle/>
          <a:p>
            <a:fld id="{81330FFE-580B-D446-B86F-0B71A821EA06}" type="slidenum">
              <a:rPr lang="en-US" smtClean="0"/>
              <a:t>‹#›</a:t>
            </a:fld>
            <a:endParaRPr lang="en-US"/>
          </a:p>
        </p:txBody>
      </p:sp>
    </p:spTree>
    <p:extLst>
      <p:ext uri="{BB962C8B-B14F-4D97-AF65-F5344CB8AC3E}">
        <p14:creationId xmlns:p14="http://schemas.microsoft.com/office/powerpoint/2010/main" val="564555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06FB0E-7C6A-FBD6-4331-1D112ED0CB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23FEBA-207A-16E6-C86C-A7043AC025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9C3ED2-4546-AE21-9954-FF01E45F8E74}"/>
              </a:ext>
            </a:extLst>
          </p:cNvPr>
          <p:cNvSpPr>
            <a:spLocks noGrp="1"/>
          </p:cNvSpPr>
          <p:nvPr>
            <p:ph type="dt" sz="half" idx="10"/>
          </p:nvPr>
        </p:nvSpPr>
        <p:spPr/>
        <p:txBody>
          <a:bodyPr/>
          <a:lstStyle/>
          <a:p>
            <a:fld id="{B15048CA-CADF-7E49-B470-B197AFAB98D6}" type="datetimeFigureOut">
              <a:rPr lang="en-US" smtClean="0"/>
              <a:t>5/18/22</a:t>
            </a:fld>
            <a:endParaRPr lang="en-US"/>
          </a:p>
        </p:txBody>
      </p:sp>
      <p:sp>
        <p:nvSpPr>
          <p:cNvPr id="5" name="Footer Placeholder 4">
            <a:extLst>
              <a:ext uri="{FF2B5EF4-FFF2-40B4-BE49-F238E27FC236}">
                <a16:creationId xmlns:a16="http://schemas.microsoft.com/office/drawing/2014/main" id="{3B1DB109-4A16-1AAF-3505-D6D6A0B617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9A3DBE-C629-455C-5D77-A519334CEBE4}"/>
              </a:ext>
            </a:extLst>
          </p:cNvPr>
          <p:cNvSpPr>
            <a:spLocks noGrp="1"/>
          </p:cNvSpPr>
          <p:nvPr>
            <p:ph type="sldNum" sz="quarter" idx="12"/>
          </p:nvPr>
        </p:nvSpPr>
        <p:spPr/>
        <p:txBody>
          <a:bodyPr/>
          <a:lstStyle/>
          <a:p>
            <a:fld id="{81330FFE-580B-D446-B86F-0B71A821EA06}" type="slidenum">
              <a:rPr lang="en-US" smtClean="0"/>
              <a:t>‹#›</a:t>
            </a:fld>
            <a:endParaRPr lang="en-US"/>
          </a:p>
        </p:txBody>
      </p:sp>
    </p:spTree>
    <p:extLst>
      <p:ext uri="{BB962C8B-B14F-4D97-AF65-F5344CB8AC3E}">
        <p14:creationId xmlns:p14="http://schemas.microsoft.com/office/powerpoint/2010/main" val="2079721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38529-1941-F239-3873-611E47E439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F635E7-FED0-CC0F-8A6F-921F649D6A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4ED169-9674-D9D2-7AED-B7FF58FD1B70}"/>
              </a:ext>
            </a:extLst>
          </p:cNvPr>
          <p:cNvSpPr>
            <a:spLocks noGrp="1"/>
          </p:cNvSpPr>
          <p:nvPr>
            <p:ph type="dt" sz="half" idx="10"/>
          </p:nvPr>
        </p:nvSpPr>
        <p:spPr/>
        <p:txBody>
          <a:bodyPr/>
          <a:lstStyle/>
          <a:p>
            <a:fld id="{B15048CA-CADF-7E49-B470-B197AFAB98D6}" type="datetimeFigureOut">
              <a:rPr lang="en-US" smtClean="0"/>
              <a:t>5/18/22</a:t>
            </a:fld>
            <a:endParaRPr lang="en-US"/>
          </a:p>
        </p:txBody>
      </p:sp>
      <p:sp>
        <p:nvSpPr>
          <p:cNvPr id="5" name="Footer Placeholder 4">
            <a:extLst>
              <a:ext uri="{FF2B5EF4-FFF2-40B4-BE49-F238E27FC236}">
                <a16:creationId xmlns:a16="http://schemas.microsoft.com/office/drawing/2014/main" id="{A2FE9536-FD5D-6032-08A4-0AAEE96EDC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E5DEFC-167E-C96D-4A2E-CF2C28E6FAFE}"/>
              </a:ext>
            </a:extLst>
          </p:cNvPr>
          <p:cNvSpPr>
            <a:spLocks noGrp="1"/>
          </p:cNvSpPr>
          <p:nvPr>
            <p:ph type="sldNum" sz="quarter" idx="12"/>
          </p:nvPr>
        </p:nvSpPr>
        <p:spPr/>
        <p:txBody>
          <a:bodyPr/>
          <a:lstStyle/>
          <a:p>
            <a:fld id="{81330FFE-580B-D446-B86F-0B71A821EA06}" type="slidenum">
              <a:rPr lang="en-US" smtClean="0"/>
              <a:t>‹#›</a:t>
            </a:fld>
            <a:endParaRPr lang="en-US"/>
          </a:p>
        </p:txBody>
      </p:sp>
    </p:spTree>
    <p:extLst>
      <p:ext uri="{BB962C8B-B14F-4D97-AF65-F5344CB8AC3E}">
        <p14:creationId xmlns:p14="http://schemas.microsoft.com/office/powerpoint/2010/main" val="3450031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774D6-4569-9B1A-71E6-2996A502DE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DDA7E6-C5FE-7761-404E-664AC0063D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60EAF5-981C-1CA1-A63B-8941E5F6DFBB}"/>
              </a:ext>
            </a:extLst>
          </p:cNvPr>
          <p:cNvSpPr>
            <a:spLocks noGrp="1"/>
          </p:cNvSpPr>
          <p:nvPr>
            <p:ph type="dt" sz="half" idx="10"/>
          </p:nvPr>
        </p:nvSpPr>
        <p:spPr/>
        <p:txBody>
          <a:bodyPr/>
          <a:lstStyle/>
          <a:p>
            <a:fld id="{B15048CA-CADF-7E49-B470-B197AFAB98D6}" type="datetimeFigureOut">
              <a:rPr lang="en-US" smtClean="0"/>
              <a:t>5/18/22</a:t>
            </a:fld>
            <a:endParaRPr lang="en-US"/>
          </a:p>
        </p:txBody>
      </p:sp>
      <p:sp>
        <p:nvSpPr>
          <p:cNvPr id="5" name="Footer Placeholder 4">
            <a:extLst>
              <a:ext uri="{FF2B5EF4-FFF2-40B4-BE49-F238E27FC236}">
                <a16:creationId xmlns:a16="http://schemas.microsoft.com/office/drawing/2014/main" id="{69FF01B9-41B1-05BE-401C-515CD2F214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DD57E6-A8F0-9C6B-E15C-FF89313CDECD}"/>
              </a:ext>
            </a:extLst>
          </p:cNvPr>
          <p:cNvSpPr>
            <a:spLocks noGrp="1"/>
          </p:cNvSpPr>
          <p:nvPr>
            <p:ph type="sldNum" sz="quarter" idx="12"/>
          </p:nvPr>
        </p:nvSpPr>
        <p:spPr/>
        <p:txBody>
          <a:bodyPr/>
          <a:lstStyle/>
          <a:p>
            <a:fld id="{81330FFE-580B-D446-B86F-0B71A821EA06}" type="slidenum">
              <a:rPr lang="en-US" smtClean="0"/>
              <a:t>‹#›</a:t>
            </a:fld>
            <a:endParaRPr lang="en-US"/>
          </a:p>
        </p:txBody>
      </p:sp>
    </p:spTree>
    <p:extLst>
      <p:ext uri="{BB962C8B-B14F-4D97-AF65-F5344CB8AC3E}">
        <p14:creationId xmlns:p14="http://schemas.microsoft.com/office/powerpoint/2010/main" val="244703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20731-36E1-BC27-BCA1-1177E79107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F5CCE2-0BFC-979A-F4F7-C29BD7BB89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30253B-D30A-93CD-04C5-7BBF8BD83E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20C54B-1662-1AA0-8AA9-A436513EE38D}"/>
              </a:ext>
            </a:extLst>
          </p:cNvPr>
          <p:cNvSpPr>
            <a:spLocks noGrp="1"/>
          </p:cNvSpPr>
          <p:nvPr>
            <p:ph type="dt" sz="half" idx="10"/>
          </p:nvPr>
        </p:nvSpPr>
        <p:spPr/>
        <p:txBody>
          <a:bodyPr/>
          <a:lstStyle/>
          <a:p>
            <a:fld id="{B15048CA-CADF-7E49-B470-B197AFAB98D6}" type="datetimeFigureOut">
              <a:rPr lang="en-US" smtClean="0"/>
              <a:t>5/18/22</a:t>
            </a:fld>
            <a:endParaRPr lang="en-US"/>
          </a:p>
        </p:txBody>
      </p:sp>
      <p:sp>
        <p:nvSpPr>
          <p:cNvPr id="6" name="Footer Placeholder 5">
            <a:extLst>
              <a:ext uri="{FF2B5EF4-FFF2-40B4-BE49-F238E27FC236}">
                <a16:creationId xmlns:a16="http://schemas.microsoft.com/office/drawing/2014/main" id="{31CB8867-211F-A190-41DA-6424098AE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A9712B-C21C-6274-AC4A-0CF7319DA7EF}"/>
              </a:ext>
            </a:extLst>
          </p:cNvPr>
          <p:cNvSpPr>
            <a:spLocks noGrp="1"/>
          </p:cNvSpPr>
          <p:nvPr>
            <p:ph type="sldNum" sz="quarter" idx="12"/>
          </p:nvPr>
        </p:nvSpPr>
        <p:spPr/>
        <p:txBody>
          <a:bodyPr/>
          <a:lstStyle/>
          <a:p>
            <a:fld id="{81330FFE-580B-D446-B86F-0B71A821EA06}" type="slidenum">
              <a:rPr lang="en-US" smtClean="0"/>
              <a:t>‹#›</a:t>
            </a:fld>
            <a:endParaRPr lang="en-US"/>
          </a:p>
        </p:txBody>
      </p:sp>
    </p:spTree>
    <p:extLst>
      <p:ext uri="{BB962C8B-B14F-4D97-AF65-F5344CB8AC3E}">
        <p14:creationId xmlns:p14="http://schemas.microsoft.com/office/powerpoint/2010/main" val="3009189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C91EE-FCAC-7816-9A8C-216750AEC2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ABEEAC-B13C-DE76-920F-F9CD9BD0D6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E4D335-A9C8-C3F1-A426-F0F2DCEC73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849400-2A36-6B75-03D8-D7B9F0AA2B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89045C-7548-B5ED-DED5-3FB0423AD2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A26A62-DD80-1C47-401C-CDCE0D696ED4}"/>
              </a:ext>
            </a:extLst>
          </p:cNvPr>
          <p:cNvSpPr>
            <a:spLocks noGrp="1"/>
          </p:cNvSpPr>
          <p:nvPr>
            <p:ph type="dt" sz="half" idx="10"/>
          </p:nvPr>
        </p:nvSpPr>
        <p:spPr/>
        <p:txBody>
          <a:bodyPr/>
          <a:lstStyle/>
          <a:p>
            <a:fld id="{B15048CA-CADF-7E49-B470-B197AFAB98D6}" type="datetimeFigureOut">
              <a:rPr lang="en-US" smtClean="0"/>
              <a:t>5/18/22</a:t>
            </a:fld>
            <a:endParaRPr lang="en-US"/>
          </a:p>
        </p:txBody>
      </p:sp>
      <p:sp>
        <p:nvSpPr>
          <p:cNvPr id="8" name="Footer Placeholder 7">
            <a:extLst>
              <a:ext uri="{FF2B5EF4-FFF2-40B4-BE49-F238E27FC236}">
                <a16:creationId xmlns:a16="http://schemas.microsoft.com/office/drawing/2014/main" id="{7517C56A-E17C-0BFC-D074-4335D1E7EA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4FB67C-D576-E023-F871-A06C92A36E7D}"/>
              </a:ext>
            </a:extLst>
          </p:cNvPr>
          <p:cNvSpPr>
            <a:spLocks noGrp="1"/>
          </p:cNvSpPr>
          <p:nvPr>
            <p:ph type="sldNum" sz="quarter" idx="12"/>
          </p:nvPr>
        </p:nvSpPr>
        <p:spPr/>
        <p:txBody>
          <a:bodyPr/>
          <a:lstStyle/>
          <a:p>
            <a:fld id="{81330FFE-580B-D446-B86F-0B71A821EA06}" type="slidenum">
              <a:rPr lang="en-US" smtClean="0"/>
              <a:t>‹#›</a:t>
            </a:fld>
            <a:endParaRPr lang="en-US"/>
          </a:p>
        </p:txBody>
      </p:sp>
    </p:spTree>
    <p:extLst>
      <p:ext uri="{BB962C8B-B14F-4D97-AF65-F5344CB8AC3E}">
        <p14:creationId xmlns:p14="http://schemas.microsoft.com/office/powerpoint/2010/main" val="745431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3D800-9801-CD2A-8DF9-7F00394CD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EBA267-F97E-BA72-216E-0A578B90A6A3}"/>
              </a:ext>
            </a:extLst>
          </p:cNvPr>
          <p:cNvSpPr>
            <a:spLocks noGrp="1"/>
          </p:cNvSpPr>
          <p:nvPr>
            <p:ph type="dt" sz="half" idx="10"/>
          </p:nvPr>
        </p:nvSpPr>
        <p:spPr/>
        <p:txBody>
          <a:bodyPr/>
          <a:lstStyle/>
          <a:p>
            <a:fld id="{B15048CA-CADF-7E49-B470-B197AFAB98D6}" type="datetimeFigureOut">
              <a:rPr lang="en-US" smtClean="0"/>
              <a:t>5/18/22</a:t>
            </a:fld>
            <a:endParaRPr lang="en-US"/>
          </a:p>
        </p:txBody>
      </p:sp>
      <p:sp>
        <p:nvSpPr>
          <p:cNvPr id="4" name="Footer Placeholder 3">
            <a:extLst>
              <a:ext uri="{FF2B5EF4-FFF2-40B4-BE49-F238E27FC236}">
                <a16:creationId xmlns:a16="http://schemas.microsoft.com/office/drawing/2014/main" id="{2524C307-7CE8-CF22-3065-D0F8A2C64B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429EC3-AA5F-00A2-5BED-078790EFA5C2}"/>
              </a:ext>
            </a:extLst>
          </p:cNvPr>
          <p:cNvSpPr>
            <a:spLocks noGrp="1"/>
          </p:cNvSpPr>
          <p:nvPr>
            <p:ph type="sldNum" sz="quarter" idx="12"/>
          </p:nvPr>
        </p:nvSpPr>
        <p:spPr/>
        <p:txBody>
          <a:bodyPr/>
          <a:lstStyle/>
          <a:p>
            <a:fld id="{81330FFE-580B-D446-B86F-0B71A821EA06}" type="slidenum">
              <a:rPr lang="en-US" smtClean="0"/>
              <a:t>‹#›</a:t>
            </a:fld>
            <a:endParaRPr lang="en-US"/>
          </a:p>
        </p:txBody>
      </p:sp>
    </p:spTree>
    <p:extLst>
      <p:ext uri="{BB962C8B-B14F-4D97-AF65-F5344CB8AC3E}">
        <p14:creationId xmlns:p14="http://schemas.microsoft.com/office/powerpoint/2010/main" val="3177675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19DD66-E1F7-8CBF-FF8C-F7FA86D3BEE6}"/>
              </a:ext>
            </a:extLst>
          </p:cNvPr>
          <p:cNvSpPr>
            <a:spLocks noGrp="1"/>
          </p:cNvSpPr>
          <p:nvPr>
            <p:ph type="dt" sz="half" idx="10"/>
          </p:nvPr>
        </p:nvSpPr>
        <p:spPr/>
        <p:txBody>
          <a:bodyPr/>
          <a:lstStyle/>
          <a:p>
            <a:fld id="{B15048CA-CADF-7E49-B470-B197AFAB98D6}" type="datetimeFigureOut">
              <a:rPr lang="en-US" smtClean="0"/>
              <a:t>5/18/22</a:t>
            </a:fld>
            <a:endParaRPr lang="en-US"/>
          </a:p>
        </p:txBody>
      </p:sp>
      <p:sp>
        <p:nvSpPr>
          <p:cNvPr id="3" name="Footer Placeholder 2">
            <a:extLst>
              <a:ext uri="{FF2B5EF4-FFF2-40B4-BE49-F238E27FC236}">
                <a16:creationId xmlns:a16="http://schemas.microsoft.com/office/drawing/2014/main" id="{CEF95D83-7FF2-5CD1-0028-98BB003082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EDD7F6-79C6-401D-4B45-B9F181D22C8A}"/>
              </a:ext>
            </a:extLst>
          </p:cNvPr>
          <p:cNvSpPr>
            <a:spLocks noGrp="1"/>
          </p:cNvSpPr>
          <p:nvPr>
            <p:ph type="sldNum" sz="quarter" idx="12"/>
          </p:nvPr>
        </p:nvSpPr>
        <p:spPr/>
        <p:txBody>
          <a:bodyPr/>
          <a:lstStyle/>
          <a:p>
            <a:fld id="{81330FFE-580B-D446-B86F-0B71A821EA06}" type="slidenum">
              <a:rPr lang="en-US" smtClean="0"/>
              <a:t>‹#›</a:t>
            </a:fld>
            <a:endParaRPr lang="en-US"/>
          </a:p>
        </p:txBody>
      </p:sp>
    </p:spTree>
    <p:extLst>
      <p:ext uri="{BB962C8B-B14F-4D97-AF65-F5344CB8AC3E}">
        <p14:creationId xmlns:p14="http://schemas.microsoft.com/office/powerpoint/2010/main" val="401904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E9D9B-49C8-EEE1-EFD6-31A9BF1B1C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5C7B5D-0BF4-A3F8-3225-62A6FA2EEB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DD521C-B763-E461-8822-85DEFAE0D3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6464A8-D07E-7177-E744-6D4C0B2F0BEB}"/>
              </a:ext>
            </a:extLst>
          </p:cNvPr>
          <p:cNvSpPr>
            <a:spLocks noGrp="1"/>
          </p:cNvSpPr>
          <p:nvPr>
            <p:ph type="dt" sz="half" idx="10"/>
          </p:nvPr>
        </p:nvSpPr>
        <p:spPr/>
        <p:txBody>
          <a:bodyPr/>
          <a:lstStyle/>
          <a:p>
            <a:fld id="{B15048CA-CADF-7E49-B470-B197AFAB98D6}" type="datetimeFigureOut">
              <a:rPr lang="en-US" smtClean="0"/>
              <a:t>5/18/22</a:t>
            </a:fld>
            <a:endParaRPr lang="en-US"/>
          </a:p>
        </p:txBody>
      </p:sp>
      <p:sp>
        <p:nvSpPr>
          <p:cNvPr id="6" name="Footer Placeholder 5">
            <a:extLst>
              <a:ext uri="{FF2B5EF4-FFF2-40B4-BE49-F238E27FC236}">
                <a16:creationId xmlns:a16="http://schemas.microsoft.com/office/drawing/2014/main" id="{8DFC15EE-680A-296D-1139-9DDD05266E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ACFBED-B599-B758-7362-D852CE45E6CA}"/>
              </a:ext>
            </a:extLst>
          </p:cNvPr>
          <p:cNvSpPr>
            <a:spLocks noGrp="1"/>
          </p:cNvSpPr>
          <p:nvPr>
            <p:ph type="sldNum" sz="quarter" idx="12"/>
          </p:nvPr>
        </p:nvSpPr>
        <p:spPr/>
        <p:txBody>
          <a:bodyPr/>
          <a:lstStyle/>
          <a:p>
            <a:fld id="{81330FFE-580B-D446-B86F-0B71A821EA06}" type="slidenum">
              <a:rPr lang="en-US" smtClean="0"/>
              <a:t>‹#›</a:t>
            </a:fld>
            <a:endParaRPr lang="en-US"/>
          </a:p>
        </p:txBody>
      </p:sp>
    </p:spTree>
    <p:extLst>
      <p:ext uri="{BB962C8B-B14F-4D97-AF65-F5344CB8AC3E}">
        <p14:creationId xmlns:p14="http://schemas.microsoft.com/office/powerpoint/2010/main" val="411132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BD5B5-8BD5-73DD-9FF9-2A622CDC25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5093F3-47E7-66F7-B78A-20C03DAEA6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B932C0-65F7-058A-78EF-979B6152A6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46CDAB-D7ED-36CD-EC3E-2785DF607A17}"/>
              </a:ext>
            </a:extLst>
          </p:cNvPr>
          <p:cNvSpPr>
            <a:spLocks noGrp="1"/>
          </p:cNvSpPr>
          <p:nvPr>
            <p:ph type="dt" sz="half" idx="10"/>
          </p:nvPr>
        </p:nvSpPr>
        <p:spPr/>
        <p:txBody>
          <a:bodyPr/>
          <a:lstStyle/>
          <a:p>
            <a:fld id="{B15048CA-CADF-7E49-B470-B197AFAB98D6}" type="datetimeFigureOut">
              <a:rPr lang="en-US" smtClean="0"/>
              <a:t>5/18/22</a:t>
            </a:fld>
            <a:endParaRPr lang="en-US"/>
          </a:p>
        </p:txBody>
      </p:sp>
      <p:sp>
        <p:nvSpPr>
          <p:cNvPr id="6" name="Footer Placeholder 5">
            <a:extLst>
              <a:ext uri="{FF2B5EF4-FFF2-40B4-BE49-F238E27FC236}">
                <a16:creationId xmlns:a16="http://schemas.microsoft.com/office/drawing/2014/main" id="{A60FB1A0-8EBC-CAC9-154C-376FD0C467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C1AEF-114F-CFEC-58FB-B2E4AF65D290}"/>
              </a:ext>
            </a:extLst>
          </p:cNvPr>
          <p:cNvSpPr>
            <a:spLocks noGrp="1"/>
          </p:cNvSpPr>
          <p:nvPr>
            <p:ph type="sldNum" sz="quarter" idx="12"/>
          </p:nvPr>
        </p:nvSpPr>
        <p:spPr/>
        <p:txBody>
          <a:bodyPr/>
          <a:lstStyle/>
          <a:p>
            <a:fld id="{81330FFE-580B-D446-B86F-0B71A821EA06}" type="slidenum">
              <a:rPr lang="en-US" smtClean="0"/>
              <a:t>‹#›</a:t>
            </a:fld>
            <a:endParaRPr lang="en-US"/>
          </a:p>
        </p:txBody>
      </p:sp>
    </p:spTree>
    <p:extLst>
      <p:ext uri="{BB962C8B-B14F-4D97-AF65-F5344CB8AC3E}">
        <p14:creationId xmlns:p14="http://schemas.microsoft.com/office/powerpoint/2010/main" val="1122456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BB519E-4C37-F13A-1195-E79B666FC6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B8B435-0281-6D8B-95D6-68D51B2EBF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21BB2B-4014-01B6-7AA6-9BE2F13A21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5048CA-CADF-7E49-B470-B197AFAB98D6}" type="datetimeFigureOut">
              <a:rPr lang="en-US" smtClean="0"/>
              <a:t>5/18/22</a:t>
            </a:fld>
            <a:endParaRPr lang="en-US"/>
          </a:p>
        </p:txBody>
      </p:sp>
      <p:sp>
        <p:nvSpPr>
          <p:cNvPr id="5" name="Footer Placeholder 4">
            <a:extLst>
              <a:ext uri="{FF2B5EF4-FFF2-40B4-BE49-F238E27FC236}">
                <a16:creationId xmlns:a16="http://schemas.microsoft.com/office/drawing/2014/main" id="{B6DEDA03-0A9E-3794-676A-D5F690BBA7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CF9FFE-3194-D970-489D-AA45B8840C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330FFE-580B-D446-B86F-0B71A821EA06}" type="slidenum">
              <a:rPr lang="en-US" smtClean="0"/>
              <a:t>‹#›</a:t>
            </a:fld>
            <a:endParaRPr lang="en-US"/>
          </a:p>
        </p:txBody>
      </p:sp>
    </p:spTree>
    <p:extLst>
      <p:ext uri="{BB962C8B-B14F-4D97-AF65-F5344CB8AC3E}">
        <p14:creationId xmlns:p14="http://schemas.microsoft.com/office/powerpoint/2010/main" val="1514185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E1AB7-F773-903A-1CDF-9E2DB92979B4}"/>
              </a:ext>
            </a:extLst>
          </p:cNvPr>
          <p:cNvSpPr>
            <a:spLocks noGrp="1"/>
          </p:cNvSpPr>
          <p:nvPr>
            <p:ph type="ctrTitle"/>
          </p:nvPr>
        </p:nvSpPr>
        <p:spPr/>
        <p:txBody>
          <a:bodyPr>
            <a:normAutofit fontScale="90000"/>
          </a:bodyPr>
          <a:lstStyle/>
          <a:p>
            <a:r>
              <a:rPr lang="en-US" dirty="0"/>
              <a:t>Lesson 49</a:t>
            </a:r>
            <a:br>
              <a:rPr lang="en-US" dirty="0"/>
            </a:br>
            <a:r>
              <a:rPr lang="el-GR" dirty="0" err="1"/>
              <a:t>βα</a:t>
            </a:r>
            <a:r>
              <a:rPr lang="ru-RU" dirty="0" err="1"/>
              <a:t>ί</a:t>
            </a:r>
            <a:r>
              <a:rPr lang="el-GR" dirty="0" err="1"/>
              <a:t>νω</a:t>
            </a:r>
            <a:r>
              <a:rPr lang="el-GR" dirty="0"/>
              <a:t>, γιγνώσκω</a:t>
            </a:r>
            <a:br>
              <a:rPr lang="el-GR" dirty="0"/>
            </a:br>
            <a:r>
              <a:rPr lang="en-US" dirty="0"/>
              <a:t>directional suffixes</a:t>
            </a:r>
            <a:br>
              <a:rPr lang="en-US" dirty="0"/>
            </a:br>
            <a:r>
              <a:rPr lang="en-US" dirty="0"/>
              <a:t>acc. of respect</a:t>
            </a:r>
          </a:p>
        </p:txBody>
      </p:sp>
      <p:sp>
        <p:nvSpPr>
          <p:cNvPr id="3" name="Subtitle 2">
            <a:extLst>
              <a:ext uri="{FF2B5EF4-FFF2-40B4-BE49-F238E27FC236}">
                <a16:creationId xmlns:a16="http://schemas.microsoft.com/office/drawing/2014/main" id="{68DE36BB-A466-EC7F-086E-FAC46BD71B7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95338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FA72B-366E-8840-C41D-447E75D8BDE8}"/>
              </a:ext>
            </a:extLst>
          </p:cNvPr>
          <p:cNvSpPr>
            <a:spLocks noGrp="1"/>
          </p:cNvSpPr>
          <p:nvPr>
            <p:ph type="title"/>
          </p:nvPr>
        </p:nvSpPr>
        <p:spPr/>
        <p:txBody>
          <a:bodyPr/>
          <a:lstStyle/>
          <a:p>
            <a:r>
              <a:rPr lang="en-US" dirty="0"/>
              <a:t>Beginning of Plato’s </a:t>
            </a:r>
            <a:r>
              <a:rPr lang="en-US" i="1" dirty="0"/>
              <a:t>Republic</a:t>
            </a:r>
            <a:r>
              <a:rPr lang="en-US" dirty="0"/>
              <a:t>. The speaker is Socrates</a:t>
            </a:r>
          </a:p>
        </p:txBody>
      </p:sp>
      <p:sp>
        <p:nvSpPr>
          <p:cNvPr id="3" name="Content Placeholder 2">
            <a:extLst>
              <a:ext uri="{FF2B5EF4-FFF2-40B4-BE49-F238E27FC236}">
                <a16:creationId xmlns:a16="http://schemas.microsoft.com/office/drawing/2014/main" id="{80187FF7-785A-3085-B06E-A92EF7FCEAD5}"/>
              </a:ext>
            </a:extLst>
          </p:cNvPr>
          <p:cNvSpPr>
            <a:spLocks noGrp="1"/>
          </p:cNvSpPr>
          <p:nvPr>
            <p:ph idx="1"/>
          </p:nvPr>
        </p:nvSpPr>
        <p:spPr/>
        <p:txBody>
          <a:bodyPr/>
          <a:lstStyle/>
          <a:p>
            <a:pPr marL="0" indent="0">
              <a:buNone/>
            </a:pPr>
            <a:r>
              <a:rPr lang="el-GR" dirty="0"/>
              <a:t>κατ</a:t>
            </a:r>
            <a:r>
              <a:rPr lang="el-GR" b="1" u="sng" dirty="0"/>
              <a:t>έβην</a:t>
            </a:r>
            <a:r>
              <a:rPr lang="el-GR" dirty="0"/>
              <a:t> </a:t>
            </a:r>
            <a:r>
              <a:rPr lang="el-GR" dirty="0" err="1"/>
              <a:t>χθὲς</a:t>
            </a:r>
            <a:r>
              <a:rPr lang="el-GR" dirty="0"/>
              <a:t> </a:t>
            </a:r>
            <a:r>
              <a:rPr lang="el-GR" dirty="0" err="1"/>
              <a:t>εἰς</a:t>
            </a:r>
            <a:r>
              <a:rPr lang="el-GR" dirty="0"/>
              <a:t> </a:t>
            </a:r>
            <a:r>
              <a:rPr lang="el-GR" dirty="0" err="1"/>
              <a:t>Πειραιᾶ</a:t>
            </a:r>
            <a:r>
              <a:rPr lang="el-GR" dirty="0"/>
              <a:t> </a:t>
            </a:r>
            <a:r>
              <a:rPr lang="el-GR" dirty="0" err="1"/>
              <a:t>μετὰ</a:t>
            </a:r>
            <a:r>
              <a:rPr lang="el-GR" dirty="0"/>
              <a:t> </a:t>
            </a:r>
            <a:r>
              <a:rPr lang="el-GR" dirty="0" err="1"/>
              <a:t>Γλαύκωνος</a:t>
            </a:r>
            <a:r>
              <a:rPr lang="el-GR" dirty="0"/>
              <a:t> </a:t>
            </a:r>
            <a:r>
              <a:rPr lang="el-GR" dirty="0" err="1"/>
              <a:t>τοῦ</a:t>
            </a:r>
            <a:r>
              <a:rPr lang="el-GR" dirty="0"/>
              <a:t> </a:t>
            </a:r>
            <a:r>
              <a:rPr lang="el-GR" dirty="0" err="1"/>
              <a:t>Ἀρί</a:t>
            </a:r>
            <a:r>
              <a:rPr lang="el-GR" dirty="0"/>
              <a:t>-   (1)</a:t>
            </a:r>
            <a:br>
              <a:rPr lang="el-GR" dirty="0"/>
            </a:br>
            <a:r>
              <a:rPr lang="el-GR" dirty="0" err="1"/>
              <a:t>στωνος</a:t>
            </a:r>
            <a:r>
              <a:rPr lang="el-GR" dirty="0"/>
              <a:t> </a:t>
            </a:r>
            <a:r>
              <a:rPr lang="el-GR" dirty="0" err="1"/>
              <a:t>προσευξόμενός</a:t>
            </a:r>
            <a:r>
              <a:rPr lang="el-GR" dirty="0"/>
              <a:t> τε </a:t>
            </a:r>
            <a:r>
              <a:rPr lang="el-GR" dirty="0" err="1"/>
              <a:t>τῇ</a:t>
            </a:r>
            <a:r>
              <a:rPr lang="el-GR" dirty="0"/>
              <a:t> </a:t>
            </a:r>
            <a:r>
              <a:rPr lang="el-GR" dirty="0" err="1"/>
              <a:t>θεῷ</a:t>
            </a:r>
            <a:r>
              <a:rPr lang="el-GR" dirty="0"/>
              <a:t> </a:t>
            </a:r>
            <a:r>
              <a:rPr lang="el-GR" dirty="0" err="1"/>
              <a:t>καὶ</a:t>
            </a:r>
            <a:r>
              <a:rPr lang="el-GR" dirty="0"/>
              <a:t> </a:t>
            </a:r>
            <a:r>
              <a:rPr lang="el-GR" dirty="0" err="1"/>
              <a:t>ἅμα</a:t>
            </a:r>
            <a:r>
              <a:rPr lang="el-GR" dirty="0"/>
              <a:t> </a:t>
            </a:r>
            <a:r>
              <a:rPr lang="el-GR" dirty="0" err="1"/>
              <a:t>τὴν</a:t>
            </a:r>
            <a:r>
              <a:rPr lang="el-GR" dirty="0"/>
              <a:t> </a:t>
            </a:r>
            <a:r>
              <a:rPr lang="el-GR" dirty="0" err="1"/>
              <a:t>ἑορτὴν</a:t>
            </a:r>
            <a:br>
              <a:rPr lang="el-GR" dirty="0"/>
            </a:br>
            <a:r>
              <a:rPr lang="el-GR" dirty="0"/>
              <a:t>βουλόμενος </a:t>
            </a:r>
            <a:r>
              <a:rPr lang="el-GR" dirty="0" err="1"/>
              <a:t>θεάσασθαι</a:t>
            </a:r>
            <a:r>
              <a:rPr lang="el-GR" dirty="0"/>
              <a:t> τίνα τρόπον </a:t>
            </a:r>
            <a:r>
              <a:rPr lang="el-GR" dirty="0" err="1"/>
              <a:t>ποιήσουσιν</a:t>
            </a:r>
            <a:r>
              <a:rPr lang="el-GR" dirty="0"/>
              <a:t> </a:t>
            </a:r>
            <a:r>
              <a:rPr lang="el-GR" dirty="0" err="1"/>
              <a:t>ἅτε</a:t>
            </a:r>
            <a:r>
              <a:rPr lang="el-GR" dirty="0"/>
              <a:t> </a:t>
            </a:r>
            <a:r>
              <a:rPr lang="el-GR" dirty="0" err="1"/>
              <a:t>νῦν</a:t>
            </a:r>
            <a:br>
              <a:rPr lang="el-GR" dirty="0"/>
            </a:br>
            <a:r>
              <a:rPr lang="el-GR" dirty="0" err="1"/>
              <a:t>πρῶτον</a:t>
            </a:r>
            <a:r>
              <a:rPr lang="el-GR" dirty="0"/>
              <a:t> </a:t>
            </a:r>
            <a:r>
              <a:rPr lang="el-GR" dirty="0" err="1"/>
              <a:t>ἄγοντες</a:t>
            </a:r>
            <a:r>
              <a:rPr lang="el-GR" dirty="0"/>
              <a:t>.</a:t>
            </a:r>
            <a:endParaRPr lang="en-US" dirty="0"/>
          </a:p>
          <a:p>
            <a:pPr marL="0" indent="0">
              <a:buNone/>
            </a:pPr>
            <a:endParaRPr lang="en-US" dirty="0"/>
          </a:p>
          <a:p>
            <a:pPr marL="0" indent="0">
              <a:buNone/>
            </a:pPr>
            <a:r>
              <a:rPr lang="en-US" dirty="0"/>
              <a:t>I went down yesterday to </a:t>
            </a:r>
            <a:r>
              <a:rPr lang="en-US" dirty="0" err="1"/>
              <a:t>Peiraieus</a:t>
            </a:r>
            <a:r>
              <a:rPr lang="en-US" dirty="0"/>
              <a:t> with </a:t>
            </a:r>
            <a:r>
              <a:rPr lang="en-US" dirty="0" err="1"/>
              <a:t>Glaukon</a:t>
            </a:r>
            <a:r>
              <a:rPr lang="en-US" dirty="0"/>
              <a:t>, the son of Ariston, to pray to the goddess (Bendis) and also wanting to observe the festival, in what way they would do it, because they were doing it now for the first time.</a:t>
            </a:r>
          </a:p>
        </p:txBody>
      </p:sp>
    </p:spTree>
    <p:extLst>
      <p:ext uri="{BB962C8B-B14F-4D97-AF65-F5344CB8AC3E}">
        <p14:creationId xmlns:p14="http://schemas.microsoft.com/office/powerpoint/2010/main" val="1466139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BAAC4-CB83-595F-3B4F-2699ED46CF87}"/>
              </a:ext>
            </a:extLst>
          </p:cNvPr>
          <p:cNvSpPr>
            <a:spLocks noGrp="1"/>
          </p:cNvSpPr>
          <p:nvPr>
            <p:ph type="title"/>
          </p:nvPr>
        </p:nvSpPr>
        <p:spPr/>
        <p:txBody>
          <a:bodyPr>
            <a:normAutofit/>
          </a:bodyPr>
          <a:lstStyle/>
          <a:p>
            <a:r>
              <a:rPr lang="en-US" sz="2400" dirty="0"/>
              <a:t>Thucydides, 3.37.1.  </a:t>
            </a:r>
            <a:r>
              <a:rPr lang="en-US" sz="2400" dirty="0" err="1"/>
              <a:t>Kleon</a:t>
            </a:r>
            <a:r>
              <a:rPr lang="en-US" sz="2400" dirty="0"/>
              <a:t> scolds the Athenian people for wanting to reconsider their previous decision to execute the entire adult male population of the city of Mytilene.</a:t>
            </a:r>
          </a:p>
        </p:txBody>
      </p:sp>
      <p:sp>
        <p:nvSpPr>
          <p:cNvPr id="3" name="Content Placeholder 2">
            <a:extLst>
              <a:ext uri="{FF2B5EF4-FFF2-40B4-BE49-F238E27FC236}">
                <a16:creationId xmlns:a16="http://schemas.microsoft.com/office/drawing/2014/main" id="{72279E04-87E8-E242-86DA-52BE422560C0}"/>
              </a:ext>
            </a:extLst>
          </p:cNvPr>
          <p:cNvSpPr>
            <a:spLocks noGrp="1"/>
          </p:cNvSpPr>
          <p:nvPr>
            <p:ph idx="1"/>
          </p:nvPr>
        </p:nvSpPr>
        <p:spPr/>
        <p:txBody>
          <a:bodyPr/>
          <a:lstStyle/>
          <a:p>
            <a:pPr marL="0" indent="0">
              <a:buNone/>
            </a:pPr>
            <a:r>
              <a:rPr lang="el-GR" dirty="0" err="1"/>
              <a:t>Πολλάκις</a:t>
            </a:r>
            <a:r>
              <a:rPr lang="el-GR" dirty="0"/>
              <a:t> </a:t>
            </a:r>
            <a:r>
              <a:rPr lang="el-GR" dirty="0" err="1"/>
              <a:t>μὲν</a:t>
            </a:r>
            <a:r>
              <a:rPr lang="el-GR" dirty="0"/>
              <a:t> </a:t>
            </a:r>
            <a:r>
              <a:rPr lang="el-GR" dirty="0" err="1"/>
              <a:t>ἤδη</a:t>
            </a:r>
            <a:r>
              <a:rPr lang="el-GR" dirty="0"/>
              <a:t> </a:t>
            </a:r>
            <a:r>
              <a:rPr lang="el-GR" dirty="0" err="1"/>
              <a:t>ἔγωγε</a:t>
            </a:r>
            <a:r>
              <a:rPr lang="el-GR" dirty="0"/>
              <a:t> </a:t>
            </a:r>
            <a:r>
              <a:rPr lang="el-GR" dirty="0" err="1"/>
              <a:t>καὶ</a:t>
            </a:r>
            <a:r>
              <a:rPr lang="el-GR" dirty="0"/>
              <a:t> </a:t>
            </a:r>
            <a:r>
              <a:rPr lang="el-GR" dirty="0" err="1"/>
              <a:t>ἄλλοτε</a:t>
            </a:r>
            <a:r>
              <a:rPr lang="el-GR" dirty="0"/>
              <a:t> </a:t>
            </a:r>
            <a:r>
              <a:rPr lang="el-GR" b="1" u="sng" dirty="0" err="1"/>
              <a:t>ἔγνων</a:t>
            </a:r>
            <a:r>
              <a:rPr lang="el-GR" dirty="0"/>
              <a:t> </a:t>
            </a:r>
            <a:r>
              <a:rPr lang="el-GR" dirty="0" err="1"/>
              <a:t>δημοκρατίαν</a:t>
            </a:r>
            <a:r>
              <a:rPr lang="el-GR" dirty="0"/>
              <a:t> </a:t>
            </a:r>
            <a:br>
              <a:rPr lang="el-GR" dirty="0"/>
            </a:br>
            <a:r>
              <a:rPr lang="el-GR" dirty="0" err="1"/>
              <a:t>ὅτι</a:t>
            </a:r>
            <a:r>
              <a:rPr lang="el-GR" dirty="0"/>
              <a:t> </a:t>
            </a:r>
            <a:r>
              <a:rPr lang="el-GR" dirty="0" err="1"/>
              <a:t>ἀδύνατόν</a:t>
            </a:r>
            <a:r>
              <a:rPr lang="el-GR" dirty="0"/>
              <a:t> </a:t>
            </a:r>
            <a:r>
              <a:rPr lang="el-GR" dirty="0" err="1"/>
              <a:t>ἐστιν</a:t>
            </a:r>
            <a:r>
              <a:rPr lang="el-GR" dirty="0"/>
              <a:t> </a:t>
            </a:r>
            <a:r>
              <a:rPr lang="el-GR" dirty="0" err="1"/>
              <a:t>ἑτέρων</a:t>
            </a:r>
            <a:r>
              <a:rPr lang="el-GR" dirty="0"/>
              <a:t> </a:t>
            </a:r>
            <a:r>
              <a:rPr lang="el-GR" dirty="0" err="1"/>
              <a:t>ἄρχειν</a:t>
            </a:r>
            <a:r>
              <a:rPr lang="el-GR" dirty="0"/>
              <a:t>, μάλιστα δ’ </a:t>
            </a:r>
            <a:r>
              <a:rPr lang="el-GR" dirty="0" err="1"/>
              <a:t>ἐν</a:t>
            </a:r>
            <a:r>
              <a:rPr lang="el-GR" dirty="0"/>
              <a:t> </a:t>
            </a:r>
            <a:r>
              <a:rPr lang="el-GR" dirty="0" err="1"/>
              <a:t>τῇ</a:t>
            </a:r>
            <a:r>
              <a:rPr lang="el-GR" dirty="0"/>
              <a:t> </a:t>
            </a:r>
            <a:r>
              <a:rPr lang="el-GR" dirty="0" err="1"/>
              <a:t>νῦν</a:t>
            </a:r>
            <a:r>
              <a:rPr lang="el-GR" dirty="0"/>
              <a:t> </a:t>
            </a:r>
            <a:br>
              <a:rPr lang="el-GR" dirty="0"/>
            </a:br>
            <a:r>
              <a:rPr lang="el-GR" dirty="0" err="1"/>
              <a:t>ὑμετέρᾳ</a:t>
            </a:r>
            <a:r>
              <a:rPr lang="el-GR" dirty="0"/>
              <a:t> </a:t>
            </a:r>
            <a:r>
              <a:rPr lang="el-GR" dirty="0" err="1"/>
              <a:t>περὶ</a:t>
            </a:r>
            <a:r>
              <a:rPr lang="el-GR" dirty="0"/>
              <a:t> Μυτιληναίων </a:t>
            </a:r>
            <a:r>
              <a:rPr lang="el-GR" dirty="0" err="1"/>
              <a:t>μεταμελείᾳ</a:t>
            </a:r>
            <a:r>
              <a:rPr lang="el-GR" dirty="0"/>
              <a:t>.</a:t>
            </a:r>
            <a:endParaRPr lang="en-US" dirty="0"/>
          </a:p>
          <a:p>
            <a:pPr marL="0" indent="0">
              <a:buNone/>
            </a:pPr>
            <a:endParaRPr lang="en-US" dirty="0"/>
          </a:p>
          <a:p>
            <a:pPr marL="0" indent="0">
              <a:buNone/>
            </a:pPr>
            <a:r>
              <a:rPr lang="en-US" dirty="0"/>
              <a:t>Often already and on other occasions I at any rate realized that a democracy is incapable of ruling others, but especially in your current change of mind about the people of Mytilene.</a:t>
            </a:r>
          </a:p>
        </p:txBody>
      </p:sp>
    </p:spTree>
    <p:extLst>
      <p:ext uri="{BB962C8B-B14F-4D97-AF65-F5344CB8AC3E}">
        <p14:creationId xmlns:p14="http://schemas.microsoft.com/office/powerpoint/2010/main" val="573756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DF803-8A81-0FB7-E9F1-0C395F79D381}"/>
              </a:ext>
            </a:extLst>
          </p:cNvPr>
          <p:cNvSpPr>
            <a:spLocks noGrp="1"/>
          </p:cNvSpPr>
          <p:nvPr>
            <p:ph type="title"/>
          </p:nvPr>
        </p:nvSpPr>
        <p:spPr/>
        <p:txBody>
          <a:bodyPr/>
          <a:lstStyle/>
          <a:p>
            <a:r>
              <a:rPr lang="en-US" dirty="0"/>
              <a:t>Euripides, </a:t>
            </a:r>
            <a:r>
              <a:rPr lang="en-US" i="1" dirty="0"/>
              <a:t>Heracles</a:t>
            </a:r>
            <a:r>
              <a:rPr lang="en-US" dirty="0"/>
              <a:t>, lines </a:t>
            </a:r>
            <a:r>
              <a:rPr lang="el-GR" dirty="0"/>
              <a:t>596-7</a:t>
            </a:r>
            <a:endParaRPr lang="en-US" dirty="0"/>
          </a:p>
        </p:txBody>
      </p:sp>
      <p:sp>
        <p:nvSpPr>
          <p:cNvPr id="3" name="Content Placeholder 2">
            <a:extLst>
              <a:ext uri="{FF2B5EF4-FFF2-40B4-BE49-F238E27FC236}">
                <a16:creationId xmlns:a16="http://schemas.microsoft.com/office/drawing/2014/main" id="{C264FEF3-A218-7023-1ACE-EAC8011A924F}"/>
              </a:ext>
            </a:extLst>
          </p:cNvPr>
          <p:cNvSpPr>
            <a:spLocks noGrp="1"/>
          </p:cNvSpPr>
          <p:nvPr>
            <p:ph idx="1"/>
          </p:nvPr>
        </p:nvSpPr>
        <p:spPr/>
        <p:txBody>
          <a:bodyPr/>
          <a:lstStyle/>
          <a:p>
            <a:pPr marL="0" indent="0">
              <a:buNone/>
            </a:pPr>
            <a:br>
              <a:rPr lang="el-GR" dirty="0"/>
            </a:br>
            <a:r>
              <a:rPr lang="el-GR" dirty="0" err="1"/>
              <a:t>ὄρνιν</a:t>
            </a:r>
            <a:r>
              <a:rPr lang="el-GR" dirty="0"/>
              <a:t> δ’ </a:t>
            </a:r>
            <a:r>
              <a:rPr lang="el-GR" dirty="0" err="1"/>
              <a:t>ἰδών</a:t>
            </a:r>
            <a:r>
              <a:rPr lang="el-GR" dirty="0"/>
              <a:t> </a:t>
            </a:r>
            <a:r>
              <a:rPr lang="el-GR" dirty="0" err="1"/>
              <a:t>τιν</a:t>
            </a:r>
            <a:r>
              <a:rPr lang="el-GR" dirty="0"/>
              <a:t>’ </a:t>
            </a:r>
            <a:r>
              <a:rPr lang="el-GR" dirty="0" err="1"/>
              <a:t>οὐκ</a:t>
            </a:r>
            <a:r>
              <a:rPr lang="el-GR" dirty="0"/>
              <a:t> </a:t>
            </a:r>
            <a:r>
              <a:rPr lang="el-GR" dirty="0" err="1"/>
              <a:t>ἐν</a:t>
            </a:r>
            <a:r>
              <a:rPr lang="el-GR" dirty="0"/>
              <a:t> </a:t>
            </a:r>
            <a:r>
              <a:rPr lang="el-GR" dirty="0" err="1"/>
              <a:t>αἰσίοις</a:t>
            </a:r>
            <a:r>
              <a:rPr lang="el-GR" dirty="0"/>
              <a:t> </a:t>
            </a:r>
            <a:r>
              <a:rPr lang="el-GR" dirty="0" err="1"/>
              <a:t>ἕδραις</a:t>
            </a:r>
            <a:br>
              <a:rPr lang="el-GR" dirty="0"/>
            </a:br>
            <a:r>
              <a:rPr lang="el-GR" b="1" u="sng" dirty="0" err="1"/>
              <a:t>ἔγνων</a:t>
            </a:r>
            <a:r>
              <a:rPr lang="el-GR" dirty="0"/>
              <a:t> </a:t>
            </a:r>
            <a:r>
              <a:rPr lang="el-GR" dirty="0" err="1"/>
              <a:t>πόνον</a:t>
            </a:r>
            <a:r>
              <a:rPr lang="el-GR" dirty="0"/>
              <a:t> </a:t>
            </a:r>
            <a:r>
              <a:rPr lang="el-GR" dirty="0" err="1"/>
              <a:t>τιν</a:t>
            </a:r>
            <a:r>
              <a:rPr lang="el-GR" dirty="0"/>
              <a:t>’ </a:t>
            </a:r>
            <a:r>
              <a:rPr lang="el-GR" dirty="0" err="1"/>
              <a:t>ἐς</a:t>
            </a:r>
            <a:r>
              <a:rPr lang="el-GR" dirty="0"/>
              <a:t> δόμους </a:t>
            </a:r>
            <a:r>
              <a:rPr lang="el-GR" dirty="0" err="1"/>
              <a:t>πεπτωκότα</a:t>
            </a:r>
            <a:r>
              <a:rPr lang="en-US" dirty="0"/>
              <a:t>…</a:t>
            </a:r>
          </a:p>
          <a:p>
            <a:pPr marL="0" indent="0">
              <a:buNone/>
            </a:pPr>
            <a:endParaRPr lang="en-US" dirty="0"/>
          </a:p>
          <a:p>
            <a:pPr marL="0" indent="0">
              <a:buNone/>
            </a:pPr>
            <a:r>
              <a:rPr lang="en-US" dirty="0"/>
              <a:t>Having seen some bird (omen) in not auspicious places,</a:t>
            </a:r>
          </a:p>
          <a:p>
            <a:pPr marL="0" indent="0">
              <a:buNone/>
            </a:pPr>
            <a:r>
              <a:rPr lang="en-US" dirty="0"/>
              <a:t>I realized that some trouble had fallen upon the palace…</a:t>
            </a:r>
          </a:p>
        </p:txBody>
      </p:sp>
    </p:spTree>
    <p:extLst>
      <p:ext uri="{BB962C8B-B14F-4D97-AF65-F5344CB8AC3E}">
        <p14:creationId xmlns:p14="http://schemas.microsoft.com/office/powerpoint/2010/main" val="4093888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7246D-ADD2-DEA4-12EF-6F1ACAB76D66}"/>
              </a:ext>
            </a:extLst>
          </p:cNvPr>
          <p:cNvSpPr>
            <a:spLocks noGrp="1"/>
          </p:cNvSpPr>
          <p:nvPr>
            <p:ph type="title"/>
          </p:nvPr>
        </p:nvSpPr>
        <p:spPr/>
        <p:txBody>
          <a:bodyPr/>
          <a:lstStyle/>
          <a:p>
            <a:r>
              <a:rPr lang="en-US" dirty="0"/>
              <a:t>Homer, </a:t>
            </a:r>
            <a:r>
              <a:rPr lang="en-US" i="1" dirty="0"/>
              <a:t>Odyssey</a:t>
            </a:r>
            <a:r>
              <a:rPr lang="en-US" dirty="0"/>
              <a:t>, 1.3–4</a:t>
            </a:r>
          </a:p>
        </p:txBody>
      </p:sp>
      <p:sp>
        <p:nvSpPr>
          <p:cNvPr id="3" name="Content Placeholder 2">
            <a:extLst>
              <a:ext uri="{FF2B5EF4-FFF2-40B4-BE49-F238E27FC236}">
                <a16:creationId xmlns:a16="http://schemas.microsoft.com/office/drawing/2014/main" id="{BBCB9928-0F4E-DBE7-55F3-0FFC6AFC729F}"/>
              </a:ext>
            </a:extLst>
          </p:cNvPr>
          <p:cNvSpPr>
            <a:spLocks noGrp="1"/>
          </p:cNvSpPr>
          <p:nvPr>
            <p:ph idx="1"/>
          </p:nvPr>
        </p:nvSpPr>
        <p:spPr/>
        <p:txBody>
          <a:bodyPr/>
          <a:lstStyle/>
          <a:p>
            <a:pPr marL="0" indent="0">
              <a:buNone/>
            </a:pPr>
            <a:r>
              <a:rPr lang="el-GR" dirty="0" err="1"/>
              <a:t>πολλῶν</a:t>
            </a:r>
            <a:r>
              <a:rPr lang="el-GR" dirty="0"/>
              <a:t> δ’ </a:t>
            </a:r>
            <a:r>
              <a:rPr lang="el-GR" dirty="0" err="1"/>
              <a:t>ἀνθρώπων</a:t>
            </a:r>
            <a:r>
              <a:rPr lang="el-GR" dirty="0"/>
              <a:t> </a:t>
            </a:r>
            <a:r>
              <a:rPr lang="el-GR" dirty="0" err="1"/>
              <a:t>ἴδεν</a:t>
            </a:r>
            <a:r>
              <a:rPr lang="el-GR" dirty="0"/>
              <a:t> </a:t>
            </a:r>
            <a:r>
              <a:rPr lang="el-GR" dirty="0" err="1"/>
              <a:t>ἄστεα</a:t>
            </a:r>
            <a:r>
              <a:rPr lang="el-GR" dirty="0"/>
              <a:t> </a:t>
            </a:r>
            <a:r>
              <a:rPr lang="el-GR" dirty="0" err="1"/>
              <a:t>καὶ</a:t>
            </a:r>
            <a:r>
              <a:rPr lang="el-GR" dirty="0"/>
              <a:t> </a:t>
            </a:r>
            <a:r>
              <a:rPr lang="el-GR" dirty="0" err="1"/>
              <a:t>νόον</a:t>
            </a:r>
            <a:r>
              <a:rPr lang="el-GR" dirty="0"/>
              <a:t> </a:t>
            </a:r>
            <a:r>
              <a:rPr lang="el-GR" b="1" u="sng" dirty="0" err="1"/>
              <a:t>ἔγνω</a:t>
            </a:r>
            <a:r>
              <a:rPr lang="el-GR" dirty="0"/>
              <a:t>, </a:t>
            </a:r>
            <a:br>
              <a:rPr lang="el-GR" dirty="0"/>
            </a:br>
            <a:r>
              <a:rPr lang="el-GR" dirty="0" err="1"/>
              <a:t>πολλὰ</a:t>
            </a:r>
            <a:r>
              <a:rPr lang="el-GR" dirty="0"/>
              <a:t> δ’ </a:t>
            </a:r>
            <a:r>
              <a:rPr lang="el-GR" dirty="0" err="1"/>
              <a:t>ὅ</a:t>
            </a:r>
            <a:r>
              <a:rPr lang="el-GR" dirty="0"/>
              <a:t> γ’ </a:t>
            </a:r>
            <a:r>
              <a:rPr lang="el-GR" dirty="0" err="1"/>
              <a:t>ἐν</a:t>
            </a:r>
            <a:r>
              <a:rPr lang="el-GR" dirty="0"/>
              <a:t> </a:t>
            </a:r>
            <a:r>
              <a:rPr lang="el-GR" dirty="0" err="1"/>
              <a:t>πόντῳ</a:t>
            </a:r>
            <a:r>
              <a:rPr lang="el-GR" dirty="0"/>
              <a:t> </a:t>
            </a:r>
            <a:r>
              <a:rPr lang="el-GR" dirty="0" err="1"/>
              <a:t>πάθεν</a:t>
            </a:r>
            <a:r>
              <a:rPr lang="el-GR" dirty="0"/>
              <a:t> </a:t>
            </a:r>
            <a:r>
              <a:rPr lang="el-GR" dirty="0" err="1"/>
              <a:t>ἄλγεα</a:t>
            </a:r>
            <a:r>
              <a:rPr lang="el-GR" dirty="0"/>
              <a:t> </a:t>
            </a:r>
            <a:r>
              <a:rPr lang="el-GR" dirty="0" err="1"/>
              <a:t>ὃν</a:t>
            </a:r>
            <a:r>
              <a:rPr lang="el-GR" dirty="0"/>
              <a:t> </a:t>
            </a:r>
            <a:r>
              <a:rPr lang="el-GR" dirty="0" err="1"/>
              <a:t>κατὰ</a:t>
            </a:r>
            <a:r>
              <a:rPr lang="el-GR" dirty="0"/>
              <a:t> </a:t>
            </a:r>
            <a:r>
              <a:rPr lang="el-GR" dirty="0" err="1"/>
              <a:t>θυμόν</a:t>
            </a:r>
            <a:endParaRPr lang="en-US" dirty="0"/>
          </a:p>
          <a:p>
            <a:pPr marL="0" indent="0">
              <a:buNone/>
            </a:pPr>
            <a:endParaRPr lang="en-US" dirty="0"/>
          </a:p>
          <a:p>
            <a:pPr marL="0" indent="0">
              <a:buNone/>
            </a:pPr>
            <a:r>
              <a:rPr lang="en-US" dirty="0"/>
              <a:t>He saw the cities of many men and he knew their mind,</a:t>
            </a:r>
          </a:p>
          <a:p>
            <a:pPr marL="0" indent="0">
              <a:buNone/>
            </a:pPr>
            <a:r>
              <a:rPr lang="en-US" dirty="0"/>
              <a:t>Many griefs in his spirit did he suffer on the sea.</a:t>
            </a:r>
          </a:p>
        </p:txBody>
      </p:sp>
    </p:spTree>
    <p:extLst>
      <p:ext uri="{BB962C8B-B14F-4D97-AF65-F5344CB8AC3E}">
        <p14:creationId xmlns:p14="http://schemas.microsoft.com/office/powerpoint/2010/main" val="2929243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05A01-F431-D090-9784-3694299B77F1}"/>
              </a:ext>
            </a:extLst>
          </p:cNvPr>
          <p:cNvSpPr>
            <a:spLocks noGrp="1"/>
          </p:cNvSpPr>
          <p:nvPr>
            <p:ph type="title"/>
          </p:nvPr>
        </p:nvSpPr>
        <p:spPr/>
        <p:txBody>
          <a:bodyPr/>
          <a:lstStyle/>
          <a:p>
            <a:r>
              <a:rPr lang="el-GR" dirty="0" err="1"/>
              <a:t>βα</a:t>
            </a:r>
            <a:r>
              <a:rPr lang="en-US" dirty="0" err="1"/>
              <a:t>ί</a:t>
            </a:r>
            <a:r>
              <a:rPr lang="el-GR" dirty="0" err="1"/>
              <a:t>νω</a:t>
            </a:r>
            <a:r>
              <a:rPr lang="el-GR" dirty="0"/>
              <a:t>, </a:t>
            </a:r>
            <a:r>
              <a:rPr lang="el-GR" dirty="0" err="1"/>
              <a:t>βήσομαι</a:t>
            </a:r>
            <a:r>
              <a:rPr lang="el-GR" dirty="0"/>
              <a:t>, </a:t>
            </a:r>
            <a:r>
              <a:rPr lang="el-GR" dirty="0" err="1"/>
              <a:t>ἔβην</a:t>
            </a:r>
            <a:r>
              <a:rPr lang="el-GR" dirty="0"/>
              <a:t>, </a:t>
            </a:r>
            <a:r>
              <a:rPr lang="el-GR" dirty="0" err="1"/>
              <a:t>βέβηκα</a:t>
            </a:r>
            <a:r>
              <a:rPr lang="el-GR" dirty="0"/>
              <a:t>, </a:t>
            </a:r>
            <a:r>
              <a:rPr lang="el-GR" dirty="0" err="1"/>
              <a:t>βέβαμαι</a:t>
            </a:r>
            <a:r>
              <a:rPr lang="el-GR" dirty="0"/>
              <a:t>, </a:t>
            </a:r>
            <a:r>
              <a:rPr lang="el-GR" dirty="0" err="1"/>
              <a:t>ἐβάθην</a:t>
            </a:r>
            <a:r>
              <a:rPr lang="el-GR" dirty="0"/>
              <a:t> </a:t>
            </a:r>
            <a:r>
              <a:rPr lang="en-US" dirty="0"/>
              <a:t>“walk, go</a:t>
            </a:r>
            <a:r>
              <a:rPr lang="el-GR" dirty="0"/>
              <a:t>, </a:t>
            </a:r>
            <a:r>
              <a:rPr lang="en-US" dirty="0"/>
              <a:t>step”</a:t>
            </a:r>
          </a:p>
        </p:txBody>
      </p:sp>
      <p:sp>
        <p:nvSpPr>
          <p:cNvPr id="3" name="Content Placeholder 2">
            <a:extLst>
              <a:ext uri="{FF2B5EF4-FFF2-40B4-BE49-F238E27FC236}">
                <a16:creationId xmlns:a16="http://schemas.microsoft.com/office/drawing/2014/main" id="{17AF55B2-C729-19F4-E312-A14E5321D162}"/>
              </a:ext>
            </a:extLst>
          </p:cNvPr>
          <p:cNvSpPr>
            <a:spLocks noGrp="1"/>
          </p:cNvSpPr>
          <p:nvPr>
            <p:ph idx="1"/>
          </p:nvPr>
        </p:nvSpPr>
        <p:spPr/>
        <p:txBody>
          <a:bodyPr/>
          <a:lstStyle/>
          <a:p>
            <a:r>
              <a:rPr lang="en-US" dirty="0"/>
              <a:t>only the aorist active, which is an athematic root aorist type, requires our attention</a:t>
            </a:r>
          </a:p>
          <a:p>
            <a:r>
              <a:rPr lang="en-US" dirty="0"/>
              <a:t>everything else is regular</a:t>
            </a:r>
          </a:p>
          <a:p>
            <a:r>
              <a:rPr lang="en-US" dirty="0"/>
              <a:t>IE root is </a:t>
            </a:r>
            <a:r>
              <a:rPr lang="en-US" dirty="0" err="1"/>
              <a:t>g</a:t>
            </a:r>
            <a:r>
              <a:rPr lang="en-US" baseline="30000" dirty="0" err="1"/>
              <a:t>w</a:t>
            </a:r>
            <a:r>
              <a:rPr lang="en-US" dirty="0" err="1"/>
              <a:t>ā</a:t>
            </a:r>
            <a:r>
              <a:rPr lang="en-US" dirty="0"/>
              <a:t>-, seen in Eng. “come”, Lat. </a:t>
            </a:r>
            <a:r>
              <a:rPr lang="en-US" i="1" dirty="0"/>
              <a:t>venire</a:t>
            </a:r>
          </a:p>
        </p:txBody>
      </p:sp>
    </p:spTree>
    <p:extLst>
      <p:ext uri="{BB962C8B-B14F-4D97-AF65-F5344CB8AC3E}">
        <p14:creationId xmlns:p14="http://schemas.microsoft.com/office/powerpoint/2010/main" val="2830004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28CF9-84E3-E0D6-4B97-80701E922CE9}"/>
              </a:ext>
            </a:extLst>
          </p:cNvPr>
          <p:cNvSpPr>
            <a:spLocks noGrp="1"/>
          </p:cNvSpPr>
          <p:nvPr>
            <p:ph type="title"/>
          </p:nvPr>
        </p:nvSpPr>
        <p:spPr/>
        <p:txBody>
          <a:bodyPr/>
          <a:lstStyle/>
          <a:p>
            <a:r>
              <a:rPr lang="el-GR" dirty="0"/>
              <a:t>γιγνώσκω, </a:t>
            </a:r>
            <a:r>
              <a:rPr lang="el-GR" dirty="0" err="1"/>
              <a:t>γνώσομαι</a:t>
            </a:r>
            <a:r>
              <a:rPr lang="el-GR" dirty="0"/>
              <a:t>, </a:t>
            </a:r>
            <a:r>
              <a:rPr lang="el-GR" dirty="0" err="1"/>
              <a:t>ἔγνων</a:t>
            </a:r>
            <a:r>
              <a:rPr lang="el-GR" dirty="0"/>
              <a:t>, </a:t>
            </a:r>
            <a:r>
              <a:rPr lang="el-GR" dirty="0" err="1"/>
              <a:t>ἔγνωκα</a:t>
            </a:r>
            <a:r>
              <a:rPr lang="el-GR" dirty="0"/>
              <a:t>, </a:t>
            </a:r>
            <a:r>
              <a:rPr lang="el-GR" dirty="0" err="1"/>
              <a:t>ἔγνωσμαι</a:t>
            </a:r>
            <a:r>
              <a:rPr lang="el-GR" dirty="0"/>
              <a:t>, </a:t>
            </a:r>
            <a:r>
              <a:rPr lang="el-GR" dirty="0" err="1"/>
              <a:t>ἐγνώσθην</a:t>
            </a:r>
            <a:r>
              <a:rPr lang="en-US" dirty="0"/>
              <a:t> “know, recognize”</a:t>
            </a:r>
          </a:p>
        </p:txBody>
      </p:sp>
      <p:sp>
        <p:nvSpPr>
          <p:cNvPr id="3" name="Content Placeholder 2">
            <a:extLst>
              <a:ext uri="{FF2B5EF4-FFF2-40B4-BE49-F238E27FC236}">
                <a16:creationId xmlns:a16="http://schemas.microsoft.com/office/drawing/2014/main" id="{42CDCADE-4412-A058-ECCB-1FEE4F811213}"/>
              </a:ext>
            </a:extLst>
          </p:cNvPr>
          <p:cNvSpPr>
            <a:spLocks noGrp="1"/>
          </p:cNvSpPr>
          <p:nvPr>
            <p:ph idx="1"/>
          </p:nvPr>
        </p:nvSpPr>
        <p:spPr/>
        <p:txBody>
          <a:bodyPr>
            <a:normAutofit fontScale="85000" lnSpcReduction="10000"/>
          </a:bodyPr>
          <a:lstStyle/>
          <a:p>
            <a:r>
              <a:rPr lang="en-US" dirty="0"/>
              <a:t>only the aorist active, which is an athematic root aorist type, requires our attention</a:t>
            </a:r>
          </a:p>
          <a:p>
            <a:r>
              <a:rPr lang="en-US" dirty="0"/>
              <a:t>everything else is regular</a:t>
            </a:r>
          </a:p>
          <a:p>
            <a:r>
              <a:rPr lang="en-US" dirty="0"/>
              <a:t>IE root </a:t>
            </a:r>
            <a:r>
              <a:rPr lang="en-US" dirty="0" err="1"/>
              <a:t>gnō</a:t>
            </a:r>
            <a:r>
              <a:rPr lang="en-US" dirty="0"/>
              <a:t>-, seen in Eng. ”know”, Latin </a:t>
            </a:r>
            <a:r>
              <a:rPr lang="en-US" dirty="0" err="1"/>
              <a:t>nosco</a:t>
            </a:r>
            <a:endParaRPr lang="en-US" dirty="0"/>
          </a:p>
          <a:p>
            <a:r>
              <a:rPr lang="en-US" dirty="0"/>
              <a:t>note that 1</a:t>
            </a:r>
            <a:r>
              <a:rPr lang="en-US" baseline="30000" dirty="0"/>
              <a:t>st</a:t>
            </a:r>
            <a:r>
              <a:rPr lang="en-US" dirty="0"/>
              <a:t> p. part doesn’t mean “I know” but “I am coming to know” (process)</a:t>
            </a:r>
          </a:p>
          <a:p>
            <a:r>
              <a:rPr lang="en-US" dirty="0"/>
              <a:t>perfect active (4</a:t>
            </a:r>
            <a:r>
              <a:rPr lang="en-US" baseline="30000" dirty="0"/>
              <a:t>th</a:t>
            </a:r>
            <a:r>
              <a:rPr lang="en-US" dirty="0"/>
              <a:t> p. part) means “I know, recognize” (result of having come to know, cf. </a:t>
            </a:r>
            <a:r>
              <a:rPr lang="el-GR" dirty="0"/>
              <a:t>ο</a:t>
            </a:r>
            <a:r>
              <a:rPr lang="en-US" dirty="0" err="1"/>
              <a:t>ἶ</a:t>
            </a:r>
            <a:r>
              <a:rPr lang="el-GR" dirty="0"/>
              <a:t>δα</a:t>
            </a:r>
            <a:r>
              <a:rPr lang="en-US" dirty="0"/>
              <a:t>)</a:t>
            </a:r>
          </a:p>
          <a:p>
            <a:r>
              <a:rPr lang="en-US" dirty="0"/>
              <a:t>while we’re at it, compare another use of perfect to describe a present state in the verb (new this lesson): </a:t>
            </a:r>
            <a:r>
              <a:rPr lang="el-GR" dirty="0" err="1"/>
              <a:t>μιμνῄσκω</a:t>
            </a:r>
            <a:r>
              <a:rPr lang="el-GR" dirty="0"/>
              <a:t>, </a:t>
            </a:r>
            <a:r>
              <a:rPr lang="el-GR" dirty="0" err="1"/>
              <a:t>μνήσω</a:t>
            </a:r>
            <a:r>
              <a:rPr lang="el-GR" dirty="0"/>
              <a:t>, </a:t>
            </a:r>
            <a:r>
              <a:rPr lang="el-GR" dirty="0" err="1"/>
              <a:t>ἔμνησα</a:t>
            </a:r>
            <a:r>
              <a:rPr lang="el-GR" dirty="0"/>
              <a:t>, </a:t>
            </a:r>
            <a:r>
              <a:rPr lang="en-US" dirty="0"/>
              <a:t>—</a:t>
            </a:r>
            <a:r>
              <a:rPr lang="el-GR" dirty="0"/>
              <a:t>, </a:t>
            </a:r>
            <a:r>
              <a:rPr lang="el-GR" dirty="0" err="1"/>
              <a:t>μέμνημαι</a:t>
            </a:r>
            <a:r>
              <a:rPr lang="el-GR" dirty="0"/>
              <a:t>, </a:t>
            </a:r>
            <a:r>
              <a:rPr lang="el-GR" dirty="0" err="1"/>
              <a:t>ἐμνήσθην</a:t>
            </a:r>
            <a:endParaRPr lang="en-US" dirty="0"/>
          </a:p>
          <a:p>
            <a:r>
              <a:rPr lang="en-US" dirty="0"/>
              <a:t>the perfect middle means “I remember” (“I have gone through the process of recalling and bringing to mind and so now I remember”). </a:t>
            </a:r>
          </a:p>
        </p:txBody>
      </p:sp>
    </p:spTree>
    <p:extLst>
      <p:ext uri="{BB962C8B-B14F-4D97-AF65-F5344CB8AC3E}">
        <p14:creationId xmlns:p14="http://schemas.microsoft.com/office/powerpoint/2010/main" val="1634140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0C85BB-557E-E30E-47A6-06DC65E96D10}"/>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C356F884-CBF1-275A-D495-CDEC091D210B}"/>
              </a:ext>
            </a:extLst>
          </p:cNvPr>
          <p:cNvPicPr>
            <a:picLocks noGrp="1" noChangeAspect="1"/>
          </p:cNvPicPr>
          <p:nvPr>
            <p:ph sz="half" idx="1"/>
          </p:nvPr>
        </p:nvPicPr>
        <p:blipFill>
          <a:blip r:embed="rId2"/>
          <a:stretch>
            <a:fillRect/>
          </a:stretch>
        </p:blipFill>
        <p:spPr>
          <a:xfrm>
            <a:off x="514150" y="1857375"/>
            <a:ext cx="6378871" cy="4635500"/>
          </a:xfrm>
        </p:spPr>
      </p:pic>
      <p:sp>
        <p:nvSpPr>
          <p:cNvPr id="6" name="Content Placeholder 5">
            <a:extLst>
              <a:ext uri="{FF2B5EF4-FFF2-40B4-BE49-F238E27FC236}">
                <a16:creationId xmlns:a16="http://schemas.microsoft.com/office/drawing/2014/main" id="{516522F5-37DB-779A-2B4E-CD0CA7FB8B22}"/>
              </a:ext>
            </a:extLst>
          </p:cNvPr>
          <p:cNvSpPr>
            <a:spLocks noGrp="1"/>
          </p:cNvSpPr>
          <p:nvPr>
            <p:ph sz="half" idx="2"/>
          </p:nvPr>
        </p:nvSpPr>
        <p:spPr>
          <a:xfrm>
            <a:off x="7229475" y="2357438"/>
            <a:ext cx="4124325" cy="3819525"/>
          </a:xfrm>
        </p:spPr>
        <p:txBody>
          <a:bodyPr>
            <a:normAutofit/>
          </a:bodyPr>
          <a:lstStyle/>
          <a:p>
            <a:r>
              <a:rPr lang="en-US" sz="2000" dirty="0"/>
              <a:t>note aorist act. indic. is athematic and root aorist type (cf. </a:t>
            </a:r>
            <a:r>
              <a:rPr lang="en-US" sz="2000" dirty="0" err="1"/>
              <a:t>ἔ</a:t>
            </a:r>
            <a:r>
              <a:rPr lang="el-GR" sz="2000" dirty="0"/>
              <a:t>στην</a:t>
            </a:r>
            <a:r>
              <a:rPr lang="en-US" sz="2000" dirty="0"/>
              <a:t> from </a:t>
            </a:r>
            <a:r>
              <a:rPr lang="en-US" sz="2000" dirty="0" err="1"/>
              <a:t>ἵ</a:t>
            </a:r>
            <a:r>
              <a:rPr lang="el-GR" sz="2000" dirty="0" err="1"/>
              <a:t>στημι</a:t>
            </a:r>
            <a:r>
              <a:rPr lang="en-US" sz="2000" dirty="0"/>
              <a:t>): uses only </a:t>
            </a:r>
            <a:r>
              <a:rPr lang="el-GR" sz="2000" dirty="0" err="1"/>
              <a:t>βη</a:t>
            </a:r>
            <a:r>
              <a:rPr lang="en-US" sz="2000" dirty="0"/>
              <a:t>- and </a:t>
            </a:r>
            <a:r>
              <a:rPr lang="el-GR" sz="2000" dirty="0" err="1"/>
              <a:t>γνω</a:t>
            </a:r>
            <a:r>
              <a:rPr lang="en-US" sz="2000" dirty="0"/>
              <a:t>- stems, not </a:t>
            </a:r>
            <a:r>
              <a:rPr lang="el-GR" sz="2000" dirty="0" err="1"/>
              <a:t>βα</a:t>
            </a:r>
            <a:r>
              <a:rPr lang="en-US" sz="2000" dirty="0"/>
              <a:t>- and </a:t>
            </a:r>
            <a:r>
              <a:rPr lang="el-GR" sz="2000" dirty="0" err="1"/>
              <a:t>γνο</a:t>
            </a:r>
            <a:r>
              <a:rPr lang="en-US" sz="2000" dirty="0"/>
              <a:t>-</a:t>
            </a:r>
          </a:p>
          <a:p>
            <a:r>
              <a:rPr lang="en-US" sz="2000" dirty="0"/>
              <a:t>so too for infinitives and most of imperatives</a:t>
            </a:r>
          </a:p>
          <a:p>
            <a:r>
              <a:rPr lang="en-US" sz="2000" dirty="0"/>
              <a:t>everything else (subjunctive, optative, participles) uses </a:t>
            </a:r>
            <a:r>
              <a:rPr lang="el-GR" sz="2000" dirty="0" err="1"/>
              <a:t>βα</a:t>
            </a:r>
            <a:r>
              <a:rPr lang="en-US" sz="2000" dirty="0"/>
              <a:t>-, </a:t>
            </a:r>
            <a:r>
              <a:rPr lang="el-GR" sz="2000" dirty="0"/>
              <a:t> </a:t>
            </a:r>
            <a:r>
              <a:rPr lang="el-GR" sz="2000" dirty="0" err="1"/>
              <a:t>γνο</a:t>
            </a:r>
            <a:r>
              <a:rPr lang="en-US" sz="2000" dirty="0"/>
              <a:t>-</a:t>
            </a:r>
          </a:p>
        </p:txBody>
      </p:sp>
    </p:spTree>
    <p:extLst>
      <p:ext uri="{BB962C8B-B14F-4D97-AF65-F5344CB8AC3E}">
        <p14:creationId xmlns:p14="http://schemas.microsoft.com/office/powerpoint/2010/main" val="1184605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64FB6-0FE0-8B4A-5FFF-BAED0DDA24BF}"/>
              </a:ext>
            </a:extLst>
          </p:cNvPr>
          <p:cNvSpPr>
            <a:spLocks noGrp="1"/>
          </p:cNvSpPr>
          <p:nvPr>
            <p:ph type="title"/>
          </p:nvPr>
        </p:nvSpPr>
        <p:spPr/>
        <p:txBody>
          <a:bodyPr/>
          <a:lstStyle/>
          <a:p>
            <a:r>
              <a:rPr lang="en-US" dirty="0"/>
              <a:t>aorist active participles</a:t>
            </a:r>
          </a:p>
        </p:txBody>
      </p:sp>
      <p:pic>
        <p:nvPicPr>
          <p:cNvPr id="6" name="Content Placeholder 5">
            <a:extLst>
              <a:ext uri="{FF2B5EF4-FFF2-40B4-BE49-F238E27FC236}">
                <a16:creationId xmlns:a16="http://schemas.microsoft.com/office/drawing/2014/main" id="{C040D82A-ACB7-B061-B9F4-B3908C27175B}"/>
              </a:ext>
            </a:extLst>
          </p:cNvPr>
          <p:cNvPicPr>
            <a:picLocks noGrp="1" noChangeAspect="1"/>
          </p:cNvPicPr>
          <p:nvPr>
            <p:ph sz="half" idx="1"/>
          </p:nvPr>
        </p:nvPicPr>
        <p:blipFill>
          <a:blip r:embed="rId2"/>
          <a:stretch>
            <a:fillRect/>
          </a:stretch>
        </p:blipFill>
        <p:spPr>
          <a:xfrm>
            <a:off x="838199" y="2660074"/>
            <a:ext cx="10756013" cy="1787278"/>
          </a:xfrm>
        </p:spPr>
      </p:pic>
      <p:sp>
        <p:nvSpPr>
          <p:cNvPr id="4" name="Content Placeholder 3">
            <a:extLst>
              <a:ext uri="{FF2B5EF4-FFF2-40B4-BE49-F238E27FC236}">
                <a16:creationId xmlns:a16="http://schemas.microsoft.com/office/drawing/2014/main" id="{96726F47-0BF6-1306-F07C-0532062FCE98}"/>
              </a:ext>
            </a:extLst>
          </p:cNvPr>
          <p:cNvSpPr>
            <a:spLocks noGrp="1"/>
          </p:cNvSpPr>
          <p:nvPr>
            <p:ph sz="half" idx="2"/>
          </p:nvPr>
        </p:nvSpPr>
        <p:spPr>
          <a:xfrm>
            <a:off x="6172200" y="5700155"/>
            <a:ext cx="5181600" cy="476807"/>
          </a:xfrm>
        </p:spPr>
        <p:txBody>
          <a:bodyPr/>
          <a:lstStyle/>
          <a:p>
            <a:endParaRPr lang="en-US" dirty="0"/>
          </a:p>
        </p:txBody>
      </p:sp>
    </p:spTree>
    <p:extLst>
      <p:ext uri="{BB962C8B-B14F-4D97-AF65-F5344CB8AC3E}">
        <p14:creationId xmlns:p14="http://schemas.microsoft.com/office/powerpoint/2010/main" val="2202220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A1FD3-AF5B-90E2-427A-9BCB6BD43102}"/>
              </a:ext>
            </a:extLst>
          </p:cNvPr>
          <p:cNvSpPr>
            <a:spLocks noGrp="1"/>
          </p:cNvSpPr>
          <p:nvPr>
            <p:ph type="title"/>
          </p:nvPr>
        </p:nvSpPr>
        <p:spPr/>
        <p:txBody>
          <a:bodyPr/>
          <a:lstStyle/>
          <a:p>
            <a:r>
              <a:rPr lang="en-US" dirty="0"/>
              <a:t>Directional suffixes</a:t>
            </a:r>
          </a:p>
        </p:txBody>
      </p:sp>
      <p:sp>
        <p:nvSpPr>
          <p:cNvPr id="5" name="Content Placeholder 4">
            <a:extLst>
              <a:ext uri="{FF2B5EF4-FFF2-40B4-BE49-F238E27FC236}">
                <a16:creationId xmlns:a16="http://schemas.microsoft.com/office/drawing/2014/main" id="{AD4C6429-3633-26A6-7F08-2C3D743CAA0A}"/>
              </a:ext>
            </a:extLst>
          </p:cNvPr>
          <p:cNvSpPr>
            <a:spLocks noGrp="1"/>
          </p:cNvSpPr>
          <p:nvPr>
            <p:ph idx="1"/>
          </p:nvPr>
        </p:nvSpPr>
        <p:spPr/>
        <p:txBody>
          <a:bodyPr/>
          <a:lstStyle/>
          <a:p>
            <a:r>
              <a:rPr lang="en-US" dirty="0"/>
              <a:t>suffixes that can be attached to noun or substantive (but in practice is only used with a selected few)</a:t>
            </a:r>
          </a:p>
          <a:p>
            <a:r>
              <a:rPr lang="en-US" dirty="0"/>
              <a:t>-</a:t>
            </a:r>
            <a:r>
              <a:rPr lang="el-GR" dirty="0"/>
              <a:t>ι, </a:t>
            </a:r>
            <a:r>
              <a:rPr lang="en-US" dirty="0"/>
              <a:t>–</a:t>
            </a:r>
            <a:r>
              <a:rPr lang="el-GR" dirty="0" err="1"/>
              <a:t>θι</a:t>
            </a:r>
            <a:r>
              <a:rPr lang="el-GR" dirty="0"/>
              <a:t>, </a:t>
            </a:r>
            <a:r>
              <a:rPr lang="en-US" dirty="0"/>
              <a:t>-</a:t>
            </a:r>
            <a:r>
              <a:rPr lang="el-GR" dirty="0" err="1"/>
              <a:t>σι</a:t>
            </a:r>
            <a:r>
              <a:rPr lang="en-US" dirty="0"/>
              <a:t>(</a:t>
            </a:r>
            <a:r>
              <a:rPr lang="el-GR" dirty="0"/>
              <a:t>ν</a:t>
            </a:r>
            <a:r>
              <a:rPr lang="en-US" dirty="0"/>
              <a:t>): show place where (</a:t>
            </a:r>
            <a:r>
              <a:rPr lang="en-US" dirty="0" err="1"/>
              <a:t>locatival</a:t>
            </a:r>
            <a:r>
              <a:rPr lang="en-US" dirty="0"/>
              <a:t>)</a:t>
            </a:r>
          </a:p>
          <a:p>
            <a:r>
              <a:rPr lang="en-US" dirty="0"/>
              <a:t>-</a:t>
            </a:r>
            <a:r>
              <a:rPr lang="el-GR" dirty="0" err="1"/>
              <a:t>θεν</a:t>
            </a:r>
            <a:r>
              <a:rPr lang="en-US" dirty="0"/>
              <a:t>: show place from which (whence) (origin)</a:t>
            </a:r>
          </a:p>
          <a:p>
            <a:r>
              <a:rPr lang="en-US" dirty="0"/>
              <a:t>-</a:t>
            </a:r>
            <a:r>
              <a:rPr lang="el-GR" dirty="0"/>
              <a:t>δε, </a:t>
            </a:r>
            <a:r>
              <a:rPr lang="en-US" dirty="0"/>
              <a:t>-</a:t>
            </a:r>
            <a:r>
              <a:rPr lang="el-GR" dirty="0" err="1"/>
              <a:t>ζε</a:t>
            </a:r>
            <a:r>
              <a:rPr lang="el-GR" dirty="0"/>
              <a:t>, </a:t>
            </a:r>
            <a:r>
              <a:rPr lang="en-US" dirty="0"/>
              <a:t>-</a:t>
            </a:r>
            <a:r>
              <a:rPr lang="el-GR" dirty="0"/>
              <a:t>σε</a:t>
            </a:r>
            <a:r>
              <a:rPr lang="en-US" dirty="0"/>
              <a:t>: show place to which (whither) (destination)</a:t>
            </a:r>
          </a:p>
        </p:txBody>
      </p:sp>
    </p:spTree>
    <p:extLst>
      <p:ext uri="{BB962C8B-B14F-4D97-AF65-F5344CB8AC3E}">
        <p14:creationId xmlns:p14="http://schemas.microsoft.com/office/powerpoint/2010/main" val="38750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D8239-ADE8-75C2-400C-FDFDD061753F}"/>
              </a:ext>
            </a:extLst>
          </p:cNvPr>
          <p:cNvSpPr>
            <a:spLocks noGrp="1"/>
          </p:cNvSpPr>
          <p:nvPr>
            <p:ph type="title"/>
          </p:nvPr>
        </p:nvSpPr>
        <p:spPr>
          <a:xfrm>
            <a:off x="9072562" y="365125"/>
            <a:ext cx="2281237" cy="3063875"/>
          </a:xfrm>
        </p:spPr>
        <p:txBody>
          <a:bodyPr>
            <a:normAutofit/>
          </a:bodyPr>
          <a:lstStyle/>
          <a:p>
            <a:r>
              <a:rPr lang="en-US" sz="2400" dirty="0"/>
              <a:t>Some commonly encountered directional adverbs</a:t>
            </a:r>
          </a:p>
        </p:txBody>
      </p:sp>
      <p:pic>
        <p:nvPicPr>
          <p:cNvPr id="5" name="Content Placeholder 4">
            <a:extLst>
              <a:ext uri="{FF2B5EF4-FFF2-40B4-BE49-F238E27FC236}">
                <a16:creationId xmlns:a16="http://schemas.microsoft.com/office/drawing/2014/main" id="{2B7F3251-5DA9-67AD-2A3E-D609932BEB66}"/>
              </a:ext>
            </a:extLst>
          </p:cNvPr>
          <p:cNvPicPr>
            <a:picLocks noGrp="1" noChangeAspect="1"/>
          </p:cNvPicPr>
          <p:nvPr>
            <p:ph idx="1"/>
          </p:nvPr>
        </p:nvPicPr>
        <p:blipFill>
          <a:blip r:embed="rId2"/>
          <a:stretch>
            <a:fillRect/>
          </a:stretch>
        </p:blipFill>
        <p:spPr>
          <a:xfrm>
            <a:off x="438151" y="555908"/>
            <a:ext cx="8461604" cy="5746183"/>
          </a:xfrm>
        </p:spPr>
      </p:pic>
    </p:spTree>
    <p:extLst>
      <p:ext uri="{BB962C8B-B14F-4D97-AF65-F5344CB8AC3E}">
        <p14:creationId xmlns:p14="http://schemas.microsoft.com/office/powerpoint/2010/main" val="2012088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425D0A-1D9F-4F29-37B6-C8B485E23CD0}"/>
              </a:ext>
            </a:extLst>
          </p:cNvPr>
          <p:cNvSpPr>
            <a:spLocks noGrp="1"/>
          </p:cNvSpPr>
          <p:nvPr>
            <p:ph type="title"/>
          </p:nvPr>
        </p:nvSpPr>
        <p:spPr/>
        <p:txBody>
          <a:bodyPr/>
          <a:lstStyle/>
          <a:p>
            <a:r>
              <a:rPr lang="en-US" dirty="0"/>
              <a:t>In this Athenian inscription listing some war dead, note the use of directional suffix -</a:t>
            </a:r>
            <a:r>
              <a:rPr lang="el-GR" dirty="0" err="1"/>
              <a:t>θεν</a:t>
            </a:r>
            <a:endParaRPr lang="en-US" dirty="0"/>
          </a:p>
        </p:txBody>
      </p:sp>
      <p:pic>
        <p:nvPicPr>
          <p:cNvPr id="8" name="Content Placeholder 7" descr="Text&#10;&#10;Description automatically generated">
            <a:extLst>
              <a:ext uri="{FF2B5EF4-FFF2-40B4-BE49-F238E27FC236}">
                <a16:creationId xmlns:a16="http://schemas.microsoft.com/office/drawing/2014/main" id="{9089A872-B66B-1F1F-CA89-3BC5F0F2412B}"/>
              </a:ext>
            </a:extLst>
          </p:cNvPr>
          <p:cNvPicPr>
            <a:picLocks noGrp="1" noChangeAspect="1"/>
          </p:cNvPicPr>
          <p:nvPr>
            <p:ph sz="half" idx="1"/>
          </p:nvPr>
        </p:nvPicPr>
        <p:blipFill>
          <a:blip r:embed="rId2"/>
          <a:stretch>
            <a:fillRect/>
          </a:stretch>
        </p:blipFill>
        <p:spPr>
          <a:xfrm>
            <a:off x="838200" y="2058194"/>
            <a:ext cx="5181600" cy="3886200"/>
          </a:xfrm>
        </p:spPr>
      </p:pic>
      <p:sp>
        <p:nvSpPr>
          <p:cNvPr id="6" name="Content Placeholder 5">
            <a:extLst>
              <a:ext uri="{FF2B5EF4-FFF2-40B4-BE49-F238E27FC236}">
                <a16:creationId xmlns:a16="http://schemas.microsoft.com/office/drawing/2014/main" id="{FC8602ED-00D8-9820-120B-8257C6AA9C82}"/>
              </a:ext>
            </a:extLst>
          </p:cNvPr>
          <p:cNvSpPr>
            <a:spLocks noGrp="1"/>
          </p:cNvSpPr>
          <p:nvPr>
            <p:ph sz="half" idx="2"/>
          </p:nvPr>
        </p:nvSpPr>
        <p:spPr/>
        <p:txBody>
          <a:bodyPr/>
          <a:lstStyle/>
          <a:p>
            <a:pPr marL="0" indent="0">
              <a:buNone/>
            </a:pPr>
            <a:r>
              <a:rPr lang="el-GR" dirty="0"/>
              <a:t> … ΕΛΕΥΘΕΡΑΘΕΝ</a:t>
            </a:r>
          </a:p>
          <a:p>
            <a:pPr marL="0" indent="0">
              <a:buNone/>
            </a:pPr>
            <a:r>
              <a:rPr lang="el-GR" dirty="0"/>
              <a:t>        ΣΕΜΙΧΙΔΕΣ</a:t>
            </a:r>
          </a:p>
          <a:p>
            <a:pPr marL="0" indent="0">
              <a:buNone/>
            </a:pPr>
            <a:endParaRPr lang="el-GR" dirty="0"/>
          </a:p>
          <a:p>
            <a:pPr marL="0" indent="0">
              <a:buNone/>
            </a:pPr>
            <a:r>
              <a:rPr lang="el-GR" dirty="0"/>
              <a:t>…</a:t>
            </a:r>
            <a:r>
              <a:rPr lang="en-US" dirty="0"/>
              <a:t>from Eleuthera (town </a:t>
            </a:r>
            <a:r>
              <a:rPr lang="en-US"/>
              <a:t>in Attica)</a:t>
            </a:r>
            <a:endParaRPr lang="en-US" dirty="0"/>
          </a:p>
          <a:p>
            <a:pPr marL="0" indent="0">
              <a:buNone/>
            </a:pPr>
            <a:r>
              <a:rPr lang="en-US" dirty="0"/>
              <a:t>        </a:t>
            </a:r>
            <a:r>
              <a:rPr lang="en-US" dirty="0" err="1"/>
              <a:t>Semikhides</a:t>
            </a:r>
            <a:r>
              <a:rPr lang="en-US" dirty="0"/>
              <a:t> (name of soldier)</a:t>
            </a:r>
          </a:p>
        </p:txBody>
      </p:sp>
    </p:spTree>
    <p:extLst>
      <p:ext uri="{BB962C8B-B14F-4D97-AF65-F5344CB8AC3E}">
        <p14:creationId xmlns:p14="http://schemas.microsoft.com/office/powerpoint/2010/main" val="2172005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F67D0-8B10-4891-9196-545E840BAA67}"/>
              </a:ext>
            </a:extLst>
          </p:cNvPr>
          <p:cNvSpPr>
            <a:spLocks noGrp="1"/>
          </p:cNvSpPr>
          <p:nvPr>
            <p:ph type="title"/>
          </p:nvPr>
        </p:nvSpPr>
        <p:spPr/>
        <p:txBody>
          <a:bodyPr/>
          <a:lstStyle/>
          <a:p>
            <a:r>
              <a:rPr lang="en-US" dirty="0"/>
              <a:t>Accusative of respect</a:t>
            </a:r>
          </a:p>
        </p:txBody>
      </p:sp>
      <p:sp>
        <p:nvSpPr>
          <p:cNvPr id="3" name="Content Placeholder 2">
            <a:extLst>
              <a:ext uri="{FF2B5EF4-FFF2-40B4-BE49-F238E27FC236}">
                <a16:creationId xmlns:a16="http://schemas.microsoft.com/office/drawing/2014/main" id="{E24E1E13-3E5C-3776-2640-065E23D0136C}"/>
              </a:ext>
            </a:extLst>
          </p:cNvPr>
          <p:cNvSpPr>
            <a:spLocks noGrp="1"/>
          </p:cNvSpPr>
          <p:nvPr>
            <p:ph idx="1"/>
          </p:nvPr>
        </p:nvSpPr>
        <p:spPr/>
        <p:txBody>
          <a:bodyPr/>
          <a:lstStyle/>
          <a:p>
            <a:r>
              <a:rPr lang="en-US" dirty="0"/>
              <a:t>shows in what respect or aspect a quality or attribute or state is so</a:t>
            </a:r>
          </a:p>
          <a:p>
            <a:r>
              <a:rPr lang="en-US" dirty="0"/>
              <a:t>e.g. Sophocles, </a:t>
            </a:r>
            <a:r>
              <a:rPr lang="en-US" i="1" dirty="0" err="1"/>
              <a:t>Oidipous</a:t>
            </a:r>
            <a:r>
              <a:rPr lang="en-US" i="1" dirty="0"/>
              <a:t> </a:t>
            </a:r>
            <a:r>
              <a:rPr lang="en-US" i="1" dirty="0" err="1"/>
              <a:t>Tyrannos</a:t>
            </a:r>
            <a:r>
              <a:rPr lang="en-US" dirty="0"/>
              <a:t>, line 371 (Oedipus speaking to Tiresias, the blind prophet):</a:t>
            </a:r>
          </a:p>
          <a:p>
            <a:pPr marL="0" indent="0">
              <a:buNone/>
            </a:pPr>
            <a:r>
              <a:rPr lang="el-GR" dirty="0" err="1"/>
              <a:t>τυφλὸς</a:t>
            </a:r>
            <a:r>
              <a:rPr lang="el-GR" dirty="0"/>
              <a:t> </a:t>
            </a:r>
            <a:r>
              <a:rPr lang="el-GR" dirty="0" err="1"/>
              <a:t>τά</a:t>
            </a:r>
            <a:r>
              <a:rPr lang="el-GR" dirty="0"/>
              <a:t> τ’ </a:t>
            </a:r>
            <a:r>
              <a:rPr lang="el-GR" dirty="0" err="1"/>
              <a:t>ὦτα</a:t>
            </a:r>
            <a:r>
              <a:rPr lang="el-GR" dirty="0"/>
              <a:t> </a:t>
            </a:r>
            <a:r>
              <a:rPr lang="el-GR" dirty="0" err="1"/>
              <a:t>τόν</a:t>
            </a:r>
            <a:r>
              <a:rPr lang="el-GR" dirty="0"/>
              <a:t> τε </a:t>
            </a:r>
            <a:r>
              <a:rPr lang="el-GR" dirty="0" err="1"/>
              <a:t>νοῦν</a:t>
            </a:r>
            <a:r>
              <a:rPr lang="el-GR" dirty="0"/>
              <a:t> </a:t>
            </a:r>
            <a:r>
              <a:rPr lang="el-GR" dirty="0" err="1"/>
              <a:t>τά</a:t>
            </a:r>
            <a:r>
              <a:rPr lang="el-GR" dirty="0"/>
              <a:t> τ’ </a:t>
            </a:r>
            <a:r>
              <a:rPr lang="el-GR" dirty="0" err="1"/>
              <a:t>ὄμματ</a:t>
            </a:r>
            <a:r>
              <a:rPr lang="el-GR" dirty="0"/>
              <a:t>’ </a:t>
            </a:r>
            <a:r>
              <a:rPr lang="el-GR" dirty="0" err="1"/>
              <a:t>εἶ</a:t>
            </a:r>
            <a:r>
              <a:rPr lang="el-GR" dirty="0"/>
              <a:t>.</a:t>
            </a:r>
            <a:endParaRPr lang="en-US" dirty="0"/>
          </a:p>
          <a:p>
            <a:pPr marL="0" indent="0">
              <a:buNone/>
            </a:pPr>
            <a:endParaRPr lang="en-US" dirty="0"/>
          </a:p>
          <a:p>
            <a:pPr marL="0" indent="0">
              <a:buNone/>
            </a:pPr>
            <a:r>
              <a:rPr lang="en-US" dirty="0"/>
              <a:t>“You are blind with respect to your ears, your mind, and your eyes!”</a:t>
            </a:r>
          </a:p>
        </p:txBody>
      </p:sp>
    </p:spTree>
    <p:extLst>
      <p:ext uri="{BB962C8B-B14F-4D97-AF65-F5344CB8AC3E}">
        <p14:creationId xmlns:p14="http://schemas.microsoft.com/office/powerpoint/2010/main" val="3987597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763</Words>
  <Application>Microsoft Macintosh PowerPoint</Application>
  <PresentationFormat>Widescreen</PresentationFormat>
  <Paragraphs>53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Lesson 49 βαίνω, γιγνώσκω directional suffixes acc. of respect</vt:lpstr>
      <vt:lpstr>βαίνω, βήσομαι, ἔβην, βέβηκα, βέβαμαι, ἐβάθην “walk, go, step”</vt:lpstr>
      <vt:lpstr>γιγνώσκω, γνώσομαι, ἔγνων, ἔγνωκα, ἔγνωσμαι, ἐγνώσθην “know, recognize”</vt:lpstr>
      <vt:lpstr>PowerPoint Presentation</vt:lpstr>
      <vt:lpstr>aorist active participles</vt:lpstr>
      <vt:lpstr>Directional suffixes</vt:lpstr>
      <vt:lpstr>Some commonly encountered directional adverbs</vt:lpstr>
      <vt:lpstr>In this Athenian inscription listing some war dead, note the use of directional suffix -θεν</vt:lpstr>
      <vt:lpstr>Accusative of respect</vt:lpstr>
      <vt:lpstr>Beginning of Plato’s Republic. The speaker is Socrates</vt:lpstr>
      <vt:lpstr>Thucydides, 3.37.1.  Kleon scolds the Athenian people for wanting to reconsider their previous decision to execute the entire adult male population of the city of Mytilene.</vt:lpstr>
      <vt:lpstr>Euripides, Heracles, lines 596-7</vt:lpstr>
      <vt:lpstr>Homer, Odyssey, 1.3–4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49 βαίνω, γιγνώσκω directional suffixes acc. of respect</dc:title>
  <dc:creator>Alexander J. Hollmann</dc:creator>
  <cp:lastModifiedBy>Alexander J. Hollmann</cp:lastModifiedBy>
  <cp:revision>9</cp:revision>
  <dcterms:created xsi:type="dcterms:W3CDTF">2022-05-18T18:53:42Z</dcterms:created>
  <dcterms:modified xsi:type="dcterms:W3CDTF">2022-05-18T21:45:18Z</dcterms:modified>
</cp:coreProperties>
</file>