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958"/>
  </p:normalViewPr>
  <p:slideViewPr>
    <p:cSldViewPr snapToGrid="0" snapToObjects="1">
      <p:cViewPr varScale="1">
        <p:scale>
          <a:sx n="116" d="100"/>
          <a:sy n="116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93D0D-3ECC-6607-D771-A1D2EA936A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3CCB62-7664-1F46-E856-922838A662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DF29B-70CC-B339-1D8D-459F421CC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6428-E9D4-0443-9964-25A25C62E6B3}" type="datetimeFigureOut">
              <a:rPr lang="en-US" smtClean="0"/>
              <a:t>5/25/22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65DBA-A340-25E8-6F2B-C76C613C1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9BBCE-B2EF-B82B-E7B3-9BE6DFF73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6003-04D8-7E48-96BD-98E3BE760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76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DF62F-9496-126A-52D0-AB044E880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B91C87-B872-9DB1-7260-2A5603A26B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5A6ADA-095F-CD2E-7505-0A21F2B22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6428-E9D4-0443-9964-25A25C62E6B3}" type="datetimeFigureOut">
              <a:rPr lang="en-US" smtClean="0"/>
              <a:t>5/25/22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570D6B-0342-A278-A4CD-DFBA09A3B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4B4FC-678B-26CF-6287-6F61B1431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6003-04D8-7E48-96BD-98E3BE760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371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4335D4-5C5F-F687-44E0-74D56DC578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4E8E75-66E9-6614-DAFE-E1D9BE0E0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B8625F-0A97-7491-11D6-B736FE44F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6428-E9D4-0443-9964-25A25C62E6B3}" type="datetimeFigureOut">
              <a:rPr lang="en-US" smtClean="0"/>
              <a:t>5/25/22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0AEEC-20EB-3C10-7C46-E424D624A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13A6F-A59B-7B58-2368-68857A858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6003-04D8-7E48-96BD-98E3BE760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81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9ED17-0AA5-E499-E0AD-1B9D2E0DE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9ECB1-C8E2-DB09-3995-DE50F88B5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9171-4F75-BBED-002E-089C2933E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6428-E9D4-0443-9964-25A25C62E6B3}" type="datetimeFigureOut">
              <a:rPr lang="en-US" smtClean="0"/>
              <a:t>5/25/22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D5D8D-ACE2-E64C-BFCD-A7EE3A75C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DF6BE-6AA9-EEE3-F3EA-5FD541732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6003-04D8-7E48-96BD-98E3BE760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57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37FAF-8958-CA56-DA9A-1A37C66A9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B21148-51C0-5C4D-E774-70F334073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BF360-B353-D4C9-95CE-33928FEDC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6428-E9D4-0443-9964-25A25C62E6B3}" type="datetimeFigureOut">
              <a:rPr lang="en-US" smtClean="0"/>
              <a:t>5/25/22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E6F54E-63AE-9978-53DF-74C74501E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6642E-A30B-04F1-D568-5E2FBD682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6003-04D8-7E48-96BD-98E3BE760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3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DA323-7750-F239-0925-7380710D1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4FA88-5CC2-10E7-DC5D-02233CFD39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905CF0-23F9-7469-01BC-6672011AC7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BD069-57B9-F96E-427A-0D61291BC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6428-E9D4-0443-9964-25A25C62E6B3}" type="datetimeFigureOut">
              <a:rPr lang="en-US" smtClean="0"/>
              <a:t>5/25/22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215E80-014B-263E-D806-599E6A5F9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F21902-F1EA-93D8-5F28-C8EC66958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6003-04D8-7E48-96BD-98E3BE760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08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DD07D-4FAB-ED9C-F1A1-84F00A61A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DB9D0D-79C7-A2E7-7B52-AD8049CA0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8BF85A-18AE-9E20-6581-BF5D6E4792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F46CF7-D2C4-1410-866B-8CF0CE2902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5876C0-D959-E3E3-D260-EB8575F4A0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5F9171-2ED7-A424-FB42-14C92D741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6428-E9D4-0443-9964-25A25C62E6B3}" type="datetimeFigureOut">
              <a:rPr lang="en-US" smtClean="0"/>
              <a:t>5/25/22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111ADE-C484-CF21-A167-60678E5D0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F4D787-A367-F07F-E631-6C0B6EF54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6003-04D8-7E48-96BD-98E3BE760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8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58F13-747D-1E57-2120-378E280C6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9F4D31-C067-85F8-4850-052D14D7B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6428-E9D4-0443-9964-25A25C62E6B3}" type="datetimeFigureOut">
              <a:rPr lang="en-US" smtClean="0"/>
              <a:t>5/25/22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C90459-48AB-079F-5E1A-21164ACCD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B7D68C-F33F-8808-2FF5-236BBB14F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6003-04D8-7E48-96BD-98E3BE760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520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95FF3A-E0DE-451E-7720-B051EED68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6428-E9D4-0443-9964-25A25C62E6B3}" type="datetimeFigureOut">
              <a:rPr lang="en-US" smtClean="0"/>
              <a:t>5/25/22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B40FD1-94DD-4E45-8C33-A63E187A3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DD4348-722A-B68F-47C4-276CCEA0E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6003-04D8-7E48-96BD-98E3BE760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1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150FE-4D2F-D97F-3EC4-1E9B3F6EA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C252B-E262-1B8C-223E-2E504B7E4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57F644-56C1-E35E-9A00-F46BE56593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E9DBF8-6187-67DC-817C-9187053F9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6428-E9D4-0443-9964-25A25C62E6B3}" type="datetimeFigureOut">
              <a:rPr lang="en-US" smtClean="0"/>
              <a:t>5/25/22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6CA8E0-E0BA-C4AF-EE24-1D9A106D6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8FF4B-FD41-3C0A-255F-3906E67E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6003-04D8-7E48-96BD-98E3BE760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056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67E73-E7F2-EA1A-70D6-5A807358E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EDBAD7-1A50-5F5B-508D-DE8C47582D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397FA1-1B29-FC57-FBEB-7CDA871C27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29156E-96E1-29F1-8958-B3BFA49F9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6428-E9D4-0443-9964-25A25C62E6B3}" type="datetimeFigureOut">
              <a:rPr lang="en-US" smtClean="0"/>
              <a:t>5/25/22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C5D3F4-2CE0-E288-8CA3-393EDAD60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8619A3-B3CC-A0D6-DC31-2DEC9ACCD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6003-04D8-7E48-96BD-98E3BE760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31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7E91E2-C6B1-259A-E04A-E0112AD14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A90FAE-4704-F3D7-0030-E008C68D6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DB1E0E-49DE-401D-CE52-8E537D19E6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76428-E9D4-0443-9964-25A25C62E6B3}" type="datetimeFigureOut">
              <a:rPr lang="en-US" smtClean="0"/>
              <a:t>5/25/22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FBD8F-162C-2F1E-1F98-D3F85113C0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AA54C-5591-D995-BD57-44C1103E36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36003-04D8-7E48-96BD-98E3BE760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054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00A03-3E38-E40C-F854-0E676118C0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Accents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CC008E-64D8-EAD3-CF27-DCD08A2981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Placement</a:t>
            </a:r>
          </a:p>
        </p:txBody>
      </p:sp>
    </p:spTree>
    <p:extLst>
      <p:ext uri="{BB962C8B-B14F-4D97-AF65-F5344CB8AC3E}">
        <p14:creationId xmlns:p14="http://schemas.microsoft.com/office/powerpoint/2010/main" val="2355031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E621F-4277-FCEA-74B6-798DCE357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Recessive vs Persistent Accent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B672C-A042-2EC0-8351-3064FDEB0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Recessive accent: accent wants to go back as far as it can in the word</a:t>
            </a:r>
          </a:p>
          <a:p>
            <a:r>
              <a:rPr lang="en-US" dirty="0"/>
              <a:t>Persistent accent: accents wants to hang out over a particular syllable</a:t>
            </a:r>
          </a:p>
          <a:p>
            <a:r>
              <a:rPr lang="en-US" dirty="0"/>
              <a:t>verb forms generally have </a:t>
            </a:r>
            <a:r>
              <a:rPr lang="en-US" u="sng" dirty="0"/>
              <a:t>recessive</a:t>
            </a:r>
            <a:r>
              <a:rPr lang="en-US" dirty="0"/>
              <a:t> accent (with some important exceptions)</a:t>
            </a:r>
          </a:p>
          <a:p>
            <a:r>
              <a:rPr lang="en-US" dirty="0"/>
              <a:t>nouns and adjectives, adverbs, particles, conjunctions generally have </a:t>
            </a:r>
            <a:r>
              <a:rPr lang="en-US" u="sng" dirty="0"/>
              <a:t>persistent</a:t>
            </a:r>
            <a:r>
              <a:rPr lang="en-US" dirty="0"/>
              <a:t> accent</a:t>
            </a:r>
          </a:p>
        </p:txBody>
      </p:sp>
    </p:spTree>
    <p:extLst>
      <p:ext uri="{BB962C8B-B14F-4D97-AF65-F5344CB8AC3E}">
        <p14:creationId xmlns:p14="http://schemas.microsoft.com/office/powerpoint/2010/main" val="297902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9F56F-C717-AD30-3DE5-2F2E58CCC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A1358-EB11-4141-26AF-2224715F7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Whether a word has recessive or persistent accent type, an </a:t>
            </a:r>
            <a:r>
              <a:rPr lang="en-US" u="sng" dirty="0"/>
              <a:t>accent can never appear further back than the third-last syllable</a:t>
            </a:r>
            <a:r>
              <a:rPr lang="en-US" dirty="0"/>
              <a:t> (antepenult) of a word</a:t>
            </a:r>
          </a:p>
          <a:p>
            <a:r>
              <a:rPr lang="en-US" dirty="0"/>
              <a:t>e.g. </a:t>
            </a:r>
            <a:r>
              <a:rPr lang="en-US" dirty="0" err="1"/>
              <a:t>ὑ</a:t>
            </a:r>
            <a:r>
              <a:rPr lang="el-GR" dirty="0" err="1"/>
              <a:t>ποκατακλίνομαι</a:t>
            </a:r>
            <a:r>
              <a:rPr lang="en-US" dirty="0"/>
              <a:t>: this word has 7 syllables, but we only care about the last 3, and the accent cannot travel back any further than the </a:t>
            </a:r>
            <a:r>
              <a:rPr lang="el-GR" dirty="0"/>
              <a:t>ι </a:t>
            </a:r>
            <a:r>
              <a:rPr lang="en-US" dirty="0"/>
              <a:t>in the third-last syllable</a:t>
            </a:r>
          </a:p>
        </p:txBody>
      </p:sp>
    </p:spTree>
    <p:extLst>
      <p:ext uri="{BB962C8B-B14F-4D97-AF65-F5344CB8AC3E}">
        <p14:creationId xmlns:p14="http://schemas.microsoft.com/office/powerpoint/2010/main" val="698569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ADCC1-D305-253E-85DF-C7D9F859F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43D94-1BBA-46F5-194D-39AB2E71A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words with recessive accent, if the last syllable (ultima) is long, then the accent cannot go back to the third-last syllable (antepenult), but will only be able to go to the second-last syllable (penult)</a:t>
            </a:r>
          </a:p>
          <a:p>
            <a:r>
              <a:rPr lang="en-US" dirty="0"/>
              <a:t>e.g. </a:t>
            </a:r>
            <a:r>
              <a:rPr lang="en-US" dirty="0" err="1"/>
              <a:t>ἔ</a:t>
            </a:r>
            <a:r>
              <a:rPr lang="el-GR" dirty="0" err="1"/>
              <a:t>παυσα</a:t>
            </a:r>
            <a:r>
              <a:rPr lang="en-US" dirty="0"/>
              <a:t> (last syllable is </a:t>
            </a:r>
            <a:r>
              <a:rPr lang="el-GR" dirty="0"/>
              <a:t>α</a:t>
            </a:r>
            <a:r>
              <a:rPr lang="en-US" dirty="0"/>
              <a:t>, short vowel) but </a:t>
            </a:r>
            <a:r>
              <a:rPr lang="en-US" dirty="0" err="1"/>
              <a:t>ἐ</a:t>
            </a:r>
            <a:r>
              <a:rPr lang="el-GR" dirty="0"/>
              <a:t>παύσω</a:t>
            </a:r>
            <a:r>
              <a:rPr lang="en-US" dirty="0"/>
              <a:t> (last syllable is </a:t>
            </a:r>
            <a:r>
              <a:rPr lang="el-GR" dirty="0"/>
              <a:t>ω</a:t>
            </a:r>
            <a:r>
              <a:rPr lang="en-US" dirty="0"/>
              <a:t>, long vowel)</a:t>
            </a:r>
          </a:p>
          <a:p>
            <a:r>
              <a:rPr lang="en-US" dirty="0"/>
              <a:t>In word with persistent accent, if the last syllable (ultima) is long that </a:t>
            </a:r>
            <a:r>
              <a:rPr lang="en-US" u="sng" dirty="0"/>
              <a:t>might</a:t>
            </a:r>
            <a:r>
              <a:rPr lang="en-US" dirty="0"/>
              <a:t> mean that the accent has to move further toward the end of the word</a:t>
            </a:r>
          </a:p>
          <a:p>
            <a:r>
              <a:rPr lang="en-US" dirty="0"/>
              <a:t>e.g. </a:t>
            </a:r>
            <a:r>
              <a:rPr lang="el-GR" dirty="0" err="1"/>
              <a:t>χρῆμα</a:t>
            </a:r>
            <a:r>
              <a:rPr lang="el-GR" dirty="0"/>
              <a:t>, χρήματα, χρημάτων</a:t>
            </a:r>
            <a:r>
              <a:rPr lang="en-US" dirty="0"/>
              <a:t>: the accent on this noun wants to stay over the syllable with </a:t>
            </a:r>
            <a:r>
              <a:rPr lang="el-GR" dirty="0"/>
              <a:t>η</a:t>
            </a:r>
            <a:r>
              <a:rPr lang="en-US" dirty="0"/>
              <a:t>. In the first two forms (nom./acc. s and nom./acc. pl.) it can do this but not in the third form (why not?)</a:t>
            </a:r>
          </a:p>
        </p:txBody>
      </p:sp>
    </p:spTree>
    <p:extLst>
      <p:ext uri="{BB962C8B-B14F-4D97-AF65-F5344CB8AC3E}">
        <p14:creationId xmlns:p14="http://schemas.microsoft.com/office/powerpoint/2010/main" val="1433085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9FF71-D836-9041-42F5-8A53BF2CE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know whether the last syllable of a word is long or short? (pp. 10–11)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67D02-F29D-EECE-EDFC-14650A977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look at the vowel in the last syllable: is it long or short?</a:t>
            </a:r>
          </a:p>
          <a:p>
            <a:r>
              <a:rPr lang="en-US" dirty="0"/>
              <a:t>naturally short vowels are: </a:t>
            </a:r>
            <a:r>
              <a:rPr lang="el-GR" dirty="0"/>
              <a:t>α ι ε ο υ</a:t>
            </a:r>
          </a:p>
          <a:p>
            <a:r>
              <a:rPr lang="en-US" dirty="0"/>
              <a:t>naturally long vowels are:</a:t>
            </a:r>
            <a:r>
              <a:rPr lang="el-GR" dirty="0"/>
              <a:t> η</a:t>
            </a:r>
            <a:r>
              <a:rPr lang="en-US" dirty="0"/>
              <a:t> </a:t>
            </a:r>
            <a:r>
              <a:rPr lang="el-GR" dirty="0"/>
              <a:t>ω </a:t>
            </a:r>
            <a:r>
              <a:rPr lang="el-GR" dirty="0" err="1"/>
              <a:t>ᾱ</a:t>
            </a:r>
            <a:r>
              <a:rPr lang="el-GR" dirty="0"/>
              <a:t> </a:t>
            </a:r>
            <a:r>
              <a:rPr lang="el-GR" dirty="0" err="1"/>
              <a:t>ῑ</a:t>
            </a:r>
            <a:r>
              <a:rPr lang="el-GR" dirty="0"/>
              <a:t> </a:t>
            </a:r>
            <a:r>
              <a:rPr lang="el-GR" dirty="0" err="1"/>
              <a:t>ῡ</a:t>
            </a:r>
            <a:r>
              <a:rPr lang="en-US" dirty="0"/>
              <a:t> and diphthongs </a:t>
            </a:r>
            <a:r>
              <a:rPr lang="el-GR" dirty="0"/>
              <a:t>αι </a:t>
            </a:r>
            <a:r>
              <a:rPr lang="el-GR" dirty="0" err="1"/>
              <a:t>αυ</a:t>
            </a:r>
            <a:r>
              <a:rPr lang="el-GR" dirty="0"/>
              <a:t> ει ευ </a:t>
            </a:r>
            <a:r>
              <a:rPr lang="el-GR" dirty="0" err="1"/>
              <a:t>ηυ</a:t>
            </a:r>
            <a:r>
              <a:rPr lang="el-GR" dirty="0"/>
              <a:t> οι ου </a:t>
            </a:r>
            <a:r>
              <a:rPr lang="el-GR" dirty="0" err="1"/>
              <a:t>υι</a:t>
            </a:r>
            <a:r>
              <a:rPr lang="el-GR" dirty="0"/>
              <a:t> </a:t>
            </a:r>
            <a:r>
              <a:rPr lang="el-GR" dirty="0" err="1"/>
              <a:t>ᾳ</a:t>
            </a:r>
            <a:r>
              <a:rPr lang="el-GR" dirty="0"/>
              <a:t> </a:t>
            </a:r>
            <a:r>
              <a:rPr lang="el-GR" dirty="0" err="1"/>
              <a:t>ῃ</a:t>
            </a:r>
            <a:r>
              <a:rPr lang="el-GR" dirty="0"/>
              <a:t> </a:t>
            </a:r>
            <a:r>
              <a:rPr lang="el-GR" dirty="0" err="1"/>
              <a:t>ῳ</a:t>
            </a:r>
            <a:endParaRPr lang="el-GR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093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27AF2-D51F-86EE-AF52-773C4E350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– important 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06F6F-3663-FE58-2A77-3C00980F6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a final </a:t>
            </a:r>
            <a:r>
              <a:rPr lang="el-GR" dirty="0"/>
              <a:t>αι</a:t>
            </a:r>
            <a:r>
              <a:rPr lang="en-US" dirty="0"/>
              <a:t> or </a:t>
            </a:r>
            <a:r>
              <a:rPr lang="el-GR" dirty="0"/>
              <a:t>οι </a:t>
            </a:r>
            <a:r>
              <a:rPr lang="en-US" dirty="0"/>
              <a:t>in nouns and adjectives actually counts as short: e.g. </a:t>
            </a:r>
            <a:r>
              <a:rPr lang="el-GR" dirty="0" err="1"/>
              <a:t>θάλατται</a:t>
            </a:r>
            <a:r>
              <a:rPr lang="en-US" dirty="0"/>
              <a:t> not</a:t>
            </a:r>
            <a:r>
              <a:rPr lang="el-GR" dirty="0"/>
              <a:t> </a:t>
            </a:r>
            <a:r>
              <a:rPr lang="el-GR" dirty="0" err="1"/>
              <a:t>θαλάτται</a:t>
            </a:r>
            <a:endParaRPr lang="en-US" dirty="0"/>
          </a:p>
          <a:p>
            <a:r>
              <a:rPr lang="en-US" dirty="0"/>
              <a:t>a final </a:t>
            </a:r>
            <a:r>
              <a:rPr lang="el-GR" dirty="0"/>
              <a:t>αι</a:t>
            </a:r>
            <a:r>
              <a:rPr lang="en-US" dirty="0"/>
              <a:t> in verb forms actually counts as short (e.g. </a:t>
            </a:r>
            <a:r>
              <a:rPr lang="el-GR" dirty="0" err="1"/>
              <a:t>παιδε</a:t>
            </a:r>
            <a:r>
              <a:rPr lang="en-US" dirty="0" err="1"/>
              <a:t>ύ</a:t>
            </a:r>
            <a:r>
              <a:rPr lang="el-GR" dirty="0" err="1"/>
              <a:t>εται</a:t>
            </a:r>
            <a:r>
              <a:rPr lang="en-US" dirty="0"/>
              <a:t> not </a:t>
            </a:r>
            <a:r>
              <a:rPr lang="el-GR" dirty="0" err="1"/>
              <a:t>παιδευέται</a:t>
            </a:r>
            <a:r>
              <a:rPr lang="en-US" dirty="0"/>
              <a:t>) EXCEPT for optative endings in -</a:t>
            </a:r>
            <a:r>
              <a:rPr lang="el-GR" dirty="0"/>
              <a:t>οι </a:t>
            </a:r>
            <a:r>
              <a:rPr lang="en-US" dirty="0"/>
              <a:t>–</a:t>
            </a:r>
            <a:r>
              <a:rPr lang="el-GR" dirty="0"/>
              <a:t>αι</a:t>
            </a:r>
            <a:r>
              <a:rPr lang="en-US" dirty="0"/>
              <a:t>, which are long (e.g. </a:t>
            </a:r>
            <a:r>
              <a:rPr lang="el-GR" dirty="0" err="1"/>
              <a:t>παιδεύοι</a:t>
            </a:r>
            <a:r>
              <a:rPr lang="el-GR" dirty="0"/>
              <a:t> </a:t>
            </a:r>
            <a:r>
              <a:rPr lang="en-US" dirty="0"/>
              <a:t>not </a:t>
            </a:r>
            <a:r>
              <a:rPr lang="el-GR" dirty="0" err="1"/>
              <a:t>παίδευοι</a:t>
            </a:r>
            <a:r>
              <a:rPr lang="en-US" dirty="0"/>
              <a:t>)</a:t>
            </a:r>
          </a:p>
          <a:p>
            <a:r>
              <a:rPr lang="en-US" dirty="0"/>
              <a:t>and (not as important for us in this course, but important for </a:t>
            </a:r>
            <a:r>
              <a:rPr lang="en-US" dirty="0" err="1"/>
              <a:t>metre</a:t>
            </a:r>
            <a:r>
              <a:rPr lang="en-US" dirty="0"/>
              <a:t> in poetry)</a:t>
            </a:r>
          </a:p>
          <a:p>
            <a:r>
              <a:rPr lang="en-US" dirty="0"/>
              <a:t>a syllable containing a short vowel that is followed by two consonants that are separately pronounced is long</a:t>
            </a:r>
          </a:p>
          <a:p>
            <a:r>
              <a:rPr lang="en-US" dirty="0"/>
              <a:t>(but some combinations of consonants are pronounced together and perceived as one unit and so do not lengthen a syllable with short vowel: a stop (</a:t>
            </a:r>
            <a:r>
              <a:rPr lang="el-GR" dirty="0"/>
              <a:t>π β φ τ δ θ κ γ χ</a:t>
            </a:r>
            <a:r>
              <a:rPr lang="en-US" dirty="0"/>
              <a:t>) followed by liquid (</a:t>
            </a:r>
            <a:r>
              <a:rPr lang="el-GR" dirty="0"/>
              <a:t>λ ρ) </a:t>
            </a:r>
            <a:r>
              <a:rPr lang="en-US" dirty="0"/>
              <a:t>or nasal (</a:t>
            </a:r>
            <a:r>
              <a:rPr lang="el-GR" dirty="0"/>
              <a:t>μ ν</a:t>
            </a:r>
            <a:r>
              <a:rPr lang="en-US" dirty="0"/>
              <a:t>): see §5, p. 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683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9A017-5464-F02A-6AA9-C0D2D8F71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Practice: mark where you would place the accent in these forms which have recessive accent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F2FEB-5812-8162-528F-13570A50F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err="1"/>
              <a:t>λυω</a:t>
            </a:r>
            <a:endParaRPr lang="el-GR" dirty="0"/>
          </a:p>
          <a:p>
            <a:r>
              <a:rPr lang="el-GR" dirty="0" err="1"/>
              <a:t>διδασκει</a:t>
            </a:r>
            <a:endParaRPr lang="el-GR" dirty="0"/>
          </a:p>
          <a:p>
            <a:r>
              <a:rPr lang="el-GR" dirty="0" err="1"/>
              <a:t>βλαψομεν</a:t>
            </a:r>
            <a:endParaRPr lang="el-GR" dirty="0"/>
          </a:p>
          <a:p>
            <a:r>
              <a:rPr lang="el-GR" dirty="0" err="1"/>
              <a:t>ἐκλεπτον</a:t>
            </a:r>
            <a:endParaRPr lang="el-GR" dirty="0"/>
          </a:p>
          <a:p>
            <a:r>
              <a:rPr lang="el-GR" dirty="0" err="1"/>
              <a:t>ἠγγελλετε</a:t>
            </a:r>
            <a:endParaRPr lang="el-GR" dirty="0"/>
          </a:p>
          <a:p>
            <a:r>
              <a:rPr lang="el-GR" dirty="0" err="1"/>
              <a:t>παιδευσαι</a:t>
            </a:r>
            <a:endParaRPr lang="el-GR" dirty="0"/>
          </a:p>
          <a:p>
            <a:r>
              <a:rPr lang="el-GR" dirty="0" err="1"/>
              <a:t>ἐπαιδευον</a:t>
            </a:r>
            <a:endParaRPr lang="el-GR" dirty="0"/>
          </a:p>
          <a:p>
            <a:r>
              <a:rPr lang="el-GR" dirty="0" err="1"/>
              <a:t>πεισωμεν</a:t>
            </a:r>
            <a:endParaRPr lang="el-GR" dirty="0"/>
          </a:p>
          <a:p>
            <a:r>
              <a:rPr lang="el-GR" dirty="0" err="1"/>
              <a:t>ἀρχονται</a:t>
            </a:r>
            <a:endParaRPr lang="el-GR" dirty="0"/>
          </a:p>
          <a:p>
            <a:r>
              <a:rPr lang="el-GR" dirty="0" err="1"/>
              <a:t>ἐβλαβην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021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70268-F80A-7CC1-04D6-E09D3CA6A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404D9-610F-7C17-3702-368294C58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56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544</Words>
  <Application>Microsoft Macintosh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Accents 1</vt:lpstr>
      <vt:lpstr>Recessive vs Persistent Accent</vt:lpstr>
      <vt:lpstr>Limitations</vt:lpstr>
      <vt:lpstr>More limitations</vt:lpstr>
      <vt:lpstr>How do you know whether the last syllable of a word is long or short? (pp. 10–11)</vt:lpstr>
      <vt:lpstr>BUT – important exceptions</vt:lpstr>
      <vt:lpstr>Practice: mark where you would place the accent in these forms which have recessive accent</vt:lpstr>
      <vt:lpstr>Practice: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Accents 1</dc:title>
  <dc:creator>Alexander J. Hollmann</dc:creator>
  <cp:lastModifiedBy>Alexander J. Hollmann</cp:lastModifiedBy>
  <cp:revision>7</cp:revision>
  <dcterms:created xsi:type="dcterms:W3CDTF">2022-05-25T17:36:00Z</dcterms:created>
  <dcterms:modified xsi:type="dcterms:W3CDTF">2022-05-25T19:03:03Z</dcterms:modified>
</cp:coreProperties>
</file>