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58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C2CC-5567-F84C-1315-16AB8513F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7E3AE-81CA-2BC3-D8E0-54DA6259C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A1BA9-6B96-804D-0C48-BA7BE1E0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C9F01-F996-C5DC-F240-5CF0CDE4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58918-8126-8D9B-84D1-9621BD57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6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8B15-6E28-3D97-5B8B-76AD984C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EEF24-FB7A-3B68-2AA2-2FDC004D3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F2FE-106A-A23C-15C5-44B312F7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78354-1753-2FD3-7DE6-F0A6A43B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526EE-2D60-28AF-76CB-43DF3D83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9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035B9-4976-4F1D-4356-6968E6E90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1E868-B714-2854-C4BA-8CA07FB1D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7F518-3F5E-19A6-1124-678218890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21B10-486A-9AE4-318C-012D2C93F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E8DB0-86DB-99EF-9E15-9FEBF251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3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252DA-7E80-3EB2-78E2-7BD9CD7C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B884D-40D7-DAA0-6CB3-630736979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68D05-4DA1-4B74-9CF2-3C7D818B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B2953-FE13-D9A2-A349-CB31E61A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9F459-0563-20EF-AF1E-9B5738AE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4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B130-C856-6901-F6BA-41C61124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25915-5E27-50D1-6D60-40C808367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256C5-7975-F98D-7A57-CDD4B69A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1597-6D0F-591C-9FE7-2A0203FC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DB553-F405-6537-74AF-46084642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9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1123-2062-3E29-340A-E8C60525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49B66-B99A-1914-8108-450211F7E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E6BF7-323E-D0E5-136E-90492C10E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BBD47-AED8-67D7-4DD3-EA16C6E8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9D16E-F326-7812-2E87-57DF695C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BF843-3A5B-2B1C-109D-462F907E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9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F2092-C5B2-EA3C-3BF0-D0C0F613B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E1A14-1FF6-42DA-CEE9-65F7A1CF8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5B432-752E-7384-E35D-309F8FD90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FA051-4D02-B007-918F-D527AA850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E53F0-4BE7-F423-86F3-71719546C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7D9136-17E0-FFFE-71A5-CEF76DE6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C36896-CB6C-3637-CDB2-79C99D62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5E379-93E0-CE37-15D2-96CA6ABA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5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605F7-CC68-BBFE-7475-FA2DFD97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56080-B654-1615-5D7C-38CBC728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C2481-38AE-8C7C-AB43-F3E3E7EF2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988C3-FB16-1EE4-DCFA-2D626D48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0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303DB-3005-E323-5517-4209F670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F7214-3F4C-360E-23C6-C9771391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C0D12-3F94-D828-8CF0-83057006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3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685E-DE92-0442-0851-2A4B93C7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25BF4-FD66-E582-7D2E-2458A4D2A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CC319-3E98-18EB-258B-B8BF0C471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C430D-EEEE-3885-8185-6B2F7192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0F8EF-7FF1-44DB-7475-E23CD4D6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2A013-739F-3FD9-4E94-B693CA3A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7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AC9F-0B42-03EF-E342-9F8DDAA6F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FF6E5-55BF-97B9-08C9-B89E27261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795F6-FCF8-5B33-CEF3-D4E18A236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6CA75-3CBB-938C-5206-065BC9B5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BD389-AB3E-2256-4251-C8D4B0B1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5DB55-F266-9791-1ECF-8B414BF2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5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0A12A-FC11-11DF-4AD5-51EBCF13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F32E7-00CA-CDBF-3D17-23346EE3F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5A944-B2DB-BCDF-79E7-624AA1859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C4E02-ED76-9740-B8E8-B2A226AAA47D}" type="datetimeFigureOut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BCEB1-2CD6-140B-9680-92C02A16F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2F45B-26F4-279A-C5F0-EFD7B55A5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1C24-17F1-2F41-97A3-49353BFE4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3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4A1C-4D8A-A2F7-CC4F-68BD6F46EA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Accents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578DE4-F288-16CC-22FF-A8A0FBA85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Types of Accent</a:t>
            </a:r>
          </a:p>
        </p:txBody>
      </p:sp>
    </p:spTree>
    <p:extLst>
      <p:ext uri="{BB962C8B-B14F-4D97-AF65-F5344CB8AC3E}">
        <p14:creationId xmlns:p14="http://schemas.microsoft.com/office/powerpoint/2010/main" val="129249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A809-C163-634A-A208-C52EE8A49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56C5C-3DA4-C5A3-AB9F-D004C3536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know where to place an accent in a word, depending on whether that word has a recessive accent or a persistent one</a:t>
            </a:r>
          </a:p>
          <a:p>
            <a:r>
              <a:rPr lang="en-US" dirty="0"/>
              <a:t>What kind of accent will we use?</a:t>
            </a:r>
          </a:p>
          <a:p>
            <a:r>
              <a:rPr lang="en-US" dirty="0"/>
              <a:t>acute (´</a:t>
            </a:r>
            <a:r>
              <a:rPr lang="el-GR" dirty="0"/>
              <a:t>)</a:t>
            </a:r>
          </a:p>
          <a:p>
            <a:r>
              <a:rPr lang="en-US" dirty="0"/>
              <a:t>grave </a:t>
            </a:r>
            <a:r>
              <a:rPr lang="el-GR" dirty="0"/>
              <a:t>(`)</a:t>
            </a:r>
          </a:p>
          <a:p>
            <a:r>
              <a:rPr lang="en-US" dirty="0"/>
              <a:t>circumflex </a:t>
            </a:r>
            <a:r>
              <a:rPr lang="el-GR" dirty="0"/>
              <a:t>(</a:t>
            </a:r>
            <a:r>
              <a:rPr lang="en-US" dirty="0"/>
              <a:t>῀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400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2200-C8B5-C0EA-D71E-96903E0F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accent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2EF30-F82E-5678-78A9-98A60B8C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marking ´originally represented a rise in pitch over a syllable (</a:t>
            </a:r>
            <a:r>
              <a:rPr lang="en-US" dirty="0" err="1"/>
              <a:t>ὀ</a:t>
            </a:r>
            <a:r>
              <a:rPr lang="el-GR" dirty="0" err="1"/>
              <a:t>ξύτονος</a:t>
            </a:r>
            <a:r>
              <a:rPr lang="en-US" dirty="0"/>
              <a:t> ‘sharp tone’)</a:t>
            </a:r>
          </a:p>
          <a:p>
            <a:r>
              <a:rPr lang="en-US" dirty="0"/>
              <a:t>In principle, an acute accent can appear over any of the three last syllables of a word.</a:t>
            </a:r>
          </a:p>
          <a:p>
            <a:r>
              <a:rPr lang="en-US" dirty="0"/>
              <a:t>In practice, there are situations in which a circumflex must be used rather than an acute—see later</a:t>
            </a:r>
          </a:p>
        </p:txBody>
      </p:sp>
    </p:spTree>
    <p:extLst>
      <p:ext uri="{BB962C8B-B14F-4D97-AF65-F5344CB8AC3E}">
        <p14:creationId xmlns:p14="http://schemas.microsoft.com/office/powerpoint/2010/main" val="393922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D573F-ADA6-3F12-5885-6B8257C1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Grave accent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5408C-3C81-FB10-3DD7-4F307CD34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marking ` originally represented a decrease or a maintaining of pitch (</a:t>
            </a:r>
            <a:r>
              <a:rPr lang="el-GR" dirty="0"/>
              <a:t>βαρύτονος</a:t>
            </a:r>
            <a:r>
              <a:rPr lang="en-US" dirty="0"/>
              <a:t> ‘heavy tone’)</a:t>
            </a:r>
          </a:p>
          <a:p>
            <a:r>
              <a:rPr lang="en-US" dirty="0"/>
              <a:t>A grave can only ever appear on the last syllable of a word</a:t>
            </a:r>
          </a:p>
          <a:p>
            <a:r>
              <a:rPr lang="en-US" dirty="0"/>
              <a:t>It only appears as a replacement for an acute on the last syllable of a word when that word is immediately followed by another accented word</a:t>
            </a:r>
          </a:p>
          <a:p>
            <a:r>
              <a:rPr lang="en-US" dirty="0"/>
              <a:t>e.g. </a:t>
            </a:r>
            <a:r>
              <a:rPr lang="el-GR" dirty="0" err="1"/>
              <a:t>ἀγαθή</a:t>
            </a:r>
            <a:r>
              <a:rPr lang="en-US" dirty="0"/>
              <a:t> has an acute when it appears at the end of a clause or when an enclitic (</a:t>
            </a:r>
            <a:r>
              <a:rPr lang="en-US" dirty="0" err="1"/>
              <a:t>accentless</a:t>
            </a:r>
            <a:r>
              <a:rPr lang="en-US" dirty="0"/>
              <a:t>) word follows</a:t>
            </a:r>
          </a:p>
          <a:p>
            <a:r>
              <a:rPr lang="en-US" dirty="0"/>
              <a:t>but in the phrase </a:t>
            </a:r>
            <a:r>
              <a:rPr lang="el-GR" dirty="0" err="1"/>
              <a:t>ἀγαθὴ</a:t>
            </a:r>
            <a:r>
              <a:rPr lang="en-US" dirty="0"/>
              <a:t> </a:t>
            </a:r>
            <a:r>
              <a:rPr lang="el-GR" dirty="0"/>
              <a:t>τύχη</a:t>
            </a:r>
            <a:r>
              <a:rPr lang="en-US" dirty="0"/>
              <a:t> the acute changes to a grave</a:t>
            </a:r>
          </a:p>
        </p:txBody>
      </p:sp>
    </p:spTree>
    <p:extLst>
      <p:ext uri="{BB962C8B-B14F-4D97-AF65-F5344CB8AC3E}">
        <p14:creationId xmlns:p14="http://schemas.microsoft.com/office/powerpoint/2010/main" val="127070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BE24-EDB1-EE70-E045-945BB417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Circumflex accent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3985B-92A7-BCFE-A849-3051970F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marking ῀ originally represented a rising and lowering of pitch occurring over one syllable (original notation ´`</a:t>
            </a:r>
            <a:r>
              <a:rPr lang="el-GR" dirty="0"/>
              <a:t> )</a:t>
            </a:r>
            <a:endParaRPr lang="en-US" dirty="0"/>
          </a:p>
          <a:p>
            <a:r>
              <a:rPr lang="en-US" dirty="0"/>
              <a:t>Because it contains a rising and lowering of pitch it can only occur over a long vowel or a diphthong</a:t>
            </a:r>
          </a:p>
          <a:p>
            <a:r>
              <a:rPr lang="en-US" dirty="0"/>
              <a:t>It can only occur over one of the last two syllables of a word</a:t>
            </a:r>
          </a:p>
          <a:p>
            <a:r>
              <a:rPr lang="en-US" dirty="0"/>
              <a:t>Important: if the second-last syllable has the accent AND if the vowel in that syllable is long AND if the last syllable has a short vowel or ends in -</a:t>
            </a:r>
            <a:r>
              <a:rPr lang="el-GR" dirty="0"/>
              <a:t>αι </a:t>
            </a:r>
            <a:r>
              <a:rPr lang="en-US" dirty="0"/>
              <a:t>or –</a:t>
            </a:r>
            <a:r>
              <a:rPr lang="el-GR" dirty="0"/>
              <a:t>οι</a:t>
            </a:r>
            <a:r>
              <a:rPr lang="en-US" dirty="0"/>
              <a:t> (as long as there are not optative endings) THEN the accent used must be a circumflex and not a grave</a:t>
            </a:r>
          </a:p>
        </p:txBody>
      </p:sp>
    </p:spTree>
    <p:extLst>
      <p:ext uri="{BB962C8B-B14F-4D97-AF65-F5344CB8AC3E}">
        <p14:creationId xmlns:p14="http://schemas.microsoft.com/office/powerpoint/2010/main" val="75250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323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Accents 2</vt:lpstr>
      <vt:lpstr>Types of accent</vt:lpstr>
      <vt:lpstr>Acute accent</vt:lpstr>
      <vt:lpstr>Grave accent</vt:lpstr>
      <vt:lpstr>Circumflex accent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Accents 2</dc:title>
  <dc:creator>Alexander J. Hollmann</dc:creator>
  <cp:lastModifiedBy>Alexander J. Hollmann</cp:lastModifiedBy>
  <cp:revision>7</cp:revision>
  <dcterms:created xsi:type="dcterms:W3CDTF">2022-05-26T15:54:28Z</dcterms:created>
  <dcterms:modified xsi:type="dcterms:W3CDTF">2022-05-27T23:56:08Z</dcterms:modified>
</cp:coreProperties>
</file>