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40"/>
  </p:normalViewPr>
  <p:slideViewPr>
    <p:cSldViewPr snapToGrid="0" snapToObjects="1">
      <p:cViewPr varScale="1">
        <p:scale>
          <a:sx n="114" d="100"/>
          <a:sy n="114" d="100"/>
        </p:scale>
        <p:origin x="4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57134-F3CE-5E99-EC0E-AB7F0513DA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94DD1F-F7A3-302F-0F75-DB1400563B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965294-9BB9-1F17-300B-9224AFADC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4F0E6-EFA1-1348-B8D2-EA8825853843}" type="datetimeFigureOut">
              <a:rPr lang="en-US" smtClean="0"/>
              <a:t>5/23/22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78B95D-E6B4-D947-B2E3-EF6A8D894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CC7B4E-6E2E-D29D-B4AF-10672F41B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D2B8-1FC8-2345-992C-494854E02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017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A6333-E829-0CC4-039A-BF6232641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95DAC3-513A-EDB2-C92B-06637050FE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CBFD65-5FEB-0F08-8F93-89E461792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4F0E6-EFA1-1348-B8D2-EA8825853843}" type="datetimeFigureOut">
              <a:rPr lang="en-US" smtClean="0"/>
              <a:t>5/23/22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00FD16-AEAB-D5BC-2EBA-11883D127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70F940-E8D9-85BB-873A-831C949AA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D2B8-1FC8-2345-992C-494854E02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601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AD79B8-CC5C-D896-946C-3E8CD36A3B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1B4A02-D184-BDB0-5771-29B2926FDA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6AEDB7-D7AE-32C0-0ABC-B489B4241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4F0E6-EFA1-1348-B8D2-EA8825853843}" type="datetimeFigureOut">
              <a:rPr lang="en-US" smtClean="0"/>
              <a:t>5/23/22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C729B4-6D96-C4ED-005B-B05F71897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55170C-C87A-EA78-9AB5-EC4005DFC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D2B8-1FC8-2345-992C-494854E02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031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B6B1B-F81E-D253-326F-C5C841A06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1E174-724A-5625-6256-E8D22F857B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C283EE-B2CB-689E-AC3A-1B1340164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4F0E6-EFA1-1348-B8D2-EA8825853843}" type="datetimeFigureOut">
              <a:rPr lang="en-US" smtClean="0"/>
              <a:t>5/23/22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B3DAD6-1A6B-DF0B-6477-4FC23F4D0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68B944-F3F4-9F56-14E3-FAFD0511A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D2B8-1FC8-2345-992C-494854E02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122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FC0FB-0EBB-DE7F-C009-C3BF81C1A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C76F0D-B9D4-00A8-8848-7194F57798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DD5A65-CAA9-9672-A084-CE90C86ED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4F0E6-EFA1-1348-B8D2-EA8825853843}" type="datetimeFigureOut">
              <a:rPr lang="en-US" smtClean="0"/>
              <a:t>5/23/22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CD5B43-5E99-D188-DF61-3BF31091B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6479F2-E226-D8FD-F10E-1954ED50F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D2B8-1FC8-2345-992C-494854E02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726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AA86D-8063-2D2F-46B7-E3E3592BE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F2549F-46B0-B5FA-6D69-612BD0B6E8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386045-2B16-3FE7-1B7C-626DF0443F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5C88FF-955B-87F9-2D8D-F8A7976DB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4F0E6-EFA1-1348-B8D2-EA8825853843}" type="datetimeFigureOut">
              <a:rPr lang="en-US" smtClean="0"/>
              <a:t>5/23/22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3C2D4F-60DC-53FF-A0C8-779E21287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911839-21F2-B86D-F04C-1524519A2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D2B8-1FC8-2345-992C-494854E02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715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BE723-26D7-0AC1-FC97-F77E77513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7D7B63-D36B-92BB-6555-6FE7D2D22C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4640F8-49F6-36A3-9C32-31C086C3B1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BB1FFB-B9BF-3CED-2449-7D0AB926DB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87D197-81A8-8116-1734-1BC779C4AC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D2A1F7-291F-B7AF-F2FD-D9F40BEE7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4F0E6-EFA1-1348-B8D2-EA8825853843}" type="datetimeFigureOut">
              <a:rPr lang="en-US" smtClean="0"/>
              <a:t>5/23/22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19E5A5-F2CD-C036-DD98-56137C1E8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2F0618-E097-1B83-1080-89828794F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D2B8-1FC8-2345-992C-494854E02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171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1EFEB-EEBB-6373-62FB-C0E2CD475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5FFE5C-33EB-FF09-9D35-573212B80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4F0E6-EFA1-1348-B8D2-EA8825853843}" type="datetimeFigureOut">
              <a:rPr lang="en-US" smtClean="0"/>
              <a:t>5/23/22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5F9824-2B80-327F-B355-864AEC2CC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D50DA8-F105-9376-DDCF-45D2CBE3B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D2B8-1FC8-2345-992C-494854E02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30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4BC40E-53AF-FB38-95A9-E801554F1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4F0E6-EFA1-1348-B8D2-EA8825853843}" type="datetimeFigureOut">
              <a:rPr lang="en-US" smtClean="0"/>
              <a:t>5/23/22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3EE692-CCD5-6D82-D18E-682A1C1E6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F701F3-353F-8495-C833-3DFCCD9EC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D2B8-1FC8-2345-992C-494854E02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067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BFC73-DD73-12AA-2E9C-F262AC5B7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D56DED-B628-4CF5-B4A9-B6CADD0D8C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157DB7-A0A6-2E57-4A6F-8C476198B7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FD4C74-3788-EFD4-7B26-4EB28A907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4F0E6-EFA1-1348-B8D2-EA8825853843}" type="datetimeFigureOut">
              <a:rPr lang="en-US" smtClean="0"/>
              <a:t>5/23/22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7D88EA-02D8-0D3C-FE70-3BE0D4C3E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ED23B6-2BD4-05FF-FBE8-D2C13A6B7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D2B8-1FC8-2345-992C-494854E02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307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5A277-EBD3-B233-ABA3-9A9055578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24B236-B8B4-A1FA-3840-AD432361FE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41A633-7B32-D455-C9E5-D5942FD71E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6BF27E-B3C8-7727-C80B-07C2591A5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4F0E6-EFA1-1348-B8D2-EA8825853843}" type="datetimeFigureOut">
              <a:rPr lang="en-US" smtClean="0"/>
              <a:t>5/23/22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ADC809-A474-0B2D-CBFA-D866C6DA6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BEECF7-B696-0971-0B39-072378FEA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D2B8-1FC8-2345-992C-494854E02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17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A65ACB-8FD4-0341-C7AC-529750D92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EC7884-EDA8-627F-25E7-5A9E3FFAD2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24320F-5124-5AEE-0106-925CDB86C6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4F0E6-EFA1-1348-B8D2-EA8825853843}" type="datetimeFigureOut">
              <a:rPr lang="en-US" smtClean="0"/>
              <a:t>5/23/22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825301-23FC-4B7F-506B-0407580907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A23200-8DA5-CCA3-2B6E-60E3396964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D2B8-1FC8-2345-992C-494854E02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831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0B906-E10F-CAA3-F96D-EBF81C4D84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Lesson 50</a:t>
            </a:r>
            <a:br>
              <a:rPr lang="en-US" sz="3200" dirty="0"/>
            </a:br>
            <a:r>
              <a:rPr lang="en-US" sz="3200" dirty="0"/>
              <a:t>redundant </a:t>
            </a:r>
            <a:r>
              <a:rPr lang="el-GR" sz="3200" dirty="0" err="1"/>
              <a:t>μή</a:t>
            </a:r>
            <a:r>
              <a:rPr lang="en-US" sz="3200" dirty="0"/>
              <a:t> with verbs of hindering</a:t>
            </a:r>
            <a:br>
              <a:rPr lang="en-US" sz="3200" dirty="0"/>
            </a:br>
            <a:r>
              <a:rPr lang="el-GR" sz="3200" dirty="0"/>
              <a:t>μ</a:t>
            </a:r>
            <a:r>
              <a:rPr lang="en-US" sz="3200" dirty="0" err="1"/>
              <a:t>ὴ</a:t>
            </a:r>
            <a:r>
              <a:rPr lang="el-GR" sz="3200" dirty="0"/>
              <a:t> </a:t>
            </a:r>
            <a:r>
              <a:rPr lang="el-GR" sz="3200" dirty="0" err="1"/>
              <a:t>οὐ</a:t>
            </a:r>
            <a:r>
              <a:rPr lang="el-GR" sz="3200" dirty="0"/>
              <a:t> </a:t>
            </a:r>
            <a:r>
              <a:rPr lang="en-US" sz="3200" dirty="0"/>
              <a:t>and </a:t>
            </a:r>
            <a:r>
              <a:rPr lang="el-GR" sz="3200" dirty="0" err="1"/>
              <a:t>οὐ</a:t>
            </a:r>
            <a:r>
              <a:rPr lang="el-GR" sz="3200" dirty="0"/>
              <a:t> μη</a:t>
            </a:r>
            <a:br>
              <a:rPr lang="el-GR" sz="3200" dirty="0"/>
            </a:br>
            <a:r>
              <a:rPr lang="en-US" sz="3200" dirty="0"/>
              <a:t>attraction of relative pronouns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8212F4-E619-2D59-030D-8C1BA15031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64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59E85-AE26-DBD6-D322-D2062F995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use of </a:t>
            </a:r>
            <a:r>
              <a:rPr lang="el-GR" dirty="0" err="1"/>
              <a:t>οὐ</a:t>
            </a:r>
            <a:r>
              <a:rPr lang="en-US" dirty="0"/>
              <a:t> and </a:t>
            </a:r>
            <a:r>
              <a:rPr lang="el-GR" dirty="0" err="1"/>
              <a:t>μή</a:t>
            </a:r>
            <a:r>
              <a:rPr lang="el-GR" dirty="0"/>
              <a:t> </a:t>
            </a:r>
            <a:r>
              <a:rPr lang="en-US" dirty="0"/>
              <a:t>so far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6CC4C-875A-D8C6-16B3-6FE9DB3295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General rule: </a:t>
            </a:r>
            <a:r>
              <a:rPr lang="el-GR" dirty="0" err="1"/>
              <a:t>οὐ</a:t>
            </a:r>
            <a:r>
              <a:rPr lang="en-US" dirty="0"/>
              <a:t> negates the actual/factual/specific</a:t>
            </a:r>
          </a:p>
          <a:p>
            <a:r>
              <a:rPr lang="en-US" dirty="0"/>
              <a:t>So most uses of indicative have </a:t>
            </a:r>
            <a:r>
              <a:rPr lang="el-GR" dirty="0"/>
              <a:t>ο</a:t>
            </a:r>
            <a:r>
              <a:rPr lang="en-US" dirty="0" err="1"/>
              <a:t>ὐ</a:t>
            </a:r>
            <a:r>
              <a:rPr lang="en-US" dirty="0"/>
              <a:t> negation (but: all </a:t>
            </a:r>
            <a:r>
              <a:rPr lang="el-GR" dirty="0" err="1"/>
              <a:t>εἰ</a:t>
            </a:r>
            <a:r>
              <a:rPr lang="en-US" dirty="0"/>
              <a:t> [conditional] clauses will have </a:t>
            </a:r>
            <a:r>
              <a:rPr lang="el-GR" dirty="0" err="1"/>
              <a:t>μή</a:t>
            </a:r>
            <a:r>
              <a:rPr lang="en-US" dirty="0"/>
              <a:t> negation, and see use of </a:t>
            </a:r>
            <a:r>
              <a:rPr lang="el-GR" dirty="0" err="1"/>
              <a:t>μή</a:t>
            </a:r>
            <a:r>
              <a:rPr lang="en-US" dirty="0"/>
              <a:t> in some relative clauses below)</a:t>
            </a:r>
          </a:p>
          <a:p>
            <a:r>
              <a:rPr lang="en-US" dirty="0"/>
              <a:t>When do we see </a:t>
            </a:r>
            <a:r>
              <a:rPr lang="el-GR" dirty="0"/>
              <a:t>μ</a:t>
            </a:r>
            <a:r>
              <a:rPr lang="en-US" dirty="0" err="1"/>
              <a:t>ή</a:t>
            </a:r>
            <a:r>
              <a:rPr lang="en-US" dirty="0"/>
              <a:t> negation?</a:t>
            </a:r>
          </a:p>
          <a:p>
            <a:r>
              <a:rPr lang="en-US" dirty="0"/>
              <a:t>all infinitives are negated with </a:t>
            </a:r>
            <a:r>
              <a:rPr lang="el-GR" dirty="0"/>
              <a:t>μ</a:t>
            </a:r>
            <a:r>
              <a:rPr lang="en-US" dirty="0" err="1"/>
              <a:t>ή</a:t>
            </a:r>
            <a:r>
              <a:rPr lang="en-US" dirty="0"/>
              <a:t> (exception: indirect discourse with infinitive takes </a:t>
            </a:r>
            <a:r>
              <a:rPr lang="el-GR" dirty="0" err="1"/>
              <a:t>οὐ</a:t>
            </a:r>
            <a:r>
              <a:rPr lang="en-US" dirty="0"/>
              <a:t>)</a:t>
            </a:r>
          </a:p>
          <a:p>
            <a:r>
              <a:rPr lang="en-US" dirty="0"/>
              <a:t>purpose clauses, clauses of effort, fear clauses, wishes (whichever construction), imperatives/commands, hortatory, prohibitive, deliberative subjunctives</a:t>
            </a:r>
          </a:p>
          <a:p>
            <a:r>
              <a:rPr lang="en-US" dirty="0"/>
              <a:t>with participles used attributively and that present people or things as a class or group (generic negation):</a:t>
            </a:r>
          </a:p>
          <a:p>
            <a:r>
              <a:rPr lang="en-US" dirty="0"/>
              <a:t>e.g. </a:t>
            </a:r>
            <a:r>
              <a:rPr lang="el-GR" dirty="0"/>
              <a:t>ο</a:t>
            </a:r>
            <a:r>
              <a:rPr lang="en-US" dirty="0" err="1"/>
              <a:t>ἱ</a:t>
            </a:r>
            <a:r>
              <a:rPr lang="el-GR" dirty="0"/>
              <a:t> </a:t>
            </a:r>
            <a:r>
              <a:rPr lang="el-GR" dirty="0" err="1"/>
              <a:t>μὴ</a:t>
            </a:r>
            <a:r>
              <a:rPr lang="el-GR" dirty="0"/>
              <a:t> </a:t>
            </a:r>
            <a:r>
              <a:rPr lang="el-GR" dirty="0" err="1"/>
              <a:t>φιλοῦντες</a:t>
            </a:r>
            <a:r>
              <a:rPr lang="el-GR" dirty="0"/>
              <a:t> </a:t>
            </a:r>
            <a:r>
              <a:rPr lang="el-GR" dirty="0" err="1"/>
              <a:t>τὴν</a:t>
            </a:r>
            <a:r>
              <a:rPr lang="el-GR" dirty="0"/>
              <a:t> </a:t>
            </a:r>
            <a:r>
              <a:rPr lang="el-GR" dirty="0" err="1"/>
              <a:t>φιλοσοφίαν</a:t>
            </a:r>
            <a:r>
              <a:rPr lang="el-GR" dirty="0"/>
              <a:t> </a:t>
            </a:r>
            <a:r>
              <a:rPr lang="el-GR" dirty="0" err="1"/>
              <a:t>διαφθαρ</a:t>
            </a:r>
            <a:r>
              <a:rPr lang="en-US" dirty="0" err="1"/>
              <a:t>ή</a:t>
            </a:r>
            <a:r>
              <a:rPr lang="el-GR" dirty="0" err="1"/>
              <a:t>σονται</a:t>
            </a:r>
            <a:r>
              <a:rPr lang="el-GR" dirty="0"/>
              <a:t> </a:t>
            </a:r>
            <a:r>
              <a:rPr lang="en-US" dirty="0"/>
              <a:t>lit. ”the ones not loving philosophy will be destroyed” i.e. “whoever doesn’t love philosophy will be destroyed.”</a:t>
            </a:r>
          </a:p>
          <a:p>
            <a:r>
              <a:rPr lang="en-US" dirty="0"/>
              <a:t>in the same way, any relative clauses that are general or indefinite can be negated with </a:t>
            </a:r>
            <a:r>
              <a:rPr lang="el-GR" dirty="0" err="1"/>
              <a:t>μή</a:t>
            </a:r>
            <a:r>
              <a:rPr lang="en-US" dirty="0"/>
              <a:t>:</a:t>
            </a:r>
            <a:endParaRPr lang="el-GR" dirty="0"/>
          </a:p>
          <a:p>
            <a:r>
              <a:rPr lang="en-US" dirty="0"/>
              <a:t>e.g. </a:t>
            </a:r>
            <a:r>
              <a:rPr lang="el-GR" dirty="0"/>
              <a:t>ο</a:t>
            </a:r>
            <a:r>
              <a:rPr lang="en-US" dirty="0" err="1"/>
              <a:t>ἳ</a:t>
            </a:r>
            <a:r>
              <a:rPr lang="el-GR" dirty="0"/>
              <a:t> </a:t>
            </a:r>
            <a:r>
              <a:rPr lang="el-GR" dirty="0" err="1"/>
              <a:t>μὴ</a:t>
            </a:r>
            <a:r>
              <a:rPr lang="el-GR" dirty="0"/>
              <a:t> </a:t>
            </a:r>
            <a:r>
              <a:rPr lang="el-GR" dirty="0" err="1"/>
              <a:t>φιλοῦσι</a:t>
            </a:r>
            <a:r>
              <a:rPr lang="el-GR" dirty="0"/>
              <a:t> </a:t>
            </a:r>
            <a:r>
              <a:rPr lang="el-GR" dirty="0" err="1"/>
              <a:t>τὴν</a:t>
            </a:r>
            <a:r>
              <a:rPr lang="el-GR" dirty="0"/>
              <a:t> </a:t>
            </a:r>
            <a:r>
              <a:rPr lang="el-GR" dirty="0" err="1"/>
              <a:t>φιλοσοφίαν</a:t>
            </a:r>
            <a:r>
              <a:rPr lang="el-GR" dirty="0"/>
              <a:t> </a:t>
            </a:r>
            <a:r>
              <a:rPr lang="el-GR" dirty="0" err="1"/>
              <a:t>διαφθαρήσονται</a:t>
            </a:r>
            <a:r>
              <a:rPr lang="en-US" dirty="0"/>
              <a:t> “those who don’t love philosophy will be destroyed” “whoever doesn’t like philosophy will be destroyed”</a:t>
            </a:r>
          </a:p>
        </p:txBody>
      </p:sp>
    </p:spTree>
    <p:extLst>
      <p:ext uri="{BB962C8B-B14F-4D97-AF65-F5344CB8AC3E}">
        <p14:creationId xmlns:p14="http://schemas.microsoft.com/office/powerpoint/2010/main" val="3123390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47B1E-7E02-AE46-4262-DE8550A38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redundant or sympathetic </a:t>
            </a:r>
            <a:r>
              <a:rPr lang="el-GR" dirty="0" err="1"/>
              <a:t>μή</a:t>
            </a:r>
            <a:r>
              <a:rPr lang="en-US" dirty="0"/>
              <a:t> with verbs of hindering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264A17-25A1-5257-E7BD-C6C23BC8E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verbs of hindering or preventing (e.g. </a:t>
            </a:r>
            <a:r>
              <a:rPr lang="el-GR" dirty="0" err="1"/>
              <a:t>φυλάττομαι</a:t>
            </a:r>
            <a:r>
              <a:rPr lang="en-US" dirty="0"/>
              <a:t>, </a:t>
            </a:r>
            <a:r>
              <a:rPr lang="el-GR" dirty="0"/>
              <a:t>κωλύω</a:t>
            </a:r>
            <a:r>
              <a:rPr lang="en-US" dirty="0"/>
              <a:t>) or denying or refusing often take an object infinitive which gives information about the action being hindered or refused</a:t>
            </a:r>
          </a:p>
          <a:p>
            <a:r>
              <a:rPr lang="en-US" dirty="0"/>
              <a:t>in keeping with the general air of negation and nay-saying, the infinitive itself will often take a </a:t>
            </a:r>
            <a:r>
              <a:rPr lang="el-GR" dirty="0" err="1"/>
              <a:t>μή</a:t>
            </a:r>
            <a:r>
              <a:rPr lang="en-US" dirty="0"/>
              <a:t>: </a:t>
            </a:r>
          </a:p>
          <a:p>
            <a:r>
              <a:rPr lang="en-US" dirty="0"/>
              <a:t>e.g. </a:t>
            </a:r>
            <a:r>
              <a:rPr lang="el-GR" dirty="0" err="1"/>
              <a:t>φυλάττομαί</a:t>
            </a:r>
            <a:r>
              <a:rPr lang="el-GR" dirty="0"/>
              <a:t> σε </a:t>
            </a:r>
            <a:r>
              <a:rPr lang="en-US" dirty="0"/>
              <a:t>[</a:t>
            </a:r>
            <a:r>
              <a:rPr lang="el-GR" dirty="0" err="1"/>
              <a:t>μὴ</a:t>
            </a:r>
            <a:r>
              <a:rPr lang="en-US" dirty="0"/>
              <a:t>]</a:t>
            </a:r>
            <a:r>
              <a:rPr lang="el-GR" dirty="0"/>
              <a:t> </a:t>
            </a:r>
            <a:r>
              <a:rPr lang="el-GR" dirty="0" err="1"/>
              <a:t>κλέπτειν</a:t>
            </a:r>
            <a:r>
              <a:rPr lang="en-US" dirty="0"/>
              <a:t> </a:t>
            </a:r>
            <a:r>
              <a:rPr lang="el-GR" dirty="0" err="1"/>
              <a:t>τὰ</a:t>
            </a:r>
            <a:r>
              <a:rPr lang="el-GR" dirty="0"/>
              <a:t> χρήματα</a:t>
            </a:r>
            <a:r>
              <a:rPr lang="en-US" dirty="0"/>
              <a:t> lit. “I am guarding against you to [not] steal the money” i.e. “I’m on guard against your stealing the money” “I’m looking out you don’t steal the money”</a:t>
            </a:r>
          </a:p>
          <a:p>
            <a:r>
              <a:rPr lang="en-US" dirty="0"/>
              <a:t>if the verb of hindering etc. is itself negated, then the infinitive can take </a:t>
            </a:r>
            <a:r>
              <a:rPr lang="el-GR" dirty="0" err="1"/>
              <a:t>μή</a:t>
            </a:r>
            <a:r>
              <a:rPr lang="el-GR" dirty="0"/>
              <a:t> </a:t>
            </a:r>
            <a:r>
              <a:rPr lang="el-GR" dirty="0" err="1"/>
              <a:t>οὐ</a:t>
            </a:r>
            <a:r>
              <a:rPr lang="en-US" dirty="0"/>
              <a:t>:</a:t>
            </a:r>
          </a:p>
          <a:p>
            <a:r>
              <a:rPr lang="en-US" dirty="0"/>
              <a:t>e.g. </a:t>
            </a:r>
            <a:r>
              <a:rPr lang="el-GR" dirty="0" err="1"/>
              <a:t>οὐ</a:t>
            </a:r>
            <a:r>
              <a:rPr lang="el-GR" dirty="0"/>
              <a:t> </a:t>
            </a:r>
            <a:r>
              <a:rPr lang="el-GR" dirty="0" err="1"/>
              <a:t>φυλάττομαί</a:t>
            </a:r>
            <a:r>
              <a:rPr lang="el-GR" dirty="0"/>
              <a:t> σε </a:t>
            </a:r>
            <a:r>
              <a:rPr lang="en-US" dirty="0"/>
              <a:t>[</a:t>
            </a:r>
            <a:r>
              <a:rPr lang="el-GR" dirty="0" err="1"/>
              <a:t>μή</a:t>
            </a:r>
            <a:r>
              <a:rPr lang="el-GR" dirty="0"/>
              <a:t> </a:t>
            </a:r>
            <a:r>
              <a:rPr lang="el-GR" dirty="0" err="1"/>
              <a:t>οὐ</a:t>
            </a:r>
            <a:r>
              <a:rPr lang="en-US" dirty="0"/>
              <a:t>]</a:t>
            </a:r>
            <a:r>
              <a:rPr lang="el-GR" dirty="0"/>
              <a:t> </a:t>
            </a:r>
            <a:r>
              <a:rPr lang="el-GR" dirty="0" err="1"/>
              <a:t>κλέπτειν</a:t>
            </a:r>
            <a:r>
              <a:rPr lang="en-US" dirty="0"/>
              <a:t> </a:t>
            </a:r>
            <a:r>
              <a:rPr lang="el-GR" dirty="0" err="1"/>
              <a:t>τὰ</a:t>
            </a:r>
            <a:r>
              <a:rPr lang="el-GR" dirty="0"/>
              <a:t> χρήματα</a:t>
            </a:r>
            <a:r>
              <a:rPr lang="en-US" dirty="0"/>
              <a:t> lit. “I’m not guarding against you to steal the money” i.e. “I’m not guarding against your stealing the money” “I’m not looking out you don’t steal the money”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094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B8907-1595-369A-5A87-4D3361F14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μή</a:t>
            </a:r>
            <a:r>
              <a:rPr lang="en-US" dirty="0"/>
              <a:t> in cautious assertions or denials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77F61-FD59-2391-6ED1-8CA9BF5095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cautious assertions with </a:t>
            </a:r>
            <a:r>
              <a:rPr lang="el-GR" dirty="0" err="1"/>
              <a:t>μή</a:t>
            </a:r>
            <a:r>
              <a:rPr lang="en-US" dirty="0"/>
              <a:t>:</a:t>
            </a:r>
          </a:p>
          <a:p>
            <a:r>
              <a:rPr lang="el-GR" dirty="0"/>
              <a:t>μ</a:t>
            </a:r>
            <a:r>
              <a:rPr lang="en-US" dirty="0" err="1"/>
              <a:t>ὴ</a:t>
            </a:r>
            <a:r>
              <a:rPr lang="el-GR" dirty="0"/>
              <a:t> </a:t>
            </a:r>
            <a:r>
              <a:rPr lang="el-GR" dirty="0" err="1"/>
              <a:t>τοῦτο</a:t>
            </a:r>
            <a:r>
              <a:rPr lang="el-GR" dirty="0"/>
              <a:t> δυνατόν </a:t>
            </a:r>
            <a:r>
              <a:rPr lang="el-GR" dirty="0" err="1"/>
              <a:t>ἐστιν</a:t>
            </a:r>
            <a:r>
              <a:rPr lang="el-GR" dirty="0"/>
              <a:t> </a:t>
            </a:r>
            <a:r>
              <a:rPr lang="en-US" dirty="0"/>
              <a:t>(indicative about actuality) “I am inclined to think this is possible” “I kind of think this is possible”</a:t>
            </a:r>
          </a:p>
          <a:p>
            <a:r>
              <a:rPr lang="el-GR" dirty="0"/>
              <a:t>μ</a:t>
            </a:r>
            <a:r>
              <a:rPr lang="en-US" dirty="0" err="1"/>
              <a:t>ὴ</a:t>
            </a:r>
            <a:r>
              <a:rPr lang="el-GR" dirty="0"/>
              <a:t> </a:t>
            </a:r>
            <a:r>
              <a:rPr lang="el-GR" dirty="0" err="1"/>
              <a:t>τοῦτο</a:t>
            </a:r>
            <a:r>
              <a:rPr lang="el-GR" dirty="0"/>
              <a:t> </a:t>
            </a:r>
            <a:r>
              <a:rPr lang="el-GR" dirty="0" err="1"/>
              <a:t>δυνατὸν</a:t>
            </a:r>
            <a:r>
              <a:rPr lang="el-GR" dirty="0"/>
              <a:t> </a:t>
            </a:r>
            <a:r>
              <a:rPr lang="el-GR" dirty="0" err="1"/>
              <a:t>ᾖ</a:t>
            </a:r>
            <a:r>
              <a:rPr lang="en-US" dirty="0"/>
              <a:t> (subjunctive about what may be true) “I suspect this may be possible” “I kind of think this may be possible”</a:t>
            </a:r>
          </a:p>
          <a:p>
            <a:r>
              <a:rPr lang="en-US" dirty="0"/>
              <a:t>cautious denials with </a:t>
            </a:r>
            <a:r>
              <a:rPr lang="el-GR" dirty="0" err="1"/>
              <a:t>μὴ</a:t>
            </a:r>
            <a:r>
              <a:rPr lang="el-GR" dirty="0"/>
              <a:t> </a:t>
            </a:r>
            <a:r>
              <a:rPr lang="el-GR" dirty="0" err="1"/>
              <a:t>οὐ</a:t>
            </a:r>
            <a:r>
              <a:rPr lang="en-US" dirty="0"/>
              <a:t>:</a:t>
            </a:r>
          </a:p>
          <a:p>
            <a:r>
              <a:rPr lang="el-GR" dirty="0" err="1"/>
              <a:t>μὴ</a:t>
            </a:r>
            <a:r>
              <a:rPr lang="el-GR" dirty="0"/>
              <a:t> </a:t>
            </a:r>
            <a:r>
              <a:rPr lang="el-GR" dirty="0" err="1"/>
              <a:t>οὐ</a:t>
            </a:r>
            <a:r>
              <a:rPr lang="el-GR" dirty="0"/>
              <a:t> </a:t>
            </a:r>
            <a:r>
              <a:rPr lang="el-GR" dirty="0" err="1"/>
              <a:t>τοῦτο</a:t>
            </a:r>
            <a:r>
              <a:rPr lang="el-GR" dirty="0"/>
              <a:t> δυνατόν </a:t>
            </a:r>
            <a:r>
              <a:rPr lang="el-GR" dirty="0" err="1"/>
              <a:t>ἐστιν</a:t>
            </a:r>
            <a:r>
              <a:rPr lang="el-GR" dirty="0"/>
              <a:t> (</a:t>
            </a:r>
            <a:r>
              <a:rPr lang="en-US" dirty="0"/>
              <a:t>indicative) “I have a feeling/rather/kind of think this is not possible”</a:t>
            </a:r>
          </a:p>
          <a:p>
            <a:r>
              <a:rPr lang="el-GR" dirty="0" err="1"/>
              <a:t>μὴ</a:t>
            </a:r>
            <a:r>
              <a:rPr lang="el-GR" dirty="0"/>
              <a:t> </a:t>
            </a:r>
            <a:r>
              <a:rPr lang="el-GR" dirty="0" err="1"/>
              <a:t>οὐ</a:t>
            </a:r>
            <a:r>
              <a:rPr lang="el-GR" dirty="0"/>
              <a:t> </a:t>
            </a:r>
            <a:r>
              <a:rPr lang="el-GR" dirty="0" err="1"/>
              <a:t>τοῦτο</a:t>
            </a:r>
            <a:r>
              <a:rPr lang="el-GR" dirty="0"/>
              <a:t> δυνατόν </a:t>
            </a:r>
            <a:r>
              <a:rPr lang="el-GR" dirty="0" err="1"/>
              <a:t>ᾖ</a:t>
            </a:r>
            <a:r>
              <a:rPr lang="en-US" dirty="0"/>
              <a:t> (subjunctive) “I have a feeling/rather/kind of think this may not be possible”</a:t>
            </a:r>
          </a:p>
        </p:txBody>
      </p:sp>
    </p:spTree>
    <p:extLst>
      <p:ext uri="{BB962C8B-B14F-4D97-AF65-F5344CB8AC3E}">
        <p14:creationId xmlns:p14="http://schemas.microsoft.com/office/powerpoint/2010/main" val="651151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875CD-67D9-70AA-3EEE-3AFF3209D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err="1"/>
              <a:t>οὐ</a:t>
            </a:r>
            <a:r>
              <a:rPr lang="el-GR" dirty="0"/>
              <a:t> </a:t>
            </a:r>
            <a:r>
              <a:rPr lang="el-GR" dirty="0" err="1"/>
              <a:t>μή</a:t>
            </a:r>
            <a:r>
              <a:rPr lang="en-US" dirty="0"/>
              <a:t> to express emphatic denial or urgent prohibition with verb in subjunctive or future indicative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E1E6B0-4FC9-C7C7-FBAE-3D38A64FB6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emphatic denial:</a:t>
            </a:r>
          </a:p>
          <a:p>
            <a:r>
              <a:rPr lang="el-GR" dirty="0" err="1"/>
              <a:t>οὐ</a:t>
            </a:r>
            <a:r>
              <a:rPr lang="el-GR" dirty="0"/>
              <a:t> </a:t>
            </a:r>
            <a:r>
              <a:rPr lang="el-GR" dirty="0" err="1"/>
              <a:t>μὴ</a:t>
            </a:r>
            <a:r>
              <a:rPr lang="el-GR" dirty="0"/>
              <a:t> </a:t>
            </a:r>
            <a:r>
              <a:rPr lang="el-GR" dirty="0" err="1"/>
              <a:t>φύγητε</a:t>
            </a:r>
            <a:r>
              <a:rPr lang="el-GR" dirty="0"/>
              <a:t> </a:t>
            </a:r>
            <a:r>
              <a:rPr lang="en-US" dirty="0"/>
              <a:t>(subjunctive) “You won’t escape/ there’s no way you’re escaping, don’t even think about it!’</a:t>
            </a:r>
          </a:p>
          <a:p>
            <a:r>
              <a:rPr lang="el-GR" dirty="0" err="1"/>
              <a:t>οὐ</a:t>
            </a:r>
            <a:r>
              <a:rPr lang="el-GR" dirty="0"/>
              <a:t> </a:t>
            </a:r>
            <a:r>
              <a:rPr lang="el-GR" dirty="0" err="1"/>
              <a:t>μὴ</a:t>
            </a:r>
            <a:r>
              <a:rPr lang="el-GR" dirty="0"/>
              <a:t> </a:t>
            </a:r>
            <a:r>
              <a:rPr lang="el-GR" dirty="0" err="1"/>
              <a:t>φεύξεσθε</a:t>
            </a:r>
            <a:r>
              <a:rPr lang="el-GR" dirty="0"/>
              <a:t> </a:t>
            </a:r>
            <a:r>
              <a:rPr lang="en-US" dirty="0"/>
              <a:t>(indicative) “You won’t be escaping / there’s no way you’ll escape, not going to happen!”</a:t>
            </a:r>
          </a:p>
          <a:p>
            <a:r>
              <a:rPr lang="en-US" dirty="0"/>
              <a:t>as urgent prohibition:</a:t>
            </a:r>
          </a:p>
          <a:p>
            <a:r>
              <a:rPr lang="en-US" dirty="0"/>
              <a:t>the same sentences could be interpreted as prohibitions “(Whatever you do) don’t flee/leave town!</a:t>
            </a:r>
          </a:p>
        </p:txBody>
      </p:sp>
    </p:spTree>
    <p:extLst>
      <p:ext uri="{BB962C8B-B14F-4D97-AF65-F5344CB8AC3E}">
        <p14:creationId xmlns:p14="http://schemas.microsoft.com/office/powerpoint/2010/main" val="2304134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8785D-45EF-3598-D27B-8F14690B2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attraction of relative pronoun into case of antecedent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4DB64-077A-0A05-2D20-27E90487EC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normally, the case of a relative pronoun depends on its own function in its own clause, and it only takes its gender and number from the antecedent.</a:t>
            </a:r>
          </a:p>
          <a:p>
            <a:r>
              <a:rPr lang="en-US" dirty="0"/>
              <a:t>e.g. </a:t>
            </a:r>
            <a:r>
              <a:rPr lang="el-GR" dirty="0" err="1"/>
              <a:t>ἀκούω</a:t>
            </a:r>
            <a:r>
              <a:rPr lang="el-GR" dirty="0"/>
              <a:t> </a:t>
            </a:r>
            <a:r>
              <a:rPr lang="el-GR" dirty="0" err="1"/>
              <a:t>τῶν</a:t>
            </a:r>
            <a:r>
              <a:rPr lang="el-GR" dirty="0"/>
              <a:t> </a:t>
            </a:r>
            <a:r>
              <a:rPr lang="el-GR" dirty="0" err="1"/>
              <a:t>ἀνθρώπων</a:t>
            </a:r>
            <a:r>
              <a:rPr lang="el-GR" dirty="0"/>
              <a:t> ο</a:t>
            </a:r>
            <a:r>
              <a:rPr lang="en-US" dirty="0" err="1"/>
              <a:t>ὓ</a:t>
            </a:r>
            <a:r>
              <a:rPr lang="el-GR" dirty="0"/>
              <a:t>ς </a:t>
            </a:r>
            <a:r>
              <a:rPr lang="el-GR" dirty="0" err="1"/>
              <a:t>ὁρῶ</a:t>
            </a:r>
            <a:r>
              <a:rPr lang="el-GR" dirty="0"/>
              <a:t> </a:t>
            </a:r>
            <a:r>
              <a:rPr lang="el-GR" dirty="0" err="1"/>
              <a:t>ἐν</a:t>
            </a:r>
            <a:r>
              <a:rPr lang="el-GR" dirty="0"/>
              <a:t> </a:t>
            </a:r>
            <a:r>
              <a:rPr lang="el-GR" dirty="0" err="1"/>
              <a:t>τῇ</a:t>
            </a:r>
            <a:r>
              <a:rPr lang="el-GR" dirty="0"/>
              <a:t> </a:t>
            </a:r>
            <a:r>
              <a:rPr lang="el-GR" dirty="0" err="1"/>
              <a:t>ἀγορᾷ</a:t>
            </a:r>
            <a:r>
              <a:rPr lang="el-GR" dirty="0"/>
              <a:t>.</a:t>
            </a:r>
            <a:r>
              <a:rPr lang="en-US" dirty="0"/>
              <a:t> “I hear/listen to the people whom I see in the marketplace.”</a:t>
            </a:r>
          </a:p>
          <a:p>
            <a:r>
              <a:rPr lang="en-US" dirty="0"/>
              <a:t>but a relative pronoun can be attracted into the case of the antecedent, esp. if the antecedent is ‘gapped’ or left out</a:t>
            </a:r>
          </a:p>
          <a:p>
            <a:r>
              <a:rPr lang="en-US" dirty="0"/>
              <a:t>e.g. </a:t>
            </a:r>
            <a:r>
              <a:rPr lang="el-GR" dirty="0" err="1"/>
              <a:t>ἀκούω</a:t>
            </a:r>
            <a:r>
              <a:rPr lang="el-GR" dirty="0"/>
              <a:t> </a:t>
            </a:r>
            <a:r>
              <a:rPr lang="en-US" dirty="0" err="1"/>
              <a:t>ὧ</a:t>
            </a:r>
            <a:r>
              <a:rPr lang="el-GR" dirty="0"/>
              <a:t>ν </a:t>
            </a:r>
            <a:r>
              <a:rPr lang="el-GR" dirty="0" err="1"/>
              <a:t>ὁρῶ</a:t>
            </a:r>
            <a:r>
              <a:rPr lang="el-GR" dirty="0"/>
              <a:t> </a:t>
            </a:r>
            <a:r>
              <a:rPr lang="el-GR" dirty="0" err="1"/>
              <a:t>ἐν</a:t>
            </a:r>
            <a:r>
              <a:rPr lang="el-GR" dirty="0"/>
              <a:t> </a:t>
            </a:r>
            <a:r>
              <a:rPr lang="el-GR" dirty="0" err="1"/>
              <a:t>τῇ</a:t>
            </a:r>
            <a:r>
              <a:rPr lang="el-GR" dirty="0"/>
              <a:t> </a:t>
            </a:r>
            <a:r>
              <a:rPr lang="el-GR" dirty="0" err="1"/>
              <a:t>ἀγορᾷ</a:t>
            </a:r>
            <a:r>
              <a:rPr lang="el-GR" dirty="0"/>
              <a:t> </a:t>
            </a:r>
            <a:r>
              <a:rPr lang="en-US" dirty="0"/>
              <a:t> “I hear those I see in the marketplace.”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770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1395</TotalTime>
  <Words>746</Words>
  <Application>Microsoft Macintosh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Lesson 50 redundant μή with verbs of hindering μὴ οὐ and οὐ μη attraction of relative pronouns</vt:lpstr>
      <vt:lpstr>Review: use of οὐ and μή so far</vt:lpstr>
      <vt:lpstr>the redundant or sympathetic μή with verbs of hindering</vt:lpstr>
      <vt:lpstr>μή in cautious assertions or denials</vt:lpstr>
      <vt:lpstr>οὐ μή to express emphatic denial or urgent prohibition with verb in subjunctive or future indicative</vt:lpstr>
      <vt:lpstr>attraction of relative pronoun into case of antecedent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50 redundant μή with verbs of hindering μὴ οὐ and οὐ μη attraction of relative pronouns</dc:title>
  <dc:creator>Alexander J. Hollmann</dc:creator>
  <cp:lastModifiedBy>Alexander J. Hollmann</cp:lastModifiedBy>
  <cp:revision>9</cp:revision>
  <dcterms:created xsi:type="dcterms:W3CDTF">2022-05-23T18:34:19Z</dcterms:created>
  <dcterms:modified xsi:type="dcterms:W3CDTF">2022-05-24T17:49:44Z</dcterms:modified>
</cp:coreProperties>
</file>