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5" r:id="rId3"/>
    <p:sldId id="257" r:id="rId4"/>
    <p:sldId id="267" r:id="rId5"/>
    <p:sldId id="266" r:id="rId6"/>
    <p:sldId id="268" r:id="rId7"/>
    <p:sldId id="269" r:id="rId8"/>
    <p:sldId id="258" r:id="rId9"/>
    <p:sldId id="259" r:id="rId10"/>
    <p:sldId id="260" r:id="rId11"/>
    <p:sldId id="261" r:id="rId12"/>
    <p:sldId id="262" r:id="rId13"/>
    <p:sldId id="263" r:id="rId14"/>
    <p:sldId id="264"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928"/>
  </p:normalViewPr>
  <p:slideViewPr>
    <p:cSldViewPr snapToGrid="0" snapToObjects="1">
      <p:cViewPr varScale="1">
        <p:scale>
          <a:sx n="114" d="100"/>
          <a:sy n="114" d="100"/>
        </p:scale>
        <p:origin x="4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140EE-21F6-644D-ADFD-FA08D11151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D3BD27-3805-DD49-B0FA-EAAEF51643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EFE693-1559-B14E-A6BB-F4C2D1CAD0DD}"/>
              </a:ext>
            </a:extLst>
          </p:cNvPr>
          <p:cNvSpPr>
            <a:spLocks noGrp="1"/>
          </p:cNvSpPr>
          <p:nvPr>
            <p:ph type="dt" sz="half" idx="10"/>
          </p:nvPr>
        </p:nvSpPr>
        <p:spPr/>
        <p:txBody>
          <a:bodyPr/>
          <a:lstStyle/>
          <a:p>
            <a:fld id="{5AC1E1A4-F93B-EB49-B98B-8D39487DFE76}" type="datetimeFigureOut">
              <a:rPr lang="en-US" smtClean="0"/>
              <a:t>3/24/24</a:t>
            </a:fld>
            <a:endParaRPr lang="en-US"/>
          </a:p>
        </p:txBody>
      </p:sp>
      <p:sp>
        <p:nvSpPr>
          <p:cNvPr id="5" name="Footer Placeholder 4">
            <a:extLst>
              <a:ext uri="{FF2B5EF4-FFF2-40B4-BE49-F238E27FC236}">
                <a16:creationId xmlns:a16="http://schemas.microsoft.com/office/drawing/2014/main" id="{2D731E05-DFBC-D44A-B25A-6DBDC7FB10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398D16-3A22-BD47-83B7-6FB41FFAF048}"/>
              </a:ext>
            </a:extLst>
          </p:cNvPr>
          <p:cNvSpPr>
            <a:spLocks noGrp="1"/>
          </p:cNvSpPr>
          <p:nvPr>
            <p:ph type="sldNum" sz="quarter" idx="12"/>
          </p:nvPr>
        </p:nvSpPr>
        <p:spPr/>
        <p:txBody>
          <a:bodyPr/>
          <a:lstStyle/>
          <a:p>
            <a:fld id="{D817F361-86A1-2E45-8629-50669D7DFECD}" type="slidenum">
              <a:rPr lang="en-US" smtClean="0"/>
              <a:t>‹#›</a:t>
            </a:fld>
            <a:endParaRPr lang="en-US"/>
          </a:p>
        </p:txBody>
      </p:sp>
    </p:spTree>
    <p:extLst>
      <p:ext uri="{BB962C8B-B14F-4D97-AF65-F5344CB8AC3E}">
        <p14:creationId xmlns:p14="http://schemas.microsoft.com/office/powerpoint/2010/main" val="3380561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4286A-237B-A14C-9271-0F45D2B58D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FBF0F0-90B3-EA4F-AAD7-B5574EC4CC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E07C0-A20F-AC4F-8B7E-1D3D62D82837}"/>
              </a:ext>
            </a:extLst>
          </p:cNvPr>
          <p:cNvSpPr>
            <a:spLocks noGrp="1"/>
          </p:cNvSpPr>
          <p:nvPr>
            <p:ph type="dt" sz="half" idx="10"/>
          </p:nvPr>
        </p:nvSpPr>
        <p:spPr/>
        <p:txBody>
          <a:bodyPr/>
          <a:lstStyle/>
          <a:p>
            <a:fld id="{5AC1E1A4-F93B-EB49-B98B-8D39487DFE76}" type="datetimeFigureOut">
              <a:rPr lang="en-US" smtClean="0"/>
              <a:t>3/24/24</a:t>
            </a:fld>
            <a:endParaRPr lang="en-US"/>
          </a:p>
        </p:txBody>
      </p:sp>
      <p:sp>
        <p:nvSpPr>
          <p:cNvPr id="5" name="Footer Placeholder 4">
            <a:extLst>
              <a:ext uri="{FF2B5EF4-FFF2-40B4-BE49-F238E27FC236}">
                <a16:creationId xmlns:a16="http://schemas.microsoft.com/office/drawing/2014/main" id="{55F269E2-5470-2D4D-9413-56C9DF47F6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D68009-12E9-1D46-AA17-94460B3C4D27}"/>
              </a:ext>
            </a:extLst>
          </p:cNvPr>
          <p:cNvSpPr>
            <a:spLocks noGrp="1"/>
          </p:cNvSpPr>
          <p:nvPr>
            <p:ph type="sldNum" sz="quarter" idx="12"/>
          </p:nvPr>
        </p:nvSpPr>
        <p:spPr/>
        <p:txBody>
          <a:bodyPr/>
          <a:lstStyle/>
          <a:p>
            <a:fld id="{D817F361-86A1-2E45-8629-50669D7DFECD}" type="slidenum">
              <a:rPr lang="en-US" smtClean="0"/>
              <a:t>‹#›</a:t>
            </a:fld>
            <a:endParaRPr lang="en-US"/>
          </a:p>
        </p:txBody>
      </p:sp>
    </p:spTree>
    <p:extLst>
      <p:ext uri="{BB962C8B-B14F-4D97-AF65-F5344CB8AC3E}">
        <p14:creationId xmlns:p14="http://schemas.microsoft.com/office/powerpoint/2010/main" val="1446775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5ABD56-C86D-AB49-A820-B505FA0CE2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5CF759-CEB1-F945-9E02-C10459EB82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26520E-D95F-0A49-81C8-090EE24553F4}"/>
              </a:ext>
            </a:extLst>
          </p:cNvPr>
          <p:cNvSpPr>
            <a:spLocks noGrp="1"/>
          </p:cNvSpPr>
          <p:nvPr>
            <p:ph type="dt" sz="half" idx="10"/>
          </p:nvPr>
        </p:nvSpPr>
        <p:spPr/>
        <p:txBody>
          <a:bodyPr/>
          <a:lstStyle/>
          <a:p>
            <a:fld id="{5AC1E1A4-F93B-EB49-B98B-8D39487DFE76}" type="datetimeFigureOut">
              <a:rPr lang="en-US" smtClean="0"/>
              <a:t>3/24/24</a:t>
            </a:fld>
            <a:endParaRPr lang="en-US"/>
          </a:p>
        </p:txBody>
      </p:sp>
      <p:sp>
        <p:nvSpPr>
          <p:cNvPr id="5" name="Footer Placeholder 4">
            <a:extLst>
              <a:ext uri="{FF2B5EF4-FFF2-40B4-BE49-F238E27FC236}">
                <a16:creationId xmlns:a16="http://schemas.microsoft.com/office/drawing/2014/main" id="{97803F6F-E5DF-D541-A129-D2FFBD7732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8FC3FD-F17C-A944-AC37-3B2FAEE28FC7}"/>
              </a:ext>
            </a:extLst>
          </p:cNvPr>
          <p:cNvSpPr>
            <a:spLocks noGrp="1"/>
          </p:cNvSpPr>
          <p:nvPr>
            <p:ph type="sldNum" sz="quarter" idx="12"/>
          </p:nvPr>
        </p:nvSpPr>
        <p:spPr/>
        <p:txBody>
          <a:bodyPr/>
          <a:lstStyle/>
          <a:p>
            <a:fld id="{D817F361-86A1-2E45-8629-50669D7DFECD}" type="slidenum">
              <a:rPr lang="en-US" smtClean="0"/>
              <a:t>‹#›</a:t>
            </a:fld>
            <a:endParaRPr lang="en-US"/>
          </a:p>
        </p:txBody>
      </p:sp>
    </p:spTree>
    <p:extLst>
      <p:ext uri="{BB962C8B-B14F-4D97-AF65-F5344CB8AC3E}">
        <p14:creationId xmlns:p14="http://schemas.microsoft.com/office/powerpoint/2010/main" val="406730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6ED2-0E8F-1343-880C-1045B52124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CD4F9A-4293-564C-AAA6-FC84A0650B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D567B3-C0A4-D04C-A7FD-BCE581BCCF5B}"/>
              </a:ext>
            </a:extLst>
          </p:cNvPr>
          <p:cNvSpPr>
            <a:spLocks noGrp="1"/>
          </p:cNvSpPr>
          <p:nvPr>
            <p:ph type="dt" sz="half" idx="10"/>
          </p:nvPr>
        </p:nvSpPr>
        <p:spPr/>
        <p:txBody>
          <a:bodyPr/>
          <a:lstStyle/>
          <a:p>
            <a:fld id="{5AC1E1A4-F93B-EB49-B98B-8D39487DFE76}" type="datetimeFigureOut">
              <a:rPr lang="en-US" smtClean="0"/>
              <a:t>3/24/24</a:t>
            </a:fld>
            <a:endParaRPr lang="en-US"/>
          </a:p>
        </p:txBody>
      </p:sp>
      <p:sp>
        <p:nvSpPr>
          <p:cNvPr id="5" name="Footer Placeholder 4">
            <a:extLst>
              <a:ext uri="{FF2B5EF4-FFF2-40B4-BE49-F238E27FC236}">
                <a16:creationId xmlns:a16="http://schemas.microsoft.com/office/drawing/2014/main" id="{E50BBEA7-8BB8-C64C-A46F-527043924A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334353-B905-624D-89F3-C326BDF3AA7E}"/>
              </a:ext>
            </a:extLst>
          </p:cNvPr>
          <p:cNvSpPr>
            <a:spLocks noGrp="1"/>
          </p:cNvSpPr>
          <p:nvPr>
            <p:ph type="sldNum" sz="quarter" idx="12"/>
          </p:nvPr>
        </p:nvSpPr>
        <p:spPr/>
        <p:txBody>
          <a:bodyPr/>
          <a:lstStyle/>
          <a:p>
            <a:fld id="{D817F361-86A1-2E45-8629-50669D7DFECD}" type="slidenum">
              <a:rPr lang="en-US" smtClean="0"/>
              <a:t>‹#›</a:t>
            </a:fld>
            <a:endParaRPr lang="en-US"/>
          </a:p>
        </p:txBody>
      </p:sp>
    </p:spTree>
    <p:extLst>
      <p:ext uri="{BB962C8B-B14F-4D97-AF65-F5344CB8AC3E}">
        <p14:creationId xmlns:p14="http://schemas.microsoft.com/office/powerpoint/2010/main" val="361237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161AB-FFEB-AE41-B24F-12B9E30241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651955-A72F-DE4D-8D12-9753C9CF78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F63455-39BF-3C42-BB0B-8D40E1A626A4}"/>
              </a:ext>
            </a:extLst>
          </p:cNvPr>
          <p:cNvSpPr>
            <a:spLocks noGrp="1"/>
          </p:cNvSpPr>
          <p:nvPr>
            <p:ph type="dt" sz="half" idx="10"/>
          </p:nvPr>
        </p:nvSpPr>
        <p:spPr/>
        <p:txBody>
          <a:bodyPr/>
          <a:lstStyle/>
          <a:p>
            <a:fld id="{5AC1E1A4-F93B-EB49-B98B-8D39487DFE76}" type="datetimeFigureOut">
              <a:rPr lang="en-US" smtClean="0"/>
              <a:t>3/24/24</a:t>
            </a:fld>
            <a:endParaRPr lang="en-US"/>
          </a:p>
        </p:txBody>
      </p:sp>
      <p:sp>
        <p:nvSpPr>
          <p:cNvPr id="5" name="Footer Placeholder 4">
            <a:extLst>
              <a:ext uri="{FF2B5EF4-FFF2-40B4-BE49-F238E27FC236}">
                <a16:creationId xmlns:a16="http://schemas.microsoft.com/office/drawing/2014/main" id="{CB92EDA7-ED5D-054E-8103-1D289110A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33880D-3590-F345-AA02-77A09999FA10}"/>
              </a:ext>
            </a:extLst>
          </p:cNvPr>
          <p:cNvSpPr>
            <a:spLocks noGrp="1"/>
          </p:cNvSpPr>
          <p:nvPr>
            <p:ph type="sldNum" sz="quarter" idx="12"/>
          </p:nvPr>
        </p:nvSpPr>
        <p:spPr/>
        <p:txBody>
          <a:bodyPr/>
          <a:lstStyle/>
          <a:p>
            <a:fld id="{D817F361-86A1-2E45-8629-50669D7DFECD}" type="slidenum">
              <a:rPr lang="en-US" smtClean="0"/>
              <a:t>‹#›</a:t>
            </a:fld>
            <a:endParaRPr lang="en-US"/>
          </a:p>
        </p:txBody>
      </p:sp>
    </p:spTree>
    <p:extLst>
      <p:ext uri="{BB962C8B-B14F-4D97-AF65-F5344CB8AC3E}">
        <p14:creationId xmlns:p14="http://schemas.microsoft.com/office/powerpoint/2010/main" val="56832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85E0E-801F-344D-9014-223DDC2F6A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F00B2A-2376-444E-8024-C056E24033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AC0849F-0FF4-3E43-84FD-7B56E4015A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329269-2FC0-8545-B797-5D617289F22B}"/>
              </a:ext>
            </a:extLst>
          </p:cNvPr>
          <p:cNvSpPr>
            <a:spLocks noGrp="1"/>
          </p:cNvSpPr>
          <p:nvPr>
            <p:ph type="dt" sz="half" idx="10"/>
          </p:nvPr>
        </p:nvSpPr>
        <p:spPr/>
        <p:txBody>
          <a:bodyPr/>
          <a:lstStyle/>
          <a:p>
            <a:fld id="{5AC1E1A4-F93B-EB49-B98B-8D39487DFE76}" type="datetimeFigureOut">
              <a:rPr lang="en-US" smtClean="0"/>
              <a:t>3/24/24</a:t>
            </a:fld>
            <a:endParaRPr lang="en-US"/>
          </a:p>
        </p:txBody>
      </p:sp>
      <p:sp>
        <p:nvSpPr>
          <p:cNvPr id="6" name="Footer Placeholder 5">
            <a:extLst>
              <a:ext uri="{FF2B5EF4-FFF2-40B4-BE49-F238E27FC236}">
                <a16:creationId xmlns:a16="http://schemas.microsoft.com/office/drawing/2014/main" id="{8C4E5E20-CE55-E248-8DDC-6CF62ECA6C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7F4F18-46F6-2744-B9CF-BC504F981C35}"/>
              </a:ext>
            </a:extLst>
          </p:cNvPr>
          <p:cNvSpPr>
            <a:spLocks noGrp="1"/>
          </p:cNvSpPr>
          <p:nvPr>
            <p:ph type="sldNum" sz="quarter" idx="12"/>
          </p:nvPr>
        </p:nvSpPr>
        <p:spPr/>
        <p:txBody>
          <a:bodyPr/>
          <a:lstStyle/>
          <a:p>
            <a:fld id="{D817F361-86A1-2E45-8629-50669D7DFECD}" type="slidenum">
              <a:rPr lang="en-US" smtClean="0"/>
              <a:t>‹#›</a:t>
            </a:fld>
            <a:endParaRPr lang="en-US"/>
          </a:p>
        </p:txBody>
      </p:sp>
    </p:spTree>
    <p:extLst>
      <p:ext uri="{BB962C8B-B14F-4D97-AF65-F5344CB8AC3E}">
        <p14:creationId xmlns:p14="http://schemas.microsoft.com/office/powerpoint/2010/main" val="113592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1C60E-7339-F947-8F0C-533EAA4144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50BF07-246D-E84D-8E8A-74C748745D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52150A-58F0-6642-989A-47257F2E3F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2EDD00-ADA5-6149-9DFB-8678E8A3D2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E15FE6-1047-F942-8E61-9E56CF6348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085F24-6F64-2B4F-9D16-17321F83229D}"/>
              </a:ext>
            </a:extLst>
          </p:cNvPr>
          <p:cNvSpPr>
            <a:spLocks noGrp="1"/>
          </p:cNvSpPr>
          <p:nvPr>
            <p:ph type="dt" sz="half" idx="10"/>
          </p:nvPr>
        </p:nvSpPr>
        <p:spPr/>
        <p:txBody>
          <a:bodyPr/>
          <a:lstStyle/>
          <a:p>
            <a:fld id="{5AC1E1A4-F93B-EB49-B98B-8D39487DFE76}" type="datetimeFigureOut">
              <a:rPr lang="en-US" smtClean="0"/>
              <a:t>3/24/24</a:t>
            </a:fld>
            <a:endParaRPr lang="en-US"/>
          </a:p>
        </p:txBody>
      </p:sp>
      <p:sp>
        <p:nvSpPr>
          <p:cNvPr id="8" name="Footer Placeholder 7">
            <a:extLst>
              <a:ext uri="{FF2B5EF4-FFF2-40B4-BE49-F238E27FC236}">
                <a16:creationId xmlns:a16="http://schemas.microsoft.com/office/drawing/2014/main" id="{B791BA6D-314B-234F-9822-C52E924F05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3B9395-5998-5B42-8A75-57F223A12D54}"/>
              </a:ext>
            </a:extLst>
          </p:cNvPr>
          <p:cNvSpPr>
            <a:spLocks noGrp="1"/>
          </p:cNvSpPr>
          <p:nvPr>
            <p:ph type="sldNum" sz="quarter" idx="12"/>
          </p:nvPr>
        </p:nvSpPr>
        <p:spPr/>
        <p:txBody>
          <a:bodyPr/>
          <a:lstStyle/>
          <a:p>
            <a:fld id="{D817F361-86A1-2E45-8629-50669D7DFECD}" type="slidenum">
              <a:rPr lang="en-US" smtClean="0"/>
              <a:t>‹#›</a:t>
            </a:fld>
            <a:endParaRPr lang="en-US"/>
          </a:p>
        </p:txBody>
      </p:sp>
    </p:spTree>
    <p:extLst>
      <p:ext uri="{BB962C8B-B14F-4D97-AF65-F5344CB8AC3E}">
        <p14:creationId xmlns:p14="http://schemas.microsoft.com/office/powerpoint/2010/main" val="923309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30BB7-E652-8141-A7CE-3C1E3D4361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6D574F-3942-314B-8327-F7C8EEB5901E}"/>
              </a:ext>
            </a:extLst>
          </p:cNvPr>
          <p:cNvSpPr>
            <a:spLocks noGrp="1"/>
          </p:cNvSpPr>
          <p:nvPr>
            <p:ph type="dt" sz="half" idx="10"/>
          </p:nvPr>
        </p:nvSpPr>
        <p:spPr/>
        <p:txBody>
          <a:bodyPr/>
          <a:lstStyle/>
          <a:p>
            <a:fld id="{5AC1E1A4-F93B-EB49-B98B-8D39487DFE76}" type="datetimeFigureOut">
              <a:rPr lang="en-US" smtClean="0"/>
              <a:t>3/24/24</a:t>
            </a:fld>
            <a:endParaRPr lang="en-US"/>
          </a:p>
        </p:txBody>
      </p:sp>
      <p:sp>
        <p:nvSpPr>
          <p:cNvPr id="4" name="Footer Placeholder 3">
            <a:extLst>
              <a:ext uri="{FF2B5EF4-FFF2-40B4-BE49-F238E27FC236}">
                <a16:creationId xmlns:a16="http://schemas.microsoft.com/office/drawing/2014/main" id="{C218ABED-72EF-B343-9958-BA1A34E324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262EDA-8F34-AF46-A1DA-E681F847C97E}"/>
              </a:ext>
            </a:extLst>
          </p:cNvPr>
          <p:cNvSpPr>
            <a:spLocks noGrp="1"/>
          </p:cNvSpPr>
          <p:nvPr>
            <p:ph type="sldNum" sz="quarter" idx="12"/>
          </p:nvPr>
        </p:nvSpPr>
        <p:spPr/>
        <p:txBody>
          <a:bodyPr/>
          <a:lstStyle/>
          <a:p>
            <a:fld id="{D817F361-86A1-2E45-8629-50669D7DFECD}" type="slidenum">
              <a:rPr lang="en-US" smtClean="0"/>
              <a:t>‹#›</a:t>
            </a:fld>
            <a:endParaRPr lang="en-US"/>
          </a:p>
        </p:txBody>
      </p:sp>
    </p:spTree>
    <p:extLst>
      <p:ext uri="{BB962C8B-B14F-4D97-AF65-F5344CB8AC3E}">
        <p14:creationId xmlns:p14="http://schemas.microsoft.com/office/powerpoint/2010/main" val="268238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6BC59F-1BAE-F84B-BED2-0B6DAECDE845}"/>
              </a:ext>
            </a:extLst>
          </p:cNvPr>
          <p:cNvSpPr>
            <a:spLocks noGrp="1"/>
          </p:cNvSpPr>
          <p:nvPr>
            <p:ph type="dt" sz="half" idx="10"/>
          </p:nvPr>
        </p:nvSpPr>
        <p:spPr/>
        <p:txBody>
          <a:bodyPr/>
          <a:lstStyle/>
          <a:p>
            <a:fld id="{5AC1E1A4-F93B-EB49-B98B-8D39487DFE76}" type="datetimeFigureOut">
              <a:rPr lang="en-US" smtClean="0"/>
              <a:t>3/24/24</a:t>
            </a:fld>
            <a:endParaRPr lang="en-US"/>
          </a:p>
        </p:txBody>
      </p:sp>
      <p:sp>
        <p:nvSpPr>
          <p:cNvPr id="3" name="Footer Placeholder 2">
            <a:extLst>
              <a:ext uri="{FF2B5EF4-FFF2-40B4-BE49-F238E27FC236}">
                <a16:creationId xmlns:a16="http://schemas.microsoft.com/office/drawing/2014/main" id="{2C1AC4A1-CE49-6B42-8B20-E2DFC4165E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FC2675-AE88-E544-9F85-1A3CE79D5DF7}"/>
              </a:ext>
            </a:extLst>
          </p:cNvPr>
          <p:cNvSpPr>
            <a:spLocks noGrp="1"/>
          </p:cNvSpPr>
          <p:nvPr>
            <p:ph type="sldNum" sz="quarter" idx="12"/>
          </p:nvPr>
        </p:nvSpPr>
        <p:spPr/>
        <p:txBody>
          <a:bodyPr/>
          <a:lstStyle/>
          <a:p>
            <a:fld id="{D817F361-86A1-2E45-8629-50669D7DFECD}" type="slidenum">
              <a:rPr lang="en-US" smtClean="0"/>
              <a:t>‹#›</a:t>
            </a:fld>
            <a:endParaRPr lang="en-US"/>
          </a:p>
        </p:txBody>
      </p:sp>
    </p:spTree>
    <p:extLst>
      <p:ext uri="{BB962C8B-B14F-4D97-AF65-F5344CB8AC3E}">
        <p14:creationId xmlns:p14="http://schemas.microsoft.com/office/powerpoint/2010/main" val="97743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E61F6-4BF9-0446-8288-96EB0F4459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A1B168-AA53-AA4A-B8DE-B24318DE56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97EB67-E855-C043-83FF-D8166F7A4E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F7EA61-F256-E54D-921F-858A299B0CE7}"/>
              </a:ext>
            </a:extLst>
          </p:cNvPr>
          <p:cNvSpPr>
            <a:spLocks noGrp="1"/>
          </p:cNvSpPr>
          <p:nvPr>
            <p:ph type="dt" sz="half" idx="10"/>
          </p:nvPr>
        </p:nvSpPr>
        <p:spPr/>
        <p:txBody>
          <a:bodyPr/>
          <a:lstStyle/>
          <a:p>
            <a:fld id="{5AC1E1A4-F93B-EB49-B98B-8D39487DFE76}" type="datetimeFigureOut">
              <a:rPr lang="en-US" smtClean="0"/>
              <a:t>3/24/24</a:t>
            </a:fld>
            <a:endParaRPr lang="en-US"/>
          </a:p>
        </p:txBody>
      </p:sp>
      <p:sp>
        <p:nvSpPr>
          <p:cNvPr id="6" name="Footer Placeholder 5">
            <a:extLst>
              <a:ext uri="{FF2B5EF4-FFF2-40B4-BE49-F238E27FC236}">
                <a16:creationId xmlns:a16="http://schemas.microsoft.com/office/drawing/2014/main" id="{461F7B3D-4F96-AC4B-90A7-FE0746D7D2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A667D8-D74B-724F-8A37-6312C722AF46}"/>
              </a:ext>
            </a:extLst>
          </p:cNvPr>
          <p:cNvSpPr>
            <a:spLocks noGrp="1"/>
          </p:cNvSpPr>
          <p:nvPr>
            <p:ph type="sldNum" sz="quarter" idx="12"/>
          </p:nvPr>
        </p:nvSpPr>
        <p:spPr/>
        <p:txBody>
          <a:bodyPr/>
          <a:lstStyle/>
          <a:p>
            <a:fld id="{D817F361-86A1-2E45-8629-50669D7DFECD}" type="slidenum">
              <a:rPr lang="en-US" smtClean="0"/>
              <a:t>‹#›</a:t>
            </a:fld>
            <a:endParaRPr lang="en-US"/>
          </a:p>
        </p:txBody>
      </p:sp>
    </p:spTree>
    <p:extLst>
      <p:ext uri="{BB962C8B-B14F-4D97-AF65-F5344CB8AC3E}">
        <p14:creationId xmlns:p14="http://schemas.microsoft.com/office/powerpoint/2010/main" val="2971422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D38DD-7AF6-F841-9A8D-2EB3CA2D70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3AE68A-546A-DA48-B505-F787CDC6F4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3B9354-172B-9740-9838-DE634EEFF3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E4DCE9-EA6A-F34C-A847-0A3420D6B336}"/>
              </a:ext>
            </a:extLst>
          </p:cNvPr>
          <p:cNvSpPr>
            <a:spLocks noGrp="1"/>
          </p:cNvSpPr>
          <p:nvPr>
            <p:ph type="dt" sz="half" idx="10"/>
          </p:nvPr>
        </p:nvSpPr>
        <p:spPr/>
        <p:txBody>
          <a:bodyPr/>
          <a:lstStyle/>
          <a:p>
            <a:fld id="{5AC1E1A4-F93B-EB49-B98B-8D39487DFE76}" type="datetimeFigureOut">
              <a:rPr lang="en-US" smtClean="0"/>
              <a:t>3/24/24</a:t>
            </a:fld>
            <a:endParaRPr lang="en-US"/>
          </a:p>
        </p:txBody>
      </p:sp>
      <p:sp>
        <p:nvSpPr>
          <p:cNvPr id="6" name="Footer Placeholder 5">
            <a:extLst>
              <a:ext uri="{FF2B5EF4-FFF2-40B4-BE49-F238E27FC236}">
                <a16:creationId xmlns:a16="http://schemas.microsoft.com/office/drawing/2014/main" id="{3E42493D-DD97-E04B-8107-F2AC25B2CB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00480A-F920-B54F-9C98-98D5F914AFA9}"/>
              </a:ext>
            </a:extLst>
          </p:cNvPr>
          <p:cNvSpPr>
            <a:spLocks noGrp="1"/>
          </p:cNvSpPr>
          <p:nvPr>
            <p:ph type="sldNum" sz="quarter" idx="12"/>
          </p:nvPr>
        </p:nvSpPr>
        <p:spPr/>
        <p:txBody>
          <a:bodyPr/>
          <a:lstStyle/>
          <a:p>
            <a:fld id="{D817F361-86A1-2E45-8629-50669D7DFECD}" type="slidenum">
              <a:rPr lang="en-US" smtClean="0"/>
              <a:t>‹#›</a:t>
            </a:fld>
            <a:endParaRPr lang="en-US"/>
          </a:p>
        </p:txBody>
      </p:sp>
    </p:spTree>
    <p:extLst>
      <p:ext uri="{BB962C8B-B14F-4D97-AF65-F5344CB8AC3E}">
        <p14:creationId xmlns:p14="http://schemas.microsoft.com/office/powerpoint/2010/main" val="4287799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A84754-6117-8549-8E27-EC1B730132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FD42AE-C5C3-594E-A49D-2922260861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6215B6-09D4-3549-ADD0-AABBDA4F6C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1E1A4-F93B-EB49-B98B-8D39487DFE76}" type="datetimeFigureOut">
              <a:rPr lang="en-US" smtClean="0"/>
              <a:t>3/24/24</a:t>
            </a:fld>
            <a:endParaRPr lang="en-US"/>
          </a:p>
        </p:txBody>
      </p:sp>
      <p:sp>
        <p:nvSpPr>
          <p:cNvPr id="5" name="Footer Placeholder 4">
            <a:extLst>
              <a:ext uri="{FF2B5EF4-FFF2-40B4-BE49-F238E27FC236}">
                <a16:creationId xmlns:a16="http://schemas.microsoft.com/office/drawing/2014/main" id="{90A22BEC-E89D-DF44-A53D-E798B0DF2B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76D636-05A0-1F41-A919-FD2193B0D7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7F361-86A1-2E45-8629-50669D7DFECD}" type="slidenum">
              <a:rPr lang="en-US" smtClean="0"/>
              <a:t>‹#›</a:t>
            </a:fld>
            <a:endParaRPr lang="en-US"/>
          </a:p>
        </p:txBody>
      </p:sp>
    </p:spTree>
    <p:extLst>
      <p:ext uri="{BB962C8B-B14F-4D97-AF65-F5344CB8AC3E}">
        <p14:creationId xmlns:p14="http://schemas.microsoft.com/office/powerpoint/2010/main" val="1268870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E36E8-D611-5744-B152-DC2EC0E6BF09}"/>
              </a:ext>
            </a:extLst>
          </p:cNvPr>
          <p:cNvSpPr>
            <a:spLocks noGrp="1"/>
          </p:cNvSpPr>
          <p:nvPr>
            <p:ph type="ctrTitle"/>
          </p:nvPr>
        </p:nvSpPr>
        <p:spPr/>
        <p:txBody>
          <a:bodyPr/>
          <a:lstStyle/>
          <a:p>
            <a:r>
              <a:rPr lang="en-US" dirty="0"/>
              <a:t>Lesson 35: Subjunctive</a:t>
            </a:r>
          </a:p>
        </p:txBody>
      </p:sp>
      <p:sp>
        <p:nvSpPr>
          <p:cNvPr id="3" name="Subtitle 2">
            <a:extLst>
              <a:ext uri="{FF2B5EF4-FFF2-40B4-BE49-F238E27FC236}">
                <a16:creationId xmlns:a16="http://schemas.microsoft.com/office/drawing/2014/main" id="{02308DA2-AB9A-1746-A979-6DFBD51C9C2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0105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84DAD-77B5-F744-8718-79B0CBED64F0}"/>
              </a:ext>
            </a:extLst>
          </p:cNvPr>
          <p:cNvSpPr>
            <a:spLocks noGrp="1"/>
          </p:cNvSpPr>
          <p:nvPr>
            <p:ph type="title"/>
          </p:nvPr>
        </p:nvSpPr>
        <p:spPr/>
        <p:txBody>
          <a:bodyPr>
            <a:normAutofit/>
          </a:bodyPr>
          <a:lstStyle/>
          <a:p>
            <a:r>
              <a:rPr lang="en-US" dirty="0"/>
              <a:t>First aorist active subjunctive:</a:t>
            </a:r>
            <a:br>
              <a:rPr lang="en-US" dirty="0"/>
            </a:br>
            <a:r>
              <a:rPr lang="el-GR" sz="2200" dirty="0" err="1"/>
              <a:t>παιδε</a:t>
            </a:r>
            <a:r>
              <a:rPr lang="en-US" sz="2200" dirty="0" err="1"/>
              <a:t>ύ</a:t>
            </a:r>
            <a:r>
              <a:rPr lang="el-GR" sz="2200" dirty="0"/>
              <a:t>ω, παιδεύσω, </a:t>
            </a:r>
            <a:r>
              <a:rPr lang="el-GR" sz="2200" dirty="0" err="1">
                <a:highlight>
                  <a:srgbClr val="FF00FF"/>
                </a:highlight>
              </a:rPr>
              <a:t>ἐπαίδευσα</a:t>
            </a:r>
            <a:r>
              <a:rPr lang="el-GR" sz="2200" dirty="0"/>
              <a:t>, </a:t>
            </a:r>
            <a:r>
              <a:rPr lang="el-GR" sz="2200" dirty="0" err="1"/>
              <a:t>πεπαίδευκα</a:t>
            </a:r>
            <a:r>
              <a:rPr lang="el-GR" sz="2200" dirty="0"/>
              <a:t>, </a:t>
            </a:r>
            <a:r>
              <a:rPr lang="el-GR" sz="2200" dirty="0" err="1"/>
              <a:t>πεπαίδευμαι</a:t>
            </a:r>
            <a:r>
              <a:rPr lang="el-GR" sz="2200" dirty="0"/>
              <a:t>, </a:t>
            </a:r>
            <a:r>
              <a:rPr lang="el-GR" sz="2200" dirty="0" err="1"/>
              <a:t>ἐπαιδεύθην</a:t>
            </a:r>
            <a:endParaRPr lang="en-US" sz="2200" dirty="0"/>
          </a:p>
        </p:txBody>
      </p:sp>
      <p:graphicFrame>
        <p:nvGraphicFramePr>
          <p:cNvPr id="4" name="Table 4">
            <a:extLst>
              <a:ext uri="{FF2B5EF4-FFF2-40B4-BE49-F238E27FC236}">
                <a16:creationId xmlns:a16="http://schemas.microsoft.com/office/drawing/2014/main" id="{3E89EEA1-2571-1244-A67A-4DB4ACF81AE5}"/>
              </a:ext>
            </a:extLst>
          </p:cNvPr>
          <p:cNvGraphicFramePr>
            <a:graphicFrameLocks noGrp="1"/>
          </p:cNvGraphicFramePr>
          <p:nvPr>
            <p:ph idx="1"/>
            <p:extLst>
              <p:ext uri="{D42A27DB-BD31-4B8C-83A1-F6EECF244321}">
                <p14:modId xmlns:p14="http://schemas.microsoft.com/office/powerpoint/2010/main" val="3810674465"/>
              </p:ext>
            </p:extLst>
          </p:nvPr>
        </p:nvGraphicFramePr>
        <p:xfrm>
          <a:off x="838200" y="1825625"/>
          <a:ext cx="10515597" cy="313944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4104901927"/>
                    </a:ext>
                  </a:extLst>
                </a:gridCol>
                <a:gridCol w="3505199">
                  <a:extLst>
                    <a:ext uri="{9D8B030D-6E8A-4147-A177-3AD203B41FA5}">
                      <a16:colId xmlns:a16="http://schemas.microsoft.com/office/drawing/2014/main" val="2409078046"/>
                    </a:ext>
                  </a:extLst>
                </a:gridCol>
                <a:gridCol w="3505199">
                  <a:extLst>
                    <a:ext uri="{9D8B030D-6E8A-4147-A177-3AD203B41FA5}">
                      <a16:colId xmlns:a16="http://schemas.microsoft.com/office/drawing/2014/main" val="3400695150"/>
                    </a:ext>
                  </a:extLst>
                </a:gridCol>
              </a:tblGrid>
              <a:tr h="370840">
                <a:tc>
                  <a:txBody>
                    <a:bodyPr/>
                    <a:lstStyle/>
                    <a:p>
                      <a:endParaRPr lang="en-US"/>
                    </a:p>
                  </a:txBody>
                  <a:tcPr/>
                </a:tc>
                <a:tc>
                  <a:txBody>
                    <a:bodyPr/>
                    <a:lstStyle/>
                    <a:p>
                      <a:r>
                        <a:rPr lang="en-US" dirty="0"/>
                        <a:t>Form</a:t>
                      </a:r>
                    </a:p>
                  </a:txBody>
                  <a:tcPr/>
                </a:tc>
                <a:tc>
                  <a:txBody>
                    <a:bodyPr/>
                    <a:lstStyle/>
                    <a:p>
                      <a:r>
                        <a:rPr lang="en-US" dirty="0"/>
                        <a:t>Ending</a:t>
                      </a:r>
                    </a:p>
                  </a:txBody>
                  <a:tcPr/>
                </a:tc>
                <a:extLst>
                  <a:ext uri="{0D108BD9-81ED-4DB2-BD59-A6C34878D82A}">
                    <a16:rowId xmlns:a16="http://schemas.microsoft.com/office/drawing/2014/main" val="711216281"/>
                  </a:ext>
                </a:extLst>
              </a:tr>
              <a:tr h="370840">
                <a:tc>
                  <a:txBody>
                    <a:bodyPr/>
                    <a:lstStyle/>
                    <a:p>
                      <a:r>
                        <a:rPr lang="en-US" dirty="0"/>
                        <a:t>NOTE: no temporal augment!</a:t>
                      </a:r>
                    </a:p>
                  </a:txBody>
                  <a:tcPr/>
                </a:tc>
                <a:tc>
                  <a:txBody>
                    <a:bodyPr/>
                    <a:lstStyle/>
                    <a:p>
                      <a:r>
                        <a:rPr lang="el-GR" dirty="0" err="1"/>
                        <a:t>παιδε</a:t>
                      </a:r>
                      <a:r>
                        <a:rPr lang="en-US" dirty="0" err="1"/>
                        <a:t>ύ</a:t>
                      </a:r>
                      <a:r>
                        <a:rPr lang="el-GR" dirty="0" err="1"/>
                        <a:t>σω</a:t>
                      </a:r>
                      <a:endParaRPr lang="en-US" dirty="0"/>
                    </a:p>
                  </a:txBody>
                  <a:tcPr/>
                </a:tc>
                <a:tc>
                  <a:txBody>
                    <a:bodyPr/>
                    <a:lstStyle/>
                    <a:p>
                      <a:r>
                        <a:rPr lang="en-US" dirty="0"/>
                        <a:t>aorist stem + -</a:t>
                      </a:r>
                      <a:r>
                        <a:rPr lang="el-GR" dirty="0"/>
                        <a:t>ω</a:t>
                      </a:r>
                      <a:endParaRPr lang="en-US" dirty="0"/>
                    </a:p>
                  </a:txBody>
                  <a:tcPr/>
                </a:tc>
                <a:extLst>
                  <a:ext uri="{0D108BD9-81ED-4DB2-BD59-A6C34878D82A}">
                    <a16:rowId xmlns:a16="http://schemas.microsoft.com/office/drawing/2014/main" val="336376072"/>
                  </a:ext>
                </a:extLst>
              </a:tr>
              <a:tr h="370840">
                <a:tc>
                  <a:txBody>
                    <a:bodyPr/>
                    <a:lstStyle/>
                    <a:p>
                      <a:r>
                        <a:rPr lang="en-US" dirty="0"/>
                        <a:t>Why? Because subjunctives (like all moods other than indicative) don’t have tense, only aspect!</a:t>
                      </a:r>
                    </a:p>
                  </a:txBody>
                  <a:tcPr/>
                </a:tc>
                <a:tc>
                  <a:txBody>
                    <a:bodyPr/>
                    <a:lstStyle/>
                    <a:p>
                      <a:r>
                        <a:rPr lang="el-GR" dirty="0" err="1"/>
                        <a:t>παιδε</a:t>
                      </a:r>
                      <a:r>
                        <a:rPr lang="en-US" dirty="0" err="1"/>
                        <a:t>ύ</a:t>
                      </a:r>
                      <a:r>
                        <a:rPr lang="el-GR" dirty="0" err="1"/>
                        <a:t>σῃς</a:t>
                      </a:r>
                      <a:endParaRPr lang="en-US" dirty="0"/>
                    </a:p>
                  </a:txBody>
                  <a:tcPr/>
                </a:tc>
                <a:tc>
                  <a:txBody>
                    <a:bodyPr/>
                    <a:lstStyle/>
                    <a:p>
                      <a:r>
                        <a:rPr lang="en-US" dirty="0"/>
                        <a:t>aorist stem + -</a:t>
                      </a:r>
                      <a:r>
                        <a:rPr lang="el-GR" dirty="0" err="1"/>
                        <a:t>ῃς</a:t>
                      </a:r>
                      <a:endParaRPr lang="en-US" dirty="0"/>
                    </a:p>
                  </a:txBody>
                  <a:tcPr/>
                </a:tc>
                <a:extLst>
                  <a:ext uri="{0D108BD9-81ED-4DB2-BD59-A6C34878D82A}">
                    <a16:rowId xmlns:a16="http://schemas.microsoft.com/office/drawing/2014/main" val="2163562143"/>
                  </a:ext>
                </a:extLst>
              </a:tr>
              <a:tr h="370840">
                <a:tc>
                  <a:txBody>
                    <a:bodyPr/>
                    <a:lstStyle/>
                    <a:p>
                      <a:endParaRPr lang="en-US"/>
                    </a:p>
                  </a:txBody>
                  <a:tcPr/>
                </a:tc>
                <a:tc>
                  <a:txBody>
                    <a:bodyPr/>
                    <a:lstStyle/>
                    <a:p>
                      <a:r>
                        <a:rPr lang="el-GR" dirty="0" err="1"/>
                        <a:t>παιδε</a:t>
                      </a:r>
                      <a:r>
                        <a:rPr lang="en-US" dirty="0" err="1"/>
                        <a:t>ύ</a:t>
                      </a:r>
                      <a:r>
                        <a:rPr lang="el-GR" dirty="0" err="1"/>
                        <a:t>σῃ</a:t>
                      </a:r>
                      <a:endParaRPr lang="en-US" dirty="0"/>
                    </a:p>
                  </a:txBody>
                  <a:tcPr/>
                </a:tc>
                <a:tc>
                  <a:txBody>
                    <a:bodyPr/>
                    <a:lstStyle/>
                    <a:p>
                      <a:r>
                        <a:rPr lang="en-US" dirty="0"/>
                        <a:t>aorist stem + -</a:t>
                      </a:r>
                      <a:r>
                        <a:rPr lang="el-GR" dirty="0" err="1"/>
                        <a:t>ῃ</a:t>
                      </a:r>
                      <a:endParaRPr lang="en-US" dirty="0"/>
                    </a:p>
                  </a:txBody>
                  <a:tcPr/>
                </a:tc>
                <a:extLst>
                  <a:ext uri="{0D108BD9-81ED-4DB2-BD59-A6C34878D82A}">
                    <a16:rowId xmlns:a16="http://schemas.microsoft.com/office/drawing/2014/main" val="288559975"/>
                  </a:ext>
                </a:extLst>
              </a:tr>
              <a:tr h="370840">
                <a:tc>
                  <a:txBody>
                    <a:bodyPr/>
                    <a:lstStyle/>
                    <a:p>
                      <a:endParaRPr lang="en-US"/>
                    </a:p>
                  </a:txBody>
                  <a:tcPr/>
                </a:tc>
                <a:tc>
                  <a:txBody>
                    <a:bodyPr/>
                    <a:lstStyle/>
                    <a:p>
                      <a:r>
                        <a:rPr lang="el-GR" dirty="0" err="1"/>
                        <a:t>παιδε</a:t>
                      </a:r>
                      <a:r>
                        <a:rPr lang="en-US" dirty="0" err="1"/>
                        <a:t>ύ</a:t>
                      </a:r>
                      <a:r>
                        <a:rPr lang="el-GR" dirty="0" err="1"/>
                        <a:t>σωμεν</a:t>
                      </a:r>
                      <a:endParaRPr lang="en-US" dirty="0"/>
                    </a:p>
                  </a:txBody>
                  <a:tcPr/>
                </a:tc>
                <a:tc>
                  <a:txBody>
                    <a:bodyPr/>
                    <a:lstStyle/>
                    <a:p>
                      <a:r>
                        <a:rPr lang="en-US" dirty="0"/>
                        <a:t>aorist stem + -</a:t>
                      </a:r>
                      <a:r>
                        <a:rPr lang="el-GR" dirty="0" err="1"/>
                        <a:t>ωμεν</a:t>
                      </a:r>
                      <a:endParaRPr lang="en-US" dirty="0"/>
                    </a:p>
                  </a:txBody>
                  <a:tcPr/>
                </a:tc>
                <a:extLst>
                  <a:ext uri="{0D108BD9-81ED-4DB2-BD59-A6C34878D82A}">
                    <a16:rowId xmlns:a16="http://schemas.microsoft.com/office/drawing/2014/main" val="1971029804"/>
                  </a:ext>
                </a:extLst>
              </a:tr>
              <a:tr h="370840">
                <a:tc>
                  <a:txBody>
                    <a:bodyPr/>
                    <a:lstStyle/>
                    <a:p>
                      <a:endParaRPr lang="en-US"/>
                    </a:p>
                  </a:txBody>
                  <a:tcPr/>
                </a:tc>
                <a:tc>
                  <a:txBody>
                    <a:bodyPr/>
                    <a:lstStyle/>
                    <a:p>
                      <a:r>
                        <a:rPr lang="el-GR" dirty="0" err="1"/>
                        <a:t>παιδε</a:t>
                      </a:r>
                      <a:r>
                        <a:rPr lang="en-US" dirty="0" err="1"/>
                        <a:t>ύ</a:t>
                      </a:r>
                      <a:r>
                        <a:rPr lang="el-GR" dirty="0" err="1"/>
                        <a:t>σητε</a:t>
                      </a:r>
                      <a:endParaRPr lang="en-US" dirty="0"/>
                    </a:p>
                  </a:txBody>
                  <a:tcPr/>
                </a:tc>
                <a:tc>
                  <a:txBody>
                    <a:bodyPr/>
                    <a:lstStyle/>
                    <a:p>
                      <a:r>
                        <a:rPr lang="en-US" dirty="0"/>
                        <a:t>aorist stem + -</a:t>
                      </a:r>
                      <a:r>
                        <a:rPr lang="el-GR" dirty="0" err="1"/>
                        <a:t>ητε</a:t>
                      </a:r>
                      <a:endParaRPr lang="en-US" dirty="0"/>
                    </a:p>
                  </a:txBody>
                  <a:tcPr/>
                </a:tc>
                <a:extLst>
                  <a:ext uri="{0D108BD9-81ED-4DB2-BD59-A6C34878D82A}">
                    <a16:rowId xmlns:a16="http://schemas.microsoft.com/office/drawing/2014/main" val="4155629929"/>
                  </a:ext>
                </a:extLst>
              </a:tr>
              <a:tr h="370840">
                <a:tc>
                  <a:txBody>
                    <a:bodyPr/>
                    <a:lstStyle/>
                    <a:p>
                      <a:endParaRPr lang="en-US"/>
                    </a:p>
                  </a:txBody>
                  <a:tcPr/>
                </a:tc>
                <a:tc>
                  <a:txBody>
                    <a:bodyPr/>
                    <a:lstStyle/>
                    <a:p>
                      <a:r>
                        <a:rPr lang="el-GR" dirty="0" err="1"/>
                        <a:t>παιδε</a:t>
                      </a:r>
                      <a:r>
                        <a:rPr lang="en-US" dirty="0" err="1"/>
                        <a:t>ύ</a:t>
                      </a:r>
                      <a:r>
                        <a:rPr lang="el-GR" dirty="0" err="1"/>
                        <a:t>σωσι</a:t>
                      </a:r>
                      <a:r>
                        <a:rPr lang="el-GR" dirty="0"/>
                        <a:t>(ν)</a:t>
                      </a:r>
                      <a:endParaRPr lang="en-US" dirty="0"/>
                    </a:p>
                  </a:txBody>
                  <a:tcPr/>
                </a:tc>
                <a:tc>
                  <a:txBody>
                    <a:bodyPr/>
                    <a:lstStyle/>
                    <a:p>
                      <a:r>
                        <a:rPr lang="en-US" dirty="0"/>
                        <a:t>aorist stem + -</a:t>
                      </a:r>
                      <a:r>
                        <a:rPr lang="el-GR" dirty="0" err="1"/>
                        <a:t>ωσι</a:t>
                      </a:r>
                      <a:r>
                        <a:rPr lang="el-GR" dirty="0"/>
                        <a:t>(ν)</a:t>
                      </a:r>
                      <a:endParaRPr lang="en-US" dirty="0"/>
                    </a:p>
                  </a:txBody>
                  <a:tcPr/>
                </a:tc>
                <a:extLst>
                  <a:ext uri="{0D108BD9-81ED-4DB2-BD59-A6C34878D82A}">
                    <a16:rowId xmlns:a16="http://schemas.microsoft.com/office/drawing/2014/main" val="545854096"/>
                  </a:ext>
                </a:extLst>
              </a:tr>
            </a:tbl>
          </a:graphicData>
        </a:graphic>
      </p:graphicFrame>
    </p:spTree>
    <p:extLst>
      <p:ext uri="{BB962C8B-B14F-4D97-AF65-F5344CB8AC3E}">
        <p14:creationId xmlns:p14="http://schemas.microsoft.com/office/powerpoint/2010/main" val="1564624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635C-9700-F64C-BB12-DC154584640D}"/>
              </a:ext>
            </a:extLst>
          </p:cNvPr>
          <p:cNvSpPr>
            <a:spLocks noGrp="1"/>
          </p:cNvSpPr>
          <p:nvPr>
            <p:ph type="title"/>
          </p:nvPr>
        </p:nvSpPr>
        <p:spPr/>
        <p:txBody>
          <a:bodyPr>
            <a:normAutofit/>
          </a:bodyPr>
          <a:lstStyle/>
          <a:p>
            <a:r>
              <a:rPr lang="en-US" dirty="0"/>
              <a:t>First aorist middle subjunctive:</a:t>
            </a:r>
            <a:br>
              <a:rPr lang="en-US" dirty="0"/>
            </a:br>
            <a:r>
              <a:rPr lang="el-GR" sz="2200" dirty="0" err="1"/>
              <a:t>παιδε</a:t>
            </a:r>
            <a:r>
              <a:rPr lang="en-US" sz="2200" dirty="0" err="1"/>
              <a:t>ύ</a:t>
            </a:r>
            <a:r>
              <a:rPr lang="el-GR" sz="2200" dirty="0"/>
              <a:t>ω, παιδεύσω, </a:t>
            </a:r>
            <a:r>
              <a:rPr lang="el-GR" sz="2200" dirty="0" err="1">
                <a:highlight>
                  <a:srgbClr val="FF00FF"/>
                </a:highlight>
              </a:rPr>
              <a:t>ἐπαίδευσα</a:t>
            </a:r>
            <a:r>
              <a:rPr lang="el-GR" sz="2200" dirty="0"/>
              <a:t>, </a:t>
            </a:r>
            <a:r>
              <a:rPr lang="el-GR" sz="2200" dirty="0" err="1"/>
              <a:t>πεπαίδευκα</a:t>
            </a:r>
            <a:r>
              <a:rPr lang="el-GR" sz="2200" dirty="0"/>
              <a:t>, </a:t>
            </a:r>
            <a:r>
              <a:rPr lang="el-GR" sz="2200" dirty="0" err="1"/>
              <a:t>πεπαίδευμαι</a:t>
            </a:r>
            <a:r>
              <a:rPr lang="el-GR" sz="2200" dirty="0"/>
              <a:t>, </a:t>
            </a:r>
            <a:r>
              <a:rPr lang="el-GR" sz="2200" dirty="0" err="1"/>
              <a:t>ἐπαιδεύθην</a:t>
            </a:r>
            <a:endParaRPr lang="en-US" sz="2200" dirty="0"/>
          </a:p>
        </p:txBody>
      </p:sp>
      <p:graphicFrame>
        <p:nvGraphicFramePr>
          <p:cNvPr id="4" name="Table 4">
            <a:extLst>
              <a:ext uri="{FF2B5EF4-FFF2-40B4-BE49-F238E27FC236}">
                <a16:creationId xmlns:a16="http://schemas.microsoft.com/office/drawing/2014/main" id="{17FE3B7F-09B5-A248-B06C-A8BDF9F5E01F}"/>
              </a:ext>
            </a:extLst>
          </p:cNvPr>
          <p:cNvGraphicFramePr>
            <a:graphicFrameLocks noGrp="1"/>
          </p:cNvGraphicFramePr>
          <p:nvPr>
            <p:ph idx="1"/>
            <p:extLst>
              <p:ext uri="{D42A27DB-BD31-4B8C-83A1-F6EECF244321}">
                <p14:modId xmlns:p14="http://schemas.microsoft.com/office/powerpoint/2010/main" val="1302482303"/>
              </p:ext>
            </p:extLst>
          </p:nvPr>
        </p:nvGraphicFramePr>
        <p:xfrm>
          <a:off x="838200" y="1825625"/>
          <a:ext cx="10515597" cy="259588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767396225"/>
                    </a:ext>
                  </a:extLst>
                </a:gridCol>
                <a:gridCol w="3505199">
                  <a:extLst>
                    <a:ext uri="{9D8B030D-6E8A-4147-A177-3AD203B41FA5}">
                      <a16:colId xmlns:a16="http://schemas.microsoft.com/office/drawing/2014/main" val="4209521336"/>
                    </a:ext>
                  </a:extLst>
                </a:gridCol>
                <a:gridCol w="3505199">
                  <a:extLst>
                    <a:ext uri="{9D8B030D-6E8A-4147-A177-3AD203B41FA5}">
                      <a16:colId xmlns:a16="http://schemas.microsoft.com/office/drawing/2014/main" val="2297635968"/>
                    </a:ext>
                  </a:extLst>
                </a:gridCol>
              </a:tblGrid>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5593069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no temporal augment!</a:t>
                      </a:r>
                    </a:p>
                  </a:txBody>
                  <a:tcPr/>
                </a:tc>
                <a:tc>
                  <a:txBody>
                    <a:bodyPr/>
                    <a:lstStyle/>
                    <a:p>
                      <a:r>
                        <a:rPr lang="el-GR" dirty="0" err="1"/>
                        <a:t>παιδεύσωμαι</a:t>
                      </a:r>
                      <a:endParaRPr lang="en-US" dirty="0"/>
                    </a:p>
                  </a:txBody>
                  <a:tcPr/>
                </a:tc>
                <a:tc>
                  <a:txBody>
                    <a:bodyPr/>
                    <a:lstStyle/>
                    <a:p>
                      <a:r>
                        <a:rPr lang="en-US" dirty="0"/>
                        <a:t>aorist stem + -</a:t>
                      </a:r>
                      <a:r>
                        <a:rPr lang="el-GR" dirty="0" err="1"/>
                        <a:t>ωμαι</a:t>
                      </a:r>
                      <a:endParaRPr lang="en-US" dirty="0"/>
                    </a:p>
                  </a:txBody>
                  <a:tcPr/>
                </a:tc>
                <a:extLst>
                  <a:ext uri="{0D108BD9-81ED-4DB2-BD59-A6C34878D82A}">
                    <a16:rowId xmlns:a16="http://schemas.microsoft.com/office/drawing/2014/main" val="1607963018"/>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παιδεύσῃ</a:t>
                      </a:r>
                      <a:endParaRPr lang="en-US" dirty="0"/>
                    </a:p>
                  </a:txBody>
                  <a:tcPr/>
                </a:tc>
                <a:tc>
                  <a:txBody>
                    <a:bodyPr/>
                    <a:lstStyle/>
                    <a:p>
                      <a:r>
                        <a:rPr lang="en-US" dirty="0"/>
                        <a:t>aorist stem + -</a:t>
                      </a:r>
                      <a:r>
                        <a:rPr lang="el-GR" dirty="0" err="1"/>
                        <a:t>ῃ</a:t>
                      </a:r>
                      <a:endParaRPr lang="en-US" dirty="0"/>
                    </a:p>
                  </a:txBody>
                  <a:tcPr/>
                </a:tc>
                <a:extLst>
                  <a:ext uri="{0D108BD9-81ED-4DB2-BD59-A6C34878D82A}">
                    <a16:rowId xmlns:a16="http://schemas.microsoft.com/office/drawing/2014/main" val="1476377849"/>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παιδεύσηται</a:t>
                      </a:r>
                      <a:endParaRPr lang="en-US" dirty="0"/>
                    </a:p>
                  </a:txBody>
                  <a:tcPr/>
                </a:tc>
                <a:tc>
                  <a:txBody>
                    <a:bodyPr/>
                    <a:lstStyle/>
                    <a:p>
                      <a:r>
                        <a:rPr lang="en-US" dirty="0"/>
                        <a:t>aorist stem + -</a:t>
                      </a:r>
                      <a:r>
                        <a:rPr lang="el-GR" dirty="0" err="1"/>
                        <a:t>ηται</a:t>
                      </a:r>
                      <a:endParaRPr lang="en-US" dirty="0"/>
                    </a:p>
                  </a:txBody>
                  <a:tcPr/>
                </a:tc>
                <a:extLst>
                  <a:ext uri="{0D108BD9-81ED-4DB2-BD59-A6C34878D82A}">
                    <a16:rowId xmlns:a16="http://schemas.microsoft.com/office/drawing/2014/main" val="3464476088"/>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παιδευσώμεθα</a:t>
                      </a:r>
                      <a:endParaRPr lang="en-US" dirty="0"/>
                    </a:p>
                  </a:txBody>
                  <a:tcPr/>
                </a:tc>
                <a:tc>
                  <a:txBody>
                    <a:bodyPr/>
                    <a:lstStyle/>
                    <a:p>
                      <a:r>
                        <a:rPr lang="en-US" dirty="0"/>
                        <a:t>aorist stem + -</a:t>
                      </a:r>
                      <a:r>
                        <a:rPr lang="el-GR" dirty="0" err="1"/>
                        <a:t>ωμεθα</a:t>
                      </a:r>
                      <a:endParaRPr lang="en-US" dirty="0"/>
                    </a:p>
                  </a:txBody>
                  <a:tcPr/>
                </a:tc>
                <a:extLst>
                  <a:ext uri="{0D108BD9-81ED-4DB2-BD59-A6C34878D82A}">
                    <a16:rowId xmlns:a16="http://schemas.microsoft.com/office/drawing/2014/main" val="1540027371"/>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παιδεύσησθε</a:t>
                      </a:r>
                      <a:endParaRPr lang="en-US" dirty="0"/>
                    </a:p>
                  </a:txBody>
                  <a:tcPr/>
                </a:tc>
                <a:tc>
                  <a:txBody>
                    <a:bodyPr/>
                    <a:lstStyle/>
                    <a:p>
                      <a:r>
                        <a:rPr lang="en-US" dirty="0"/>
                        <a:t>aorist stem + -</a:t>
                      </a:r>
                      <a:r>
                        <a:rPr lang="el-GR" dirty="0" err="1"/>
                        <a:t>ησθε</a:t>
                      </a:r>
                      <a:endParaRPr lang="en-US" dirty="0"/>
                    </a:p>
                  </a:txBody>
                  <a:tcPr/>
                </a:tc>
                <a:extLst>
                  <a:ext uri="{0D108BD9-81ED-4DB2-BD59-A6C34878D82A}">
                    <a16:rowId xmlns:a16="http://schemas.microsoft.com/office/drawing/2014/main" val="2013506085"/>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παιδεύσωνται</a:t>
                      </a:r>
                      <a:endParaRPr lang="en-US" dirty="0"/>
                    </a:p>
                  </a:txBody>
                  <a:tcPr/>
                </a:tc>
                <a:tc>
                  <a:txBody>
                    <a:bodyPr/>
                    <a:lstStyle/>
                    <a:p>
                      <a:r>
                        <a:rPr lang="en-US" dirty="0"/>
                        <a:t>aorist stem + -</a:t>
                      </a:r>
                      <a:r>
                        <a:rPr lang="el-GR" dirty="0" err="1"/>
                        <a:t>ωνται</a:t>
                      </a:r>
                      <a:endParaRPr lang="en-US" dirty="0"/>
                    </a:p>
                  </a:txBody>
                  <a:tcPr/>
                </a:tc>
                <a:extLst>
                  <a:ext uri="{0D108BD9-81ED-4DB2-BD59-A6C34878D82A}">
                    <a16:rowId xmlns:a16="http://schemas.microsoft.com/office/drawing/2014/main" val="2861425389"/>
                  </a:ext>
                </a:extLst>
              </a:tr>
            </a:tbl>
          </a:graphicData>
        </a:graphic>
      </p:graphicFrame>
    </p:spTree>
    <p:extLst>
      <p:ext uri="{BB962C8B-B14F-4D97-AF65-F5344CB8AC3E}">
        <p14:creationId xmlns:p14="http://schemas.microsoft.com/office/powerpoint/2010/main" val="1323936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635C-9700-F64C-BB12-DC154584640D}"/>
              </a:ext>
            </a:extLst>
          </p:cNvPr>
          <p:cNvSpPr>
            <a:spLocks noGrp="1"/>
          </p:cNvSpPr>
          <p:nvPr>
            <p:ph type="title"/>
          </p:nvPr>
        </p:nvSpPr>
        <p:spPr/>
        <p:txBody>
          <a:bodyPr>
            <a:normAutofit/>
          </a:bodyPr>
          <a:lstStyle/>
          <a:p>
            <a:r>
              <a:rPr lang="en-US" dirty="0"/>
              <a:t>First aorist passive subjunctive:</a:t>
            </a:r>
            <a:br>
              <a:rPr lang="en-US" dirty="0"/>
            </a:br>
            <a:r>
              <a:rPr lang="el-GR" sz="2200" dirty="0" err="1"/>
              <a:t>παιδε</a:t>
            </a:r>
            <a:r>
              <a:rPr lang="en-US" sz="2200" dirty="0" err="1"/>
              <a:t>ύ</a:t>
            </a:r>
            <a:r>
              <a:rPr lang="el-GR" sz="2200" dirty="0"/>
              <a:t>ω, παιδεύσω, </a:t>
            </a:r>
            <a:r>
              <a:rPr lang="el-GR" sz="2200" dirty="0" err="1"/>
              <a:t>ἐπαίδευσα</a:t>
            </a:r>
            <a:r>
              <a:rPr lang="el-GR" sz="2200" dirty="0"/>
              <a:t>, </a:t>
            </a:r>
            <a:r>
              <a:rPr lang="el-GR" sz="2200" dirty="0" err="1"/>
              <a:t>πεπαίδευκα</a:t>
            </a:r>
            <a:r>
              <a:rPr lang="el-GR" sz="2200" dirty="0"/>
              <a:t>, </a:t>
            </a:r>
            <a:r>
              <a:rPr lang="el-GR" sz="2200" dirty="0" err="1"/>
              <a:t>πεπαίδευμαι</a:t>
            </a:r>
            <a:r>
              <a:rPr lang="el-GR" sz="2200" dirty="0"/>
              <a:t>, </a:t>
            </a:r>
            <a:r>
              <a:rPr lang="el-GR" sz="2200" dirty="0" err="1">
                <a:highlight>
                  <a:srgbClr val="FF00FF"/>
                </a:highlight>
              </a:rPr>
              <a:t>ἐπαιδεύθην</a:t>
            </a:r>
            <a:endParaRPr lang="en-US" sz="2200" dirty="0">
              <a:highlight>
                <a:srgbClr val="FF00FF"/>
              </a:highlight>
            </a:endParaRPr>
          </a:p>
        </p:txBody>
      </p:sp>
      <p:graphicFrame>
        <p:nvGraphicFramePr>
          <p:cNvPr id="4" name="Table 4">
            <a:extLst>
              <a:ext uri="{FF2B5EF4-FFF2-40B4-BE49-F238E27FC236}">
                <a16:creationId xmlns:a16="http://schemas.microsoft.com/office/drawing/2014/main" id="{17FE3B7F-09B5-A248-B06C-A8BDF9F5E01F}"/>
              </a:ext>
            </a:extLst>
          </p:cNvPr>
          <p:cNvGraphicFramePr>
            <a:graphicFrameLocks noGrp="1"/>
          </p:cNvGraphicFramePr>
          <p:nvPr>
            <p:ph idx="1"/>
            <p:extLst>
              <p:ext uri="{D42A27DB-BD31-4B8C-83A1-F6EECF244321}">
                <p14:modId xmlns:p14="http://schemas.microsoft.com/office/powerpoint/2010/main" val="3338015834"/>
              </p:ext>
            </p:extLst>
          </p:nvPr>
        </p:nvGraphicFramePr>
        <p:xfrm>
          <a:off x="838200" y="1825625"/>
          <a:ext cx="10515597" cy="259588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767396225"/>
                    </a:ext>
                  </a:extLst>
                </a:gridCol>
                <a:gridCol w="3505199">
                  <a:extLst>
                    <a:ext uri="{9D8B030D-6E8A-4147-A177-3AD203B41FA5}">
                      <a16:colId xmlns:a16="http://schemas.microsoft.com/office/drawing/2014/main" val="4209521336"/>
                    </a:ext>
                  </a:extLst>
                </a:gridCol>
                <a:gridCol w="3505199">
                  <a:extLst>
                    <a:ext uri="{9D8B030D-6E8A-4147-A177-3AD203B41FA5}">
                      <a16:colId xmlns:a16="http://schemas.microsoft.com/office/drawing/2014/main" val="2297635968"/>
                    </a:ext>
                  </a:extLst>
                </a:gridCol>
              </a:tblGrid>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5593069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no temporal augment!</a:t>
                      </a:r>
                    </a:p>
                  </a:txBody>
                  <a:tcPr/>
                </a:tc>
                <a:tc>
                  <a:txBody>
                    <a:bodyPr/>
                    <a:lstStyle/>
                    <a:p>
                      <a:r>
                        <a:rPr lang="el-GR" dirty="0" err="1"/>
                        <a:t>παιδευθ</a:t>
                      </a:r>
                      <a:r>
                        <a:rPr lang="en-US" dirty="0" err="1"/>
                        <a:t>ῶ</a:t>
                      </a:r>
                      <a:endParaRPr lang="en-US" dirty="0"/>
                    </a:p>
                  </a:txBody>
                  <a:tcPr/>
                </a:tc>
                <a:tc>
                  <a:txBody>
                    <a:bodyPr/>
                    <a:lstStyle/>
                    <a:p>
                      <a:r>
                        <a:rPr lang="en-US" dirty="0"/>
                        <a:t>aorist stem + </a:t>
                      </a:r>
                      <a:r>
                        <a:rPr lang="el-GR" dirty="0"/>
                        <a:t>ε </a:t>
                      </a:r>
                      <a:r>
                        <a:rPr lang="en-US" dirty="0"/>
                        <a:t>+ </a:t>
                      </a:r>
                      <a:r>
                        <a:rPr lang="el-GR" dirty="0"/>
                        <a:t>ω</a:t>
                      </a:r>
                      <a:endParaRPr lang="en-US" dirty="0"/>
                    </a:p>
                  </a:txBody>
                  <a:tcPr/>
                </a:tc>
                <a:extLst>
                  <a:ext uri="{0D108BD9-81ED-4DB2-BD59-A6C34878D82A}">
                    <a16:rowId xmlns:a16="http://schemas.microsoft.com/office/drawing/2014/main" val="1607963018"/>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παιδευθῇς</a:t>
                      </a:r>
                      <a:endParaRPr lang="en-US" dirty="0"/>
                    </a:p>
                  </a:txBody>
                  <a:tcPr/>
                </a:tc>
                <a:tc>
                  <a:txBody>
                    <a:bodyPr/>
                    <a:lstStyle/>
                    <a:p>
                      <a:r>
                        <a:rPr lang="en-US" dirty="0"/>
                        <a:t>aorist stem + </a:t>
                      </a:r>
                      <a:r>
                        <a:rPr lang="el-GR" dirty="0"/>
                        <a:t>ε </a:t>
                      </a:r>
                      <a:r>
                        <a:rPr lang="en-US" dirty="0"/>
                        <a:t>+</a:t>
                      </a:r>
                      <a:r>
                        <a:rPr lang="el-GR" dirty="0"/>
                        <a:t> </a:t>
                      </a:r>
                      <a:r>
                        <a:rPr lang="el-GR" dirty="0" err="1"/>
                        <a:t>ῃς</a:t>
                      </a:r>
                      <a:endParaRPr lang="en-US" dirty="0"/>
                    </a:p>
                  </a:txBody>
                  <a:tcPr/>
                </a:tc>
                <a:extLst>
                  <a:ext uri="{0D108BD9-81ED-4DB2-BD59-A6C34878D82A}">
                    <a16:rowId xmlns:a16="http://schemas.microsoft.com/office/drawing/2014/main" val="1476377849"/>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παιδευθῇ</a:t>
                      </a:r>
                      <a:endParaRPr lang="en-US" dirty="0"/>
                    </a:p>
                  </a:txBody>
                  <a:tcPr/>
                </a:tc>
                <a:tc>
                  <a:txBody>
                    <a:bodyPr/>
                    <a:lstStyle/>
                    <a:p>
                      <a:r>
                        <a:rPr lang="en-US" dirty="0"/>
                        <a:t>aorist stem + </a:t>
                      </a:r>
                      <a:r>
                        <a:rPr lang="el-GR" dirty="0"/>
                        <a:t>ε </a:t>
                      </a:r>
                      <a:r>
                        <a:rPr lang="en-US" dirty="0"/>
                        <a:t>+</a:t>
                      </a:r>
                      <a:r>
                        <a:rPr lang="el-GR" dirty="0"/>
                        <a:t> </a:t>
                      </a:r>
                      <a:r>
                        <a:rPr lang="el-GR" dirty="0" err="1"/>
                        <a:t>ῃ</a:t>
                      </a:r>
                      <a:endParaRPr lang="en-US" dirty="0"/>
                    </a:p>
                  </a:txBody>
                  <a:tcPr/>
                </a:tc>
                <a:extLst>
                  <a:ext uri="{0D108BD9-81ED-4DB2-BD59-A6C34878D82A}">
                    <a16:rowId xmlns:a16="http://schemas.microsoft.com/office/drawing/2014/main" val="3464476088"/>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παιδευθῶμεν</a:t>
                      </a:r>
                      <a:endParaRPr lang="en-US" dirty="0"/>
                    </a:p>
                  </a:txBody>
                  <a:tcPr/>
                </a:tc>
                <a:tc>
                  <a:txBody>
                    <a:bodyPr/>
                    <a:lstStyle/>
                    <a:p>
                      <a:r>
                        <a:rPr lang="en-US" dirty="0"/>
                        <a:t>aorist stem + </a:t>
                      </a:r>
                      <a:r>
                        <a:rPr lang="el-GR" dirty="0"/>
                        <a:t>ε </a:t>
                      </a:r>
                      <a:r>
                        <a:rPr lang="en-US" dirty="0"/>
                        <a:t>+</a:t>
                      </a:r>
                      <a:r>
                        <a:rPr lang="el-GR" dirty="0"/>
                        <a:t> </a:t>
                      </a:r>
                      <a:r>
                        <a:rPr lang="el-GR" dirty="0" err="1"/>
                        <a:t>ωμεν</a:t>
                      </a:r>
                      <a:endParaRPr lang="en-US" dirty="0"/>
                    </a:p>
                  </a:txBody>
                  <a:tcPr/>
                </a:tc>
                <a:extLst>
                  <a:ext uri="{0D108BD9-81ED-4DB2-BD59-A6C34878D82A}">
                    <a16:rowId xmlns:a16="http://schemas.microsoft.com/office/drawing/2014/main" val="1540027371"/>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παιδευθῆτε</a:t>
                      </a:r>
                      <a:endParaRPr lang="en-US" dirty="0"/>
                    </a:p>
                  </a:txBody>
                  <a:tcPr/>
                </a:tc>
                <a:tc>
                  <a:txBody>
                    <a:bodyPr/>
                    <a:lstStyle/>
                    <a:p>
                      <a:r>
                        <a:rPr lang="en-US" dirty="0"/>
                        <a:t>aorist stem + </a:t>
                      </a:r>
                      <a:r>
                        <a:rPr lang="el-GR" dirty="0"/>
                        <a:t>ε </a:t>
                      </a:r>
                      <a:r>
                        <a:rPr lang="en-US" dirty="0"/>
                        <a:t>+</a:t>
                      </a:r>
                      <a:r>
                        <a:rPr lang="el-GR" dirty="0"/>
                        <a:t> </a:t>
                      </a:r>
                      <a:r>
                        <a:rPr lang="el-GR" dirty="0" err="1"/>
                        <a:t>ητε</a:t>
                      </a:r>
                      <a:endParaRPr lang="en-US" dirty="0"/>
                    </a:p>
                  </a:txBody>
                  <a:tcPr/>
                </a:tc>
                <a:extLst>
                  <a:ext uri="{0D108BD9-81ED-4DB2-BD59-A6C34878D82A}">
                    <a16:rowId xmlns:a16="http://schemas.microsoft.com/office/drawing/2014/main" val="2013506085"/>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παιδευθῶσι</a:t>
                      </a:r>
                      <a:r>
                        <a:rPr lang="en-US" dirty="0"/>
                        <a:t>(</a:t>
                      </a:r>
                      <a:r>
                        <a:rPr lang="el-GR" dirty="0"/>
                        <a:t>ν</a:t>
                      </a:r>
                      <a:r>
                        <a:rPr lang="en-US" dirty="0"/>
                        <a:t>)</a:t>
                      </a:r>
                    </a:p>
                  </a:txBody>
                  <a:tcPr/>
                </a:tc>
                <a:tc>
                  <a:txBody>
                    <a:bodyPr/>
                    <a:lstStyle/>
                    <a:p>
                      <a:r>
                        <a:rPr lang="en-US" dirty="0"/>
                        <a:t>aorist stem + </a:t>
                      </a:r>
                      <a:r>
                        <a:rPr lang="el-GR" dirty="0"/>
                        <a:t>ε </a:t>
                      </a:r>
                      <a:r>
                        <a:rPr lang="en-US" dirty="0"/>
                        <a:t>+</a:t>
                      </a:r>
                      <a:r>
                        <a:rPr lang="el-GR" dirty="0"/>
                        <a:t> </a:t>
                      </a:r>
                      <a:r>
                        <a:rPr lang="el-GR" dirty="0" err="1"/>
                        <a:t>ωσι</a:t>
                      </a:r>
                      <a:r>
                        <a:rPr lang="en-US" dirty="0"/>
                        <a:t>(</a:t>
                      </a:r>
                      <a:r>
                        <a:rPr lang="el-GR" dirty="0"/>
                        <a:t>ν</a:t>
                      </a:r>
                      <a:r>
                        <a:rPr lang="en-US" dirty="0"/>
                        <a:t>)</a:t>
                      </a:r>
                    </a:p>
                  </a:txBody>
                  <a:tcPr/>
                </a:tc>
                <a:extLst>
                  <a:ext uri="{0D108BD9-81ED-4DB2-BD59-A6C34878D82A}">
                    <a16:rowId xmlns:a16="http://schemas.microsoft.com/office/drawing/2014/main" val="2861425389"/>
                  </a:ext>
                </a:extLst>
              </a:tr>
            </a:tbl>
          </a:graphicData>
        </a:graphic>
      </p:graphicFrame>
    </p:spTree>
    <p:extLst>
      <p:ext uri="{BB962C8B-B14F-4D97-AF65-F5344CB8AC3E}">
        <p14:creationId xmlns:p14="http://schemas.microsoft.com/office/powerpoint/2010/main" val="2776982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84DAD-77B5-F744-8718-79B0CBED64F0}"/>
              </a:ext>
            </a:extLst>
          </p:cNvPr>
          <p:cNvSpPr>
            <a:spLocks noGrp="1"/>
          </p:cNvSpPr>
          <p:nvPr>
            <p:ph type="title"/>
          </p:nvPr>
        </p:nvSpPr>
        <p:spPr/>
        <p:txBody>
          <a:bodyPr>
            <a:normAutofit/>
          </a:bodyPr>
          <a:lstStyle/>
          <a:p>
            <a:r>
              <a:rPr lang="en-US" dirty="0"/>
              <a:t>Second aorist active subjunctive:</a:t>
            </a:r>
            <a:br>
              <a:rPr lang="en-US" dirty="0"/>
            </a:br>
            <a:r>
              <a:rPr lang="el-GR" sz="2200" dirty="0"/>
              <a:t>βάλλω, </a:t>
            </a:r>
            <a:r>
              <a:rPr lang="el-GR" sz="2200" dirty="0" err="1"/>
              <a:t>βαλῶ</a:t>
            </a:r>
            <a:r>
              <a:rPr lang="el-GR" sz="2200" dirty="0"/>
              <a:t>, </a:t>
            </a:r>
            <a:r>
              <a:rPr lang="el-GR" sz="2200" dirty="0" err="1">
                <a:highlight>
                  <a:srgbClr val="FF00FF"/>
                </a:highlight>
              </a:rPr>
              <a:t>ἔβαλον</a:t>
            </a:r>
            <a:r>
              <a:rPr lang="el-GR" sz="2200" dirty="0"/>
              <a:t>, </a:t>
            </a:r>
            <a:r>
              <a:rPr lang="el-GR" sz="2200" dirty="0" err="1"/>
              <a:t>βέβληκα</a:t>
            </a:r>
            <a:r>
              <a:rPr lang="el-GR" sz="2200" dirty="0"/>
              <a:t>, β</a:t>
            </a:r>
            <a:r>
              <a:rPr lang="en-US" sz="2200" dirty="0" err="1"/>
              <a:t>έ</a:t>
            </a:r>
            <a:r>
              <a:rPr lang="el-GR" sz="2200" dirty="0" err="1"/>
              <a:t>βλημαι</a:t>
            </a:r>
            <a:r>
              <a:rPr lang="el-GR" sz="2200" dirty="0"/>
              <a:t>, </a:t>
            </a:r>
            <a:r>
              <a:rPr lang="el-GR" sz="2200" dirty="0" err="1"/>
              <a:t>ἐβλήθην</a:t>
            </a:r>
            <a:endParaRPr lang="en-US" sz="2200" dirty="0"/>
          </a:p>
        </p:txBody>
      </p:sp>
      <p:graphicFrame>
        <p:nvGraphicFramePr>
          <p:cNvPr id="4" name="Table 4">
            <a:extLst>
              <a:ext uri="{FF2B5EF4-FFF2-40B4-BE49-F238E27FC236}">
                <a16:creationId xmlns:a16="http://schemas.microsoft.com/office/drawing/2014/main" id="{3E89EEA1-2571-1244-A67A-4DB4ACF81AE5}"/>
              </a:ext>
            </a:extLst>
          </p:cNvPr>
          <p:cNvGraphicFramePr>
            <a:graphicFrameLocks noGrp="1"/>
          </p:cNvGraphicFramePr>
          <p:nvPr>
            <p:ph idx="1"/>
            <p:extLst>
              <p:ext uri="{D42A27DB-BD31-4B8C-83A1-F6EECF244321}">
                <p14:modId xmlns:p14="http://schemas.microsoft.com/office/powerpoint/2010/main" val="3203374083"/>
              </p:ext>
            </p:extLst>
          </p:nvPr>
        </p:nvGraphicFramePr>
        <p:xfrm>
          <a:off x="838200" y="1825625"/>
          <a:ext cx="10515597" cy="259588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4104901927"/>
                    </a:ext>
                  </a:extLst>
                </a:gridCol>
                <a:gridCol w="3505199">
                  <a:extLst>
                    <a:ext uri="{9D8B030D-6E8A-4147-A177-3AD203B41FA5}">
                      <a16:colId xmlns:a16="http://schemas.microsoft.com/office/drawing/2014/main" val="2409078046"/>
                    </a:ext>
                  </a:extLst>
                </a:gridCol>
                <a:gridCol w="3505199">
                  <a:extLst>
                    <a:ext uri="{9D8B030D-6E8A-4147-A177-3AD203B41FA5}">
                      <a16:colId xmlns:a16="http://schemas.microsoft.com/office/drawing/2014/main" val="3400695150"/>
                    </a:ext>
                  </a:extLst>
                </a:gridCol>
              </a:tblGrid>
              <a:tr h="370840">
                <a:tc>
                  <a:txBody>
                    <a:bodyPr/>
                    <a:lstStyle/>
                    <a:p>
                      <a:endParaRPr lang="en-US"/>
                    </a:p>
                  </a:txBody>
                  <a:tcPr/>
                </a:tc>
                <a:tc>
                  <a:txBody>
                    <a:bodyPr/>
                    <a:lstStyle/>
                    <a:p>
                      <a:r>
                        <a:rPr lang="en-US" dirty="0"/>
                        <a:t>Form</a:t>
                      </a:r>
                    </a:p>
                  </a:txBody>
                  <a:tcPr/>
                </a:tc>
                <a:tc>
                  <a:txBody>
                    <a:bodyPr/>
                    <a:lstStyle/>
                    <a:p>
                      <a:r>
                        <a:rPr lang="en-US" dirty="0"/>
                        <a:t>Ending</a:t>
                      </a:r>
                    </a:p>
                  </a:txBody>
                  <a:tcPr/>
                </a:tc>
                <a:extLst>
                  <a:ext uri="{0D108BD9-81ED-4DB2-BD59-A6C34878D82A}">
                    <a16:rowId xmlns:a16="http://schemas.microsoft.com/office/drawing/2014/main" val="7112162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no temporal augment!</a:t>
                      </a:r>
                    </a:p>
                  </a:txBody>
                  <a:tcPr/>
                </a:tc>
                <a:tc>
                  <a:txBody>
                    <a:bodyPr/>
                    <a:lstStyle/>
                    <a:p>
                      <a:r>
                        <a:rPr lang="el-GR" dirty="0"/>
                        <a:t>βάλω</a:t>
                      </a:r>
                      <a:endParaRPr lang="en-US" dirty="0"/>
                    </a:p>
                  </a:txBody>
                  <a:tcPr/>
                </a:tc>
                <a:tc>
                  <a:txBody>
                    <a:bodyPr/>
                    <a:lstStyle/>
                    <a:p>
                      <a:r>
                        <a:rPr lang="en-US" dirty="0"/>
                        <a:t>aorist stem + -</a:t>
                      </a:r>
                      <a:r>
                        <a:rPr lang="el-GR" dirty="0"/>
                        <a:t>ω</a:t>
                      </a:r>
                      <a:endParaRPr lang="en-US" dirty="0"/>
                    </a:p>
                  </a:txBody>
                  <a:tcPr/>
                </a:tc>
                <a:extLst>
                  <a:ext uri="{0D108BD9-81ED-4DB2-BD59-A6C34878D82A}">
                    <a16:rowId xmlns:a16="http://schemas.microsoft.com/office/drawing/2014/main" val="336376072"/>
                  </a:ext>
                </a:extLst>
              </a:tr>
              <a:tr h="370840">
                <a:tc>
                  <a:txBody>
                    <a:bodyPr/>
                    <a:lstStyle/>
                    <a:p>
                      <a:endParaRPr lang="en-US"/>
                    </a:p>
                  </a:txBody>
                  <a:tcPr/>
                </a:tc>
                <a:tc>
                  <a:txBody>
                    <a:bodyPr/>
                    <a:lstStyle/>
                    <a:p>
                      <a:r>
                        <a:rPr lang="el-GR" dirty="0" err="1"/>
                        <a:t>βάλῃς</a:t>
                      </a:r>
                      <a:endParaRPr lang="en-US" dirty="0"/>
                    </a:p>
                  </a:txBody>
                  <a:tcPr/>
                </a:tc>
                <a:tc>
                  <a:txBody>
                    <a:bodyPr/>
                    <a:lstStyle/>
                    <a:p>
                      <a:r>
                        <a:rPr lang="en-US" dirty="0"/>
                        <a:t>aorist stem + -</a:t>
                      </a:r>
                      <a:r>
                        <a:rPr lang="el-GR" dirty="0" err="1"/>
                        <a:t>ῃς</a:t>
                      </a:r>
                      <a:endParaRPr lang="en-US" dirty="0"/>
                    </a:p>
                  </a:txBody>
                  <a:tcPr/>
                </a:tc>
                <a:extLst>
                  <a:ext uri="{0D108BD9-81ED-4DB2-BD59-A6C34878D82A}">
                    <a16:rowId xmlns:a16="http://schemas.microsoft.com/office/drawing/2014/main" val="2163562143"/>
                  </a:ext>
                </a:extLst>
              </a:tr>
              <a:tr h="370840">
                <a:tc>
                  <a:txBody>
                    <a:bodyPr/>
                    <a:lstStyle/>
                    <a:p>
                      <a:endParaRPr lang="en-US"/>
                    </a:p>
                  </a:txBody>
                  <a:tcPr/>
                </a:tc>
                <a:tc>
                  <a:txBody>
                    <a:bodyPr/>
                    <a:lstStyle/>
                    <a:p>
                      <a:r>
                        <a:rPr lang="el-GR" dirty="0" err="1"/>
                        <a:t>βάλῃ</a:t>
                      </a:r>
                      <a:endParaRPr lang="en-US" dirty="0"/>
                    </a:p>
                  </a:txBody>
                  <a:tcPr/>
                </a:tc>
                <a:tc>
                  <a:txBody>
                    <a:bodyPr/>
                    <a:lstStyle/>
                    <a:p>
                      <a:r>
                        <a:rPr lang="en-US" dirty="0"/>
                        <a:t>aorist stem + -</a:t>
                      </a:r>
                      <a:r>
                        <a:rPr lang="el-GR" dirty="0" err="1"/>
                        <a:t>ῃ</a:t>
                      </a:r>
                      <a:endParaRPr lang="en-US" dirty="0"/>
                    </a:p>
                  </a:txBody>
                  <a:tcPr/>
                </a:tc>
                <a:extLst>
                  <a:ext uri="{0D108BD9-81ED-4DB2-BD59-A6C34878D82A}">
                    <a16:rowId xmlns:a16="http://schemas.microsoft.com/office/drawing/2014/main" val="288559975"/>
                  </a:ext>
                </a:extLst>
              </a:tr>
              <a:tr h="370840">
                <a:tc>
                  <a:txBody>
                    <a:bodyPr/>
                    <a:lstStyle/>
                    <a:p>
                      <a:endParaRPr lang="en-US"/>
                    </a:p>
                  </a:txBody>
                  <a:tcPr/>
                </a:tc>
                <a:tc>
                  <a:txBody>
                    <a:bodyPr/>
                    <a:lstStyle/>
                    <a:p>
                      <a:r>
                        <a:rPr lang="el-GR" dirty="0" err="1"/>
                        <a:t>βάλωμεν</a:t>
                      </a:r>
                      <a:endParaRPr lang="en-US" dirty="0"/>
                    </a:p>
                  </a:txBody>
                  <a:tcPr/>
                </a:tc>
                <a:tc>
                  <a:txBody>
                    <a:bodyPr/>
                    <a:lstStyle/>
                    <a:p>
                      <a:r>
                        <a:rPr lang="en-US" dirty="0"/>
                        <a:t>aorist stem + -</a:t>
                      </a:r>
                      <a:r>
                        <a:rPr lang="el-GR" dirty="0" err="1"/>
                        <a:t>ωμεν</a:t>
                      </a:r>
                      <a:endParaRPr lang="en-US" dirty="0"/>
                    </a:p>
                  </a:txBody>
                  <a:tcPr/>
                </a:tc>
                <a:extLst>
                  <a:ext uri="{0D108BD9-81ED-4DB2-BD59-A6C34878D82A}">
                    <a16:rowId xmlns:a16="http://schemas.microsoft.com/office/drawing/2014/main" val="1971029804"/>
                  </a:ext>
                </a:extLst>
              </a:tr>
              <a:tr h="370840">
                <a:tc>
                  <a:txBody>
                    <a:bodyPr/>
                    <a:lstStyle/>
                    <a:p>
                      <a:endParaRPr lang="en-US"/>
                    </a:p>
                  </a:txBody>
                  <a:tcPr/>
                </a:tc>
                <a:tc>
                  <a:txBody>
                    <a:bodyPr/>
                    <a:lstStyle/>
                    <a:p>
                      <a:r>
                        <a:rPr lang="el-GR" dirty="0" err="1"/>
                        <a:t>βάλητε</a:t>
                      </a:r>
                      <a:endParaRPr lang="en-US" dirty="0"/>
                    </a:p>
                  </a:txBody>
                  <a:tcPr/>
                </a:tc>
                <a:tc>
                  <a:txBody>
                    <a:bodyPr/>
                    <a:lstStyle/>
                    <a:p>
                      <a:r>
                        <a:rPr lang="en-US" dirty="0"/>
                        <a:t>aorist stem + -</a:t>
                      </a:r>
                      <a:r>
                        <a:rPr lang="el-GR" dirty="0" err="1"/>
                        <a:t>ητε</a:t>
                      </a:r>
                      <a:endParaRPr lang="en-US" dirty="0"/>
                    </a:p>
                  </a:txBody>
                  <a:tcPr/>
                </a:tc>
                <a:extLst>
                  <a:ext uri="{0D108BD9-81ED-4DB2-BD59-A6C34878D82A}">
                    <a16:rowId xmlns:a16="http://schemas.microsoft.com/office/drawing/2014/main" val="4155629929"/>
                  </a:ext>
                </a:extLst>
              </a:tr>
              <a:tr h="370840">
                <a:tc>
                  <a:txBody>
                    <a:bodyPr/>
                    <a:lstStyle/>
                    <a:p>
                      <a:endParaRPr lang="en-US"/>
                    </a:p>
                  </a:txBody>
                  <a:tcPr/>
                </a:tc>
                <a:tc>
                  <a:txBody>
                    <a:bodyPr/>
                    <a:lstStyle/>
                    <a:p>
                      <a:r>
                        <a:rPr lang="el-GR" dirty="0" err="1"/>
                        <a:t>βάλωσι</a:t>
                      </a:r>
                      <a:r>
                        <a:rPr lang="el-GR" dirty="0"/>
                        <a:t>(ν)</a:t>
                      </a:r>
                      <a:endParaRPr lang="en-US" dirty="0"/>
                    </a:p>
                  </a:txBody>
                  <a:tcPr/>
                </a:tc>
                <a:tc>
                  <a:txBody>
                    <a:bodyPr/>
                    <a:lstStyle/>
                    <a:p>
                      <a:r>
                        <a:rPr lang="en-US" dirty="0"/>
                        <a:t>aorist stem + -</a:t>
                      </a:r>
                      <a:r>
                        <a:rPr lang="el-GR" dirty="0" err="1"/>
                        <a:t>ωσι</a:t>
                      </a:r>
                      <a:r>
                        <a:rPr lang="el-GR" dirty="0"/>
                        <a:t>(ν)</a:t>
                      </a:r>
                      <a:endParaRPr lang="en-US" dirty="0"/>
                    </a:p>
                  </a:txBody>
                  <a:tcPr/>
                </a:tc>
                <a:extLst>
                  <a:ext uri="{0D108BD9-81ED-4DB2-BD59-A6C34878D82A}">
                    <a16:rowId xmlns:a16="http://schemas.microsoft.com/office/drawing/2014/main" val="545854096"/>
                  </a:ext>
                </a:extLst>
              </a:tr>
            </a:tbl>
          </a:graphicData>
        </a:graphic>
      </p:graphicFrame>
    </p:spTree>
    <p:extLst>
      <p:ext uri="{BB962C8B-B14F-4D97-AF65-F5344CB8AC3E}">
        <p14:creationId xmlns:p14="http://schemas.microsoft.com/office/powerpoint/2010/main" val="527822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635C-9700-F64C-BB12-DC154584640D}"/>
              </a:ext>
            </a:extLst>
          </p:cNvPr>
          <p:cNvSpPr>
            <a:spLocks noGrp="1"/>
          </p:cNvSpPr>
          <p:nvPr>
            <p:ph type="title"/>
          </p:nvPr>
        </p:nvSpPr>
        <p:spPr/>
        <p:txBody>
          <a:bodyPr>
            <a:normAutofit/>
          </a:bodyPr>
          <a:lstStyle/>
          <a:p>
            <a:r>
              <a:rPr lang="en-US" dirty="0"/>
              <a:t>Second aorist middle subjunctive:</a:t>
            </a:r>
            <a:br>
              <a:rPr lang="en-US" dirty="0"/>
            </a:br>
            <a:r>
              <a:rPr lang="el-GR" sz="2200" dirty="0"/>
              <a:t>βάλλω, </a:t>
            </a:r>
            <a:r>
              <a:rPr lang="el-GR" sz="2200" dirty="0" err="1"/>
              <a:t>βαλῶ</a:t>
            </a:r>
            <a:r>
              <a:rPr lang="el-GR" sz="2200" dirty="0"/>
              <a:t>, </a:t>
            </a:r>
            <a:r>
              <a:rPr lang="el-GR" sz="2200" dirty="0" err="1">
                <a:highlight>
                  <a:srgbClr val="FF00FF"/>
                </a:highlight>
              </a:rPr>
              <a:t>ἔβαλον</a:t>
            </a:r>
            <a:r>
              <a:rPr lang="el-GR" sz="2200" dirty="0"/>
              <a:t>, </a:t>
            </a:r>
            <a:r>
              <a:rPr lang="el-GR" sz="2200" dirty="0" err="1"/>
              <a:t>βέβληκα</a:t>
            </a:r>
            <a:r>
              <a:rPr lang="el-GR" sz="2200" dirty="0"/>
              <a:t>, β</a:t>
            </a:r>
            <a:r>
              <a:rPr lang="en-US" sz="2200" dirty="0" err="1"/>
              <a:t>έ</a:t>
            </a:r>
            <a:r>
              <a:rPr lang="el-GR" sz="2200" dirty="0" err="1"/>
              <a:t>βλημαι</a:t>
            </a:r>
            <a:r>
              <a:rPr lang="el-GR" sz="2200" dirty="0"/>
              <a:t>, </a:t>
            </a:r>
            <a:r>
              <a:rPr lang="el-GR" sz="2200" dirty="0" err="1"/>
              <a:t>ἐβλήθην</a:t>
            </a:r>
            <a:endParaRPr lang="en-US" sz="2200" dirty="0"/>
          </a:p>
        </p:txBody>
      </p:sp>
      <p:graphicFrame>
        <p:nvGraphicFramePr>
          <p:cNvPr id="4" name="Table 4">
            <a:extLst>
              <a:ext uri="{FF2B5EF4-FFF2-40B4-BE49-F238E27FC236}">
                <a16:creationId xmlns:a16="http://schemas.microsoft.com/office/drawing/2014/main" id="{17FE3B7F-09B5-A248-B06C-A8BDF9F5E01F}"/>
              </a:ext>
            </a:extLst>
          </p:cNvPr>
          <p:cNvGraphicFramePr>
            <a:graphicFrameLocks noGrp="1"/>
          </p:cNvGraphicFramePr>
          <p:nvPr>
            <p:ph idx="1"/>
            <p:extLst>
              <p:ext uri="{D42A27DB-BD31-4B8C-83A1-F6EECF244321}">
                <p14:modId xmlns:p14="http://schemas.microsoft.com/office/powerpoint/2010/main" val="1081287626"/>
              </p:ext>
            </p:extLst>
          </p:nvPr>
        </p:nvGraphicFramePr>
        <p:xfrm>
          <a:off x="838200" y="1825625"/>
          <a:ext cx="10515597" cy="259588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767396225"/>
                    </a:ext>
                  </a:extLst>
                </a:gridCol>
                <a:gridCol w="3505199">
                  <a:extLst>
                    <a:ext uri="{9D8B030D-6E8A-4147-A177-3AD203B41FA5}">
                      <a16:colId xmlns:a16="http://schemas.microsoft.com/office/drawing/2014/main" val="4209521336"/>
                    </a:ext>
                  </a:extLst>
                </a:gridCol>
                <a:gridCol w="3505199">
                  <a:extLst>
                    <a:ext uri="{9D8B030D-6E8A-4147-A177-3AD203B41FA5}">
                      <a16:colId xmlns:a16="http://schemas.microsoft.com/office/drawing/2014/main" val="2297635968"/>
                    </a:ext>
                  </a:extLst>
                </a:gridCol>
              </a:tblGrid>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5593069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no temporal augment!</a:t>
                      </a:r>
                    </a:p>
                  </a:txBody>
                  <a:tcPr/>
                </a:tc>
                <a:tc>
                  <a:txBody>
                    <a:bodyPr/>
                    <a:lstStyle/>
                    <a:p>
                      <a:r>
                        <a:rPr lang="el-GR" dirty="0" err="1"/>
                        <a:t>βάλωμαι</a:t>
                      </a:r>
                      <a:endParaRPr lang="en-US" dirty="0"/>
                    </a:p>
                  </a:txBody>
                  <a:tcPr/>
                </a:tc>
                <a:tc>
                  <a:txBody>
                    <a:bodyPr/>
                    <a:lstStyle/>
                    <a:p>
                      <a:r>
                        <a:rPr lang="en-US" dirty="0"/>
                        <a:t>aorist stem + -</a:t>
                      </a:r>
                      <a:r>
                        <a:rPr lang="el-GR" dirty="0" err="1"/>
                        <a:t>ωμαι</a:t>
                      </a:r>
                      <a:endParaRPr lang="en-US" dirty="0"/>
                    </a:p>
                  </a:txBody>
                  <a:tcPr/>
                </a:tc>
                <a:extLst>
                  <a:ext uri="{0D108BD9-81ED-4DB2-BD59-A6C34878D82A}">
                    <a16:rowId xmlns:a16="http://schemas.microsoft.com/office/drawing/2014/main" val="1607963018"/>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βάλῃ</a:t>
                      </a:r>
                      <a:endParaRPr lang="en-US" dirty="0"/>
                    </a:p>
                  </a:txBody>
                  <a:tcPr/>
                </a:tc>
                <a:tc>
                  <a:txBody>
                    <a:bodyPr/>
                    <a:lstStyle/>
                    <a:p>
                      <a:r>
                        <a:rPr lang="en-US" dirty="0"/>
                        <a:t>aorist stem + -</a:t>
                      </a:r>
                      <a:r>
                        <a:rPr lang="el-GR" dirty="0" err="1"/>
                        <a:t>ῃ</a:t>
                      </a:r>
                      <a:endParaRPr lang="en-US" dirty="0"/>
                    </a:p>
                  </a:txBody>
                  <a:tcPr/>
                </a:tc>
                <a:extLst>
                  <a:ext uri="{0D108BD9-81ED-4DB2-BD59-A6C34878D82A}">
                    <a16:rowId xmlns:a16="http://schemas.microsoft.com/office/drawing/2014/main" val="1476377849"/>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βάληται</a:t>
                      </a:r>
                      <a:endParaRPr lang="en-US" dirty="0"/>
                    </a:p>
                  </a:txBody>
                  <a:tcPr/>
                </a:tc>
                <a:tc>
                  <a:txBody>
                    <a:bodyPr/>
                    <a:lstStyle/>
                    <a:p>
                      <a:r>
                        <a:rPr lang="en-US" dirty="0"/>
                        <a:t>aorist stem + -</a:t>
                      </a:r>
                      <a:r>
                        <a:rPr lang="el-GR" dirty="0" err="1"/>
                        <a:t>ηται</a:t>
                      </a:r>
                      <a:endParaRPr lang="en-US" dirty="0"/>
                    </a:p>
                  </a:txBody>
                  <a:tcPr/>
                </a:tc>
                <a:extLst>
                  <a:ext uri="{0D108BD9-81ED-4DB2-BD59-A6C34878D82A}">
                    <a16:rowId xmlns:a16="http://schemas.microsoft.com/office/drawing/2014/main" val="3464476088"/>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βαλώμεθα</a:t>
                      </a:r>
                      <a:endParaRPr lang="en-US" dirty="0"/>
                    </a:p>
                  </a:txBody>
                  <a:tcPr/>
                </a:tc>
                <a:tc>
                  <a:txBody>
                    <a:bodyPr/>
                    <a:lstStyle/>
                    <a:p>
                      <a:r>
                        <a:rPr lang="en-US" dirty="0"/>
                        <a:t>aorist stem + -</a:t>
                      </a:r>
                      <a:r>
                        <a:rPr lang="el-GR" dirty="0" err="1"/>
                        <a:t>ωμεθα</a:t>
                      </a:r>
                      <a:endParaRPr lang="en-US" dirty="0"/>
                    </a:p>
                  </a:txBody>
                  <a:tcPr/>
                </a:tc>
                <a:extLst>
                  <a:ext uri="{0D108BD9-81ED-4DB2-BD59-A6C34878D82A}">
                    <a16:rowId xmlns:a16="http://schemas.microsoft.com/office/drawing/2014/main" val="1540027371"/>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βάλησθε</a:t>
                      </a:r>
                      <a:endParaRPr lang="en-US" dirty="0"/>
                    </a:p>
                  </a:txBody>
                  <a:tcPr/>
                </a:tc>
                <a:tc>
                  <a:txBody>
                    <a:bodyPr/>
                    <a:lstStyle/>
                    <a:p>
                      <a:r>
                        <a:rPr lang="en-US" dirty="0"/>
                        <a:t>aorist stem + -</a:t>
                      </a:r>
                      <a:r>
                        <a:rPr lang="el-GR" dirty="0" err="1"/>
                        <a:t>ησθε</a:t>
                      </a:r>
                      <a:endParaRPr lang="en-US" dirty="0"/>
                    </a:p>
                  </a:txBody>
                  <a:tcPr/>
                </a:tc>
                <a:extLst>
                  <a:ext uri="{0D108BD9-81ED-4DB2-BD59-A6C34878D82A}">
                    <a16:rowId xmlns:a16="http://schemas.microsoft.com/office/drawing/2014/main" val="2013506085"/>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βάλωνται</a:t>
                      </a:r>
                      <a:endParaRPr lang="en-US" dirty="0"/>
                    </a:p>
                  </a:txBody>
                  <a:tcPr/>
                </a:tc>
                <a:tc>
                  <a:txBody>
                    <a:bodyPr/>
                    <a:lstStyle/>
                    <a:p>
                      <a:r>
                        <a:rPr lang="en-US" dirty="0"/>
                        <a:t>aorist stem + -</a:t>
                      </a:r>
                      <a:r>
                        <a:rPr lang="el-GR" dirty="0" err="1"/>
                        <a:t>ωνται</a:t>
                      </a:r>
                      <a:endParaRPr lang="en-US" dirty="0"/>
                    </a:p>
                  </a:txBody>
                  <a:tcPr/>
                </a:tc>
                <a:extLst>
                  <a:ext uri="{0D108BD9-81ED-4DB2-BD59-A6C34878D82A}">
                    <a16:rowId xmlns:a16="http://schemas.microsoft.com/office/drawing/2014/main" val="2861425389"/>
                  </a:ext>
                </a:extLst>
              </a:tr>
            </a:tbl>
          </a:graphicData>
        </a:graphic>
      </p:graphicFrame>
    </p:spTree>
    <p:extLst>
      <p:ext uri="{BB962C8B-B14F-4D97-AF65-F5344CB8AC3E}">
        <p14:creationId xmlns:p14="http://schemas.microsoft.com/office/powerpoint/2010/main" val="1949884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15A9E-1236-2C41-9949-ADC9B50D8037}"/>
              </a:ext>
            </a:extLst>
          </p:cNvPr>
          <p:cNvSpPr>
            <a:spLocks noGrp="1"/>
          </p:cNvSpPr>
          <p:nvPr>
            <p:ph type="title"/>
          </p:nvPr>
        </p:nvSpPr>
        <p:spPr/>
        <p:txBody>
          <a:bodyPr/>
          <a:lstStyle/>
          <a:p>
            <a:r>
              <a:rPr lang="en-US" dirty="0"/>
              <a:t>Present subjunctives of contract(ed) verbs</a:t>
            </a:r>
          </a:p>
        </p:txBody>
      </p:sp>
      <p:sp>
        <p:nvSpPr>
          <p:cNvPr id="3" name="Content Placeholder 2">
            <a:extLst>
              <a:ext uri="{FF2B5EF4-FFF2-40B4-BE49-F238E27FC236}">
                <a16:creationId xmlns:a16="http://schemas.microsoft.com/office/drawing/2014/main" id="{34EBE147-E959-1946-9595-0C3186877E26}"/>
              </a:ext>
            </a:extLst>
          </p:cNvPr>
          <p:cNvSpPr>
            <a:spLocks noGrp="1"/>
          </p:cNvSpPr>
          <p:nvPr>
            <p:ph idx="1"/>
          </p:nvPr>
        </p:nvSpPr>
        <p:spPr/>
        <p:txBody>
          <a:bodyPr/>
          <a:lstStyle/>
          <a:p>
            <a:r>
              <a:rPr lang="en-US" dirty="0"/>
              <a:t>See pp. 245–247</a:t>
            </a:r>
          </a:p>
          <a:p>
            <a:r>
              <a:rPr lang="en-US" dirty="0"/>
              <a:t>To form present subjunctive, as with present subjunctive of any verb, present stem is added to *lengthened* thematic vowel and personal ending: e.g. </a:t>
            </a:r>
            <a:r>
              <a:rPr lang="el-GR" dirty="0"/>
              <a:t>τιμ</a:t>
            </a:r>
            <a:r>
              <a:rPr lang="en-US" dirty="0" err="1"/>
              <a:t>ά</a:t>
            </a:r>
            <a:r>
              <a:rPr lang="el-GR" dirty="0"/>
              <a:t> </a:t>
            </a:r>
            <a:r>
              <a:rPr lang="en-US" dirty="0"/>
              <a:t>+ </a:t>
            </a:r>
            <a:r>
              <a:rPr lang="el-GR" dirty="0" err="1"/>
              <a:t>ωμεν</a:t>
            </a:r>
            <a:endParaRPr lang="en-US" dirty="0"/>
          </a:p>
          <a:p>
            <a:r>
              <a:rPr lang="en-US" dirty="0"/>
              <a:t>Because the present stem of a contract verb will end in a vowel, in Attic a contraction is made of that vowel and the lengthened thematic vowel: e.g. </a:t>
            </a:r>
            <a:r>
              <a:rPr lang="el-GR" dirty="0"/>
              <a:t>τιμ</a:t>
            </a:r>
            <a:r>
              <a:rPr lang="en-US" dirty="0" err="1"/>
              <a:t>ά</a:t>
            </a:r>
            <a:r>
              <a:rPr lang="el-GR" dirty="0"/>
              <a:t> </a:t>
            </a:r>
            <a:r>
              <a:rPr lang="en-US" dirty="0"/>
              <a:t>+ </a:t>
            </a:r>
            <a:r>
              <a:rPr lang="el-GR" dirty="0" err="1"/>
              <a:t>ωμεν</a:t>
            </a:r>
            <a:r>
              <a:rPr lang="en-US" dirty="0"/>
              <a:t> &gt; </a:t>
            </a:r>
            <a:r>
              <a:rPr lang="el-GR" dirty="0"/>
              <a:t>τιμ</a:t>
            </a:r>
            <a:r>
              <a:rPr lang="en-US" dirty="0" err="1"/>
              <a:t>ῶ</a:t>
            </a:r>
            <a:r>
              <a:rPr lang="el-GR" dirty="0"/>
              <a:t>μεν</a:t>
            </a:r>
            <a:endParaRPr lang="en-US" dirty="0"/>
          </a:p>
        </p:txBody>
      </p:sp>
    </p:spTree>
    <p:extLst>
      <p:ext uri="{BB962C8B-B14F-4D97-AF65-F5344CB8AC3E}">
        <p14:creationId xmlns:p14="http://schemas.microsoft.com/office/powerpoint/2010/main" val="2722665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033F7-D53B-8E4B-ACEC-5A286BD980DE}"/>
              </a:ext>
            </a:extLst>
          </p:cNvPr>
          <p:cNvSpPr>
            <a:spLocks noGrp="1"/>
          </p:cNvSpPr>
          <p:nvPr>
            <p:ph type="title"/>
          </p:nvPr>
        </p:nvSpPr>
        <p:spPr/>
        <p:txBody>
          <a:bodyPr/>
          <a:lstStyle/>
          <a:p>
            <a:r>
              <a:rPr lang="en-US" dirty="0"/>
              <a:t>Present subjunctives of contract(ed) verbs cont’d</a:t>
            </a:r>
          </a:p>
        </p:txBody>
      </p:sp>
      <p:sp>
        <p:nvSpPr>
          <p:cNvPr id="3" name="Content Placeholder 2">
            <a:extLst>
              <a:ext uri="{FF2B5EF4-FFF2-40B4-BE49-F238E27FC236}">
                <a16:creationId xmlns:a16="http://schemas.microsoft.com/office/drawing/2014/main" id="{F5C73317-7B05-EB4C-983A-D26FEBF5AF90}"/>
              </a:ext>
            </a:extLst>
          </p:cNvPr>
          <p:cNvSpPr>
            <a:spLocks noGrp="1"/>
          </p:cNvSpPr>
          <p:nvPr>
            <p:ph idx="1"/>
          </p:nvPr>
        </p:nvSpPr>
        <p:spPr/>
        <p:txBody>
          <a:bodyPr/>
          <a:lstStyle/>
          <a:p>
            <a:r>
              <a:rPr lang="en-US" dirty="0"/>
              <a:t>Outcomes of contractions are as follows:</a:t>
            </a:r>
          </a:p>
          <a:p>
            <a:r>
              <a:rPr lang="el-GR" dirty="0"/>
              <a:t>α </a:t>
            </a:r>
            <a:r>
              <a:rPr lang="en-US" dirty="0"/>
              <a:t>contracts: </a:t>
            </a:r>
            <a:r>
              <a:rPr lang="el-GR" dirty="0"/>
              <a:t>α </a:t>
            </a:r>
            <a:r>
              <a:rPr lang="en-US" dirty="0"/>
              <a:t>+ </a:t>
            </a:r>
            <a:r>
              <a:rPr lang="el-GR" dirty="0"/>
              <a:t>ω </a:t>
            </a:r>
            <a:r>
              <a:rPr lang="en-US" dirty="0"/>
              <a:t>= </a:t>
            </a:r>
            <a:r>
              <a:rPr lang="el-GR" dirty="0"/>
              <a:t>ω</a:t>
            </a:r>
            <a:r>
              <a:rPr lang="en-US" dirty="0"/>
              <a:t>, </a:t>
            </a:r>
            <a:r>
              <a:rPr lang="el-GR" dirty="0"/>
              <a:t> α</a:t>
            </a:r>
            <a:r>
              <a:rPr lang="en-US" dirty="0"/>
              <a:t> +</a:t>
            </a:r>
            <a:r>
              <a:rPr lang="el-GR" dirty="0"/>
              <a:t> η</a:t>
            </a:r>
            <a:r>
              <a:rPr lang="en-US" dirty="0"/>
              <a:t> =</a:t>
            </a:r>
            <a:r>
              <a:rPr lang="el-GR" dirty="0"/>
              <a:t> α </a:t>
            </a:r>
            <a:r>
              <a:rPr lang="en-US" dirty="0"/>
              <a:t>(long)</a:t>
            </a:r>
          </a:p>
          <a:p>
            <a:r>
              <a:rPr lang="el-GR" dirty="0"/>
              <a:t>ε </a:t>
            </a:r>
            <a:r>
              <a:rPr lang="en-US" dirty="0"/>
              <a:t>contracts: </a:t>
            </a:r>
            <a:r>
              <a:rPr lang="el-GR" dirty="0"/>
              <a:t>ε </a:t>
            </a:r>
            <a:r>
              <a:rPr lang="en-US" dirty="0"/>
              <a:t>+ </a:t>
            </a:r>
            <a:r>
              <a:rPr lang="el-GR" dirty="0"/>
              <a:t>ω </a:t>
            </a:r>
            <a:r>
              <a:rPr lang="en-US" dirty="0"/>
              <a:t>= </a:t>
            </a:r>
            <a:r>
              <a:rPr lang="el-GR" dirty="0"/>
              <a:t>ω, ε </a:t>
            </a:r>
            <a:r>
              <a:rPr lang="en-US" dirty="0"/>
              <a:t>+ </a:t>
            </a:r>
            <a:r>
              <a:rPr lang="el-GR" dirty="0"/>
              <a:t>η</a:t>
            </a:r>
            <a:r>
              <a:rPr lang="en-US" dirty="0"/>
              <a:t> = </a:t>
            </a:r>
            <a:r>
              <a:rPr lang="el-GR" dirty="0"/>
              <a:t>η</a:t>
            </a:r>
          </a:p>
          <a:p>
            <a:r>
              <a:rPr lang="el-GR" dirty="0"/>
              <a:t>ο</a:t>
            </a:r>
            <a:r>
              <a:rPr lang="en-US" dirty="0"/>
              <a:t> contracts: </a:t>
            </a:r>
            <a:r>
              <a:rPr lang="el-GR" dirty="0"/>
              <a:t>ο</a:t>
            </a:r>
            <a:r>
              <a:rPr lang="en-US" dirty="0"/>
              <a:t> + </a:t>
            </a:r>
            <a:r>
              <a:rPr lang="el-GR" dirty="0"/>
              <a:t>ω</a:t>
            </a:r>
            <a:r>
              <a:rPr lang="en-US" dirty="0"/>
              <a:t> =</a:t>
            </a:r>
            <a:r>
              <a:rPr lang="el-GR" dirty="0"/>
              <a:t> ω</a:t>
            </a:r>
            <a:r>
              <a:rPr lang="en-US" dirty="0"/>
              <a:t>,</a:t>
            </a:r>
            <a:r>
              <a:rPr lang="el-GR" dirty="0"/>
              <a:t> ο </a:t>
            </a:r>
            <a:r>
              <a:rPr lang="en-US" dirty="0"/>
              <a:t>+ </a:t>
            </a:r>
            <a:r>
              <a:rPr lang="el-GR" dirty="0" err="1"/>
              <a:t>ῃ</a:t>
            </a:r>
            <a:r>
              <a:rPr lang="el-GR" dirty="0"/>
              <a:t> </a:t>
            </a:r>
            <a:r>
              <a:rPr lang="en-US" dirty="0"/>
              <a:t>= </a:t>
            </a:r>
            <a:r>
              <a:rPr lang="el-GR" dirty="0"/>
              <a:t>οι</a:t>
            </a:r>
            <a:r>
              <a:rPr lang="en-US" dirty="0"/>
              <a:t>,</a:t>
            </a:r>
            <a:r>
              <a:rPr lang="el-GR" dirty="0"/>
              <a:t> ο </a:t>
            </a:r>
            <a:r>
              <a:rPr lang="en-US" dirty="0"/>
              <a:t>+ </a:t>
            </a:r>
            <a:r>
              <a:rPr lang="el-GR" dirty="0"/>
              <a:t>η </a:t>
            </a:r>
            <a:r>
              <a:rPr lang="en-US" dirty="0"/>
              <a:t>= </a:t>
            </a:r>
            <a:r>
              <a:rPr lang="el-GR" dirty="0"/>
              <a:t>ω</a:t>
            </a:r>
            <a:endParaRPr lang="en-US" dirty="0"/>
          </a:p>
          <a:p>
            <a:r>
              <a:rPr lang="en-US" dirty="0"/>
              <a:t>Some forms (all </a:t>
            </a:r>
            <a:r>
              <a:rPr lang="el-GR" dirty="0"/>
              <a:t>α</a:t>
            </a:r>
            <a:r>
              <a:rPr lang="en-US" dirty="0"/>
              <a:t> contracts) will end up looking exactly like indicatives: only context tells you whether indicative or subjunctive is meant! Thanks, Attic!</a:t>
            </a:r>
          </a:p>
        </p:txBody>
      </p:sp>
    </p:spTree>
    <p:extLst>
      <p:ext uri="{BB962C8B-B14F-4D97-AF65-F5344CB8AC3E}">
        <p14:creationId xmlns:p14="http://schemas.microsoft.com/office/powerpoint/2010/main" val="3094607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3E0A6-DEAE-4645-A9BB-8C06E303733C}"/>
              </a:ext>
            </a:extLst>
          </p:cNvPr>
          <p:cNvSpPr>
            <a:spLocks noGrp="1"/>
          </p:cNvSpPr>
          <p:nvPr>
            <p:ph type="title"/>
          </p:nvPr>
        </p:nvSpPr>
        <p:spPr/>
        <p:txBody>
          <a:bodyPr/>
          <a:lstStyle/>
          <a:p>
            <a:r>
              <a:rPr lang="en-US" dirty="0"/>
              <a:t>Subjunctive of </a:t>
            </a:r>
            <a:r>
              <a:rPr lang="el-GR" dirty="0" err="1"/>
              <a:t>εἰμί</a:t>
            </a:r>
            <a:r>
              <a:rPr lang="en-US" dirty="0"/>
              <a:t> </a:t>
            </a:r>
            <a:br>
              <a:rPr lang="en-US" dirty="0"/>
            </a:br>
            <a:r>
              <a:rPr lang="en-US" dirty="0"/>
              <a:t>Subjunctive of </a:t>
            </a:r>
            <a:r>
              <a:rPr lang="el-GR" dirty="0" err="1"/>
              <a:t>οἶδα</a:t>
            </a:r>
            <a:endParaRPr lang="en-US" dirty="0"/>
          </a:p>
        </p:txBody>
      </p:sp>
      <p:sp>
        <p:nvSpPr>
          <p:cNvPr id="4" name="Content Placeholder 3">
            <a:extLst>
              <a:ext uri="{FF2B5EF4-FFF2-40B4-BE49-F238E27FC236}">
                <a16:creationId xmlns:a16="http://schemas.microsoft.com/office/drawing/2014/main" id="{5A52DFCF-304C-806B-EA2F-BEBB800D2AA3}"/>
              </a:ext>
            </a:extLst>
          </p:cNvPr>
          <p:cNvSpPr>
            <a:spLocks noGrp="1"/>
          </p:cNvSpPr>
          <p:nvPr>
            <p:ph sz="half" idx="1"/>
          </p:nvPr>
        </p:nvSpPr>
        <p:spPr/>
        <p:txBody>
          <a:bodyPr/>
          <a:lstStyle/>
          <a:p>
            <a:pPr marL="0" indent="0">
              <a:buNone/>
            </a:pPr>
            <a:r>
              <a:rPr lang="en-US" dirty="0"/>
              <a:t> </a:t>
            </a:r>
            <a:r>
              <a:rPr lang="el-GR" dirty="0" err="1"/>
              <a:t>ὦ</a:t>
            </a:r>
            <a:endParaRPr lang="el-GR" dirty="0"/>
          </a:p>
          <a:p>
            <a:pPr marL="0" indent="0">
              <a:buNone/>
            </a:pPr>
            <a:r>
              <a:rPr lang="el-GR" dirty="0" err="1"/>
              <a:t>ᾖς</a:t>
            </a:r>
            <a:endParaRPr lang="el-GR" dirty="0"/>
          </a:p>
          <a:p>
            <a:pPr marL="0" indent="0">
              <a:buNone/>
            </a:pPr>
            <a:r>
              <a:rPr lang="el-GR" dirty="0" err="1"/>
              <a:t>ᾖ</a:t>
            </a:r>
            <a:endParaRPr lang="el-GR" dirty="0"/>
          </a:p>
          <a:p>
            <a:pPr marL="0" indent="0">
              <a:buNone/>
            </a:pPr>
            <a:r>
              <a:rPr lang="el-GR" dirty="0" err="1"/>
              <a:t>ὦμεν</a:t>
            </a:r>
            <a:endParaRPr lang="el-GR" dirty="0"/>
          </a:p>
          <a:p>
            <a:pPr marL="0" indent="0">
              <a:buNone/>
            </a:pPr>
            <a:r>
              <a:rPr lang="el-GR" dirty="0" err="1"/>
              <a:t>ἦτε</a:t>
            </a:r>
            <a:endParaRPr lang="el-GR" dirty="0"/>
          </a:p>
          <a:p>
            <a:pPr marL="0" indent="0">
              <a:buNone/>
            </a:pPr>
            <a:r>
              <a:rPr lang="el-GR" dirty="0" err="1"/>
              <a:t>ὦσι</a:t>
            </a:r>
            <a:r>
              <a:rPr lang="en-US" dirty="0"/>
              <a:t>(</a:t>
            </a:r>
            <a:r>
              <a:rPr lang="el-GR" dirty="0"/>
              <a:t>ν</a:t>
            </a:r>
            <a:r>
              <a:rPr lang="en-US" dirty="0"/>
              <a:t>)</a:t>
            </a:r>
          </a:p>
        </p:txBody>
      </p:sp>
      <p:sp>
        <p:nvSpPr>
          <p:cNvPr id="5" name="Content Placeholder 4">
            <a:extLst>
              <a:ext uri="{FF2B5EF4-FFF2-40B4-BE49-F238E27FC236}">
                <a16:creationId xmlns:a16="http://schemas.microsoft.com/office/drawing/2014/main" id="{971CDEAE-9356-3FFA-43DC-1ABB7D382F05}"/>
              </a:ext>
            </a:extLst>
          </p:cNvPr>
          <p:cNvSpPr>
            <a:spLocks noGrp="1"/>
          </p:cNvSpPr>
          <p:nvPr>
            <p:ph sz="half" idx="2"/>
          </p:nvPr>
        </p:nvSpPr>
        <p:spPr/>
        <p:txBody>
          <a:bodyPr/>
          <a:lstStyle/>
          <a:p>
            <a:pPr marL="0" indent="0">
              <a:buNone/>
            </a:pPr>
            <a:r>
              <a:rPr lang="el-GR" dirty="0"/>
              <a:t>ε</a:t>
            </a:r>
            <a:r>
              <a:rPr lang="en-US" dirty="0" err="1"/>
              <a:t>ἰ</a:t>
            </a:r>
            <a:r>
              <a:rPr lang="el-GR" dirty="0" err="1"/>
              <a:t>δῶ</a:t>
            </a:r>
            <a:endParaRPr lang="el-GR" dirty="0"/>
          </a:p>
          <a:p>
            <a:pPr marL="0" indent="0">
              <a:buNone/>
            </a:pPr>
            <a:r>
              <a:rPr lang="el-GR" dirty="0" err="1"/>
              <a:t>εἰδῇς</a:t>
            </a:r>
            <a:endParaRPr lang="el-GR" dirty="0"/>
          </a:p>
          <a:p>
            <a:pPr marL="0" indent="0">
              <a:buNone/>
            </a:pPr>
            <a:r>
              <a:rPr lang="el-GR" dirty="0" err="1"/>
              <a:t>εἰδῇ</a:t>
            </a:r>
            <a:endParaRPr lang="en-US" dirty="0"/>
          </a:p>
          <a:p>
            <a:pPr marL="0" indent="0">
              <a:buNone/>
            </a:pPr>
            <a:r>
              <a:rPr lang="el-GR" dirty="0" err="1"/>
              <a:t>εἰδῶμεν</a:t>
            </a:r>
            <a:endParaRPr lang="en-US" dirty="0"/>
          </a:p>
          <a:p>
            <a:pPr marL="0" indent="0">
              <a:buNone/>
            </a:pPr>
            <a:r>
              <a:rPr lang="el-GR" dirty="0" err="1"/>
              <a:t>εἰδῆτε</a:t>
            </a:r>
            <a:endParaRPr lang="en-US" dirty="0"/>
          </a:p>
          <a:p>
            <a:pPr marL="0" indent="0">
              <a:buNone/>
            </a:pPr>
            <a:r>
              <a:rPr lang="el-GR" dirty="0" err="1"/>
              <a:t>εἰδῶσι</a:t>
            </a:r>
            <a:r>
              <a:rPr lang="en-US" dirty="0"/>
              <a:t>(</a:t>
            </a:r>
            <a:r>
              <a:rPr lang="el-GR" dirty="0"/>
              <a:t>ν</a:t>
            </a:r>
            <a:r>
              <a:rPr lang="en-US" dirty="0"/>
              <a:t>)</a:t>
            </a:r>
          </a:p>
          <a:p>
            <a:pPr marL="0" indent="0">
              <a:buNone/>
            </a:pPr>
            <a:endParaRPr lang="en-US" dirty="0"/>
          </a:p>
          <a:p>
            <a:pPr marL="0" indent="0">
              <a:buNone/>
            </a:pPr>
            <a:endParaRPr lang="el-GR" dirty="0"/>
          </a:p>
        </p:txBody>
      </p:sp>
    </p:spTree>
    <p:extLst>
      <p:ext uri="{BB962C8B-B14F-4D97-AF65-F5344CB8AC3E}">
        <p14:creationId xmlns:p14="http://schemas.microsoft.com/office/powerpoint/2010/main" val="2538491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85B4E-8697-9C42-98C0-D52BAE57973C}"/>
              </a:ext>
            </a:extLst>
          </p:cNvPr>
          <p:cNvSpPr>
            <a:spLocks noGrp="1"/>
          </p:cNvSpPr>
          <p:nvPr>
            <p:ph type="title"/>
          </p:nvPr>
        </p:nvSpPr>
        <p:spPr/>
        <p:txBody>
          <a:bodyPr/>
          <a:lstStyle/>
          <a:p>
            <a:r>
              <a:rPr lang="en-US" dirty="0">
                <a:highlight>
                  <a:srgbClr val="FF00FF"/>
                </a:highlight>
              </a:rPr>
              <a:t>Mood</a:t>
            </a:r>
            <a:r>
              <a:rPr lang="en-US" dirty="0"/>
              <a:t>, tense, aspect, voice, person, number</a:t>
            </a:r>
          </a:p>
        </p:txBody>
      </p:sp>
      <p:sp>
        <p:nvSpPr>
          <p:cNvPr id="3" name="Content Placeholder 2">
            <a:extLst>
              <a:ext uri="{FF2B5EF4-FFF2-40B4-BE49-F238E27FC236}">
                <a16:creationId xmlns:a16="http://schemas.microsoft.com/office/drawing/2014/main" id="{96B551F7-DCF1-674C-86C6-D25D60391B67}"/>
              </a:ext>
            </a:extLst>
          </p:cNvPr>
          <p:cNvSpPr>
            <a:spLocks noGrp="1"/>
          </p:cNvSpPr>
          <p:nvPr>
            <p:ph idx="1"/>
          </p:nvPr>
        </p:nvSpPr>
        <p:spPr/>
        <p:txBody>
          <a:bodyPr>
            <a:normAutofit fontScale="92500" lnSpcReduction="10000"/>
          </a:bodyPr>
          <a:lstStyle/>
          <a:p>
            <a:r>
              <a:rPr lang="en-US" dirty="0"/>
              <a:t>Category of mood (mode)</a:t>
            </a:r>
          </a:p>
          <a:p>
            <a:r>
              <a:rPr lang="en-US" dirty="0">
                <a:highlight>
                  <a:srgbClr val="FF00FF"/>
                </a:highlight>
              </a:rPr>
              <a:t>Indicative</a:t>
            </a:r>
            <a:r>
              <a:rPr lang="en-US" dirty="0"/>
              <a:t>: assertions of fact, statements, questions</a:t>
            </a:r>
          </a:p>
          <a:p>
            <a:r>
              <a:rPr lang="en-US" dirty="0">
                <a:highlight>
                  <a:srgbClr val="FF00FF"/>
                </a:highlight>
              </a:rPr>
              <a:t>Imperative</a:t>
            </a:r>
            <a:r>
              <a:rPr lang="en-US" dirty="0"/>
              <a:t>: commands in 2</a:t>
            </a:r>
            <a:r>
              <a:rPr lang="en-US" baseline="30000" dirty="0"/>
              <a:t>nd</a:t>
            </a:r>
            <a:r>
              <a:rPr lang="en-US" dirty="0"/>
              <a:t> and 3</a:t>
            </a:r>
            <a:r>
              <a:rPr lang="en-US" baseline="30000" dirty="0"/>
              <a:t>rd</a:t>
            </a:r>
            <a:r>
              <a:rPr lang="en-US" dirty="0"/>
              <a:t> person</a:t>
            </a:r>
          </a:p>
          <a:p>
            <a:r>
              <a:rPr lang="en-US" dirty="0"/>
              <a:t>[Infinitive?]</a:t>
            </a:r>
          </a:p>
          <a:p>
            <a:r>
              <a:rPr lang="en-US" dirty="0"/>
              <a:t>[Participle?]</a:t>
            </a:r>
          </a:p>
          <a:p>
            <a:r>
              <a:rPr lang="en-US" dirty="0">
                <a:highlight>
                  <a:srgbClr val="FF00FF"/>
                </a:highlight>
              </a:rPr>
              <a:t>Subjunctive</a:t>
            </a:r>
            <a:r>
              <a:rPr lang="en-US" dirty="0"/>
              <a:t>: not about assertion of fact. Independent (main clause) uses (hortatory, prohibitive, deliberative) and dependent uses (various types of subordinate clauses)</a:t>
            </a:r>
          </a:p>
          <a:p>
            <a:r>
              <a:rPr lang="en-US" dirty="0">
                <a:highlight>
                  <a:srgbClr val="FF00FF"/>
                </a:highlight>
              </a:rPr>
              <a:t>Optative</a:t>
            </a:r>
            <a:r>
              <a:rPr lang="en-US" dirty="0"/>
              <a:t>: not about assertion of fact. Independent (main clause) uses (wishes, potentiality) and dependent uses (various types of subordinate clauses)</a:t>
            </a:r>
          </a:p>
        </p:txBody>
      </p:sp>
    </p:spTree>
    <p:extLst>
      <p:ext uri="{BB962C8B-B14F-4D97-AF65-F5344CB8AC3E}">
        <p14:creationId xmlns:p14="http://schemas.microsoft.com/office/powerpoint/2010/main" val="455197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5A59F-C91D-0645-81D7-78DCDCD72BB5}"/>
              </a:ext>
            </a:extLst>
          </p:cNvPr>
          <p:cNvSpPr>
            <a:spLocks noGrp="1"/>
          </p:cNvSpPr>
          <p:nvPr>
            <p:ph type="title"/>
          </p:nvPr>
        </p:nvSpPr>
        <p:spPr/>
        <p:txBody>
          <a:bodyPr/>
          <a:lstStyle/>
          <a:p>
            <a:r>
              <a:rPr lang="en-US" dirty="0"/>
              <a:t>More about the subjunctive</a:t>
            </a:r>
          </a:p>
        </p:txBody>
      </p:sp>
      <p:sp>
        <p:nvSpPr>
          <p:cNvPr id="3" name="Content Placeholder 2">
            <a:extLst>
              <a:ext uri="{FF2B5EF4-FFF2-40B4-BE49-F238E27FC236}">
                <a16:creationId xmlns:a16="http://schemas.microsoft.com/office/drawing/2014/main" id="{EE5A9F18-3401-974F-AEF3-CBBAF5B9B433}"/>
              </a:ext>
            </a:extLst>
          </p:cNvPr>
          <p:cNvSpPr>
            <a:spLocks noGrp="1"/>
          </p:cNvSpPr>
          <p:nvPr>
            <p:ph idx="1"/>
          </p:nvPr>
        </p:nvSpPr>
        <p:spPr/>
        <p:txBody>
          <a:bodyPr/>
          <a:lstStyle/>
          <a:p>
            <a:r>
              <a:rPr lang="en-US" dirty="0"/>
              <a:t>Reason for term “subjunctive”? Latin </a:t>
            </a:r>
            <a:r>
              <a:rPr lang="en-US" i="1" dirty="0" err="1"/>
              <a:t>subiungo</a:t>
            </a:r>
            <a:r>
              <a:rPr lang="en-US" i="1" dirty="0"/>
              <a:t>, </a:t>
            </a:r>
            <a:r>
              <a:rPr lang="en-US" i="1" dirty="0" err="1"/>
              <a:t>subiungere</a:t>
            </a:r>
            <a:r>
              <a:rPr lang="en-US" i="1" dirty="0"/>
              <a:t> </a:t>
            </a:r>
            <a:r>
              <a:rPr lang="en-US" dirty="0"/>
              <a:t>“join under”: named after frequent use in subordinate clauses?</a:t>
            </a:r>
          </a:p>
          <a:p>
            <a:r>
              <a:rPr lang="en-US" dirty="0"/>
              <a:t>Independent subjunctive (i.e. when verb in main clause is in subjunctive mood) vs subjunctive used in a dependent or subordinate clauses</a:t>
            </a:r>
          </a:p>
          <a:p>
            <a:r>
              <a:rPr lang="en-US" dirty="0"/>
              <a:t>Subjunctive always adds something, always more than statement/assertion of fact (indicative)</a:t>
            </a:r>
          </a:p>
          <a:p>
            <a:r>
              <a:rPr lang="en-US" dirty="0"/>
              <a:t>Because it has many different uses, no one way to translate a verb in subjunctive: context will tell you how to translate in a given sentence</a:t>
            </a:r>
          </a:p>
          <a:p>
            <a:pPr marL="0" indent="0">
              <a:buNone/>
            </a:pPr>
            <a:endParaRPr lang="en-US" dirty="0"/>
          </a:p>
          <a:p>
            <a:endParaRPr lang="en-US" dirty="0"/>
          </a:p>
        </p:txBody>
      </p:sp>
    </p:spTree>
    <p:extLst>
      <p:ext uri="{BB962C8B-B14F-4D97-AF65-F5344CB8AC3E}">
        <p14:creationId xmlns:p14="http://schemas.microsoft.com/office/powerpoint/2010/main" val="2273516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BE704-1C4B-F841-8659-62B33CE6AE48}"/>
              </a:ext>
            </a:extLst>
          </p:cNvPr>
          <p:cNvSpPr>
            <a:spLocks noGrp="1"/>
          </p:cNvSpPr>
          <p:nvPr>
            <p:ph type="title"/>
          </p:nvPr>
        </p:nvSpPr>
        <p:spPr/>
        <p:txBody>
          <a:bodyPr/>
          <a:lstStyle/>
          <a:p>
            <a:r>
              <a:rPr lang="en-US" dirty="0"/>
              <a:t>What does the subjunctive look like in Greek?</a:t>
            </a:r>
          </a:p>
        </p:txBody>
      </p:sp>
      <p:sp>
        <p:nvSpPr>
          <p:cNvPr id="3" name="Content Placeholder 2">
            <a:extLst>
              <a:ext uri="{FF2B5EF4-FFF2-40B4-BE49-F238E27FC236}">
                <a16:creationId xmlns:a16="http://schemas.microsoft.com/office/drawing/2014/main" id="{C796453E-AF99-BE4E-B446-3E616854176C}"/>
              </a:ext>
            </a:extLst>
          </p:cNvPr>
          <p:cNvSpPr>
            <a:spLocks noGrp="1"/>
          </p:cNvSpPr>
          <p:nvPr>
            <p:ph idx="1"/>
          </p:nvPr>
        </p:nvSpPr>
        <p:spPr/>
        <p:txBody>
          <a:bodyPr>
            <a:normAutofit fontScale="92500" lnSpcReduction="20000"/>
          </a:bodyPr>
          <a:lstStyle/>
          <a:p>
            <a:r>
              <a:rPr lang="en-US" dirty="0"/>
              <a:t>general principle: subjunctives use primary personal ending, but thematic vowel added to personal ending is lengthened</a:t>
            </a:r>
          </a:p>
          <a:p>
            <a:r>
              <a:rPr lang="en-US" dirty="0"/>
              <a:t>e.g. </a:t>
            </a:r>
            <a:r>
              <a:rPr lang="el-GR" dirty="0" err="1"/>
              <a:t>παιδεύ</a:t>
            </a:r>
            <a:r>
              <a:rPr lang="el-GR" dirty="0" err="1">
                <a:highlight>
                  <a:srgbClr val="FF00FF"/>
                </a:highlight>
              </a:rPr>
              <a:t>ο</a:t>
            </a:r>
            <a:r>
              <a:rPr lang="el-GR" dirty="0" err="1"/>
              <a:t>μεν</a:t>
            </a:r>
            <a:r>
              <a:rPr lang="el-GR" dirty="0"/>
              <a:t> </a:t>
            </a:r>
            <a:r>
              <a:rPr lang="en-US" dirty="0"/>
              <a:t>(indicative) vs </a:t>
            </a:r>
            <a:r>
              <a:rPr lang="el-GR" dirty="0" err="1"/>
              <a:t>παιδεύ</a:t>
            </a:r>
            <a:r>
              <a:rPr lang="el-GR" dirty="0" err="1">
                <a:highlight>
                  <a:srgbClr val="FF00FF"/>
                </a:highlight>
              </a:rPr>
              <a:t>ω</a:t>
            </a:r>
            <a:r>
              <a:rPr lang="el-GR" dirty="0" err="1"/>
              <a:t>μεν</a:t>
            </a:r>
            <a:r>
              <a:rPr lang="en-US" dirty="0"/>
              <a:t> (subjunctive)</a:t>
            </a:r>
          </a:p>
          <a:p>
            <a:r>
              <a:rPr lang="en-US" dirty="0"/>
              <a:t>or </a:t>
            </a:r>
            <a:r>
              <a:rPr lang="el-GR" dirty="0" err="1"/>
              <a:t>παιδε</a:t>
            </a:r>
            <a:r>
              <a:rPr lang="en-US" dirty="0" err="1"/>
              <a:t>ύ</a:t>
            </a:r>
            <a:r>
              <a:rPr lang="el-GR" dirty="0">
                <a:highlight>
                  <a:srgbClr val="FF00FF"/>
                </a:highlight>
              </a:rPr>
              <a:t>ει</a:t>
            </a:r>
            <a:r>
              <a:rPr lang="el-GR" dirty="0"/>
              <a:t>ς</a:t>
            </a:r>
            <a:r>
              <a:rPr lang="en-US" dirty="0"/>
              <a:t> (indicative) vs</a:t>
            </a:r>
            <a:r>
              <a:rPr lang="el-GR" dirty="0"/>
              <a:t> </a:t>
            </a:r>
            <a:r>
              <a:rPr lang="el-GR" dirty="0" err="1"/>
              <a:t>παιδεύ</a:t>
            </a:r>
            <a:r>
              <a:rPr lang="el-GR" dirty="0" err="1">
                <a:highlight>
                  <a:srgbClr val="FF00FF"/>
                </a:highlight>
              </a:rPr>
              <a:t>ῃ</a:t>
            </a:r>
            <a:r>
              <a:rPr lang="el-GR" dirty="0" err="1"/>
              <a:t>ς</a:t>
            </a:r>
            <a:r>
              <a:rPr lang="en-US" dirty="0"/>
              <a:t> (subjunctive)</a:t>
            </a:r>
          </a:p>
          <a:p>
            <a:r>
              <a:rPr lang="en-US" dirty="0"/>
              <a:t>so: </a:t>
            </a:r>
            <a:r>
              <a:rPr lang="el-GR" dirty="0">
                <a:highlight>
                  <a:srgbClr val="FF00FF"/>
                </a:highlight>
              </a:rPr>
              <a:t>ο</a:t>
            </a:r>
            <a:r>
              <a:rPr lang="en-US" dirty="0">
                <a:highlight>
                  <a:srgbClr val="FF00FF"/>
                </a:highlight>
              </a:rPr>
              <a:t> &gt;</a:t>
            </a:r>
            <a:r>
              <a:rPr lang="el-GR" dirty="0">
                <a:highlight>
                  <a:srgbClr val="FF00FF"/>
                </a:highlight>
              </a:rPr>
              <a:t> ω</a:t>
            </a:r>
            <a:r>
              <a:rPr lang="en-US" dirty="0">
                <a:highlight>
                  <a:srgbClr val="FF00FF"/>
                </a:highlight>
              </a:rPr>
              <a:t>,</a:t>
            </a:r>
            <a:r>
              <a:rPr lang="el-GR" dirty="0">
                <a:highlight>
                  <a:srgbClr val="FF00FF"/>
                </a:highlight>
              </a:rPr>
              <a:t> ε </a:t>
            </a:r>
            <a:r>
              <a:rPr lang="en-US" dirty="0">
                <a:highlight>
                  <a:srgbClr val="FF00FF"/>
                </a:highlight>
              </a:rPr>
              <a:t>&gt; </a:t>
            </a:r>
            <a:r>
              <a:rPr lang="el-GR" dirty="0">
                <a:highlight>
                  <a:srgbClr val="FF00FF"/>
                </a:highlight>
              </a:rPr>
              <a:t>η</a:t>
            </a:r>
            <a:r>
              <a:rPr lang="en-US" dirty="0"/>
              <a:t> while personal ending marker stays the same</a:t>
            </a:r>
          </a:p>
          <a:p>
            <a:r>
              <a:rPr lang="en-US" dirty="0"/>
              <a:t>subjunctives have aspect, but they don’t have tense (remember, the indicative is the only mood that has tense [time information] and aspect [simple vs incomplete vs complete]: all other moods just have aspect)</a:t>
            </a:r>
          </a:p>
          <a:p>
            <a:r>
              <a:rPr lang="en-US" dirty="0"/>
              <a:t>subjunctives can have ‘present’ (i.e. incomplete), ‘aorist’ (i.e. simple), or perfect (i.e. complete) aspect. We will only learn forms for present and aorist aspect, since perfect forms of the subjunctive are not that commonly encountered</a:t>
            </a:r>
          </a:p>
        </p:txBody>
      </p:sp>
    </p:spTree>
    <p:extLst>
      <p:ext uri="{BB962C8B-B14F-4D97-AF65-F5344CB8AC3E}">
        <p14:creationId xmlns:p14="http://schemas.microsoft.com/office/powerpoint/2010/main" val="1383235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8F2EC-2AFA-9347-A3E9-9AF82166F225}"/>
              </a:ext>
            </a:extLst>
          </p:cNvPr>
          <p:cNvSpPr>
            <a:spLocks noGrp="1"/>
          </p:cNvSpPr>
          <p:nvPr>
            <p:ph type="title"/>
          </p:nvPr>
        </p:nvSpPr>
        <p:spPr/>
        <p:txBody>
          <a:bodyPr/>
          <a:lstStyle/>
          <a:p>
            <a:r>
              <a:rPr lang="en-US" dirty="0"/>
              <a:t>Independent subjunctive uses: 1. hortatory</a:t>
            </a:r>
          </a:p>
        </p:txBody>
      </p:sp>
      <p:sp>
        <p:nvSpPr>
          <p:cNvPr id="3" name="Content Placeholder 2">
            <a:extLst>
              <a:ext uri="{FF2B5EF4-FFF2-40B4-BE49-F238E27FC236}">
                <a16:creationId xmlns:a16="http://schemas.microsoft.com/office/drawing/2014/main" id="{5F71ADBE-F543-9B4B-8F6A-0D5319283E32}"/>
              </a:ext>
            </a:extLst>
          </p:cNvPr>
          <p:cNvSpPr>
            <a:spLocks noGrp="1"/>
          </p:cNvSpPr>
          <p:nvPr>
            <p:ph idx="1"/>
          </p:nvPr>
        </p:nvSpPr>
        <p:spPr/>
        <p:txBody>
          <a:bodyPr/>
          <a:lstStyle/>
          <a:p>
            <a:r>
              <a:rPr lang="en-US" dirty="0"/>
              <a:t>(we will only deal with independent subjunctive for now)</a:t>
            </a:r>
          </a:p>
          <a:p>
            <a:r>
              <a:rPr lang="en-US" dirty="0"/>
              <a:t>hortatory (from Latin </a:t>
            </a:r>
            <a:r>
              <a:rPr lang="en-US" dirty="0" err="1"/>
              <a:t>hortor</a:t>
            </a:r>
            <a:r>
              <a:rPr lang="en-US" dirty="0"/>
              <a:t>, </a:t>
            </a:r>
            <a:r>
              <a:rPr lang="en-US" dirty="0" err="1"/>
              <a:t>hortari</a:t>
            </a:r>
            <a:r>
              <a:rPr lang="en-US" dirty="0"/>
              <a:t> “to encourage, exhort”): really amounts to a kind of first person imperative.</a:t>
            </a:r>
          </a:p>
          <a:p>
            <a:r>
              <a:rPr lang="en-US" dirty="0"/>
              <a:t>e.g. </a:t>
            </a:r>
            <a:r>
              <a:rPr lang="en-US" dirty="0" err="1"/>
              <a:t>ἀ</a:t>
            </a:r>
            <a:r>
              <a:rPr lang="el-GR" dirty="0" err="1"/>
              <a:t>κούομεν</a:t>
            </a:r>
            <a:r>
              <a:rPr lang="el-GR" dirty="0"/>
              <a:t> </a:t>
            </a:r>
            <a:r>
              <a:rPr lang="en-US" dirty="0"/>
              <a:t>(indicative): ”we are listening”) vs </a:t>
            </a:r>
            <a:r>
              <a:rPr lang="el-GR" dirty="0" err="1"/>
              <a:t>ἀκούωμεν</a:t>
            </a:r>
            <a:r>
              <a:rPr lang="en-US" dirty="0"/>
              <a:t> (subjunctive): “let’s listen”</a:t>
            </a:r>
          </a:p>
          <a:p>
            <a:r>
              <a:rPr lang="en-US" dirty="0"/>
              <a:t>Usually in 1</a:t>
            </a:r>
            <a:r>
              <a:rPr lang="en-US" baseline="30000" dirty="0"/>
              <a:t>st</a:t>
            </a:r>
            <a:r>
              <a:rPr lang="en-US" dirty="0"/>
              <a:t> person, and often in plural.</a:t>
            </a:r>
          </a:p>
          <a:p>
            <a:r>
              <a:rPr lang="en-US" dirty="0"/>
              <a:t>Can be rendered as “let’s” (or “let us”) + verb.</a:t>
            </a:r>
          </a:p>
          <a:p>
            <a:r>
              <a:rPr lang="en-US" dirty="0"/>
              <a:t>Note: here “let’s/let us” ≠ “allow us” but = ”come on, let’s …”</a:t>
            </a:r>
          </a:p>
        </p:txBody>
      </p:sp>
    </p:spTree>
    <p:extLst>
      <p:ext uri="{BB962C8B-B14F-4D97-AF65-F5344CB8AC3E}">
        <p14:creationId xmlns:p14="http://schemas.microsoft.com/office/powerpoint/2010/main" val="905476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6A134-91DA-0240-9D5F-F9B21627A3D2}"/>
              </a:ext>
            </a:extLst>
          </p:cNvPr>
          <p:cNvSpPr>
            <a:spLocks noGrp="1"/>
          </p:cNvSpPr>
          <p:nvPr>
            <p:ph type="title"/>
          </p:nvPr>
        </p:nvSpPr>
        <p:spPr/>
        <p:txBody>
          <a:bodyPr/>
          <a:lstStyle/>
          <a:p>
            <a:r>
              <a:rPr lang="en-US" dirty="0"/>
              <a:t>Independent subjunctive uses: 2. prohibitive</a:t>
            </a:r>
          </a:p>
        </p:txBody>
      </p:sp>
      <p:sp>
        <p:nvSpPr>
          <p:cNvPr id="3" name="Content Placeholder 2">
            <a:extLst>
              <a:ext uri="{FF2B5EF4-FFF2-40B4-BE49-F238E27FC236}">
                <a16:creationId xmlns:a16="http://schemas.microsoft.com/office/drawing/2014/main" id="{5E0AEC51-0931-DD45-BD4F-AAAE563BEADA}"/>
              </a:ext>
            </a:extLst>
          </p:cNvPr>
          <p:cNvSpPr>
            <a:spLocks noGrp="1"/>
          </p:cNvSpPr>
          <p:nvPr>
            <p:ph idx="1"/>
          </p:nvPr>
        </p:nvSpPr>
        <p:spPr/>
        <p:txBody>
          <a:bodyPr/>
          <a:lstStyle/>
          <a:p>
            <a:r>
              <a:rPr lang="en-US" dirty="0"/>
              <a:t>As name implies, this really amounts to a negative imperative</a:t>
            </a:r>
          </a:p>
          <a:p>
            <a:r>
              <a:rPr lang="en-US" dirty="0"/>
              <a:t> E.g. </a:t>
            </a:r>
            <a:r>
              <a:rPr lang="el-GR" dirty="0" err="1"/>
              <a:t>οὐκ</a:t>
            </a:r>
            <a:r>
              <a:rPr lang="el-GR" dirty="0"/>
              <a:t> </a:t>
            </a:r>
            <a:r>
              <a:rPr lang="el-GR" dirty="0" err="1"/>
              <a:t>ἔλυσας</a:t>
            </a:r>
            <a:r>
              <a:rPr lang="en-US" dirty="0"/>
              <a:t> (aorist indicative) “You did not release” vs</a:t>
            </a:r>
            <a:r>
              <a:rPr lang="el-GR" dirty="0"/>
              <a:t> </a:t>
            </a:r>
            <a:r>
              <a:rPr lang="el-GR" dirty="0" err="1"/>
              <a:t>μὴ</a:t>
            </a:r>
            <a:r>
              <a:rPr lang="el-GR" dirty="0"/>
              <a:t> </a:t>
            </a:r>
            <a:r>
              <a:rPr lang="el-GR" dirty="0" err="1"/>
              <a:t>λύσῃς</a:t>
            </a:r>
            <a:r>
              <a:rPr lang="en-US" dirty="0"/>
              <a:t> (aorist subjunctive) “Don’t release!”</a:t>
            </a:r>
          </a:p>
          <a:p>
            <a:r>
              <a:rPr lang="en-US" dirty="0"/>
              <a:t>always used with</a:t>
            </a:r>
            <a:r>
              <a:rPr lang="el-GR" dirty="0"/>
              <a:t> </a:t>
            </a:r>
            <a:r>
              <a:rPr lang="el-GR" dirty="0" err="1"/>
              <a:t>μή</a:t>
            </a:r>
            <a:r>
              <a:rPr lang="en-US" dirty="0"/>
              <a:t> (</a:t>
            </a:r>
            <a:r>
              <a:rPr lang="el-GR" dirty="0" err="1"/>
              <a:t>οὐ</a:t>
            </a:r>
            <a:r>
              <a:rPr lang="en-US" dirty="0"/>
              <a:t> generally negates statements and the indicative)</a:t>
            </a:r>
          </a:p>
          <a:p>
            <a:r>
              <a:rPr lang="en-US" dirty="0"/>
              <a:t>always used with the aorist (simple/once off) aspect (so if you want to say “Don’t keep releasing” you need to use </a:t>
            </a:r>
            <a:r>
              <a:rPr lang="el-GR" dirty="0" err="1"/>
              <a:t>μή</a:t>
            </a:r>
            <a:r>
              <a:rPr lang="en-US" dirty="0"/>
              <a:t> + present imperative: </a:t>
            </a:r>
            <a:r>
              <a:rPr lang="el-GR" dirty="0" err="1"/>
              <a:t>μὴ</a:t>
            </a:r>
            <a:r>
              <a:rPr lang="el-GR" dirty="0"/>
              <a:t> </a:t>
            </a:r>
            <a:r>
              <a:rPr lang="el-GR" dirty="0" err="1"/>
              <a:t>λῦε</a:t>
            </a:r>
            <a:r>
              <a:rPr lang="en-US" dirty="0"/>
              <a:t>)</a:t>
            </a:r>
          </a:p>
        </p:txBody>
      </p:sp>
    </p:spTree>
    <p:extLst>
      <p:ext uri="{BB962C8B-B14F-4D97-AF65-F5344CB8AC3E}">
        <p14:creationId xmlns:p14="http://schemas.microsoft.com/office/powerpoint/2010/main" val="2761479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B14A2-2285-CA44-AF71-8F4AA1646D86}"/>
              </a:ext>
            </a:extLst>
          </p:cNvPr>
          <p:cNvSpPr>
            <a:spLocks noGrp="1"/>
          </p:cNvSpPr>
          <p:nvPr>
            <p:ph type="title"/>
          </p:nvPr>
        </p:nvSpPr>
        <p:spPr/>
        <p:txBody>
          <a:bodyPr/>
          <a:lstStyle/>
          <a:p>
            <a:r>
              <a:rPr lang="en-US" dirty="0"/>
              <a:t>Independent subjunctive uses: 3. Deliberative</a:t>
            </a:r>
          </a:p>
        </p:txBody>
      </p:sp>
      <p:sp>
        <p:nvSpPr>
          <p:cNvPr id="3" name="Content Placeholder 2">
            <a:extLst>
              <a:ext uri="{FF2B5EF4-FFF2-40B4-BE49-F238E27FC236}">
                <a16:creationId xmlns:a16="http://schemas.microsoft.com/office/drawing/2014/main" id="{0585A3CE-080C-DE4C-A4D0-851E59B386D7}"/>
              </a:ext>
            </a:extLst>
          </p:cNvPr>
          <p:cNvSpPr>
            <a:spLocks noGrp="1"/>
          </p:cNvSpPr>
          <p:nvPr>
            <p:ph idx="1"/>
          </p:nvPr>
        </p:nvSpPr>
        <p:spPr/>
        <p:txBody>
          <a:bodyPr/>
          <a:lstStyle/>
          <a:p>
            <a:r>
              <a:rPr lang="en-US" dirty="0"/>
              <a:t>As name implies, this is about presenting something as a deliberation or moment of decision-making</a:t>
            </a:r>
          </a:p>
          <a:p>
            <a:r>
              <a:rPr lang="en-US" dirty="0"/>
              <a:t>It’s in the form of a question but it is not about a question of fact but rather about what to do</a:t>
            </a:r>
          </a:p>
          <a:p>
            <a:r>
              <a:rPr lang="en-US" dirty="0"/>
              <a:t>E.g. </a:t>
            </a:r>
            <a:r>
              <a:rPr lang="el-GR" dirty="0" err="1"/>
              <a:t>γράφομεν</a:t>
            </a:r>
            <a:r>
              <a:rPr lang="en-US" dirty="0"/>
              <a:t>; (indicative) “Are we writing?” vs </a:t>
            </a:r>
            <a:r>
              <a:rPr lang="el-GR" dirty="0" err="1"/>
              <a:t>γράφωμεν</a:t>
            </a:r>
            <a:r>
              <a:rPr lang="en-US" dirty="0"/>
              <a:t>; (subjunctive) “Are we to write? Should we write?”</a:t>
            </a:r>
          </a:p>
          <a:p>
            <a:r>
              <a:rPr lang="en-US" dirty="0"/>
              <a:t>When you need a negative, </a:t>
            </a:r>
            <a:r>
              <a:rPr lang="el-GR" dirty="0"/>
              <a:t>μ</a:t>
            </a:r>
            <a:r>
              <a:rPr lang="en-US" dirty="0" err="1"/>
              <a:t>ή</a:t>
            </a:r>
            <a:r>
              <a:rPr lang="en-US" dirty="0"/>
              <a:t> is used</a:t>
            </a:r>
            <a:r>
              <a:rPr lang="el-GR" dirty="0"/>
              <a:t> (</a:t>
            </a:r>
            <a:r>
              <a:rPr lang="en-US" dirty="0"/>
              <a:t>because </a:t>
            </a:r>
            <a:r>
              <a:rPr lang="el-GR" dirty="0" err="1"/>
              <a:t>οὐ</a:t>
            </a:r>
            <a:r>
              <a:rPr lang="en-US" dirty="0"/>
              <a:t> negates factual statements or assertions): e.g. </a:t>
            </a:r>
            <a:r>
              <a:rPr lang="el-GR" dirty="0"/>
              <a:t>μ</a:t>
            </a:r>
            <a:r>
              <a:rPr lang="en-US" dirty="0" err="1"/>
              <a:t>ὴ</a:t>
            </a:r>
            <a:r>
              <a:rPr lang="el-GR" dirty="0"/>
              <a:t> </a:t>
            </a:r>
            <a:r>
              <a:rPr lang="el-GR" dirty="0" err="1"/>
              <a:t>γράφωμεν</a:t>
            </a:r>
            <a:r>
              <a:rPr lang="en-US" dirty="0"/>
              <a:t> “Are we not to write? Should we not write?”</a:t>
            </a:r>
          </a:p>
        </p:txBody>
      </p:sp>
    </p:spTree>
    <p:extLst>
      <p:ext uri="{BB962C8B-B14F-4D97-AF65-F5344CB8AC3E}">
        <p14:creationId xmlns:p14="http://schemas.microsoft.com/office/powerpoint/2010/main" val="2768747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84DAD-77B5-F744-8718-79B0CBED64F0}"/>
              </a:ext>
            </a:extLst>
          </p:cNvPr>
          <p:cNvSpPr>
            <a:spLocks noGrp="1"/>
          </p:cNvSpPr>
          <p:nvPr>
            <p:ph type="title"/>
          </p:nvPr>
        </p:nvSpPr>
        <p:spPr/>
        <p:txBody>
          <a:bodyPr>
            <a:normAutofit/>
          </a:bodyPr>
          <a:lstStyle/>
          <a:p>
            <a:r>
              <a:rPr lang="en-US" dirty="0"/>
              <a:t>Present active subjunctive:</a:t>
            </a:r>
            <a:br>
              <a:rPr lang="en-US" dirty="0"/>
            </a:br>
            <a:r>
              <a:rPr lang="el-GR" sz="2700" dirty="0" err="1">
                <a:highlight>
                  <a:srgbClr val="FF00FF"/>
                </a:highlight>
              </a:rPr>
              <a:t>παιδε</a:t>
            </a:r>
            <a:r>
              <a:rPr lang="en-US" sz="2700" dirty="0" err="1">
                <a:highlight>
                  <a:srgbClr val="FF00FF"/>
                </a:highlight>
              </a:rPr>
              <a:t>ύ</a:t>
            </a:r>
            <a:r>
              <a:rPr lang="el-GR" sz="2700" dirty="0">
                <a:highlight>
                  <a:srgbClr val="FF00FF"/>
                </a:highlight>
              </a:rPr>
              <a:t>ω</a:t>
            </a:r>
            <a:r>
              <a:rPr lang="el-GR" sz="2700" dirty="0"/>
              <a:t>, παιδεύσω, </a:t>
            </a:r>
            <a:r>
              <a:rPr lang="el-GR" sz="2700" dirty="0" err="1"/>
              <a:t>ἐπαίδευσα</a:t>
            </a:r>
            <a:r>
              <a:rPr lang="el-GR" sz="2700" dirty="0"/>
              <a:t>, </a:t>
            </a:r>
            <a:r>
              <a:rPr lang="el-GR" sz="2700" dirty="0" err="1"/>
              <a:t>πεπαίδευκα</a:t>
            </a:r>
            <a:r>
              <a:rPr lang="el-GR" sz="2700" dirty="0"/>
              <a:t>, </a:t>
            </a:r>
            <a:r>
              <a:rPr lang="el-GR" sz="2700" dirty="0" err="1"/>
              <a:t>πεπαίδευμαι</a:t>
            </a:r>
            <a:r>
              <a:rPr lang="el-GR" sz="2700" dirty="0"/>
              <a:t>, </a:t>
            </a:r>
            <a:r>
              <a:rPr lang="el-GR" sz="2700" dirty="0" err="1"/>
              <a:t>ἐπαιδεύθην</a:t>
            </a:r>
            <a:endParaRPr lang="en-US" sz="2700" dirty="0"/>
          </a:p>
        </p:txBody>
      </p:sp>
      <p:graphicFrame>
        <p:nvGraphicFramePr>
          <p:cNvPr id="4" name="Table 4">
            <a:extLst>
              <a:ext uri="{FF2B5EF4-FFF2-40B4-BE49-F238E27FC236}">
                <a16:creationId xmlns:a16="http://schemas.microsoft.com/office/drawing/2014/main" id="{3E89EEA1-2571-1244-A67A-4DB4ACF81AE5}"/>
              </a:ext>
            </a:extLst>
          </p:cNvPr>
          <p:cNvGraphicFramePr>
            <a:graphicFrameLocks noGrp="1"/>
          </p:cNvGraphicFramePr>
          <p:nvPr>
            <p:ph idx="1"/>
            <p:extLst>
              <p:ext uri="{D42A27DB-BD31-4B8C-83A1-F6EECF244321}">
                <p14:modId xmlns:p14="http://schemas.microsoft.com/office/powerpoint/2010/main" val="48612063"/>
              </p:ext>
            </p:extLst>
          </p:nvPr>
        </p:nvGraphicFramePr>
        <p:xfrm>
          <a:off x="838200" y="1825625"/>
          <a:ext cx="10515597" cy="259588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4104901927"/>
                    </a:ext>
                  </a:extLst>
                </a:gridCol>
                <a:gridCol w="3505199">
                  <a:extLst>
                    <a:ext uri="{9D8B030D-6E8A-4147-A177-3AD203B41FA5}">
                      <a16:colId xmlns:a16="http://schemas.microsoft.com/office/drawing/2014/main" val="2409078046"/>
                    </a:ext>
                  </a:extLst>
                </a:gridCol>
                <a:gridCol w="3505199">
                  <a:extLst>
                    <a:ext uri="{9D8B030D-6E8A-4147-A177-3AD203B41FA5}">
                      <a16:colId xmlns:a16="http://schemas.microsoft.com/office/drawing/2014/main" val="3400695150"/>
                    </a:ext>
                  </a:extLst>
                </a:gridCol>
              </a:tblGrid>
              <a:tr h="370840">
                <a:tc>
                  <a:txBody>
                    <a:bodyPr/>
                    <a:lstStyle/>
                    <a:p>
                      <a:endParaRPr lang="en-US"/>
                    </a:p>
                  </a:txBody>
                  <a:tcPr/>
                </a:tc>
                <a:tc>
                  <a:txBody>
                    <a:bodyPr/>
                    <a:lstStyle/>
                    <a:p>
                      <a:r>
                        <a:rPr lang="en-US" dirty="0"/>
                        <a:t>Form</a:t>
                      </a:r>
                    </a:p>
                  </a:txBody>
                  <a:tcPr/>
                </a:tc>
                <a:tc>
                  <a:txBody>
                    <a:bodyPr/>
                    <a:lstStyle/>
                    <a:p>
                      <a:r>
                        <a:rPr lang="en-US" dirty="0"/>
                        <a:t>Ending</a:t>
                      </a:r>
                    </a:p>
                  </a:txBody>
                  <a:tcPr/>
                </a:tc>
                <a:extLst>
                  <a:ext uri="{0D108BD9-81ED-4DB2-BD59-A6C34878D82A}">
                    <a16:rowId xmlns:a16="http://schemas.microsoft.com/office/drawing/2014/main" val="711216281"/>
                  </a:ext>
                </a:extLst>
              </a:tr>
              <a:tr h="370840">
                <a:tc>
                  <a:txBody>
                    <a:bodyPr/>
                    <a:lstStyle/>
                    <a:p>
                      <a:endParaRPr lang="en-US"/>
                    </a:p>
                  </a:txBody>
                  <a:tcPr/>
                </a:tc>
                <a:tc>
                  <a:txBody>
                    <a:bodyPr/>
                    <a:lstStyle/>
                    <a:p>
                      <a:r>
                        <a:rPr lang="el-GR" dirty="0" err="1"/>
                        <a:t>παιδε</a:t>
                      </a:r>
                      <a:r>
                        <a:rPr lang="en-US" dirty="0" err="1"/>
                        <a:t>ύ</a:t>
                      </a:r>
                      <a:r>
                        <a:rPr lang="el-GR" dirty="0"/>
                        <a:t>ω</a:t>
                      </a:r>
                      <a:endParaRPr lang="en-US" dirty="0"/>
                    </a:p>
                  </a:txBody>
                  <a:tcPr/>
                </a:tc>
                <a:tc>
                  <a:txBody>
                    <a:bodyPr/>
                    <a:lstStyle/>
                    <a:p>
                      <a:r>
                        <a:rPr lang="en-US" dirty="0"/>
                        <a:t>-</a:t>
                      </a:r>
                      <a:r>
                        <a:rPr lang="el-GR" dirty="0"/>
                        <a:t>ω</a:t>
                      </a:r>
                      <a:endParaRPr lang="en-US" dirty="0"/>
                    </a:p>
                  </a:txBody>
                  <a:tcPr/>
                </a:tc>
                <a:extLst>
                  <a:ext uri="{0D108BD9-81ED-4DB2-BD59-A6C34878D82A}">
                    <a16:rowId xmlns:a16="http://schemas.microsoft.com/office/drawing/2014/main" val="336376072"/>
                  </a:ext>
                </a:extLst>
              </a:tr>
              <a:tr h="370840">
                <a:tc>
                  <a:txBody>
                    <a:bodyPr/>
                    <a:lstStyle/>
                    <a:p>
                      <a:endParaRPr lang="en-US"/>
                    </a:p>
                  </a:txBody>
                  <a:tcPr/>
                </a:tc>
                <a:tc>
                  <a:txBody>
                    <a:bodyPr/>
                    <a:lstStyle/>
                    <a:p>
                      <a:r>
                        <a:rPr lang="el-GR" dirty="0" err="1"/>
                        <a:t>παιδε</a:t>
                      </a:r>
                      <a:r>
                        <a:rPr lang="en-US" dirty="0" err="1"/>
                        <a:t>ύ</a:t>
                      </a:r>
                      <a:r>
                        <a:rPr lang="el-GR" dirty="0" err="1"/>
                        <a:t>ῃς</a:t>
                      </a:r>
                      <a:endParaRPr lang="en-US" dirty="0"/>
                    </a:p>
                  </a:txBody>
                  <a:tcPr/>
                </a:tc>
                <a:tc>
                  <a:txBody>
                    <a:bodyPr/>
                    <a:lstStyle/>
                    <a:p>
                      <a:r>
                        <a:rPr lang="en-US" dirty="0"/>
                        <a:t>-</a:t>
                      </a:r>
                      <a:r>
                        <a:rPr lang="el-GR" dirty="0" err="1"/>
                        <a:t>ῃς</a:t>
                      </a:r>
                      <a:endParaRPr lang="en-US" dirty="0"/>
                    </a:p>
                  </a:txBody>
                  <a:tcPr/>
                </a:tc>
                <a:extLst>
                  <a:ext uri="{0D108BD9-81ED-4DB2-BD59-A6C34878D82A}">
                    <a16:rowId xmlns:a16="http://schemas.microsoft.com/office/drawing/2014/main" val="2163562143"/>
                  </a:ext>
                </a:extLst>
              </a:tr>
              <a:tr h="370840">
                <a:tc>
                  <a:txBody>
                    <a:bodyPr/>
                    <a:lstStyle/>
                    <a:p>
                      <a:endParaRPr lang="en-US"/>
                    </a:p>
                  </a:txBody>
                  <a:tcPr/>
                </a:tc>
                <a:tc>
                  <a:txBody>
                    <a:bodyPr/>
                    <a:lstStyle/>
                    <a:p>
                      <a:r>
                        <a:rPr lang="el-GR" dirty="0" err="1"/>
                        <a:t>παιδε</a:t>
                      </a:r>
                      <a:r>
                        <a:rPr lang="en-US" dirty="0" err="1"/>
                        <a:t>ύ</a:t>
                      </a:r>
                      <a:r>
                        <a:rPr lang="el-GR" dirty="0" err="1"/>
                        <a:t>ῃ</a:t>
                      </a:r>
                      <a:endParaRPr lang="en-US" dirty="0"/>
                    </a:p>
                  </a:txBody>
                  <a:tcPr/>
                </a:tc>
                <a:tc>
                  <a:txBody>
                    <a:bodyPr/>
                    <a:lstStyle/>
                    <a:p>
                      <a:r>
                        <a:rPr lang="en-US" dirty="0"/>
                        <a:t>-</a:t>
                      </a:r>
                      <a:r>
                        <a:rPr lang="el-GR" dirty="0" err="1"/>
                        <a:t>ῃ</a:t>
                      </a:r>
                      <a:endParaRPr lang="en-US" dirty="0"/>
                    </a:p>
                  </a:txBody>
                  <a:tcPr/>
                </a:tc>
                <a:extLst>
                  <a:ext uri="{0D108BD9-81ED-4DB2-BD59-A6C34878D82A}">
                    <a16:rowId xmlns:a16="http://schemas.microsoft.com/office/drawing/2014/main" val="288559975"/>
                  </a:ext>
                </a:extLst>
              </a:tr>
              <a:tr h="370840">
                <a:tc>
                  <a:txBody>
                    <a:bodyPr/>
                    <a:lstStyle/>
                    <a:p>
                      <a:endParaRPr lang="en-US"/>
                    </a:p>
                  </a:txBody>
                  <a:tcPr/>
                </a:tc>
                <a:tc>
                  <a:txBody>
                    <a:bodyPr/>
                    <a:lstStyle/>
                    <a:p>
                      <a:r>
                        <a:rPr lang="el-GR" dirty="0" err="1"/>
                        <a:t>παιδε</a:t>
                      </a:r>
                      <a:r>
                        <a:rPr lang="en-US" dirty="0" err="1"/>
                        <a:t>ύ</a:t>
                      </a:r>
                      <a:r>
                        <a:rPr lang="el-GR" dirty="0" err="1"/>
                        <a:t>ωμεν</a:t>
                      </a:r>
                      <a:endParaRPr lang="en-US" dirty="0"/>
                    </a:p>
                  </a:txBody>
                  <a:tcPr/>
                </a:tc>
                <a:tc>
                  <a:txBody>
                    <a:bodyPr/>
                    <a:lstStyle/>
                    <a:p>
                      <a:r>
                        <a:rPr lang="en-US" dirty="0"/>
                        <a:t>-</a:t>
                      </a:r>
                      <a:r>
                        <a:rPr lang="el-GR" dirty="0" err="1"/>
                        <a:t>ωμεν</a:t>
                      </a:r>
                      <a:endParaRPr lang="en-US" dirty="0"/>
                    </a:p>
                  </a:txBody>
                  <a:tcPr/>
                </a:tc>
                <a:extLst>
                  <a:ext uri="{0D108BD9-81ED-4DB2-BD59-A6C34878D82A}">
                    <a16:rowId xmlns:a16="http://schemas.microsoft.com/office/drawing/2014/main" val="1971029804"/>
                  </a:ext>
                </a:extLst>
              </a:tr>
              <a:tr h="370840">
                <a:tc>
                  <a:txBody>
                    <a:bodyPr/>
                    <a:lstStyle/>
                    <a:p>
                      <a:endParaRPr lang="en-US"/>
                    </a:p>
                  </a:txBody>
                  <a:tcPr/>
                </a:tc>
                <a:tc>
                  <a:txBody>
                    <a:bodyPr/>
                    <a:lstStyle/>
                    <a:p>
                      <a:r>
                        <a:rPr lang="el-GR" dirty="0" err="1"/>
                        <a:t>παιδε</a:t>
                      </a:r>
                      <a:r>
                        <a:rPr lang="en-US" dirty="0" err="1"/>
                        <a:t>ύ</a:t>
                      </a:r>
                      <a:r>
                        <a:rPr lang="el-GR" dirty="0" err="1"/>
                        <a:t>ητε</a:t>
                      </a:r>
                      <a:endParaRPr lang="en-US" dirty="0"/>
                    </a:p>
                  </a:txBody>
                  <a:tcPr/>
                </a:tc>
                <a:tc>
                  <a:txBody>
                    <a:bodyPr/>
                    <a:lstStyle/>
                    <a:p>
                      <a:r>
                        <a:rPr lang="en-US" dirty="0"/>
                        <a:t>-</a:t>
                      </a:r>
                      <a:r>
                        <a:rPr lang="el-GR" dirty="0" err="1"/>
                        <a:t>ητε</a:t>
                      </a:r>
                      <a:endParaRPr lang="en-US" dirty="0"/>
                    </a:p>
                  </a:txBody>
                  <a:tcPr/>
                </a:tc>
                <a:extLst>
                  <a:ext uri="{0D108BD9-81ED-4DB2-BD59-A6C34878D82A}">
                    <a16:rowId xmlns:a16="http://schemas.microsoft.com/office/drawing/2014/main" val="4155629929"/>
                  </a:ext>
                </a:extLst>
              </a:tr>
              <a:tr h="370840">
                <a:tc>
                  <a:txBody>
                    <a:bodyPr/>
                    <a:lstStyle/>
                    <a:p>
                      <a:endParaRPr lang="en-US"/>
                    </a:p>
                  </a:txBody>
                  <a:tcPr/>
                </a:tc>
                <a:tc>
                  <a:txBody>
                    <a:bodyPr/>
                    <a:lstStyle/>
                    <a:p>
                      <a:r>
                        <a:rPr lang="el-GR" dirty="0" err="1"/>
                        <a:t>παιδε</a:t>
                      </a:r>
                      <a:r>
                        <a:rPr lang="en-US" dirty="0" err="1"/>
                        <a:t>ύ</a:t>
                      </a:r>
                      <a:r>
                        <a:rPr lang="el-GR" dirty="0" err="1"/>
                        <a:t>ωσι</a:t>
                      </a:r>
                      <a:r>
                        <a:rPr lang="el-GR" dirty="0"/>
                        <a:t>(ν)</a:t>
                      </a:r>
                      <a:endParaRPr lang="en-US" dirty="0"/>
                    </a:p>
                  </a:txBody>
                  <a:tcPr/>
                </a:tc>
                <a:tc>
                  <a:txBody>
                    <a:bodyPr/>
                    <a:lstStyle/>
                    <a:p>
                      <a:r>
                        <a:rPr lang="en-US" dirty="0"/>
                        <a:t>-</a:t>
                      </a:r>
                      <a:r>
                        <a:rPr lang="el-GR" dirty="0" err="1"/>
                        <a:t>ωσι</a:t>
                      </a:r>
                      <a:r>
                        <a:rPr lang="el-GR" dirty="0"/>
                        <a:t>(ν)</a:t>
                      </a:r>
                      <a:endParaRPr lang="en-US" dirty="0"/>
                    </a:p>
                  </a:txBody>
                  <a:tcPr/>
                </a:tc>
                <a:extLst>
                  <a:ext uri="{0D108BD9-81ED-4DB2-BD59-A6C34878D82A}">
                    <a16:rowId xmlns:a16="http://schemas.microsoft.com/office/drawing/2014/main" val="545854096"/>
                  </a:ext>
                </a:extLst>
              </a:tr>
            </a:tbl>
          </a:graphicData>
        </a:graphic>
      </p:graphicFrame>
    </p:spTree>
    <p:extLst>
      <p:ext uri="{BB962C8B-B14F-4D97-AF65-F5344CB8AC3E}">
        <p14:creationId xmlns:p14="http://schemas.microsoft.com/office/powerpoint/2010/main" val="176313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635C-9700-F64C-BB12-DC154584640D}"/>
              </a:ext>
            </a:extLst>
          </p:cNvPr>
          <p:cNvSpPr>
            <a:spLocks noGrp="1"/>
          </p:cNvSpPr>
          <p:nvPr>
            <p:ph type="title"/>
          </p:nvPr>
        </p:nvSpPr>
        <p:spPr/>
        <p:txBody>
          <a:bodyPr>
            <a:normAutofit/>
          </a:bodyPr>
          <a:lstStyle/>
          <a:p>
            <a:r>
              <a:rPr lang="en-US" dirty="0"/>
              <a:t>Present middle/passive subjunctive:</a:t>
            </a:r>
            <a:br>
              <a:rPr lang="en-US" dirty="0"/>
            </a:br>
            <a:r>
              <a:rPr lang="el-GR" sz="2200" dirty="0" err="1">
                <a:highlight>
                  <a:srgbClr val="FF00FF"/>
                </a:highlight>
              </a:rPr>
              <a:t>παιδε</a:t>
            </a:r>
            <a:r>
              <a:rPr lang="en-US" sz="2200" dirty="0" err="1">
                <a:highlight>
                  <a:srgbClr val="FF00FF"/>
                </a:highlight>
              </a:rPr>
              <a:t>ύ</a:t>
            </a:r>
            <a:r>
              <a:rPr lang="el-GR" sz="2200" dirty="0">
                <a:highlight>
                  <a:srgbClr val="FF00FF"/>
                </a:highlight>
              </a:rPr>
              <a:t>ω</a:t>
            </a:r>
            <a:r>
              <a:rPr lang="el-GR" sz="2200" dirty="0"/>
              <a:t>, παιδεύσω, </a:t>
            </a:r>
            <a:r>
              <a:rPr lang="el-GR" sz="2200" dirty="0" err="1"/>
              <a:t>ἐπαίδευσα</a:t>
            </a:r>
            <a:r>
              <a:rPr lang="el-GR" sz="2200" dirty="0"/>
              <a:t>, </a:t>
            </a:r>
            <a:r>
              <a:rPr lang="el-GR" sz="2200" dirty="0" err="1"/>
              <a:t>πεπαίδευκα</a:t>
            </a:r>
            <a:r>
              <a:rPr lang="el-GR" sz="2200" dirty="0"/>
              <a:t>, </a:t>
            </a:r>
            <a:r>
              <a:rPr lang="el-GR" sz="2200" dirty="0" err="1"/>
              <a:t>πεπαίδευμαι</a:t>
            </a:r>
            <a:r>
              <a:rPr lang="el-GR" sz="2200" dirty="0"/>
              <a:t>, </a:t>
            </a:r>
            <a:r>
              <a:rPr lang="el-GR" sz="2200" dirty="0" err="1"/>
              <a:t>ἐπαιδεύθην</a:t>
            </a:r>
            <a:endParaRPr lang="en-US" sz="2200" dirty="0"/>
          </a:p>
        </p:txBody>
      </p:sp>
      <p:graphicFrame>
        <p:nvGraphicFramePr>
          <p:cNvPr id="4" name="Table 4">
            <a:extLst>
              <a:ext uri="{FF2B5EF4-FFF2-40B4-BE49-F238E27FC236}">
                <a16:creationId xmlns:a16="http://schemas.microsoft.com/office/drawing/2014/main" id="{17FE3B7F-09B5-A248-B06C-A8BDF9F5E01F}"/>
              </a:ext>
            </a:extLst>
          </p:cNvPr>
          <p:cNvGraphicFramePr>
            <a:graphicFrameLocks noGrp="1"/>
          </p:cNvGraphicFramePr>
          <p:nvPr>
            <p:ph idx="1"/>
            <p:extLst>
              <p:ext uri="{D42A27DB-BD31-4B8C-83A1-F6EECF244321}">
                <p14:modId xmlns:p14="http://schemas.microsoft.com/office/powerpoint/2010/main" val="1677179244"/>
              </p:ext>
            </p:extLst>
          </p:nvPr>
        </p:nvGraphicFramePr>
        <p:xfrm>
          <a:off x="838200" y="1825625"/>
          <a:ext cx="10515597" cy="259588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767396225"/>
                    </a:ext>
                  </a:extLst>
                </a:gridCol>
                <a:gridCol w="3505199">
                  <a:extLst>
                    <a:ext uri="{9D8B030D-6E8A-4147-A177-3AD203B41FA5}">
                      <a16:colId xmlns:a16="http://schemas.microsoft.com/office/drawing/2014/main" val="4209521336"/>
                    </a:ext>
                  </a:extLst>
                </a:gridCol>
                <a:gridCol w="3505199">
                  <a:extLst>
                    <a:ext uri="{9D8B030D-6E8A-4147-A177-3AD203B41FA5}">
                      <a16:colId xmlns:a16="http://schemas.microsoft.com/office/drawing/2014/main" val="2297635968"/>
                    </a:ext>
                  </a:extLst>
                </a:gridCol>
              </a:tblGrid>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559306975"/>
                  </a:ext>
                </a:extLst>
              </a:tr>
              <a:tr h="370840">
                <a:tc>
                  <a:txBody>
                    <a:bodyPr/>
                    <a:lstStyle/>
                    <a:p>
                      <a:endParaRPr lang="en-US"/>
                    </a:p>
                  </a:txBody>
                  <a:tcPr/>
                </a:tc>
                <a:tc>
                  <a:txBody>
                    <a:bodyPr/>
                    <a:lstStyle/>
                    <a:p>
                      <a:r>
                        <a:rPr lang="el-GR" dirty="0" err="1"/>
                        <a:t>παιδεύωμαι</a:t>
                      </a:r>
                      <a:endParaRPr lang="en-US" dirty="0"/>
                    </a:p>
                  </a:txBody>
                  <a:tcPr/>
                </a:tc>
                <a:tc>
                  <a:txBody>
                    <a:bodyPr/>
                    <a:lstStyle/>
                    <a:p>
                      <a:r>
                        <a:rPr lang="en-US" dirty="0"/>
                        <a:t>-</a:t>
                      </a:r>
                      <a:r>
                        <a:rPr lang="el-GR" dirty="0" err="1"/>
                        <a:t>ωμαι</a:t>
                      </a:r>
                      <a:endParaRPr lang="en-US" dirty="0"/>
                    </a:p>
                  </a:txBody>
                  <a:tcPr/>
                </a:tc>
                <a:extLst>
                  <a:ext uri="{0D108BD9-81ED-4DB2-BD59-A6C34878D82A}">
                    <a16:rowId xmlns:a16="http://schemas.microsoft.com/office/drawing/2014/main" val="1607963018"/>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παιδεύῃ</a:t>
                      </a:r>
                      <a:endParaRPr lang="en-US" dirty="0"/>
                    </a:p>
                  </a:txBody>
                  <a:tcPr/>
                </a:tc>
                <a:tc>
                  <a:txBody>
                    <a:bodyPr/>
                    <a:lstStyle/>
                    <a:p>
                      <a:r>
                        <a:rPr lang="en-US" dirty="0"/>
                        <a:t>-</a:t>
                      </a:r>
                      <a:r>
                        <a:rPr lang="el-GR" dirty="0" err="1"/>
                        <a:t>ῃ</a:t>
                      </a:r>
                      <a:endParaRPr lang="en-US" dirty="0"/>
                    </a:p>
                  </a:txBody>
                  <a:tcPr/>
                </a:tc>
                <a:extLst>
                  <a:ext uri="{0D108BD9-81ED-4DB2-BD59-A6C34878D82A}">
                    <a16:rowId xmlns:a16="http://schemas.microsoft.com/office/drawing/2014/main" val="1476377849"/>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παιδεύηται</a:t>
                      </a:r>
                      <a:endParaRPr lang="en-US" dirty="0"/>
                    </a:p>
                  </a:txBody>
                  <a:tcPr/>
                </a:tc>
                <a:tc>
                  <a:txBody>
                    <a:bodyPr/>
                    <a:lstStyle/>
                    <a:p>
                      <a:r>
                        <a:rPr lang="en-US" dirty="0"/>
                        <a:t>-</a:t>
                      </a:r>
                      <a:r>
                        <a:rPr lang="el-GR" dirty="0" err="1"/>
                        <a:t>ηται</a:t>
                      </a:r>
                      <a:endParaRPr lang="en-US" dirty="0"/>
                    </a:p>
                  </a:txBody>
                  <a:tcPr/>
                </a:tc>
                <a:extLst>
                  <a:ext uri="{0D108BD9-81ED-4DB2-BD59-A6C34878D82A}">
                    <a16:rowId xmlns:a16="http://schemas.microsoft.com/office/drawing/2014/main" val="3464476088"/>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παιδευώμεθα</a:t>
                      </a:r>
                      <a:endParaRPr lang="en-US" dirty="0"/>
                    </a:p>
                  </a:txBody>
                  <a:tcPr/>
                </a:tc>
                <a:tc>
                  <a:txBody>
                    <a:bodyPr/>
                    <a:lstStyle/>
                    <a:p>
                      <a:r>
                        <a:rPr lang="en-US" dirty="0"/>
                        <a:t>-</a:t>
                      </a:r>
                      <a:r>
                        <a:rPr lang="el-GR" dirty="0" err="1"/>
                        <a:t>ωμεθα</a:t>
                      </a:r>
                      <a:endParaRPr lang="en-US" dirty="0"/>
                    </a:p>
                  </a:txBody>
                  <a:tcPr/>
                </a:tc>
                <a:extLst>
                  <a:ext uri="{0D108BD9-81ED-4DB2-BD59-A6C34878D82A}">
                    <a16:rowId xmlns:a16="http://schemas.microsoft.com/office/drawing/2014/main" val="1540027371"/>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παιδεύησθε</a:t>
                      </a:r>
                      <a:endParaRPr lang="en-US" dirty="0"/>
                    </a:p>
                  </a:txBody>
                  <a:tcPr/>
                </a:tc>
                <a:tc>
                  <a:txBody>
                    <a:bodyPr/>
                    <a:lstStyle/>
                    <a:p>
                      <a:r>
                        <a:rPr lang="en-US" dirty="0"/>
                        <a:t>-</a:t>
                      </a:r>
                      <a:r>
                        <a:rPr lang="el-GR" dirty="0" err="1"/>
                        <a:t>ησθε</a:t>
                      </a:r>
                      <a:endParaRPr lang="en-US" dirty="0"/>
                    </a:p>
                  </a:txBody>
                  <a:tcPr/>
                </a:tc>
                <a:extLst>
                  <a:ext uri="{0D108BD9-81ED-4DB2-BD59-A6C34878D82A}">
                    <a16:rowId xmlns:a16="http://schemas.microsoft.com/office/drawing/2014/main" val="2013506085"/>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err="1"/>
                        <a:t>παιδεύωνται</a:t>
                      </a:r>
                      <a:endParaRPr lang="en-US" dirty="0"/>
                    </a:p>
                  </a:txBody>
                  <a:tcPr/>
                </a:tc>
                <a:tc>
                  <a:txBody>
                    <a:bodyPr/>
                    <a:lstStyle/>
                    <a:p>
                      <a:r>
                        <a:rPr lang="en-US" dirty="0"/>
                        <a:t>-</a:t>
                      </a:r>
                      <a:r>
                        <a:rPr lang="el-GR" dirty="0" err="1"/>
                        <a:t>ωνται</a:t>
                      </a:r>
                      <a:endParaRPr lang="en-US" dirty="0"/>
                    </a:p>
                  </a:txBody>
                  <a:tcPr/>
                </a:tc>
                <a:extLst>
                  <a:ext uri="{0D108BD9-81ED-4DB2-BD59-A6C34878D82A}">
                    <a16:rowId xmlns:a16="http://schemas.microsoft.com/office/drawing/2014/main" val="2861425389"/>
                  </a:ext>
                </a:extLst>
              </a:tr>
            </a:tbl>
          </a:graphicData>
        </a:graphic>
      </p:graphicFrame>
    </p:spTree>
    <p:extLst>
      <p:ext uri="{BB962C8B-B14F-4D97-AF65-F5344CB8AC3E}">
        <p14:creationId xmlns:p14="http://schemas.microsoft.com/office/powerpoint/2010/main" val="2154071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1024</TotalTime>
  <Words>1357</Words>
  <Application>Microsoft Macintosh PowerPoint</Application>
  <PresentationFormat>Widescreen</PresentationFormat>
  <Paragraphs>164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Lesson 35: Subjunctive</vt:lpstr>
      <vt:lpstr>Mood, tense, aspect, voice, person, number</vt:lpstr>
      <vt:lpstr>More about the subjunctive</vt:lpstr>
      <vt:lpstr>What does the subjunctive look like in Greek?</vt:lpstr>
      <vt:lpstr>Independent subjunctive uses: 1. hortatory</vt:lpstr>
      <vt:lpstr>Independent subjunctive uses: 2. prohibitive</vt:lpstr>
      <vt:lpstr>Independent subjunctive uses: 3. Deliberative</vt:lpstr>
      <vt:lpstr>Present active subjunctive: παιδεύω, παιδεύσω, ἐπαίδευσα, πεπαίδευκα, πεπαίδευμαι, ἐπαιδεύθην</vt:lpstr>
      <vt:lpstr>Present middle/passive subjunctive: παιδεύω, παιδεύσω, ἐπαίδευσα, πεπαίδευκα, πεπαίδευμαι, ἐπαιδεύθην</vt:lpstr>
      <vt:lpstr>First aorist active subjunctive: παιδεύω, παιδεύσω, ἐπαίδευσα, πεπαίδευκα, πεπαίδευμαι, ἐπαιδεύθην</vt:lpstr>
      <vt:lpstr>First aorist middle subjunctive: παιδεύω, παιδεύσω, ἐπαίδευσα, πεπαίδευκα, πεπαίδευμαι, ἐπαιδεύθην</vt:lpstr>
      <vt:lpstr>First aorist passive subjunctive: παιδεύω, παιδεύσω, ἐπαίδευσα, πεπαίδευκα, πεπαίδευμαι, ἐπαιδεύθην</vt:lpstr>
      <vt:lpstr>Second aorist active subjunctive: βάλλω, βαλῶ, ἔβαλον, βέβληκα, βέβλημαι, ἐβλήθην</vt:lpstr>
      <vt:lpstr>Second aorist middle subjunctive: βάλλω, βαλῶ, ἔβαλον, βέβληκα, βέβλημαι, ἐβλήθην</vt:lpstr>
      <vt:lpstr>Present subjunctives of contract(ed) verbs</vt:lpstr>
      <vt:lpstr>Present subjunctives of contract(ed) verbs cont’d</vt:lpstr>
      <vt:lpstr>Subjunctive of εἰμί  Subjunctive of οἶδα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35: Subjunctive</dc:title>
  <dc:creator>Alexander J. Hollmann</dc:creator>
  <cp:lastModifiedBy>Alexander J. Hollmann</cp:lastModifiedBy>
  <cp:revision>20</cp:revision>
  <dcterms:created xsi:type="dcterms:W3CDTF">2022-03-28T04:41:58Z</dcterms:created>
  <dcterms:modified xsi:type="dcterms:W3CDTF">2024-03-25T05:37:15Z</dcterms:modified>
</cp:coreProperties>
</file>