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28"/>
  </p:normalViewPr>
  <p:slideViewPr>
    <p:cSldViewPr snapToGrid="0" snapToObjects="1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E8F8D-6C50-694B-82EA-67F725767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9AB7D-BC1A-0843-BA37-426CEA263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207E1-6DBA-5B48-B80D-841D4A197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6365-AAA8-4946-80DA-9E85F92D8684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2E46F-0428-5543-8586-8B7D206F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066A3-85F9-C646-B3DF-383112EB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6435-9E7E-CE46-A4FD-172E48DC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7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07222-2F00-2744-82ED-16818C1D6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7E5A9-284D-E548-8462-81B1907C7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DF904-4D2D-604F-86A7-A8C8B772F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6365-AAA8-4946-80DA-9E85F92D8684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41282-DE82-C84E-8080-66C05BA2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3CB18-1151-8645-AE8B-A56AD04B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6435-9E7E-CE46-A4FD-172E48DC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7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858E65-1757-0244-95BB-8DBB087AB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8B40F-E423-F54E-B23D-10E979B45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EDF48-DFC4-0D4C-979E-E07841F5A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6365-AAA8-4946-80DA-9E85F92D8684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DDE08-55AE-1A42-B6AF-C92B7434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5DFF-FE44-694D-A708-A98B1879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6435-9E7E-CE46-A4FD-172E48DC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8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B8283-3C80-AC43-975A-9B02A8D7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C754B-66E3-7B48-A3E2-798D5526B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3A0DB-F901-D641-847C-1A413F38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6365-AAA8-4946-80DA-9E85F92D8684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65989-EC71-8449-BA23-3CC9D90DC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94A8A-7237-FA42-897A-133F457A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6435-9E7E-CE46-A4FD-172E48DC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C4FFF-83A9-1C48-9E96-F3DF6417F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543BD-2AA4-C844-BACE-D92072E3A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EC4EC-1C31-F947-B45E-8BB59C349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6365-AAA8-4946-80DA-9E85F92D8684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3CD9D-7492-3F44-83DC-09660C8B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9ACF6-C31C-2D4C-B42F-B7583207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6435-9E7E-CE46-A4FD-172E48DC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9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F7AB-95BD-7A4B-BD82-99A98DF7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A9A11-C758-9B45-BE5A-45B5E32A5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C30FF-3446-4944-93DE-8B77940FF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213A1-0830-CF4E-BE28-B8D4B107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6365-AAA8-4946-80DA-9E85F92D8684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65CDB-C982-9845-8CDF-264F7A44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FC47F-C1CF-F042-BD37-A889B6F1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6435-9E7E-CE46-A4FD-172E48DC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4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9FE7-D99A-1C4A-B691-E1FE2E7B5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5CF36-7EFF-B64E-8468-0BD276E07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DF4C5-11D7-1B4C-9BE3-075ABAB12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C9DD6-3F47-7C40-A9D9-A6AF7391C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1F1995-7DA1-124C-BD47-71BBEE9C3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D63385-BFA3-C949-AD33-D50DAA87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6365-AAA8-4946-80DA-9E85F92D8684}" type="datetimeFigureOut">
              <a:rPr lang="en-US" smtClean="0"/>
              <a:t>3/28/24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D9B058-9ECC-ED46-A1A2-5B26F75E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FA9757-ED72-2941-9A65-F348C5FA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6435-9E7E-CE46-A4FD-172E48DC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5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7DB4E-B83D-9440-BBFF-DE3A067A7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EB9AC-3A2B-3746-BA1A-DCA19D43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6365-AAA8-4946-80DA-9E85F92D8684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43D87-09FA-854B-A525-939C054F3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C16F7-8F7F-2648-8A6F-21A89DBA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6435-9E7E-CE46-A4FD-172E48DC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1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9F478C-2C85-034E-8A1A-1AA0B39C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6365-AAA8-4946-80DA-9E85F92D8684}" type="datetimeFigureOut">
              <a:rPr lang="en-US" smtClean="0"/>
              <a:t>3/28/24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411F2D-2BC1-FC43-931C-0DCFC26D4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A91EE-3192-FF41-8232-D6E58B83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6435-9E7E-CE46-A4FD-172E48DC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81D6-8341-2548-A68D-B65485F4B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D03FC-870C-3D44-A9D0-3364995C2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3ACB8-F01B-584D-9D85-7BB0D1A5F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A608D-75FC-6A46-ACC7-CF8C333B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6365-AAA8-4946-80DA-9E85F92D8684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E5E40-1223-6F47-8B8E-3A443427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1AD8A-F27B-9E4B-996E-ACFB5A8B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6435-9E7E-CE46-A4FD-172E48DC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0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B74A-BDDB-0F43-ACDE-18AB4B19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61DDD-9C24-8E41-A3A8-F3FB6C673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665CE-E7A1-C340-AF45-4C1AD550D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5EF27-CF7A-A544-BF5A-27A97F246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6365-AAA8-4946-80DA-9E85F92D8684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5B16A-E0E8-A148-B57E-A6C4DD00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514B0-9F9B-5747-B6A4-23C19708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6435-9E7E-CE46-A4FD-172E48DC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9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1062A9-DF94-6147-93EC-CAEB8F2D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023AD-495C-4E40-8C0D-8E5967F02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83A8D-7E2D-E74A-9C49-ACDB24ADE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6365-AAA8-4946-80DA-9E85F92D8684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36C87-6B64-4F46-975D-C867D1008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5297D-0610-7B49-84C5-E006CB92C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16435-9E7E-CE46-A4FD-172E48DC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6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tephanus.tlg.uci.edu/Iris/inst/csearch_red.jsp#doc=tlg&amp;aid=0059&amp;wid=023&amp;q=Gorgias&amp;dt=list&amp;st=work_title&amp;per=50" TargetMode="External"/><Relationship Id="rId2" Type="http://schemas.openxmlformats.org/officeDocument/2006/relationships/hyperlink" Target="http://stephanus.tlg.uci.edu/Iris/inst/csearch_red.jsp#doc=tlg&amp;aid=0059&amp;wid=039&amp;q=Epigrammata&amp;dt=list&amp;st=work_title&amp;per=5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8271-C663-374F-8503-3FF330CC39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36: Optative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06B67-F112-6C41-BC34-B8CEADD4DD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17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F1498-24B0-B44B-A8AF-750E0368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en-US" dirty="0"/>
              <a:t> contract optative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D4ABD6-F913-F340-AA04-924AC7B28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5953" y="1825625"/>
            <a:ext cx="4982297" cy="4882704"/>
          </a:xfrm>
        </p:spPr>
      </p:pic>
    </p:spTree>
    <p:extLst>
      <p:ext uri="{BB962C8B-B14F-4D97-AF65-F5344CB8AC3E}">
        <p14:creationId xmlns:p14="http://schemas.microsoft.com/office/powerpoint/2010/main" val="867438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A265-704D-324D-B1E8-8B2B88DD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</a:t>
            </a:r>
            <a:r>
              <a:rPr lang="en-US" dirty="0"/>
              <a:t> contract optative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F65AC1-8C04-2447-A81F-228F7A076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6499" y="1571624"/>
            <a:ext cx="5203214" cy="5218007"/>
          </a:xfrm>
        </p:spPr>
      </p:pic>
    </p:spTree>
    <p:extLst>
      <p:ext uri="{BB962C8B-B14F-4D97-AF65-F5344CB8AC3E}">
        <p14:creationId xmlns:p14="http://schemas.microsoft.com/office/powerpoint/2010/main" val="397296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F29F-8FFD-C54D-8199-431C778F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n-US" dirty="0"/>
              <a:t>contract optative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6EBB00-75AD-7D4F-ABB0-7A83A31B2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0854" y="1690689"/>
            <a:ext cx="5000259" cy="5167312"/>
          </a:xfrm>
        </p:spPr>
      </p:pic>
    </p:spTree>
    <p:extLst>
      <p:ext uri="{BB962C8B-B14F-4D97-AF65-F5344CB8AC3E}">
        <p14:creationId xmlns:p14="http://schemas.microsoft.com/office/powerpoint/2010/main" val="401870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3F3DC5-83B5-0749-8CAA-A2F22FAAD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passages with </a:t>
            </a:r>
            <a:r>
              <a:rPr lang="en-US" dirty="0" err="1"/>
              <a:t>optatives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2AF4A-FA5B-E74A-94B5-058BD34DD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Theocritus (pastoral poet, 3</a:t>
            </a:r>
            <a:r>
              <a:rPr lang="en-US" baseline="30000" dirty="0"/>
              <a:t>rd</a:t>
            </a:r>
            <a:r>
              <a:rPr lang="en-US" dirty="0"/>
              <a:t> c. BCE, born Syracuse), </a:t>
            </a:r>
            <a:r>
              <a:rPr lang="en-US" i="1" dirty="0"/>
              <a:t>Idyll</a:t>
            </a:r>
            <a:r>
              <a:rPr lang="en-US" dirty="0"/>
              <a:t> 3.</a:t>
            </a:r>
          </a:p>
          <a:p>
            <a:pPr marL="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εἴθε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γενοίμην</a:t>
            </a:r>
            <a:r>
              <a:rPr lang="en-US" dirty="0"/>
              <a:t> </a:t>
            </a:r>
            <a:r>
              <a:rPr lang="en-US" dirty="0" err="1"/>
              <a:t>ἡ</a:t>
            </a:r>
            <a:r>
              <a:rPr lang="en-US" dirty="0"/>
              <a:t> β</a:t>
            </a:r>
            <a:r>
              <a:rPr lang="en-US" dirty="0" err="1"/>
              <a:t>ομ</a:t>
            </a:r>
            <a:r>
              <a:rPr lang="en-US" dirty="0"/>
              <a:t>β</a:t>
            </a:r>
            <a:r>
              <a:rPr lang="en-US" dirty="0" err="1"/>
              <a:t>οῦσ</a:t>
            </a:r>
            <a:r>
              <a:rPr lang="en-US" dirty="0"/>
              <a:t>α </a:t>
            </a:r>
            <a:r>
              <a:rPr lang="en-US" dirty="0" err="1"/>
              <a:t>μέλισσ</a:t>
            </a:r>
            <a:r>
              <a:rPr lang="en-US" dirty="0"/>
              <a:t>α </a:t>
            </a:r>
            <a:r>
              <a:rPr lang="en-US" dirty="0" err="1"/>
              <a:t>κ</a:t>
            </a:r>
            <a:r>
              <a:rPr lang="en-US" dirty="0"/>
              <a:t>α</a:t>
            </a:r>
            <a:r>
              <a:rPr lang="en-US" dirty="0" err="1"/>
              <a:t>ὶ</a:t>
            </a:r>
            <a:r>
              <a:rPr lang="en-US" dirty="0"/>
              <a:t> </a:t>
            </a:r>
            <a:r>
              <a:rPr lang="en-US" dirty="0" err="1"/>
              <a:t>εἰς</a:t>
            </a:r>
            <a:r>
              <a:rPr lang="en-US" dirty="0"/>
              <a:t> </a:t>
            </a:r>
            <a:r>
              <a:rPr lang="en-US" dirty="0" err="1"/>
              <a:t>τὸ</a:t>
            </a:r>
            <a:r>
              <a:rPr lang="en-US" dirty="0"/>
              <a:t> </a:t>
            </a:r>
            <a:r>
              <a:rPr lang="en-US" dirty="0" err="1"/>
              <a:t>σὸν</a:t>
            </a:r>
            <a:r>
              <a:rPr lang="en-US" dirty="0"/>
              <a:t> </a:t>
            </a:r>
            <a:r>
              <a:rPr lang="en-US" dirty="0" err="1"/>
              <a:t>ἄντρον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ἱκοίμην</a:t>
            </a:r>
            <a:r>
              <a:rPr lang="en-US" dirty="0"/>
              <a:t>. 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wish I could become the buzzing bee and </a:t>
            </a:r>
            <a:r>
              <a:rPr lang="en-US"/>
              <a:t>come into </a:t>
            </a:r>
            <a:r>
              <a:rPr lang="en-US" dirty="0"/>
              <a:t>your cave!</a:t>
            </a:r>
          </a:p>
        </p:txBody>
      </p:sp>
    </p:spTree>
    <p:extLst>
      <p:ext uri="{BB962C8B-B14F-4D97-AF65-F5344CB8AC3E}">
        <p14:creationId xmlns:p14="http://schemas.microsoft.com/office/powerpoint/2010/main" val="2782256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A462-77C4-DE40-AE11-02030A73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096"/>
          </a:xfrm>
        </p:spPr>
        <p:txBody>
          <a:bodyPr>
            <a:normAutofit/>
          </a:bodyPr>
          <a:lstStyle/>
          <a:p>
            <a:r>
              <a:rPr lang="en-US" dirty="0"/>
              <a:t>Some passages with </a:t>
            </a:r>
            <a:r>
              <a:rPr lang="en-US" dirty="0" err="1"/>
              <a:t>optatives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7D020-46F1-5346-827B-77A49B066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222"/>
            <a:ext cx="10515600" cy="51946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PLATO Phil. </a:t>
            </a:r>
            <a:r>
              <a:rPr lang="en-US" i="1" dirty="0">
                <a:hlinkClick r:id="rId2"/>
              </a:rPr>
              <a:t>Epigrammata</a:t>
            </a:r>
            <a:r>
              <a:rPr lang="en-US" dirty="0">
                <a:hlinkClick r:id="rId2"/>
              </a:rPr>
              <a:t> {</a:t>
            </a:r>
            <a:r>
              <a:rPr lang="en-US" b="1" dirty="0">
                <a:hlinkClick r:id="rId2"/>
              </a:rPr>
              <a:t>0059.039</a:t>
            </a:r>
            <a:r>
              <a:rPr lang="en-US" dirty="0">
                <a:hlinkClick r:id="rId2"/>
              </a:rPr>
              <a:t>}</a:t>
            </a:r>
            <a:r>
              <a:rPr lang="en-US" dirty="0"/>
              <a:t> Book </a:t>
            </a:r>
            <a:r>
              <a:rPr lang="en-US" b="1" dirty="0"/>
              <a:t>7</a:t>
            </a:r>
            <a:r>
              <a:rPr lang="en-US" dirty="0"/>
              <a:t> epigram </a:t>
            </a:r>
            <a:r>
              <a:rPr lang="en-US" b="1" dirty="0"/>
              <a:t>669</a:t>
            </a:r>
            <a:r>
              <a:rPr lang="en-US" dirty="0"/>
              <a:t> line </a:t>
            </a:r>
            <a:r>
              <a:rPr lang="en-US" b="1" dirty="0"/>
              <a:t>1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 err="1"/>
              <a:t>Ἀστέρ</a:t>
            </a:r>
            <a:r>
              <a:rPr lang="en-US" dirty="0"/>
              <a:t>α</a:t>
            </a:r>
            <a:r>
              <a:rPr lang="en-US" dirty="0" err="1"/>
              <a:t>ς</a:t>
            </a:r>
            <a:r>
              <a:rPr lang="en-US" dirty="0"/>
              <a:t> </a:t>
            </a:r>
            <a:r>
              <a:rPr lang="en-US" dirty="0" err="1"/>
              <a:t>εἰσ</a:t>
            </a:r>
            <a:r>
              <a:rPr lang="en-US" dirty="0"/>
              <a:t>α</a:t>
            </a:r>
            <a:r>
              <a:rPr lang="en-US" dirty="0" err="1"/>
              <a:t>θρεῖς</a:t>
            </a:r>
            <a:r>
              <a:rPr lang="en-US" dirty="0"/>
              <a:t>, </a:t>
            </a:r>
            <a:r>
              <a:rPr lang="en-US" dirty="0" err="1"/>
              <a:t>Ἀστὴρ</a:t>
            </a:r>
            <a:r>
              <a:rPr lang="en-US" dirty="0"/>
              <a:t> </a:t>
            </a:r>
            <a:r>
              <a:rPr lang="en-US" dirty="0" err="1"/>
              <a:t>ἐμός</a:t>
            </a:r>
            <a:r>
              <a:rPr lang="en-US" dirty="0"/>
              <a:t>· </a:t>
            </a:r>
            <a:r>
              <a:rPr lang="en-US" dirty="0" err="1">
                <a:highlight>
                  <a:srgbClr val="FFFF00"/>
                </a:highlight>
              </a:rPr>
              <a:t>εἴθε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γενοίμην</a:t>
            </a:r>
            <a:r>
              <a:rPr lang="en-US" dirty="0"/>
              <a:t>    (1)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οὐρ</a:t>
            </a:r>
            <a:r>
              <a:rPr lang="en-US" dirty="0"/>
              <a:t>α</a:t>
            </a:r>
            <a:r>
              <a:rPr lang="en-US" dirty="0" err="1"/>
              <a:t>νός</a:t>
            </a:r>
            <a:r>
              <a:rPr lang="en-US" dirty="0"/>
              <a:t>, </a:t>
            </a:r>
            <a:r>
              <a:rPr lang="en-US" dirty="0" err="1"/>
              <a:t>ὡς</a:t>
            </a:r>
            <a:r>
              <a:rPr lang="en-US" dirty="0"/>
              <a:t> π</a:t>
            </a:r>
            <a:r>
              <a:rPr lang="en-US" dirty="0" err="1"/>
              <a:t>ολλοῖς</a:t>
            </a:r>
            <a:r>
              <a:rPr lang="en-US" dirty="0"/>
              <a:t> </a:t>
            </a:r>
            <a:r>
              <a:rPr lang="en-US" dirty="0" err="1"/>
              <a:t>ὄμμ</a:t>
            </a:r>
            <a:r>
              <a:rPr lang="en-US" dirty="0"/>
              <a:t>α</a:t>
            </a:r>
            <a:r>
              <a:rPr lang="en-US" dirty="0" err="1"/>
              <a:t>σιν</a:t>
            </a:r>
            <a:r>
              <a:rPr lang="en-US" dirty="0"/>
              <a:t> </a:t>
            </a:r>
            <a:r>
              <a:rPr lang="en-US" dirty="0" err="1"/>
              <a:t>εἰς</a:t>
            </a:r>
            <a:r>
              <a:rPr lang="en-US" dirty="0"/>
              <a:t> </a:t>
            </a:r>
            <a:r>
              <a:rPr lang="en-US" dirty="0" err="1"/>
              <a:t>σὲ</a:t>
            </a:r>
            <a:r>
              <a:rPr lang="en-US" dirty="0"/>
              <a:t> β</a:t>
            </a:r>
            <a:r>
              <a:rPr lang="en-US" dirty="0" err="1"/>
              <a:t>λέ</a:t>
            </a:r>
            <a:r>
              <a:rPr lang="en-US" dirty="0"/>
              <a:t>π</a:t>
            </a:r>
            <a:r>
              <a:rPr lang="en-US" dirty="0" err="1"/>
              <a:t>ω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You are looking at the stars, my Aster: I wish I could become the sky, </a:t>
            </a:r>
          </a:p>
          <a:p>
            <a:pPr marL="0" indent="0">
              <a:buNone/>
            </a:pPr>
            <a:r>
              <a:rPr lang="en-US" dirty="0"/>
              <a:t>so I might look at </a:t>
            </a:r>
            <a:r>
              <a:rPr lang="en-US" u="sng" dirty="0"/>
              <a:t>you</a:t>
            </a:r>
            <a:r>
              <a:rPr lang="en-US" dirty="0"/>
              <a:t> with many eyes.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PLATO Phil. </a:t>
            </a:r>
            <a:r>
              <a:rPr lang="en-US" i="1" dirty="0">
                <a:hlinkClick r:id="rId3"/>
              </a:rPr>
              <a:t>Gorgias</a:t>
            </a:r>
            <a:r>
              <a:rPr lang="en-US" dirty="0">
                <a:hlinkClick r:id="rId3"/>
              </a:rPr>
              <a:t> {</a:t>
            </a:r>
            <a:r>
              <a:rPr lang="en-US" b="1" dirty="0">
                <a:hlinkClick r:id="rId3"/>
              </a:rPr>
              <a:t>0059.023</a:t>
            </a:r>
            <a:r>
              <a:rPr lang="en-US" dirty="0">
                <a:hlinkClick r:id="rId3"/>
              </a:rPr>
              <a:t>}</a:t>
            </a:r>
            <a:r>
              <a:rPr lang="en-US" dirty="0"/>
              <a:t> Stephanus page </a:t>
            </a:r>
            <a:r>
              <a:rPr lang="en-US" b="1" dirty="0"/>
              <a:t>469</a:t>
            </a:r>
            <a:r>
              <a:rPr lang="en-US" dirty="0"/>
              <a:t> section </a:t>
            </a:r>
            <a:r>
              <a:rPr lang="en-US" b="1" dirty="0"/>
              <a:t>b</a:t>
            </a:r>
            <a:r>
              <a:rPr lang="en-US" dirty="0"/>
              <a:t> line </a:t>
            </a:r>
            <a:r>
              <a:rPr lang="en-US" b="1" dirty="0"/>
              <a:t>12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ΠΩΛ. </a:t>
            </a:r>
            <a:r>
              <a:rPr lang="en-US" dirty="0" err="1"/>
              <a:t>Σὺ</a:t>
            </a:r>
            <a:r>
              <a:rPr lang="en-US" dirty="0"/>
              <a:t> </a:t>
            </a:r>
            <a:r>
              <a:rPr lang="en-US" dirty="0" err="1"/>
              <a:t>ἄρ</a:t>
            </a:r>
            <a:r>
              <a:rPr lang="en-US" dirty="0"/>
              <a:t>α </a:t>
            </a:r>
            <a:r>
              <a:rPr lang="en-US" dirty="0">
                <a:highlight>
                  <a:srgbClr val="FFFF00"/>
                </a:highlight>
              </a:rPr>
              <a:t>β</a:t>
            </a:r>
            <a:r>
              <a:rPr lang="en-US" dirty="0" err="1">
                <a:highlight>
                  <a:srgbClr val="FFFF00"/>
                </a:highlight>
              </a:rPr>
              <a:t>ούλοιο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ἂν</a:t>
            </a:r>
            <a:r>
              <a:rPr lang="en-US" dirty="0"/>
              <a:t> </a:t>
            </a:r>
            <a:r>
              <a:rPr lang="en-US" dirty="0" err="1"/>
              <a:t>ἀδικεῖσθ</a:t>
            </a:r>
            <a:r>
              <a:rPr lang="en-US" dirty="0"/>
              <a:t>α</a:t>
            </a:r>
            <a:r>
              <a:rPr lang="en-US" dirty="0" err="1"/>
              <a:t>ι</a:t>
            </a:r>
            <a:r>
              <a:rPr lang="en-US" dirty="0"/>
              <a:t> </a:t>
            </a:r>
            <a:r>
              <a:rPr lang="en-US" dirty="0" err="1"/>
              <a:t>μᾶλλον</a:t>
            </a:r>
            <a:r>
              <a:rPr lang="en-US" dirty="0"/>
              <a:t> </a:t>
            </a:r>
            <a:r>
              <a:rPr lang="en-US" dirty="0" err="1"/>
              <a:t>ἢ</a:t>
            </a:r>
            <a:r>
              <a:rPr lang="en-US" dirty="0"/>
              <a:t> </a:t>
            </a:r>
            <a:r>
              <a:rPr lang="en-US" dirty="0" err="1"/>
              <a:t>ἀδικεῖν</a:t>
            </a:r>
            <a:r>
              <a:rPr lang="en-US" dirty="0"/>
              <a:t>; </a:t>
            </a:r>
            <a:br>
              <a:rPr lang="en-US" dirty="0"/>
            </a:br>
            <a:r>
              <a:rPr lang="en-US" dirty="0"/>
              <a:t>ΣΩ. </a:t>
            </a:r>
            <a:r>
              <a:rPr lang="en-US" dirty="0" err="1">
                <a:highlight>
                  <a:srgbClr val="FFFF00"/>
                </a:highlight>
              </a:rPr>
              <a:t>Βουλοίμην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μὲν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ἂν</a:t>
            </a:r>
            <a:r>
              <a:rPr lang="en-US" dirty="0"/>
              <a:t> </a:t>
            </a:r>
            <a:r>
              <a:rPr lang="en-US" dirty="0" err="1"/>
              <a:t>ἔγωγε</a:t>
            </a:r>
            <a:r>
              <a:rPr lang="en-US" dirty="0"/>
              <a:t> </a:t>
            </a:r>
            <a:r>
              <a:rPr lang="en-US" dirty="0" err="1"/>
              <a:t>οὐδέτερ</a:t>
            </a:r>
            <a:r>
              <a:rPr lang="en-US" dirty="0"/>
              <a:t>α·</a:t>
            </a:r>
          </a:p>
          <a:p>
            <a:pPr marL="0" indent="0">
              <a:buNone/>
            </a:pPr>
            <a:r>
              <a:rPr lang="en-US" dirty="0"/>
              <a:t>Polos: So would *you* wish to suffer injustice rather than commit injustice?</a:t>
            </a:r>
          </a:p>
          <a:p>
            <a:pPr marL="0" indent="0">
              <a:buNone/>
            </a:pPr>
            <a:r>
              <a:rPr lang="en-US" dirty="0"/>
              <a:t>Socrates: I at any rate would not *want* either of these.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5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5B4E-8697-9C42-98C0-D52BAE579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00FF"/>
                </a:highlight>
              </a:rPr>
              <a:t>Mood</a:t>
            </a:r>
            <a:r>
              <a:rPr lang="en-US" dirty="0"/>
              <a:t>, tense, aspect, voice, person,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551F7-DCF1-674C-86C6-D25D60391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Category of mood (mode)</a:t>
            </a:r>
          </a:p>
          <a:p>
            <a:r>
              <a:rPr lang="en-US" dirty="0">
                <a:highlight>
                  <a:srgbClr val="FF00FF"/>
                </a:highlight>
              </a:rPr>
              <a:t>Indicative</a:t>
            </a:r>
            <a:r>
              <a:rPr lang="en-US" dirty="0"/>
              <a:t>: assertions of fact, statements, questions</a:t>
            </a:r>
          </a:p>
          <a:p>
            <a:r>
              <a:rPr lang="en-US" dirty="0">
                <a:highlight>
                  <a:srgbClr val="FF00FF"/>
                </a:highlight>
              </a:rPr>
              <a:t>Imperative</a:t>
            </a:r>
            <a:r>
              <a:rPr lang="en-US" dirty="0"/>
              <a:t>: commands in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person</a:t>
            </a:r>
          </a:p>
          <a:p>
            <a:r>
              <a:rPr lang="en-US" dirty="0"/>
              <a:t>[Infinitive?]</a:t>
            </a:r>
          </a:p>
          <a:p>
            <a:r>
              <a:rPr lang="en-US" dirty="0"/>
              <a:t>[Participle?]</a:t>
            </a:r>
          </a:p>
          <a:p>
            <a:r>
              <a:rPr lang="en-US" dirty="0">
                <a:highlight>
                  <a:srgbClr val="FF00FF"/>
                </a:highlight>
              </a:rPr>
              <a:t>Subjunctive</a:t>
            </a:r>
            <a:r>
              <a:rPr lang="en-US" dirty="0"/>
              <a:t>: not about assertion of fact. Independent (main clause) uses (hortatory, prohibitive, deliberative) and dependent uses (various types of subordinate clauses)</a:t>
            </a:r>
          </a:p>
          <a:p>
            <a:r>
              <a:rPr lang="en-US" dirty="0">
                <a:highlight>
                  <a:srgbClr val="FF00FF"/>
                </a:highlight>
              </a:rPr>
              <a:t>Optative</a:t>
            </a:r>
            <a:r>
              <a:rPr lang="en-US" dirty="0"/>
              <a:t>: not about assertion of fact. Independent (main clause) uses (wishes, potentiality) and dependent uses (various types of subordinate clauses)</a:t>
            </a:r>
          </a:p>
        </p:txBody>
      </p:sp>
    </p:spTree>
    <p:extLst>
      <p:ext uri="{BB962C8B-B14F-4D97-AF65-F5344CB8AC3E}">
        <p14:creationId xmlns:p14="http://schemas.microsoft.com/office/powerpoint/2010/main" val="45519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4746-46F0-044A-831A-E0862DBE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Optative mood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AAAF7-BDF7-AD4A-8850-7E65B035A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Name? From Latin </a:t>
            </a:r>
            <a:r>
              <a:rPr lang="en-US" i="1" dirty="0" err="1"/>
              <a:t>opto</a:t>
            </a:r>
            <a:r>
              <a:rPr lang="en-US" i="1" dirty="0"/>
              <a:t>, </a:t>
            </a:r>
            <a:r>
              <a:rPr lang="en-US" i="1" dirty="0" err="1"/>
              <a:t>optare</a:t>
            </a:r>
            <a:r>
              <a:rPr lang="en-US" i="1" dirty="0"/>
              <a:t> </a:t>
            </a:r>
            <a:r>
              <a:rPr lang="en-US" dirty="0"/>
              <a:t>‘to hope for’</a:t>
            </a:r>
          </a:p>
          <a:p>
            <a:r>
              <a:rPr lang="en-US" dirty="0"/>
              <a:t>As with subjunctive, it has more than one function</a:t>
            </a:r>
          </a:p>
          <a:p>
            <a:r>
              <a:rPr lang="en-US" dirty="0"/>
              <a:t>Distinguish between optative in main clause (independent use of optative) and optative in subordinate or dependent clause (we’ll come to this later).</a:t>
            </a:r>
          </a:p>
          <a:p>
            <a:r>
              <a:rPr lang="en-US" dirty="0"/>
              <a:t>As with subjunctive, optative has no tense*, only aspect.</a:t>
            </a:r>
          </a:p>
          <a:p>
            <a:r>
              <a:rPr lang="en-US" dirty="0"/>
              <a:t>possible aspects: present [incomplete, continuous], aorist [simple, once-off], perfect [completed action]</a:t>
            </a:r>
          </a:p>
          <a:p>
            <a:r>
              <a:rPr lang="en-US" dirty="0"/>
              <a:t>*an exception to this: there is a future optative, which is only used in one type of dependent clause [Lesson 40]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4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E9D6-1840-F540-AFF0-5FFDC7EB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Optative in independent/main clause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5CD03-91E5-024E-AEC8-A6EF1DCE1C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ighlight>
                  <a:srgbClr val="FF00FF"/>
                </a:highlight>
              </a:rPr>
              <a:t>optative of wish</a:t>
            </a:r>
          </a:p>
          <a:p>
            <a:r>
              <a:rPr lang="en-US" dirty="0"/>
              <a:t>wish/curse about present or future that may or may not be capable of fulfillment</a:t>
            </a:r>
          </a:p>
          <a:p>
            <a:r>
              <a:rPr lang="en-US" dirty="0"/>
              <a:t>e.g. </a:t>
            </a:r>
            <a:r>
              <a:rPr lang="el-GR" dirty="0" err="1"/>
              <a:t>εἴθε</a:t>
            </a:r>
            <a:r>
              <a:rPr lang="el-GR" dirty="0"/>
              <a:t> </a:t>
            </a:r>
            <a:r>
              <a:rPr lang="el-GR" dirty="0" err="1"/>
              <a:t>γνοῖμι</a:t>
            </a:r>
            <a:r>
              <a:rPr lang="el-GR" dirty="0"/>
              <a:t> </a:t>
            </a:r>
            <a:r>
              <a:rPr lang="en-US" dirty="0"/>
              <a:t>“I wish I knew, if only I knew, would that I knew”</a:t>
            </a:r>
            <a:endParaRPr lang="el-GR" dirty="0"/>
          </a:p>
          <a:p>
            <a:r>
              <a:rPr lang="el-GR" dirty="0"/>
              <a:t>τα</a:t>
            </a:r>
            <a:r>
              <a:rPr lang="en-US" dirty="0" err="1"/>
              <a:t>ῦ</a:t>
            </a:r>
            <a:r>
              <a:rPr lang="el-GR" dirty="0"/>
              <a:t>τα </a:t>
            </a:r>
            <a:r>
              <a:rPr lang="el-GR" dirty="0" err="1"/>
              <a:t>μὴ</a:t>
            </a:r>
            <a:r>
              <a:rPr lang="el-GR" dirty="0"/>
              <a:t> γένοιτο </a:t>
            </a:r>
            <a:r>
              <a:rPr lang="en-US" dirty="0"/>
              <a:t>”May these things not happen!”</a:t>
            </a:r>
          </a:p>
          <a:p>
            <a:r>
              <a:rPr lang="en-US" dirty="0"/>
              <a:t>particles </a:t>
            </a:r>
            <a:r>
              <a:rPr lang="el-GR" dirty="0" err="1"/>
              <a:t>εἴθε</a:t>
            </a:r>
            <a:r>
              <a:rPr lang="en-US" dirty="0"/>
              <a:t> or </a:t>
            </a:r>
            <a:r>
              <a:rPr lang="el-GR" dirty="0" err="1"/>
              <a:t>εἰ</a:t>
            </a:r>
            <a:r>
              <a:rPr lang="el-GR" dirty="0"/>
              <a:t> γάρ</a:t>
            </a:r>
            <a:r>
              <a:rPr lang="en-US" dirty="0"/>
              <a:t> can be added, but not necessary</a:t>
            </a:r>
          </a:p>
          <a:p>
            <a:r>
              <a:rPr lang="en-US" dirty="0"/>
              <a:t>never used with particle </a:t>
            </a:r>
            <a:r>
              <a:rPr lang="en-US" dirty="0" err="1"/>
              <a:t>ἄ</a:t>
            </a:r>
            <a:r>
              <a:rPr lang="el-GR" dirty="0"/>
              <a:t>ν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8F0E75-5700-904D-9514-F934AB7624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ighlight>
                  <a:srgbClr val="FF00FF"/>
                </a:highlight>
              </a:rPr>
              <a:t>potential optative</a:t>
            </a:r>
          </a:p>
          <a:p>
            <a:r>
              <a:rPr lang="en-US" dirty="0"/>
              <a:t>expression of potentiality/possibility</a:t>
            </a:r>
          </a:p>
          <a:p>
            <a:r>
              <a:rPr lang="en-US" dirty="0"/>
              <a:t>e.g. </a:t>
            </a:r>
            <a:r>
              <a:rPr lang="el-GR" dirty="0" err="1"/>
              <a:t>ταῦτα</a:t>
            </a:r>
            <a:r>
              <a:rPr lang="el-GR" dirty="0"/>
              <a:t> </a:t>
            </a:r>
            <a:r>
              <a:rPr lang="el-GR" dirty="0" err="1"/>
              <a:t>γνο</a:t>
            </a:r>
            <a:r>
              <a:rPr lang="en-US" dirty="0" err="1"/>
              <a:t>ί</a:t>
            </a:r>
            <a:r>
              <a:rPr lang="el-GR" dirty="0"/>
              <a:t>ην </a:t>
            </a:r>
            <a:r>
              <a:rPr lang="el-GR" dirty="0" err="1"/>
              <a:t>ἄν</a:t>
            </a:r>
            <a:r>
              <a:rPr lang="el-GR" dirty="0"/>
              <a:t> </a:t>
            </a:r>
            <a:r>
              <a:rPr lang="en-US" dirty="0"/>
              <a:t>”I might/may/could/would know these things”</a:t>
            </a:r>
          </a:p>
          <a:p>
            <a:r>
              <a:rPr lang="el-GR" dirty="0"/>
              <a:t>τα</a:t>
            </a:r>
            <a:r>
              <a:rPr lang="en-US" dirty="0" err="1"/>
              <a:t>ῦ</a:t>
            </a:r>
            <a:r>
              <a:rPr lang="el-GR" dirty="0"/>
              <a:t>τα </a:t>
            </a:r>
            <a:r>
              <a:rPr lang="el-GR" dirty="0" err="1"/>
              <a:t>οὐκ</a:t>
            </a:r>
            <a:r>
              <a:rPr lang="el-GR" dirty="0"/>
              <a:t> </a:t>
            </a:r>
            <a:r>
              <a:rPr lang="el-GR" dirty="0" err="1"/>
              <a:t>ἂν</a:t>
            </a:r>
            <a:r>
              <a:rPr lang="el-GR" dirty="0"/>
              <a:t> γένοιτο </a:t>
            </a:r>
            <a:r>
              <a:rPr lang="en-US" dirty="0"/>
              <a:t>”These things could not/might not happen”</a:t>
            </a:r>
          </a:p>
          <a:p>
            <a:r>
              <a:rPr lang="en-US" dirty="0"/>
              <a:t>always with particle </a:t>
            </a:r>
            <a:r>
              <a:rPr lang="en-US" dirty="0" err="1"/>
              <a:t>ἄ</a:t>
            </a:r>
            <a:r>
              <a:rPr lang="el-GR" dirty="0"/>
              <a:t>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0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E8D6E8-F401-334A-888A-1B334510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recognize and form the optative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47818-57BE-6743-B163-0F6E1F6A5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Subjunctive: thematic vowel lengthens, primary endings used</a:t>
            </a:r>
          </a:p>
          <a:p>
            <a:r>
              <a:rPr lang="en-US" dirty="0"/>
              <a:t>Optative: </a:t>
            </a:r>
            <a:r>
              <a:rPr lang="el-GR" dirty="0"/>
              <a:t>ι</a:t>
            </a:r>
            <a:r>
              <a:rPr lang="en-US" dirty="0"/>
              <a:t> (iota) added to (short) thematic vowel, secondary ending (mostly) used</a:t>
            </a:r>
          </a:p>
        </p:txBody>
      </p:sp>
    </p:spTree>
    <p:extLst>
      <p:ext uri="{BB962C8B-B14F-4D97-AF65-F5344CB8AC3E}">
        <p14:creationId xmlns:p14="http://schemas.microsoft.com/office/powerpoint/2010/main" val="384262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9AC5-4F39-D44D-BABF-3D060D94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62388" cy="1325563"/>
          </a:xfrm>
        </p:spPr>
        <p:txBody>
          <a:bodyPr/>
          <a:lstStyle/>
          <a:p>
            <a:r>
              <a:rPr lang="en-US" dirty="0"/>
              <a:t>Present optative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417E63-5EE0-BD4F-9E01-F012CD65B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2038" y="468312"/>
            <a:ext cx="6684777" cy="5989637"/>
          </a:xfrm>
        </p:spPr>
      </p:pic>
    </p:spTree>
    <p:extLst>
      <p:ext uri="{BB962C8B-B14F-4D97-AF65-F5344CB8AC3E}">
        <p14:creationId xmlns:p14="http://schemas.microsoft.com/office/powerpoint/2010/main" val="2724220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3DEB-7B70-D640-B800-8F760060D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33763" cy="5589626"/>
          </a:xfrm>
        </p:spPr>
        <p:txBody>
          <a:bodyPr>
            <a:normAutofit/>
          </a:bodyPr>
          <a:lstStyle/>
          <a:p>
            <a:r>
              <a:rPr lang="en-US" dirty="0"/>
              <a:t>Aorist optative</a:t>
            </a:r>
            <a:br>
              <a:rPr lang="en-US" dirty="0"/>
            </a:br>
            <a:r>
              <a:rPr lang="en-US" sz="2700" dirty="0"/>
              <a:t>Notice that unlike subjunctive, the characteristic thematic vowel of aorist (</a:t>
            </a:r>
            <a:r>
              <a:rPr lang="el-GR" sz="2700" dirty="0"/>
              <a:t>α</a:t>
            </a:r>
            <a:r>
              <a:rPr lang="en-US" sz="2700" dirty="0"/>
              <a:t>) is used in active and middle.</a:t>
            </a:r>
            <a:br>
              <a:rPr lang="en-US" sz="2700" dirty="0"/>
            </a:br>
            <a:br>
              <a:rPr lang="en-US" sz="2700" dirty="0"/>
            </a:br>
            <a:endParaRPr lang="en-US" sz="27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CD7717-9F19-5345-AC45-512355FFF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88" y="365124"/>
            <a:ext cx="5372100" cy="6191821"/>
          </a:xfrm>
        </p:spPr>
      </p:pic>
    </p:spTree>
    <p:extLst>
      <p:ext uri="{BB962C8B-B14F-4D97-AF65-F5344CB8AC3E}">
        <p14:creationId xmlns:p14="http://schemas.microsoft.com/office/powerpoint/2010/main" val="218206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1825-C206-B14D-826F-EB52953A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Aorist optative cont’d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0F296C-7F2D-C24E-BF8D-076963479F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5999" y="365124"/>
            <a:ext cx="5744967" cy="482123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4F3C871-75A1-EF42-8974-A5B5027633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0088" y="2051050"/>
            <a:ext cx="5722175" cy="3135313"/>
          </a:xfrm>
        </p:spPr>
      </p:pic>
    </p:spTree>
    <p:extLst>
      <p:ext uri="{BB962C8B-B14F-4D97-AF65-F5344CB8AC3E}">
        <p14:creationId xmlns:p14="http://schemas.microsoft.com/office/powerpoint/2010/main" val="407666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269D-7B15-D543-8FFD-137D7897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64005" cy="4351841"/>
          </a:xfrm>
        </p:spPr>
        <p:txBody>
          <a:bodyPr/>
          <a:lstStyle/>
          <a:p>
            <a:r>
              <a:rPr lang="en-US" dirty="0"/>
              <a:t>Future optative</a:t>
            </a:r>
            <a:br>
              <a:rPr lang="en-US" dirty="0"/>
            </a:br>
            <a:r>
              <a:rPr lang="en-US" sz="2400" dirty="0"/>
              <a:t>A bit of an anomaly, only used in indirect statements to replace future indicative. We’ll get to this later.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045377-DA9F-F343-BBDA-8FDD14387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1912" y="1275237"/>
            <a:ext cx="4486275" cy="5406200"/>
          </a:xfrm>
        </p:spPr>
      </p:pic>
    </p:spTree>
    <p:extLst>
      <p:ext uri="{BB962C8B-B14F-4D97-AF65-F5344CB8AC3E}">
        <p14:creationId xmlns:p14="http://schemas.microsoft.com/office/powerpoint/2010/main" val="1785007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622</Words>
  <Application>Microsoft Macintosh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Lesson 36: Optative</vt:lpstr>
      <vt:lpstr>Mood, tense, aspect, voice, person, number</vt:lpstr>
      <vt:lpstr>Optative mood</vt:lpstr>
      <vt:lpstr>Optative in independent/main clause</vt:lpstr>
      <vt:lpstr>How to recognize and form the optative</vt:lpstr>
      <vt:lpstr>Present optative</vt:lpstr>
      <vt:lpstr>Aorist optative Notice that unlike subjunctive, the characteristic thematic vowel of aorist (α) is used in active and middle.  </vt:lpstr>
      <vt:lpstr>Aorist optative cont’d</vt:lpstr>
      <vt:lpstr>Future optative A bit of an anomaly, only used in indirect statements to replace future indicative. We’ll get to this later.</vt:lpstr>
      <vt:lpstr>α contract optative</vt:lpstr>
      <vt:lpstr>ε contract optative</vt:lpstr>
      <vt:lpstr>ο contract optative</vt:lpstr>
      <vt:lpstr>Some passages with optatives</vt:lpstr>
      <vt:lpstr>Some passages with optatives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36: Optative</dc:title>
  <dc:creator>Alexander J. Hollmann</dc:creator>
  <cp:lastModifiedBy>Alexander J. Hollmann</cp:lastModifiedBy>
  <cp:revision>14</cp:revision>
  <dcterms:created xsi:type="dcterms:W3CDTF">2022-03-30T20:15:17Z</dcterms:created>
  <dcterms:modified xsi:type="dcterms:W3CDTF">2024-03-28T16:57:13Z</dcterms:modified>
</cp:coreProperties>
</file>