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346"/>
  </p:normalViewPr>
  <p:slideViewPr>
    <p:cSldViewPr snapToGrid="0" snapToObjects="1">
      <p:cViewPr varScale="1">
        <p:scale>
          <a:sx n="90" d="100"/>
          <a:sy n="90" d="100"/>
        </p:scale>
        <p:origin x="14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B738D-F312-534C-893A-13349FCECECA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CEE4F-F5D8-F749-AC5D-5CF650E7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CEE4F-F5D8-F749-AC5D-5CF650E7E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36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CEE4F-F5D8-F749-AC5D-5CF650E7E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4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C9BC-9EEF-F74F-82CB-BE0A68544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3E594-A44D-114C-A999-36C29498B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9CB75-4B60-F94A-9EBB-304A415A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68D96-BCFD-4744-8051-E53FE5FB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C206A-5E1B-1D44-96A9-344EF449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1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B033-DA31-3E40-9AEF-9B780519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CB73C-9C7E-F64F-A49B-4DEB1183D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DA8B-1201-7C4B-B742-8FC9DCDB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BDCC-52A7-E04A-9CFD-33E85C01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89952-E755-2341-9359-0367E50E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9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32913-5C70-084A-ACCD-0B25EB6D3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093AB-BBE5-1346-97E6-C4E8AE8FD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7EF3B-6813-2E4B-81B8-8F783014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EC40F-0B74-444B-AD8C-1608EF2E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909DE-D97D-E04B-9BBE-3F14DE6BB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8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A802-1F71-4140-BC14-D8C8A6F4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A9689-3AEF-5F49-842C-F9F316A0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3298-510B-3647-A4E9-F41A4C29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5240D-A0B5-E14E-A627-0461FE23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41504-0876-8D45-B4DA-99EDC156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5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C06D-4000-9F45-9F0C-72C9882F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1DF2D-4D6E-D149-980C-71B646A6A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4BA00-17F6-CC43-B9D0-9D0F2993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819E6-6FCD-234C-BA6B-935B77A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50D7F-E014-4E44-9E00-3E9ADD6C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7B422-1541-FB44-B61F-5AC7FBBE7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622A9-6E22-5F4E-97D5-95409E0CE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39A71-C4A2-B546-B553-0960103A2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6FF6F-43F4-9540-AAFB-9C6C8130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7407B-1CAD-5049-AD7E-16F6EE2A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5A21D-96D9-9946-9530-894E0D31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3969-B3CB-EE44-81DC-800493CA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0B287-8FDC-1946-B8B5-8FD1C572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90A50-F259-534A-AE61-E89996A69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27032-3337-504D-8FB8-A20F35CA7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1ED63-6344-DF44-92CC-505454D32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7D6259-7C2F-A847-94A5-8D5E7DF9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5EB8D-342F-9B46-BF53-0FFAC5F6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349FB-E08B-7D43-A7C5-F41A7873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5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95C87-0F03-A846-8553-91DEA7BA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865EC-D2C4-7941-972A-BD3483BD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8CE26-113E-7F42-9963-86F32B01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51D1F-7EB4-D142-8477-C31789A2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326848-355D-8047-B986-FC70AF5F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844DA-5B0C-E94A-91A1-3E6255AA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4212-8F1F-0B43-9BEA-B3D77BC1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D7DCF-0779-9147-960B-234502C3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F8838-AEFB-0741-A3E1-EA7FDD77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837C5-1C5C-D848-96FD-DB516684B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331CF-7016-2D44-88CE-AE681355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E4A0-BDD4-2F45-8BEB-A2A198E7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CA52E-1EEF-1443-8232-1D1AF01C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1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9725-4620-244D-A7E4-54C6D65E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8DDA1-E059-814A-9BB9-19CA13044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93BB1-641C-E045-9FDA-A1FF9F2C5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D9E95-8279-A54F-A00E-FC558A81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56852-5409-AB4D-8CC6-32A3112F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A3812-78F8-2046-A996-A9E216F1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7E590-3F5A-184C-875C-79FB81A5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39EDE-70E8-B944-8630-BFC8E722E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10C45-AE5F-E445-8B90-E6B4D4412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99B1-3763-0142-AC35-A59A1986DC7E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9A1F2-4B19-0D45-9894-9733B246B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B454B-5D59-704E-86F1-066802A18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52956-5D19-364C-BF50-9D812BD5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BF93-AE11-404B-AC8B-A9CE6E73B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37: Conditions (if-clauses)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9AD64-D2CC-CB4F-815E-0BD80615FD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F485-4104-5C47-9D7E-4428A210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/>
              <a:t>C. General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4ED7D-AF1B-E54B-B47B-4461194F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diagnostic: present type has </a:t>
            </a:r>
            <a:r>
              <a:rPr lang="el-GR" sz="2000" dirty="0" err="1"/>
              <a:t>ἐάν</a:t>
            </a:r>
            <a:r>
              <a:rPr lang="en-US" sz="2000" dirty="0"/>
              <a:t> + subjunctive, pres. indic. in main. [[Note: </a:t>
            </a:r>
            <a:r>
              <a:rPr lang="el-GR" sz="2000" dirty="0" err="1"/>
              <a:t>ἐάν</a:t>
            </a:r>
            <a:r>
              <a:rPr lang="el-GR" sz="2000" dirty="0"/>
              <a:t> </a:t>
            </a:r>
            <a:r>
              <a:rPr lang="en-US" sz="2000" dirty="0"/>
              <a:t>= </a:t>
            </a:r>
            <a:r>
              <a:rPr lang="el-GR" sz="2000" dirty="0" err="1"/>
              <a:t>εἰ</a:t>
            </a:r>
            <a:r>
              <a:rPr lang="el-GR" sz="2000" dirty="0"/>
              <a:t> </a:t>
            </a:r>
            <a:r>
              <a:rPr lang="en-US" sz="2000" dirty="0"/>
              <a:t>+ </a:t>
            </a:r>
            <a:r>
              <a:rPr lang="el-GR" sz="2000" dirty="0" err="1"/>
              <a:t>ἄν</a:t>
            </a:r>
            <a:r>
              <a:rPr lang="en-US" sz="2000" dirty="0"/>
              <a:t>; variants of these are</a:t>
            </a:r>
            <a:r>
              <a:rPr lang="el-GR" sz="2000" dirty="0"/>
              <a:t> </a:t>
            </a:r>
            <a:r>
              <a:rPr lang="el-GR" sz="2000" dirty="0" err="1"/>
              <a:t>ἤν</a:t>
            </a:r>
            <a:r>
              <a:rPr lang="en-US" sz="2000" dirty="0"/>
              <a:t> and (v. confusingly)</a:t>
            </a:r>
            <a:r>
              <a:rPr lang="el-GR" sz="2000" dirty="0"/>
              <a:t> </a:t>
            </a:r>
            <a:r>
              <a:rPr lang="el-GR" sz="2000" dirty="0" err="1"/>
              <a:t>ἄν</a:t>
            </a:r>
            <a:r>
              <a:rPr lang="en-US" sz="2000" dirty="0"/>
              <a:t>]]</a:t>
            </a:r>
          </a:p>
          <a:p>
            <a:r>
              <a:rPr lang="en-US" sz="2000" dirty="0"/>
              <a:t>past type has </a:t>
            </a:r>
            <a:r>
              <a:rPr lang="el-GR" sz="2000" dirty="0"/>
              <a:t>ε</a:t>
            </a:r>
            <a:r>
              <a:rPr lang="en-US" sz="2000" dirty="0" err="1"/>
              <a:t>ἰ</a:t>
            </a:r>
            <a:r>
              <a:rPr lang="en-US" sz="2000" dirty="0"/>
              <a:t> + optative, imperf. indic. in main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CF3079-6A0D-8340-A0A5-22B626A34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26888"/>
              </p:ext>
            </p:extLst>
          </p:nvPr>
        </p:nvGraphicFramePr>
        <p:xfrm>
          <a:off x="5740513" y="807593"/>
          <a:ext cx="5350031" cy="523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057">
                  <a:extLst>
                    <a:ext uri="{9D8B030D-6E8A-4147-A177-3AD203B41FA5}">
                      <a16:colId xmlns:a16="http://schemas.microsoft.com/office/drawing/2014/main" val="999411552"/>
                    </a:ext>
                  </a:extLst>
                </a:gridCol>
                <a:gridCol w="2225821">
                  <a:extLst>
                    <a:ext uri="{9D8B030D-6E8A-4147-A177-3AD203B41FA5}">
                      <a16:colId xmlns:a16="http://schemas.microsoft.com/office/drawing/2014/main" val="364685095"/>
                    </a:ext>
                  </a:extLst>
                </a:gridCol>
                <a:gridCol w="2119153">
                  <a:extLst>
                    <a:ext uri="{9D8B030D-6E8A-4147-A177-3AD203B41FA5}">
                      <a16:colId xmlns:a16="http://schemas.microsoft.com/office/drawing/2014/main" val="4288669068"/>
                    </a:ext>
                  </a:extLst>
                </a:gridCol>
              </a:tblGrid>
              <a:tr h="375474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protasis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apodosis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3958972296"/>
                  </a:ext>
                </a:extLst>
              </a:tr>
              <a:tr h="375474">
                <a:tc>
                  <a:txBody>
                    <a:bodyPr/>
                    <a:lstStyle/>
                    <a:p>
                      <a:r>
                        <a:rPr lang="en-US" sz="1700"/>
                        <a:t>present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/>
                        <a:t>ἐάν</a:t>
                      </a:r>
                      <a:r>
                        <a:rPr lang="en-US" sz="1700"/>
                        <a:t> + subjunctive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present indicative</a:t>
                      </a:r>
                      <a:endParaRPr lang="en-US" sz="1700">
                        <a:highlight>
                          <a:srgbClr val="FFFF00"/>
                        </a:highlight>
                      </a:endParaRP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4124790844"/>
                  </a:ext>
                </a:extLst>
              </a:tr>
              <a:tr h="114348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/>
                        <a:t>ἐάν</a:t>
                      </a:r>
                      <a:r>
                        <a:rPr lang="en-US" sz="1700"/>
                        <a:t> </a:t>
                      </a:r>
                      <a:r>
                        <a:rPr lang="el-GR" sz="1700"/>
                        <a:t>ὁ Σωκράτης τόδε λ</a:t>
                      </a:r>
                      <a:r>
                        <a:rPr lang="en-US" sz="1700"/>
                        <a:t>έ</a:t>
                      </a:r>
                      <a:r>
                        <a:rPr lang="el-GR" sz="1700"/>
                        <a:t>γῃ</a:t>
                      </a:r>
                    </a:p>
                    <a:p>
                      <a:r>
                        <a:rPr lang="en-US" sz="1700"/>
                        <a:t>“If S. [ever] says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τοὺς</a:t>
                      </a:r>
                      <a:r>
                        <a:rPr lang="el-GR" sz="1700" dirty="0"/>
                        <a:t> νεανίας </a:t>
                      </a:r>
                      <a:r>
                        <a:rPr lang="el-GR" sz="1700" dirty="0" err="1"/>
                        <a:t>βλ</a:t>
                      </a:r>
                      <a:r>
                        <a:rPr lang="en-US" sz="1700" dirty="0" err="1"/>
                        <a:t>ά</a:t>
                      </a:r>
                      <a:r>
                        <a:rPr lang="el-GR" sz="1700"/>
                        <a:t>πτει.</a:t>
                      </a:r>
                      <a:endParaRPr lang="en-US" sz="1700" dirty="0"/>
                    </a:p>
                    <a:p>
                      <a:r>
                        <a:rPr lang="en-US" sz="1700" dirty="0"/>
                        <a:t>he harms the youth.”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1518217315"/>
                  </a:ext>
                </a:extLst>
              </a:tr>
              <a:tr h="631479">
                <a:tc>
                  <a:txBody>
                    <a:bodyPr/>
                    <a:lstStyle/>
                    <a:p>
                      <a:r>
                        <a:rPr lang="en-US" sz="1700"/>
                        <a:t>past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/>
                        <a:t>εἰ</a:t>
                      </a:r>
                      <a:r>
                        <a:rPr lang="en-US" sz="1700"/>
                        <a:t> + optative</a:t>
                      </a:r>
                    </a:p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/>
                        <a:t>imperfect indicative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658026296"/>
                  </a:ext>
                </a:extLst>
              </a:tr>
              <a:tr h="1399494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/>
                        <a:t>εἰ ὁ Σωκράτης τόδε λ</a:t>
                      </a:r>
                      <a:r>
                        <a:rPr lang="en-US" sz="1700"/>
                        <a:t>έ</a:t>
                      </a:r>
                      <a:r>
                        <a:rPr lang="el-GR" sz="1700"/>
                        <a:t>γοι</a:t>
                      </a:r>
                    </a:p>
                    <a:p>
                      <a:r>
                        <a:rPr lang="en-US" sz="1700"/>
                        <a:t>“If S. [ever] said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τοὺς</a:t>
                      </a:r>
                      <a:r>
                        <a:rPr lang="el-GR" sz="1700" dirty="0"/>
                        <a:t> νεανίας </a:t>
                      </a:r>
                      <a:r>
                        <a:rPr lang="el-GR" sz="1700" dirty="0" err="1"/>
                        <a:t>ἔβλαπτε</a:t>
                      </a:r>
                      <a:r>
                        <a:rPr lang="el-GR" sz="1700" dirty="0"/>
                        <a:t>.</a:t>
                      </a:r>
                      <a:endParaRPr lang="en-US" sz="1700" dirty="0"/>
                    </a:p>
                    <a:p>
                      <a:r>
                        <a:rPr lang="en-US" sz="1700" dirty="0"/>
                        <a:t>he harmed the youth.”</a:t>
                      </a:r>
                    </a:p>
                    <a:p>
                      <a:endParaRPr lang="en-US" sz="1700" dirty="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976909220"/>
                  </a:ext>
                </a:extLst>
              </a:tr>
              <a:tr h="887484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if negation, </a:t>
                      </a:r>
                      <a:r>
                        <a:rPr lang="el-GR" sz="1700"/>
                        <a:t>μή </a:t>
                      </a:r>
                      <a:r>
                        <a:rPr lang="en-US" sz="1700"/>
                        <a:t>is used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/>
                        <a:t>if negation, </a:t>
                      </a:r>
                      <a:r>
                        <a:rPr lang="el-GR" sz="1700"/>
                        <a:t>οὐ </a:t>
                      </a:r>
                      <a:r>
                        <a:rPr lang="en-US" sz="1700"/>
                        <a:t>is used</a:t>
                      </a:r>
                    </a:p>
                    <a:p>
                      <a:endParaRPr lang="en-US" sz="170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088165555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43012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23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FC44-2FB7-504D-8CF9-6E34075B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71F7-4E76-9A47-899A-3C282ABB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Conditions referring to the future. </a:t>
            </a:r>
          </a:p>
          <a:p>
            <a:r>
              <a:rPr lang="en-US" dirty="0"/>
              <a:t>These can be presented as:</a:t>
            </a:r>
          </a:p>
          <a:p>
            <a:r>
              <a:rPr lang="en-US" dirty="0"/>
              <a:t>simple (“future most vivid”): “If you [will] say one word more, I’ll scream.”</a:t>
            </a:r>
          </a:p>
          <a:p>
            <a:r>
              <a:rPr lang="en-US" dirty="0"/>
              <a:t>general (“future more vivid”): “If I [ever] find a four-leaf clover, I’ll give it to you.”</a:t>
            </a:r>
          </a:p>
          <a:p>
            <a:r>
              <a:rPr lang="en-US" dirty="0"/>
              <a:t>[diagnostic sign in English: you can insert “ever” or change “if” to “whenever”, main clause has “will”]</a:t>
            </a:r>
          </a:p>
          <a:p>
            <a:r>
              <a:rPr lang="en-US" dirty="0"/>
              <a:t>hypothetical (“future less vivid”): “If I were to/should take the last macaroon, would you object?”</a:t>
            </a:r>
          </a:p>
          <a:p>
            <a:r>
              <a:rPr lang="en-US" dirty="0"/>
              <a:t>[diagnostic sign in English: “were to/should” in if-clause, “would” in main clause</a:t>
            </a:r>
          </a:p>
        </p:txBody>
      </p:sp>
    </p:spTree>
    <p:extLst>
      <p:ext uri="{BB962C8B-B14F-4D97-AF65-F5344CB8AC3E}">
        <p14:creationId xmlns:p14="http://schemas.microsoft.com/office/powerpoint/2010/main" val="285493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F485-4104-5C47-9D7E-4428A210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D. Future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4ED7D-AF1B-E54B-B47B-4461194F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diagnostic: </a:t>
            </a:r>
          </a:p>
          <a:p>
            <a:r>
              <a:rPr lang="en-US" sz="2000" dirty="0"/>
              <a:t>simple, most vivid future has </a:t>
            </a:r>
            <a:r>
              <a:rPr lang="el-GR" sz="2000" dirty="0" err="1"/>
              <a:t>εἰ</a:t>
            </a:r>
            <a:r>
              <a:rPr lang="en-US" sz="2000" dirty="0"/>
              <a:t> and future indic. in both halves</a:t>
            </a:r>
          </a:p>
          <a:p>
            <a:r>
              <a:rPr lang="en-US" sz="2000" dirty="0"/>
              <a:t>general/indefinite, more vivid type has </a:t>
            </a:r>
            <a:r>
              <a:rPr lang="el-GR" sz="2000" dirty="0" err="1"/>
              <a:t>ἐάν</a:t>
            </a:r>
            <a:r>
              <a:rPr lang="en-US" sz="2000" dirty="0"/>
              <a:t> + subjunctive, future indic. in main. [[Note: </a:t>
            </a:r>
            <a:r>
              <a:rPr lang="el-GR" sz="2000" dirty="0" err="1"/>
              <a:t>ἐάν</a:t>
            </a:r>
            <a:r>
              <a:rPr lang="el-GR" sz="2000" dirty="0"/>
              <a:t> </a:t>
            </a:r>
            <a:r>
              <a:rPr lang="en-US" sz="2000" dirty="0"/>
              <a:t>= </a:t>
            </a:r>
            <a:r>
              <a:rPr lang="el-GR" sz="2000" dirty="0" err="1"/>
              <a:t>εἰ</a:t>
            </a:r>
            <a:r>
              <a:rPr lang="el-GR" sz="2000" dirty="0"/>
              <a:t> </a:t>
            </a:r>
            <a:r>
              <a:rPr lang="en-US" sz="2000" dirty="0"/>
              <a:t>+ </a:t>
            </a:r>
            <a:r>
              <a:rPr lang="el-GR" sz="2000" dirty="0" err="1"/>
              <a:t>ἄν</a:t>
            </a:r>
            <a:r>
              <a:rPr lang="en-US" sz="2000" dirty="0"/>
              <a:t>; variants of these are</a:t>
            </a:r>
            <a:r>
              <a:rPr lang="el-GR" sz="2000" dirty="0"/>
              <a:t> </a:t>
            </a:r>
            <a:r>
              <a:rPr lang="el-GR" sz="2000" dirty="0" err="1"/>
              <a:t>ἤν</a:t>
            </a:r>
            <a:r>
              <a:rPr lang="en-US" sz="2000" dirty="0"/>
              <a:t> and (v. confusingly)</a:t>
            </a:r>
            <a:r>
              <a:rPr lang="el-GR" sz="2000" dirty="0"/>
              <a:t> </a:t>
            </a:r>
            <a:r>
              <a:rPr lang="el-GR" sz="2000" dirty="0" err="1"/>
              <a:t>ἄν</a:t>
            </a:r>
            <a:r>
              <a:rPr lang="en-US" sz="2000" dirty="0"/>
              <a:t>]]</a:t>
            </a:r>
          </a:p>
          <a:p>
            <a:r>
              <a:rPr lang="en-US" sz="2000" dirty="0"/>
              <a:t>hypothetical, less vivid has </a:t>
            </a:r>
            <a:r>
              <a:rPr lang="el-GR" sz="2000" dirty="0"/>
              <a:t>ε</a:t>
            </a:r>
            <a:r>
              <a:rPr lang="en-US" sz="2000" dirty="0" err="1"/>
              <a:t>ἰ</a:t>
            </a:r>
            <a:r>
              <a:rPr lang="en-US" sz="2000" dirty="0"/>
              <a:t> + optative, optative + </a:t>
            </a:r>
            <a:r>
              <a:rPr lang="en-US" sz="2000" dirty="0" err="1"/>
              <a:t>ἄ</a:t>
            </a:r>
            <a:r>
              <a:rPr lang="el-GR" sz="2000" dirty="0"/>
              <a:t>ν</a:t>
            </a:r>
            <a:r>
              <a:rPr lang="en-US" sz="2000" dirty="0"/>
              <a:t> in main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CF3079-6A0D-8340-A0A5-22B626A34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53220"/>
              </p:ext>
            </p:extLst>
          </p:nvPr>
        </p:nvGraphicFramePr>
        <p:xfrm>
          <a:off x="4292600" y="114299"/>
          <a:ext cx="7708899" cy="667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194">
                  <a:extLst>
                    <a:ext uri="{9D8B030D-6E8A-4147-A177-3AD203B41FA5}">
                      <a16:colId xmlns:a16="http://schemas.microsoft.com/office/drawing/2014/main" val="999411552"/>
                    </a:ext>
                  </a:extLst>
                </a:gridCol>
                <a:gridCol w="3207202">
                  <a:extLst>
                    <a:ext uri="{9D8B030D-6E8A-4147-A177-3AD203B41FA5}">
                      <a16:colId xmlns:a16="http://schemas.microsoft.com/office/drawing/2014/main" val="364685095"/>
                    </a:ext>
                  </a:extLst>
                </a:gridCol>
                <a:gridCol w="3053503">
                  <a:extLst>
                    <a:ext uri="{9D8B030D-6E8A-4147-A177-3AD203B41FA5}">
                      <a16:colId xmlns:a16="http://schemas.microsoft.com/office/drawing/2014/main" val="4288669068"/>
                    </a:ext>
                  </a:extLst>
                </a:gridCol>
              </a:tblGrid>
              <a:tr h="338477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protasis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apodosis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3958972296"/>
                  </a:ext>
                </a:extLst>
              </a:tr>
              <a:tr h="1102318">
                <a:tc>
                  <a:txBody>
                    <a:bodyPr/>
                    <a:lstStyle/>
                    <a:p>
                      <a:r>
                        <a:rPr lang="en-US" sz="1700" dirty="0"/>
                        <a:t>most vivid</a:t>
                      </a:r>
                    </a:p>
                    <a:p>
                      <a:r>
                        <a:rPr lang="en-US" sz="1700" dirty="0"/>
                        <a:t>[[really just simple/open future]]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εἰ</a:t>
                      </a:r>
                      <a:r>
                        <a:rPr lang="en-US" sz="1700" dirty="0"/>
                        <a:t> + future indicative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future indicative</a:t>
                      </a:r>
                      <a:endParaRPr lang="en-US" sz="1700" dirty="0">
                        <a:highlight>
                          <a:srgbClr val="FFFF00"/>
                        </a:highlight>
                      </a:endParaRP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4124790844"/>
                  </a:ext>
                </a:extLst>
              </a:tr>
              <a:tr h="964813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εἰ</a:t>
                      </a:r>
                      <a:r>
                        <a:rPr lang="en-US" sz="1700" dirty="0"/>
                        <a:t> </a:t>
                      </a:r>
                      <a:r>
                        <a:rPr lang="el-GR" sz="1700" dirty="0" err="1"/>
                        <a:t>ὁ</a:t>
                      </a:r>
                      <a:r>
                        <a:rPr lang="el-GR" sz="1700" dirty="0"/>
                        <a:t> Σωκράτης </a:t>
                      </a:r>
                      <a:r>
                        <a:rPr lang="el-GR" sz="1700" dirty="0" err="1"/>
                        <a:t>τόδε</a:t>
                      </a:r>
                      <a:r>
                        <a:rPr lang="el-GR" sz="1700" dirty="0"/>
                        <a:t> </a:t>
                      </a:r>
                      <a:r>
                        <a:rPr lang="en-US" sz="1700" dirty="0" err="1"/>
                        <a:t>ἐ</a:t>
                      </a:r>
                      <a:r>
                        <a:rPr lang="el-GR" sz="1700" dirty="0" err="1"/>
                        <a:t>ρεῖ</a:t>
                      </a:r>
                      <a:endParaRPr lang="el-GR" sz="1700" dirty="0"/>
                    </a:p>
                    <a:p>
                      <a:r>
                        <a:rPr lang="en-US" sz="1700" dirty="0"/>
                        <a:t>“If S. will say/says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τοὺς</a:t>
                      </a:r>
                      <a:r>
                        <a:rPr lang="el-GR" sz="1700" dirty="0"/>
                        <a:t> νεανίας </a:t>
                      </a:r>
                      <a:r>
                        <a:rPr lang="el-GR" sz="1700" dirty="0" err="1"/>
                        <a:t>βλ</a:t>
                      </a:r>
                      <a:r>
                        <a:rPr lang="en-US" sz="1700" dirty="0" err="1"/>
                        <a:t>ά</a:t>
                      </a:r>
                      <a:r>
                        <a:rPr lang="el-GR" sz="1700" dirty="0" err="1"/>
                        <a:t>ψει</a:t>
                      </a:r>
                      <a:r>
                        <a:rPr lang="el-GR" sz="1700" dirty="0"/>
                        <a:t>.</a:t>
                      </a:r>
                      <a:endParaRPr lang="en-US" sz="1700" dirty="0"/>
                    </a:p>
                    <a:p>
                      <a:r>
                        <a:rPr lang="en-US" sz="1700" dirty="0"/>
                        <a:t>he will harm the youth.”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1518217315"/>
                  </a:ext>
                </a:extLst>
              </a:tr>
              <a:tr h="1102318">
                <a:tc>
                  <a:txBody>
                    <a:bodyPr/>
                    <a:lstStyle/>
                    <a:p>
                      <a:r>
                        <a:rPr lang="en-US" sz="1700" dirty="0"/>
                        <a:t>more vivid [[really just general future]]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err="1"/>
                        <a:t>ἐάν</a:t>
                      </a:r>
                      <a:r>
                        <a:rPr lang="en-US" sz="1700" dirty="0"/>
                        <a:t> + subjunctive</a:t>
                      </a:r>
                    </a:p>
                    <a:p>
                      <a:endParaRPr lang="en-US" sz="1700" dirty="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future indicative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658026296"/>
                  </a:ext>
                </a:extLst>
              </a:tr>
              <a:tr h="1180817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err="1"/>
                        <a:t>ἐὰν</a:t>
                      </a:r>
                      <a:r>
                        <a:rPr lang="en-US" sz="1700" dirty="0"/>
                        <a:t> </a:t>
                      </a:r>
                      <a:r>
                        <a:rPr lang="el-GR" sz="1700" dirty="0" err="1"/>
                        <a:t>ὁ</a:t>
                      </a:r>
                      <a:r>
                        <a:rPr lang="el-GR" sz="1700" dirty="0"/>
                        <a:t> Σωκράτης </a:t>
                      </a:r>
                      <a:r>
                        <a:rPr lang="el-GR" sz="1700" dirty="0" err="1"/>
                        <a:t>τόδε</a:t>
                      </a:r>
                      <a:r>
                        <a:rPr lang="el-GR" sz="1700" dirty="0"/>
                        <a:t> λ</a:t>
                      </a:r>
                      <a:r>
                        <a:rPr lang="en-US" sz="1700" dirty="0" err="1"/>
                        <a:t>έ</a:t>
                      </a:r>
                      <a:r>
                        <a:rPr lang="el-GR" sz="1700" dirty="0" err="1"/>
                        <a:t>γῃ</a:t>
                      </a:r>
                      <a:endParaRPr lang="el-GR" sz="1700" dirty="0"/>
                    </a:p>
                    <a:p>
                      <a:r>
                        <a:rPr lang="en-US" sz="1700" dirty="0"/>
                        <a:t>“If S. [ever] will say/says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τοὺς</a:t>
                      </a:r>
                      <a:r>
                        <a:rPr lang="el-GR" sz="1700" dirty="0"/>
                        <a:t> νεανίας</a:t>
                      </a:r>
                      <a:r>
                        <a:rPr lang="en-US" sz="1700" dirty="0"/>
                        <a:t> </a:t>
                      </a:r>
                      <a:r>
                        <a:rPr lang="el-GR" sz="1700" dirty="0" err="1"/>
                        <a:t>βλ</a:t>
                      </a:r>
                      <a:r>
                        <a:rPr lang="en-US" sz="1700" dirty="0" err="1"/>
                        <a:t>ά</a:t>
                      </a:r>
                      <a:r>
                        <a:rPr lang="el-GR" sz="1700" dirty="0" err="1"/>
                        <a:t>ψει</a:t>
                      </a:r>
                      <a:r>
                        <a:rPr lang="el-GR" sz="1700" dirty="0"/>
                        <a:t>.</a:t>
                      </a:r>
                      <a:endParaRPr lang="en-US" sz="1700" dirty="0"/>
                    </a:p>
                    <a:p>
                      <a:r>
                        <a:rPr lang="en-US" sz="1700" dirty="0"/>
                        <a:t>he will harm the youth.”</a:t>
                      </a:r>
                    </a:p>
                    <a:p>
                      <a:endParaRPr lang="en-US" sz="1700" dirty="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976909220"/>
                  </a:ext>
                </a:extLst>
              </a:tr>
              <a:tr h="1602182">
                <a:tc>
                  <a:txBody>
                    <a:bodyPr/>
                    <a:lstStyle/>
                    <a:p>
                      <a:r>
                        <a:rPr lang="en-US" sz="1700" dirty="0"/>
                        <a:t>less vivid</a:t>
                      </a:r>
                    </a:p>
                    <a:p>
                      <a:r>
                        <a:rPr lang="en-US" sz="1700" dirty="0"/>
                        <a:t>[[really not future, better termed “hypothetical”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 dirty="0" err="1"/>
                        <a:t>εἰ</a:t>
                      </a:r>
                      <a:r>
                        <a:rPr lang="en-US" sz="1700" dirty="0"/>
                        <a:t> + optative</a:t>
                      </a:r>
                      <a:endParaRPr lang="el-GR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err="1"/>
                        <a:t>εἰ</a:t>
                      </a:r>
                      <a:r>
                        <a:rPr lang="el-GR" sz="1700" dirty="0"/>
                        <a:t> </a:t>
                      </a:r>
                      <a:r>
                        <a:rPr lang="el-GR" sz="1700" dirty="0" err="1"/>
                        <a:t>ὁ</a:t>
                      </a:r>
                      <a:r>
                        <a:rPr lang="el-GR" sz="1700" dirty="0"/>
                        <a:t> Σωκράτης </a:t>
                      </a:r>
                      <a:r>
                        <a:rPr lang="el-GR" sz="1700" dirty="0" err="1"/>
                        <a:t>τόδε</a:t>
                      </a:r>
                      <a:r>
                        <a:rPr lang="el-GR" sz="1700" dirty="0"/>
                        <a:t> </a:t>
                      </a:r>
                      <a:r>
                        <a:rPr lang="el-GR" sz="1700" dirty="0" err="1"/>
                        <a:t>εἴποι</a:t>
                      </a:r>
                      <a:endParaRPr lang="el-GR" sz="1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“If S. were to/would/should say/said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optative </a:t>
                      </a:r>
                      <a:r>
                        <a:rPr lang="en-US" sz="1700" dirty="0">
                          <a:highlight>
                            <a:srgbClr val="FFFF00"/>
                          </a:highlight>
                        </a:rPr>
                        <a:t>+ </a:t>
                      </a:r>
                      <a:r>
                        <a:rPr lang="en-US" sz="1700" dirty="0" err="1">
                          <a:highlight>
                            <a:srgbClr val="FFFF00"/>
                          </a:highlight>
                        </a:rPr>
                        <a:t>ἄ</a:t>
                      </a:r>
                      <a:r>
                        <a:rPr lang="el-GR" sz="1700" dirty="0">
                          <a:highlight>
                            <a:srgbClr val="FFFF00"/>
                          </a:highlight>
                        </a:rPr>
                        <a:t>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err="1"/>
                        <a:t>τοὺς</a:t>
                      </a:r>
                      <a:r>
                        <a:rPr lang="el-GR" sz="1700" dirty="0"/>
                        <a:t> νεανίας </a:t>
                      </a:r>
                      <a:r>
                        <a:rPr lang="el-GR" sz="1700" dirty="0" err="1"/>
                        <a:t>βλάπτοι</a:t>
                      </a:r>
                      <a:r>
                        <a:rPr lang="el-GR" sz="1700" dirty="0"/>
                        <a:t> </a:t>
                      </a:r>
                      <a:r>
                        <a:rPr lang="el-GR" sz="1700" dirty="0" err="1"/>
                        <a:t>ἄν</a:t>
                      </a:r>
                      <a:r>
                        <a:rPr lang="el-GR" sz="170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he would harm the youth.”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088165555"/>
                  </a:ext>
                </a:extLst>
              </a:tr>
              <a:tr h="338477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if negation, </a:t>
                      </a:r>
                      <a:r>
                        <a:rPr lang="el-GR" sz="1700" dirty="0" err="1"/>
                        <a:t>μή</a:t>
                      </a:r>
                      <a:r>
                        <a:rPr lang="el-GR" sz="1700" dirty="0"/>
                        <a:t> </a:t>
                      </a:r>
                      <a:r>
                        <a:rPr lang="en-US" sz="1700" dirty="0"/>
                        <a:t>is used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if negation, </a:t>
                      </a:r>
                      <a:r>
                        <a:rPr lang="el-GR" sz="1700" dirty="0" err="1"/>
                        <a:t>οὐ</a:t>
                      </a:r>
                      <a:r>
                        <a:rPr lang="el-GR" sz="1700" dirty="0"/>
                        <a:t> </a:t>
                      </a:r>
                      <a:r>
                        <a:rPr lang="en-US" sz="1700" dirty="0"/>
                        <a:t>is used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43012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37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54FC-7FBB-9D41-9293-980E3A9BF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B98A0-1606-8243-B93B-A70F6FB6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bear in mind that the if-clause doesn’t have to appear first—it could follow the main clause (e.g. </a:t>
            </a:r>
            <a:r>
              <a:rPr lang="el-GR" dirty="0" err="1"/>
              <a:t>μαίνῃ</a:t>
            </a:r>
            <a:r>
              <a:rPr lang="el-GR" dirty="0"/>
              <a:t>, </a:t>
            </a:r>
            <a:r>
              <a:rPr lang="el-GR" dirty="0" err="1"/>
              <a:t>εἰ</a:t>
            </a:r>
            <a:r>
              <a:rPr lang="el-GR" dirty="0"/>
              <a:t> </a:t>
            </a:r>
            <a:r>
              <a:rPr lang="el-GR" dirty="0" err="1"/>
              <a:t>ἐκεῖνο</a:t>
            </a:r>
            <a:r>
              <a:rPr lang="el-GR" dirty="0"/>
              <a:t> λέγεις </a:t>
            </a:r>
            <a:r>
              <a:rPr lang="en-US" dirty="0"/>
              <a:t>”You’re crazy if you say that.”</a:t>
            </a:r>
            <a:r>
              <a:rPr lang="el-GR" dirty="0"/>
              <a:t>)</a:t>
            </a:r>
            <a:endParaRPr lang="en-US" dirty="0"/>
          </a:p>
          <a:p>
            <a:r>
              <a:rPr lang="en-US" dirty="0"/>
              <a:t>in the main clause, be aware that an imperative could appear in the place of an indicative</a:t>
            </a:r>
          </a:p>
          <a:p>
            <a:r>
              <a:rPr lang="en-US" dirty="0"/>
              <a:t>e.g. </a:t>
            </a:r>
            <a:r>
              <a:rPr lang="el-GR" dirty="0" err="1"/>
              <a:t>ἐὰν</a:t>
            </a:r>
            <a:r>
              <a:rPr lang="en-US" dirty="0"/>
              <a:t> </a:t>
            </a:r>
            <a:r>
              <a:rPr lang="el-GR" dirty="0" err="1"/>
              <a:t>ὁ</a:t>
            </a:r>
            <a:r>
              <a:rPr lang="el-GR" dirty="0"/>
              <a:t> Σωκράτης </a:t>
            </a:r>
            <a:r>
              <a:rPr lang="el-GR" dirty="0" err="1"/>
              <a:t>τόδε</a:t>
            </a:r>
            <a:r>
              <a:rPr lang="el-GR" dirty="0"/>
              <a:t> λ</a:t>
            </a:r>
            <a:r>
              <a:rPr lang="en-US" dirty="0" err="1"/>
              <a:t>έ</a:t>
            </a:r>
            <a:r>
              <a:rPr lang="el-GR" dirty="0" err="1"/>
              <a:t>γῃ</a:t>
            </a:r>
            <a:r>
              <a:rPr lang="en-US" dirty="0"/>
              <a:t>, </a:t>
            </a:r>
            <a:r>
              <a:rPr lang="en-US" dirty="0" err="1"/>
              <a:t>ὦ</a:t>
            </a:r>
            <a:r>
              <a:rPr lang="el-GR" dirty="0"/>
              <a:t> </a:t>
            </a:r>
            <a:r>
              <a:rPr lang="el-GR" dirty="0" err="1"/>
              <a:t>νεανίαι</a:t>
            </a:r>
            <a:r>
              <a:rPr lang="el-GR" dirty="0"/>
              <a:t>,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ἀκούετε</a:t>
            </a:r>
            <a:r>
              <a:rPr lang="el-GR" dirty="0"/>
              <a:t>, </a:t>
            </a:r>
            <a:r>
              <a:rPr lang="en-US" dirty="0"/>
              <a:t>”If Socrates [ever] says this, young men, don’t listen!”</a:t>
            </a:r>
          </a:p>
          <a:p>
            <a:r>
              <a:rPr lang="en-US" dirty="0"/>
              <a:t>very common: instead of the if-clause (protasis), a circumstantial participle can always appear.</a:t>
            </a:r>
          </a:p>
          <a:p>
            <a:r>
              <a:rPr lang="en-US" dirty="0"/>
              <a:t>e.g. </a:t>
            </a:r>
            <a:r>
              <a:rPr lang="en-US" dirty="0" err="1"/>
              <a:t>ὁ</a:t>
            </a:r>
            <a:r>
              <a:rPr lang="el-GR" dirty="0"/>
              <a:t> Σωκράτης </a:t>
            </a:r>
            <a:r>
              <a:rPr lang="el-GR" dirty="0" err="1"/>
              <a:t>τόδε</a:t>
            </a:r>
            <a:r>
              <a:rPr lang="el-GR" dirty="0"/>
              <a:t> λέγων </a:t>
            </a:r>
            <a:r>
              <a:rPr lang="el-GR" dirty="0" err="1"/>
              <a:t>τοὺς</a:t>
            </a:r>
            <a:r>
              <a:rPr lang="el-GR" dirty="0"/>
              <a:t> νεανίας βλάψει</a:t>
            </a:r>
            <a:r>
              <a:rPr lang="en-US" dirty="0"/>
              <a:t> ”Socrates, saying this, will harm the youth” can be translated as “Socrates, if he says this, will harm the youth”</a:t>
            </a:r>
          </a:p>
          <a:p>
            <a:r>
              <a:rPr lang="en-US" dirty="0"/>
              <a:t>note: if the circumstantial participle is negated by </a:t>
            </a:r>
            <a:r>
              <a:rPr lang="el-GR" dirty="0" err="1"/>
              <a:t>μή</a:t>
            </a:r>
            <a:r>
              <a:rPr lang="en-US" dirty="0"/>
              <a:t> rather than </a:t>
            </a:r>
            <a:r>
              <a:rPr lang="el-GR" dirty="0" err="1"/>
              <a:t>οὐ</a:t>
            </a:r>
            <a:r>
              <a:rPr lang="en-US" dirty="0"/>
              <a:t>, that is a sure sign it has this conditional function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659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181BF-FFF2-E346-8CF6-7129EE4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condition/conditional?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24490-524A-CE4C-A423-3A71E74AA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conditions, no matter what type, will have the following:</a:t>
            </a:r>
          </a:p>
          <a:p>
            <a:r>
              <a:rPr lang="en-US" dirty="0"/>
              <a:t>first part (subordinate clause): “if” – premise put forward or protasis (</a:t>
            </a:r>
            <a:r>
              <a:rPr lang="en-US" dirty="0" err="1"/>
              <a:t>ἡ</a:t>
            </a:r>
            <a:r>
              <a:rPr lang="el-GR" dirty="0"/>
              <a:t> </a:t>
            </a:r>
            <a:r>
              <a:rPr lang="el-GR" dirty="0" err="1"/>
              <a:t>πρότασις</a:t>
            </a:r>
            <a:r>
              <a:rPr lang="en-US" dirty="0"/>
              <a:t> &lt;</a:t>
            </a:r>
            <a:r>
              <a:rPr lang="el-GR" dirty="0"/>
              <a:t> προτείνω</a:t>
            </a:r>
            <a:r>
              <a:rPr lang="en-US" dirty="0"/>
              <a:t> “I offer, extend”)  </a:t>
            </a:r>
          </a:p>
          <a:p>
            <a:r>
              <a:rPr lang="en-US" dirty="0"/>
              <a:t>second part (main clause): “then” – what follows, conclusion or apodosis (</a:t>
            </a:r>
            <a:r>
              <a:rPr lang="en-US" dirty="0" err="1"/>
              <a:t>ἡ</a:t>
            </a:r>
            <a:r>
              <a:rPr lang="el-GR" dirty="0"/>
              <a:t> </a:t>
            </a:r>
            <a:r>
              <a:rPr lang="el-GR" dirty="0" err="1"/>
              <a:t>ἀπόδοσις</a:t>
            </a:r>
            <a:r>
              <a:rPr lang="el-GR" dirty="0"/>
              <a:t> </a:t>
            </a:r>
            <a:r>
              <a:rPr lang="en-US" dirty="0"/>
              <a:t>&lt; </a:t>
            </a:r>
            <a:r>
              <a:rPr lang="el-GR" dirty="0" err="1"/>
              <a:t>ἀποδίδωμι</a:t>
            </a:r>
            <a:r>
              <a:rPr lang="en-US" dirty="0"/>
              <a:t> “I return, pay back”)</a:t>
            </a:r>
          </a:p>
          <a:p>
            <a:r>
              <a:rPr lang="en-US" dirty="0"/>
              <a:t>“If you turn the switch, the light goes 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5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34FE-CD7E-E24E-832C-E2EA9E29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conditions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206B4-692C-FC47-8E8D-5B7B2ED50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“If you build it, they will come.”</a:t>
            </a:r>
          </a:p>
          <a:p>
            <a:r>
              <a:rPr lang="en-US" dirty="0"/>
              <a:t>“If you come one step nearer, I’ll shoot.”</a:t>
            </a:r>
          </a:p>
          <a:p>
            <a:r>
              <a:rPr lang="en-US" dirty="0"/>
              <a:t>“If you were the only person left in the world, I still wouldn’t marry you.”</a:t>
            </a:r>
          </a:p>
          <a:p>
            <a:r>
              <a:rPr lang="en-US" dirty="0"/>
              <a:t>“If I had known you were coming, I would have baked a cake.”</a:t>
            </a:r>
          </a:p>
          <a:p>
            <a:r>
              <a:rPr lang="en-US" dirty="0"/>
              <a:t>“If you were to offer me the job, I would take it.”</a:t>
            </a:r>
          </a:p>
          <a:p>
            <a:r>
              <a:rPr lang="en-US" dirty="0"/>
              <a:t>“If the bomb were to go off, the whole world would be destroyed”</a:t>
            </a:r>
          </a:p>
          <a:p>
            <a:r>
              <a:rPr lang="en-US" dirty="0"/>
              <a:t>”If I ever drink coffee, I get the jitters.”</a:t>
            </a:r>
          </a:p>
          <a:p>
            <a:r>
              <a:rPr lang="en-US" dirty="0"/>
              <a:t>“If you ever have children, you will understand what I mean”</a:t>
            </a:r>
          </a:p>
          <a:p>
            <a:r>
              <a:rPr lang="en-US" dirty="0"/>
              <a:t>“If I ever was in London, I used to go and take tea with the Queen.”</a:t>
            </a:r>
          </a:p>
          <a:p>
            <a:r>
              <a:rPr lang="en-US" dirty="0"/>
              <a:t>“If you were here, I would be so happy.”</a:t>
            </a:r>
          </a:p>
          <a:p>
            <a:r>
              <a:rPr lang="en-US" dirty="0"/>
              <a:t>“If you think that, you’re crazy.”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8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2E86-B18F-AD42-824F-06AFF1C9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types of conditions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5214-9751-164D-9E6C-116C9C88E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Simple Particular (Open)</a:t>
            </a:r>
          </a:p>
          <a:p>
            <a:pPr marL="514350" indent="-514350">
              <a:buAutoNum type="alphaUcPeriod"/>
            </a:pPr>
            <a:r>
              <a:rPr lang="en-US" dirty="0"/>
              <a:t>Contrary to Fact (Counterfactual, Closed, Unreal)</a:t>
            </a:r>
          </a:p>
          <a:p>
            <a:pPr marL="514350" indent="-514350">
              <a:buAutoNum type="alphaUcPeriod"/>
            </a:pPr>
            <a:r>
              <a:rPr lang="en-US" dirty="0"/>
              <a:t>General/Indefinite</a:t>
            </a:r>
          </a:p>
          <a:p>
            <a:pPr marL="514350" indent="-514350">
              <a:buAutoNum type="alphaUcPeriod"/>
            </a:pPr>
            <a:r>
              <a:rPr lang="en-US" dirty="0"/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336442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E9109-3CFF-3846-912B-4A7A7D28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Simple Particular (Open)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511AD-498E-9244-B6CA-8681A841B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definite, particular in present or past tense</a:t>
            </a:r>
          </a:p>
          <a:p>
            <a:r>
              <a:rPr lang="en-US" dirty="0"/>
              <a:t>no implication whether this is unreal or probable</a:t>
            </a:r>
          </a:p>
          <a:p>
            <a:r>
              <a:rPr lang="en-US" dirty="0"/>
              <a:t>“If you think that, you’re wrong.” (present tense)</a:t>
            </a:r>
          </a:p>
          <a:p>
            <a:r>
              <a:rPr lang="en-US" dirty="0"/>
              <a:t>“If I said that, I must have been drunk.” (past tense)</a:t>
            </a:r>
          </a:p>
          <a:p>
            <a:r>
              <a:rPr lang="en-US" dirty="0"/>
              <a:t>“If you ask me again, I’ll scream.” (future tense)[discussed later under future conditions as a future “most vivid” type]</a:t>
            </a:r>
          </a:p>
        </p:txBody>
      </p:sp>
    </p:spTree>
    <p:extLst>
      <p:ext uri="{BB962C8B-B14F-4D97-AF65-F5344CB8AC3E}">
        <p14:creationId xmlns:p14="http://schemas.microsoft.com/office/powerpoint/2010/main" val="56344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9EB0-F4E4-D44E-BA2D-A9CC35E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3700"/>
              <a:t>A. Simple Particular (Open)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28116-4CE7-8642-A976-60B33AA41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diagnostic: both if-clause and main clause will have indicative (and </a:t>
            </a:r>
            <a:r>
              <a:rPr lang="en-US" sz="2000" dirty="0">
                <a:highlight>
                  <a:srgbClr val="FFFF00"/>
                </a:highlight>
              </a:rPr>
              <a:t>no </a:t>
            </a:r>
            <a:r>
              <a:rPr lang="en-US" sz="2000" dirty="0" err="1">
                <a:highlight>
                  <a:srgbClr val="FFFF00"/>
                </a:highlight>
              </a:rPr>
              <a:t>ἄ</a:t>
            </a:r>
            <a:r>
              <a:rPr lang="el-GR" sz="2000" dirty="0">
                <a:highlight>
                  <a:srgbClr val="FFFF00"/>
                </a:highlight>
              </a:rPr>
              <a:t>ν</a:t>
            </a:r>
            <a:r>
              <a:rPr lang="en-US" sz="2000" dirty="0"/>
              <a:t>)</a:t>
            </a:r>
          </a:p>
          <a:p>
            <a:r>
              <a:rPr lang="en-US" sz="2000" dirty="0"/>
              <a:t>this is not the most common type in Greek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EA2BD5-9C71-9B4D-83EC-3CD3B974C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76256"/>
              </p:ext>
            </p:extLst>
          </p:nvPr>
        </p:nvGraphicFramePr>
        <p:xfrm>
          <a:off x="5405862" y="1267744"/>
          <a:ext cx="6019332" cy="431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698">
                  <a:extLst>
                    <a:ext uri="{9D8B030D-6E8A-4147-A177-3AD203B41FA5}">
                      <a16:colId xmlns:a16="http://schemas.microsoft.com/office/drawing/2014/main" val="2852078629"/>
                    </a:ext>
                  </a:extLst>
                </a:gridCol>
                <a:gridCol w="2311557">
                  <a:extLst>
                    <a:ext uri="{9D8B030D-6E8A-4147-A177-3AD203B41FA5}">
                      <a16:colId xmlns:a16="http://schemas.microsoft.com/office/drawing/2014/main" val="2415180545"/>
                    </a:ext>
                  </a:extLst>
                </a:gridCol>
                <a:gridCol w="2310077">
                  <a:extLst>
                    <a:ext uri="{9D8B030D-6E8A-4147-A177-3AD203B41FA5}">
                      <a16:colId xmlns:a16="http://schemas.microsoft.com/office/drawing/2014/main" val="3945174201"/>
                    </a:ext>
                  </a:extLst>
                </a:gridCol>
              </a:tblGrid>
              <a:tr h="34304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protasis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apodosis</a:t>
                      </a:r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704988789"/>
                  </a:ext>
                </a:extLst>
              </a:tr>
              <a:tr h="576942">
                <a:tc>
                  <a:txBody>
                    <a:bodyPr/>
                    <a:lstStyle/>
                    <a:p>
                      <a:r>
                        <a:rPr lang="en-US" sz="1500"/>
                        <a:t>present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εἰ</a:t>
                      </a:r>
                      <a:r>
                        <a:rPr lang="en-US" sz="1500"/>
                        <a:t> + present (or perf.) indicative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present or perfect indicative </a:t>
                      </a:r>
                      <a:r>
                        <a:rPr lang="en-US" sz="1500" dirty="0">
                          <a:highlight>
                            <a:srgbClr val="FFFF00"/>
                          </a:highlight>
                        </a:rPr>
                        <a:t>[[NO </a:t>
                      </a:r>
                      <a:r>
                        <a:rPr lang="en-US" sz="1500" dirty="0" err="1">
                          <a:highlight>
                            <a:srgbClr val="FFFF00"/>
                          </a:highlight>
                        </a:rPr>
                        <a:t>ἄ</a:t>
                      </a:r>
                      <a:r>
                        <a:rPr lang="el-GR" sz="1500" dirty="0">
                          <a:highlight>
                            <a:srgbClr val="FFFF00"/>
                          </a:highlight>
                        </a:rPr>
                        <a:t>ν</a:t>
                      </a:r>
                      <a:r>
                        <a:rPr lang="en-US" sz="1500" dirty="0">
                          <a:highlight>
                            <a:srgbClr val="FFFF00"/>
                          </a:highlight>
                        </a:rPr>
                        <a:t>]]</a:t>
                      </a:r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438145133"/>
                  </a:ext>
                </a:extLst>
              </a:tr>
              <a:tr h="576942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εἰ ὁ Σωκράτης τόδε λέγει</a:t>
                      </a:r>
                    </a:p>
                    <a:p>
                      <a:r>
                        <a:rPr lang="en-US" sz="1500"/>
                        <a:t>“If S. says this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τοὺς νεανίας βλάπτει</a:t>
                      </a:r>
                      <a:endParaRPr lang="en-US" sz="1500"/>
                    </a:p>
                    <a:p>
                      <a:r>
                        <a:rPr lang="en-US" sz="1500"/>
                        <a:t>he is harming the youth.”</a:t>
                      </a:r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3005880593"/>
                  </a:ext>
                </a:extLst>
              </a:tr>
              <a:tr h="810837">
                <a:tc>
                  <a:txBody>
                    <a:bodyPr/>
                    <a:lstStyle/>
                    <a:p>
                      <a:r>
                        <a:rPr lang="en-US" sz="1500"/>
                        <a:t>past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/>
                        <a:t>εἰ</a:t>
                      </a:r>
                      <a:r>
                        <a:rPr lang="en-US" sz="1500"/>
                        <a:t> + past [i.e. imperf., aor., pluperf.] indicative</a:t>
                      </a:r>
                    </a:p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past [i.e. imperf., aor., </a:t>
                      </a:r>
                      <a:r>
                        <a:rPr lang="en-US" sz="1500" dirty="0" err="1"/>
                        <a:t>pluperf</a:t>
                      </a:r>
                      <a:r>
                        <a:rPr lang="en-US" sz="1500" dirty="0"/>
                        <a:t>.] indicative </a:t>
                      </a:r>
                      <a:r>
                        <a:rPr lang="en-US" sz="1500" dirty="0">
                          <a:highlight>
                            <a:srgbClr val="FFFF00"/>
                          </a:highlight>
                        </a:rPr>
                        <a:t>[[NO </a:t>
                      </a:r>
                      <a:r>
                        <a:rPr lang="en-US" sz="1500" dirty="0" err="1">
                          <a:highlight>
                            <a:srgbClr val="FFFF00"/>
                          </a:highlight>
                        </a:rPr>
                        <a:t>ἄ</a:t>
                      </a:r>
                      <a:r>
                        <a:rPr lang="el-GR" sz="1500" dirty="0">
                          <a:highlight>
                            <a:srgbClr val="FFFF00"/>
                          </a:highlight>
                        </a:rPr>
                        <a:t>ν</a:t>
                      </a:r>
                      <a:r>
                        <a:rPr lang="en-US" sz="1500" dirty="0">
                          <a:highlight>
                            <a:srgbClr val="FFFF00"/>
                          </a:highlight>
                        </a:rPr>
                        <a:t>]]</a:t>
                      </a:r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442192437"/>
                  </a:ext>
                </a:extLst>
              </a:tr>
              <a:tr h="104473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dirty="0" err="1"/>
                        <a:t>εἰ</a:t>
                      </a:r>
                      <a:r>
                        <a:rPr lang="el-GR" sz="1500" dirty="0"/>
                        <a:t> </a:t>
                      </a:r>
                      <a:r>
                        <a:rPr lang="el-GR" sz="1500" dirty="0" err="1"/>
                        <a:t>ὁ</a:t>
                      </a:r>
                      <a:r>
                        <a:rPr lang="el-GR" sz="1500" dirty="0"/>
                        <a:t> Σωκράτης </a:t>
                      </a:r>
                      <a:r>
                        <a:rPr lang="el-GR" sz="1500" dirty="0" err="1"/>
                        <a:t>τόδε</a:t>
                      </a:r>
                      <a:r>
                        <a:rPr lang="el-GR" sz="1500" dirty="0"/>
                        <a:t> </a:t>
                      </a:r>
                      <a:r>
                        <a:rPr lang="el-GR" sz="1500" dirty="0" err="1"/>
                        <a:t>ἔλεγε</a:t>
                      </a:r>
                      <a:endParaRPr lang="el-GR" sz="1500" dirty="0"/>
                    </a:p>
                    <a:p>
                      <a:r>
                        <a:rPr lang="en-US" sz="1500" dirty="0"/>
                        <a:t>“If S. was saying this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l-GR" sz="1500" dirty="0" err="1"/>
                        <a:t>τοὺς</a:t>
                      </a:r>
                      <a:r>
                        <a:rPr lang="el-GR" sz="1500" dirty="0"/>
                        <a:t> νεανίας </a:t>
                      </a:r>
                      <a:r>
                        <a:rPr lang="el-GR" sz="1500" dirty="0" err="1"/>
                        <a:t>ἔβλαπτε</a:t>
                      </a:r>
                      <a:endParaRPr lang="en-US" sz="1500" dirty="0"/>
                    </a:p>
                    <a:p>
                      <a:r>
                        <a:rPr lang="en-US" sz="1500" dirty="0"/>
                        <a:t>he was harming the youth.”</a:t>
                      </a:r>
                    </a:p>
                    <a:p>
                      <a:endParaRPr lang="en-US" sz="1500" dirty="0"/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3860524382"/>
                  </a:ext>
                </a:extLst>
              </a:tr>
              <a:tr h="576942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if negation, </a:t>
                      </a:r>
                      <a:r>
                        <a:rPr lang="el-GR" sz="1500"/>
                        <a:t>μή </a:t>
                      </a:r>
                      <a:r>
                        <a:rPr lang="en-US" sz="1500"/>
                        <a:t>is used</a:t>
                      </a:r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/>
                        <a:t>if negation, </a:t>
                      </a:r>
                      <a:r>
                        <a:rPr lang="el-GR" sz="1500"/>
                        <a:t>οὐ </a:t>
                      </a:r>
                      <a:r>
                        <a:rPr lang="en-US" sz="1500"/>
                        <a:t>is used</a:t>
                      </a:r>
                    </a:p>
                    <a:p>
                      <a:endParaRPr lang="en-US" sz="1500"/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3583970237"/>
                  </a:ext>
                </a:extLst>
              </a:tr>
              <a:tr h="389826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7965" marR="77965" marT="38983" marB="38983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7965" marR="77965" marT="38983" marB="38983"/>
                </a:tc>
                <a:extLst>
                  <a:ext uri="{0D108BD9-81ED-4DB2-BD59-A6C34878D82A}">
                    <a16:rowId xmlns:a16="http://schemas.microsoft.com/office/drawing/2014/main" val="3062124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3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AE82-B0E6-5F4B-9F41-7E0F155F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Contrary to Fact (aka Counterfactual, Unreal, Closed)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D7395-7BCF-6A4C-90E7-16DB9ECE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that imagines event or state that is not actually happening or did not actually happen.</a:t>
            </a:r>
          </a:p>
          <a:p>
            <a:r>
              <a:rPr lang="en-US" dirty="0"/>
              <a:t>present: “If you were a real man, you would hit him.” [But you’re not, so you’re not hitting him.]</a:t>
            </a:r>
          </a:p>
          <a:p>
            <a:r>
              <a:rPr lang="en-US" dirty="0"/>
              <a:t>past: “If I had realized what was going on, I would have invested everything in crypto-currency.” [But you didn’t, so you missed out, sorry!]</a:t>
            </a:r>
          </a:p>
          <a:p>
            <a:r>
              <a:rPr lang="en-US" dirty="0"/>
              <a:t>diagnostic signs in English:  “if … were … ,  … would …” [present]</a:t>
            </a:r>
          </a:p>
          <a:p>
            <a:pPr marL="2743200" lvl="6" indent="0">
              <a:buNone/>
            </a:pPr>
            <a:r>
              <a:rPr lang="en-US" sz="2800" dirty="0"/>
              <a:t>if … had …,  … would have …” [past]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9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005BE-1AED-D34C-BB34-E3B80EFC4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2800"/>
              <a:t>B. Contrary to Fact (aka Counterfactual, Unreal, Closed)</a:t>
            </a:r>
            <a:r>
              <a:rPr lang="el-GR" sz="2800"/>
              <a:t> </a:t>
            </a:r>
            <a:r>
              <a:rPr lang="en-US" sz="2800"/>
              <a:t>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D396-873D-8740-AB56-5CD18AAB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/>
              <a:t>diagnostic: both if-clause and main clause will have imperfect or aorist indicative, ἄ</a:t>
            </a:r>
            <a:r>
              <a:rPr lang="el-GR" sz="2000"/>
              <a:t>ν</a:t>
            </a:r>
            <a:r>
              <a:rPr lang="en-US" sz="2000"/>
              <a:t> present in main clause.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6AF7C3-5FB4-A647-82BA-27441D179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49147"/>
              </p:ext>
            </p:extLst>
          </p:nvPr>
        </p:nvGraphicFramePr>
        <p:xfrm>
          <a:off x="5655326" y="807593"/>
          <a:ext cx="5520405" cy="523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057">
                  <a:extLst>
                    <a:ext uri="{9D8B030D-6E8A-4147-A177-3AD203B41FA5}">
                      <a16:colId xmlns:a16="http://schemas.microsoft.com/office/drawing/2014/main" val="1309708073"/>
                    </a:ext>
                  </a:extLst>
                </a:gridCol>
                <a:gridCol w="2148783">
                  <a:extLst>
                    <a:ext uri="{9D8B030D-6E8A-4147-A177-3AD203B41FA5}">
                      <a16:colId xmlns:a16="http://schemas.microsoft.com/office/drawing/2014/main" val="3630080844"/>
                    </a:ext>
                  </a:extLst>
                </a:gridCol>
                <a:gridCol w="2366565">
                  <a:extLst>
                    <a:ext uri="{9D8B030D-6E8A-4147-A177-3AD203B41FA5}">
                      <a16:colId xmlns:a16="http://schemas.microsoft.com/office/drawing/2014/main" val="1768077332"/>
                    </a:ext>
                  </a:extLst>
                </a:gridCol>
              </a:tblGrid>
              <a:tr h="375474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protasis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apodosis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915033467"/>
                  </a:ext>
                </a:extLst>
              </a:tr>
              <a:tr h="631479">
                <a:tc>
                  <a:txBody>
                    <a:bodyPr/>
                    <a:lstStyle/>
                    <a:p>
                      <a:r>
                        <a:rPr lang="en-US" sz="1700"/>
                        <a:t>present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/>
                        <a:t>εἰ</a:t>
                      </a:r>
                      <a:r>
                        <a:rPr lang="en-US" sz="1700"/>
                        <a:t> + imperfect indicative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imperfect indicative </a:t>
                      </a:r>
                      <a:r>
                        <a:rPr lang="en-US" sz="1700">
                          <a:highlight>
                            <a:srgbClr val="FFFF00"/>
                          </a:highlight>
                        </a:rPr>
                        <a:t>+ ἄ</a:t>
                      </a:r>
                      <a:r>
                        <a:rPr lang="el-GR" sz="1700">
                          <a:highlight>
                            <a:srgbClr val="FFFF00"/>
                          </a:highlight>
                        </a:rPr>
                        <a:t>ν</a:t>
                      </a:r>
                      <a:endParaRPr lang="en-US" sz="1700">
                        <a:highlight>
                          <a:srgbClr val="FFFF00"/>
                        </a:highlight>
                      </a:endParaRP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263546341"/>
                  </a:ext>
                </a:extLst>
              </a:tr>
              <a:tr h="114348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/>
                        <a:t>εἰ ὁ Σωκράτης τόδε ἔλεγε</a:t>
                      </a:r>
                    </a:p>
                    <a:p>
                      <a:r>
                        <a:rPr lang="en-US" sz="1700"/>
                        <a:t>“If S. were saying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/>
                        <a:t>τοὺς νεανίας ἔβλαπτε ἄν.</a:t>
                      </a:r>
                      <a:endParaRPr lang="en-US" sz="1700"/>
                    </a:p>
                    <a:p>
                      <a:r>
                        <a:rPr lang="en-US" sz="1700"/>
                        <a:t>he would be harming the youth.”</a:t>
                      </a:r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1260121653"/>
                  </a:ext>
                </a:extLst>
              </a:tr>
              <a:tr h="631479">
                <a:tc>
                  <a:txBody>
                    <a:bodyPr/>
                    <a:lstStyle/>
                    <a:p>
                      <a:r>
                        <a:rPr lang="en-US" sz="1700"/>
                        <a:t>past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/>
                        <a:t>εἰ</a:t>
                      </a:r>
                      <a:r>
                        <a:rPr lang="en-US" sz="1700"/>
                        <a:t> + aorist indicative</a:t>
                      </a:r>
                    </a:p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/>
                        <a:t>aorist indicative </a:t>
                      </a:r>
                      <a:r>
                        <a:rPr lang="en-US" sz="1700">
                          <a:highlight>
                            <a:srgbClr val="FFFF00"/>
                          </a:highlight>
                        </a:rPr>
                        <a:t>+ ἄ</a:t>
                      </a:r>
                      <a:r>
                        <a:rPr lang="el-GR" sz="1700">
                          <a:highlight>
                            <a:srgbClr val="FFFF00"/>
                          </a:highlight>
                        </a:rPr>
                        <a:t>ν</a:t>
                      </a:r>
                      <a:endParaRPr lang="en-US" sz="170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081477676"/>
                  </a:ext>
                </a:extLst>
              </a:tr>
              <a:tr h="1399494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/>
                        <a:t>εἰ ὁ Σωκράτης τόδε εἶπε</a:t>
                      </a:r>
                    </a:p>
                    <a:p>
                      <a:r>
                        <a:rPr lang="en-US" sz="1700"/>
                        <a:t>“If S. had said this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l-GR" sz="1700"/>
                        <a:t>τοὺς νεανίας ἔβλαψεν ἄν.</a:t>
                      </a:r>
                      <a:endParaRPr lang="en-US" sz="1700"/>
                    </a:p>
                    <a:p>
                      <a:r>
                        <a:rPr lang="en-US" sz="1700"/>
                        <a:t>he would have harmed the youth.”</a:t>
                      </a:r>
                    </a:p>
                    <a:p>
                      <a:endParaRPr lang="en-US" sz="170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1258944798"/>
                  </a:ext>
                </a:extLst>
              </a:tr>
              <a:tr h="63147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if negation, </a:t>
                      </a:r>
                      <a:r>
                        <a:rPr lang="el-GR" sz="1700"/>
                        <a:t>μή </a:t>
                      </a:r>
                      <a:r>
                        <a:rPr lang="en-US" sz="1700"/>
                        <a:t>is used</a:t>
                      </a:r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/>
                        <a:t>if negation, </a:t>
                      </a:r>
                      <a:r>
                        <a:rPr lang="el-GR" sz="1700"/>
                        <a:t>οὐ </a:t>
                      </a:r>
                      <a:r>
                        <a:rPr lang="en-US" sz="1700"/>
                        <a:t>is used</a:t>
                      </a:r>
                    </a:p>
                    <a:p>
                      <a:endParaRPr lang="en-US" sz="170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2894503750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335" marR="85335" marT="42667" marB="42667"/>
                </a:tc>
                <a:extLst>
                  <a:ext uri="{0D108BD9-81ED-4DB2-BD59-A6C34878D82A}">
                    <a16:rowId xmlns:a16="http://schemas.microsoft.com/office/drawing/2014/main" val="160087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89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B0FE-5D16-0D4C-B8E2-256E1BF9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General/Indefinite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6B6C-EC74-8442-90DC-2A25C027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a repeated, customary event in the present or past</a:t>
            </a:r>
          </a:p>
          <a:p>
            <a:r>
              <a:rPr lang="en-US" dirty="0"/>
              <a:t>e.g. </a:t>
            </a:r>
          </a:p>
          <a:p>
            <a:r>
              <a:rPr lang="en-US" dirty="0"/>
              <a:t>“If I [ever] drink coffee, my heart starts to beat really fast.” [present]</a:t>
            </a:r>
          </a:p>
          <a:p>
            <a:r>
              <a:rPr lang="en-US" dirty="0"/>
              <a:t>“If I [ever] travelled to NY in those days, I used to visit the Met.” [past]</a:t>
            </a:r>
          </a:p>
          <a:p>
            <a:r>
              <a:rPr lang="en-US" dirty="0"/>
              <a:t>signs in English: if you can insert “ever” after “if” or you can substitute “whenever” for “if” and it makes sense, it’s a general condition.</a:t>
            </a:r>
          </a:p>
          <a:p>
            <a:r>
              <a:rPr lang="en-US" dirty="0"/>
              <a:t>there is also a future general condition, treated under future general conditions.</a:t>
            </a:r>
          </a:p>
        </p:txBody>
      </p:sp>
    </p:spTree>
    <p:extLst>
      <p:ext uri="{BB962C8B-B14F-4D97-AF65-F5344CB8AC3E}">
        <p14:creationId xmlns:p14="http://schemas.microsoft.com/office/powerpoint/2010/main" val="268221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4961</TotalTime>
  <Words>1505</Words>
  <Application>Microsoft Macintosh PowerPoint</Application>
  <PresentationFormat>Widescreen</PresentationFormat>
  <Paragraphs>154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Lesson 37: Conditions (if-clauses)</vt:lpstr>
      <vt:lpstr>What is a condition/conditional?</vt:lpstr>
      <vt:lpstr>Examples of conditions in English</vt:lpstr>
      <vt:lpstr>Four basic types of conditions in Greek</vt:lpstr>
      <vt:lpstr>A. Simple Particular (Open)</vt:lpstr>
      <vt:lpstr>A. Simple Particular (Open) in Greek</vt:lpstr>
      <vt:lpstr>B. Contrary to Fact (aka Counterfactual, Unreal, Closed)</vt:lpstr>
      <vt:lpstr>B. Contrary to Fact (aka Counterfactual, Unreal, Closed) in Greek</vt:lpstr>
      <vt:lpstr>C. General/Indefinite</vt:lpstr>
      <vt:lpstr>C. General in Greek</vt:lpstr>
      <vt:lpstr>D. Future</vt:lpstr>
      <vt:lpstr>D. Future in Greek</vt:lpstr>
      <vt:lpstr>Variations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37: Conditions (if-clauses)</dc:title>
  <dc:creator>Alexander J. Hollmann</dc:creator>
  <cp:lastModifiedBy>Alexander J. Hollmann</cp:lastModifiedBy>
  <cp:revision>29</cp:revision>
  <dcterms:created xsi:type="dcterms:W3CDTF">2022-04-02T19:24:49Z</dcterms:created>
  <dcterms:modified xsi:type="dcterms:W3CDTF">2024-04-03T02:10:56Z</dcterms:modified>
</cp:coreProperties>
</file>