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64" r:id="rId10"/>
    <p:sldId id="262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31D3-2B1F-ACE9-9144-5BD055E8B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65A40-DA55-04B0-F7B7-5634FDAE0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5EE81-ACC3-C110-3338-75C90403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7F2E2-AFF5-4775-F762-66A4295B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E0596-D914-3FBA-902E-02F3F209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4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9D20-DBBE-3519-57A3-A4C4FE01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D8BA0-87BC-2FF8-EC7C-0643B220D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79B67-7C81-0757-D96D-16762A4F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9200A-FBD3-2C12-E5ED-42C2F4E0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3CA34-C802-518A-C0DA-8D939B02A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7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F15797-8388-4160-5232-B54D015E2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133F0C-ED84-D3CF-06E5-B488C76D8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77A42-3377-D565-79C2-347620341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59A4F-5323-37FF-2315-0130C7D6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8ED0B-C5AF-A862-36BD-8DB2CAB05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9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DAD2-25A6-BAF1-3ABB-ED1C85DD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7E7BF-336E-99C9-B5BB-C605D2403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089BD-7C97-309A-C2B3-EBC71A41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26CCC-B677-B073-5DAE-A543A1357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9478B-51E1-7A8B-26EE-2CCFA482E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6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3DA03-10FB-A961-746C-C480FE38A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322D3-A9E8-7014-5D07-5B1AB5848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BBB12-EE68-C08E-CA9C-F3C76D44C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FF2E3-4569-ACC4-7BDF-D85B1469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376C5-54A2-3DEF-A41C-88B6D972F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8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1A1E-64EF-0419-84DA-BE9ED8680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38BA1-0AFE-0E93-3C25-6AB69B13E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92286-8B40-9CE4-D155-E3A301380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D2F08-8C3F-2CBC-C8E6-579E84235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D246B-F572-4A6F-4F76-8B1BF536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5CA90-4B0F-9F0D-0701-5CDC1138A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163E4-CB96-A6DD-B2D1-BA8ACA20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2D65C-8D96-0DC5-86E8-F1869D5FA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DBFC6-9413-5DAE-AF92-3D227B65C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9F56D-6A06-B7BA-6C4E-273BCE490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EFF779-F9C3-F758-25B0-1675A2BB3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08DE8-54C3-9667-F882-30B76F64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354657-B1F5-CA28-E722-C412735A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ED66E4-1AE2-9027-3925-E598E3370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7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EBE4C-6805-B3FE-DCB1-36F58B3B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5D933-E410-AA57-4AFC-2912264C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291D6-E1F5-58A4-8C7B-77FFF2C86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5A077-31B2-BC24-B218-B5136706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61C804-2AA8-9C42-6A9E-E9667B4F8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D6342-1CD8-5784-AD44-D228617F4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CB7F2-B701-E33C-F3C6-33FBA56D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6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5740-9523-D89D-B745-85F20367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F91B3-44A5-2142-C81A-0A2ED75E2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586066-F4DA-C837-BA9A-325A3CE7C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3A2A4-61EE-7D17-BA75-2C8700DC9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D4DBA-6597-35F0-8516-BC5FD0D1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211DA-1EDB-96B8-D10F-616A68F7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5644E-79D3-30D9-5FF1-8A390BB06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69B3BF-3C91-F3EF-D638-B962C550E1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9627F-B0F1-6A38-7EA8-97C2D8BD7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52FA0-44C1-64E1-B459-A723E10D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EBDE1-F131-8289-1339-43FC447F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772CF-E03A-A62E-A965-8A68317E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4EE75D-AE24-BCD1-E217-A09029EF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91E9C-8019-0AC0-642B-96E6DB033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1DB14-EA41-C986-E597-CD4D06947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4F96-E6C0-884F-9073-A6114E60220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97633-6428-7599-8F87-8ED1239340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09442-EBE0-EF61-87C3-B252B716F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FCE1-3C88-D145-A80A-17F2C1B7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1EC10-DFC2-3FD6-10F0-CDB978B72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40</a:t>
            </a:r>
            <a:br>
              <a:rPr lang="en-US" dirty="0"/>
            </a:br>
            <a:r>
              <a:rPr lang="en-US" dirty="0" err="1"/>
              <a:t>ἔ</a:t>
            </a:r>
            <a:r>
              <a:rPr lang="el-GR" dirty="0" err="1"/>
              <a:t>ρχομαι</a:t>
            </a:r>
            <a:r>
              <a:rPr lang="el-GR" dirty="0"/>
              <a:t>, ε</a:t>
            </a:r>
            <a:r>
              <a:rPr lang="en-US" dirty="0" err="1"/>
              <a:t>ἶ</a:t>
            </a:r>
            <a:r>
              <a:rPr lang="el-GR" dirty="0"/>
              <a:t>μι</a:t>
            </a:r>
            <a:br>
              <a:rPr lang="el-GR" dirty="0"/>
            </a:br>
            <a:r>
              <a:rPr lang="en-US" dirty="0"/>
              <a:t>Indirect discourse with </a:t>
            </a:r>
            <a:r>
              <a:rPr lang="el-GR" dirty="0" err="1"/>
              <a:t>ὅτι</a:t>
            </a:r>
            <a:r>
              <a:rPr lang="el-GR" dirty="0"/>
              <a:t>, </a:t>
            </a:r>
            <a:r>
              <a:rPr lang="el-GR" dirty="0" err="1"/>
              <a:t>ὡς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15279-DDDC-7B48-5071-54CA239CA7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7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39079-A83C-3E31-0316-D525E8C2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Conjugating </a:t>
            </a:r>
            <a:r>
              <a:rPr lang="el-GR" dirty="0" err="1"/>
              <a:t>εἶμι</a:t>
            </a:r>
            <a:r>
              <a:rPr lang="en-US" dirty="0"/>
              <a:t>: present infinitive (active). </a:t>
            </a:r>
            <a:r>
              <a:rPr lang="en-US" dirty="0" err="1"/>
              <a:t>Unshortened</a:t>
            </a:r>
            <a:r>
              <a:rPr lang="en-US" dirty="0"/>
              <a:t> stem </a:t>
            </a:r>
            <a:r>
              <a:rPr lang="en-US" dirty="0" err="1"/>
              <a:t>ἰ</a:t>
            </a:r>
            <a:r>
              <a:rPr lang="en-US" dirty="0"/>
              <a:t>- used.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5888D-0D91-459E-7820-E7BF498DC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/>
              <a:t>ἰέ</a:t>
            </a:r>
            <a:r>
              <a:rPr lang="el-GR" sz="4000" dirty="0"/>
              <a:t>ναι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0405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C3787-7228-EA82-230C-F70F5DB7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Conjugating </a:t>
            </a:r>
            <a:r>
              <a:rPr lang="el-GR" dirty="0" err="1"/>
              <a:t>εἶμι</a:t>
            </a:r>
            <a:r>
              <a:rPr lang="en-US" dirty="0"/>
              <a:t>: present participle (active). </a:t>
            </a:r>
            <a:r>
              <a:rPr lang="en-US" dirty="0" err="1"/>
              <a:t>Unshortened</a:t>
            </a:r>
            <a:r>
              <a:rPr lang="en-US" dirty="0"/>
              <a:t> stem </a:t>
            </a:r>
            <a:r>
              <a:rPr lang="en-US" dirty="0" err="1"/>
              <a:t>ἰ</a:t>
            </a:r>
            <a:r>
              <a:rPr lang="en-US" dirty="0"/>
              <a:t>- used in all forms.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A9C9D5A-6264-61C6-49A4-CB2A4BC41E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009245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5056009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410590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0601706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992706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04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ἰώ</a:t>
                      </a:r>
                      <a:r>
                        <a:rPr lang="el-GR" dirty="0"/>
                        <a:t>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ἴ</a:t>
                      </a:r>
                      <a:r>
                        <a:rPr lang="el-GR" dirty="0" err="1"/>
                        <a:t>ουσα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ἰό</a:t>
                      </a:r>
                      <a:r>
                        <a:rPr lang="el-GR" dirty="0"/>
                        <a:t>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04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ἰό</a:t>
                      </a:r>
                      <a:r>
                        <a:rPr lang="el-GR" dirty="0"/>
                        <a:t>ντος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ἰ</a:t>
                      </a:r>
                      <a:r>
                        <a:rPr lang="el-GR" dirty="0"/>
                        <a:t>ούσης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ἰό</a:t>
                      </a:r>
                      <a:r>
                        <a:rPr lang="el-GR" dirty="0"/>
                        <a:t>ντος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208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 [see textbook p. 286]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389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819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9694C-D6E8-6B04-F8B8-A82DC8BE5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BA79C-AA96-434D-CC91-E07E31580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Direct statement (actual words of speaker): “Socrates is harming the youth.”</a:t>
            </a:r>
          </a:p>
          <a:p>
            <a:r>
              <a:rPr lang="en-US" dirty="0"/>
              <a:t>Indirect statement (a verb of saying or writing introduces and takes as object an indirect version of the original words): “He says that Socrates is harming the youth.”</a:t>
            </a:r>
          </a:p>
          <a:p>
            <a:r>
              <a:rPr lang="en-US" dirty="0"/>
              <a:t>3 potential ways to do this in Greek. (Today we only look at option one.)</a:t>
            </a:r>
          </a:p>
          <a:p>
            <a:r>
              <a:rPr lang="en-US" dirty="0"/>
              <a:t>Option one: use conjunction </a:t>
            </a:r>
            <a:r>
              <a:rPr lang="en-US" dirty="0" err="1"/>
              <a:t>ὅ</a:t>
            </a:r>
            <a:r>
              <a:rPr lang="el-GR" dirty="0"/>
              <a:t>τι</a:t>
            </a:r>
            <a:r>
              <a:rPr lang="en-US" dirty="0"/>
              <a:t> or </a:t>
            </a:r>
            <a:r>
              <a:rPr lang="en-US" dirty="0" err="1"/>
              <a:t>ὡ</a:t>
            </a:r>
            <a:r>
              <a:rPr lang="el-GR" dirty="0"/>
              <a:t>ς</a:t>
            </a:r>
            <a:r>
              <a:rPr lang="en-US" dirty="0"/>
              <a:t> followed by original verb in direct statement. </a:t>
            </a:r>
          </a:p>
          <a:p>
            <a:r>
              <a:rPr lang="en-US" dirty="0"/>
              <a:t>After verb of saying that is </a:t>
            </a:r>
            <a:r>
              <a:rPr lang="en-US" b="1" dirty="0"/>
              <a:t>secondary</a:t>
            </a:r>
            <a:r>
              <a:rPr lang="en-US" dirty="0"/>
              <a:t> (past) tense the mood of the original verb </a:t>
            </a:r>
            <a:r>
              <a:rPr lang="en-US" b="1" dirty="0"/>
              <a:t>can</a:t>
            </a:r>
            <a:r>
              <a:rPr lang="en-US" dirty="0"/>
              <a:t> (but doesn’t have to be) changed to optative: see pp. 288–289. [Cf. similar practice with indirect questions.]</a:t>
            </a:r>
          </a:p>
        </p:txBody>
      </p:sp>
    </p:spTree>
    <p:extLst>
      <p:ext uri="{BB962C8B-B14F-4D97-AF65-F5344CB8AC3E}">
        <p14:creationId xmlns:p14="http://schemas.microsoft.com/office/powerpoint/2010/main" val="1709633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D3A1-EE71-67C0-1E70-126095F0A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Bold_gry"/>
              </a:rPr>
              <a:t>Direct discourse — present indicative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7E00-6D2B-CEC8-27E6-15F7EF76F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“Socrates is harming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βλάπτει. 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Bold_gry"/>
              </a:rPr>
              <a:t>Indirect discourse </a:t>
            </a:r>
          </a:p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“They say </a:t>
            </a:r>
            <a:r>
              <a:rPr lang="en-US" b="1" i="0" u="none" strike="noStrike" dirty="0">
                <a:solidFill>
                  <a:srgbClr val="231F20"/>
                </a:solidFill>
                <a:effectLst/>
                <a:latin typeface="KadmosU_grz"/>
              </a:rPr>
              <a:t>that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 Socrates is harming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λέγουσιν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1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1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1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βλάπτει. 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“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They said </a:t>
            </a:r>
            <a:r>
              <a:rPr lang="en-US" b="1" i="0" u="none" strike="noStrike" dirty="0">
                <a:solidFill>
                  <a:srgbClr val="231F20"/>
                </a:solidFill>
                <a:effectLst/>
                <a:latin typeface="KadmosU_grz"/>
              </a:rPr>
              <a:t>that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 Socrates was harming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ἔλεγον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1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1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1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βλάπτει. 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or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ἔλεγον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1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1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1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1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βλάπτοι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. [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Italic_13w"/>
              </a:rPr>
              <a:t>optative option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78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67E1E-B529-4C19-0ECF-806B84AD8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Bold_gry"/>
              </a:rPr>
              <a:t>Direct discourse — imperfect indicative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51275-7C40-6248-F460-09A7A0823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“Socrates was harming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ἔβλαπτεν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. 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Bold_gry"/>
              </a:rPr>
              <a:t>Indirect discourse 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“They say that Socrates was harming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λέγουσιν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ἔβλαπτεν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. 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“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They said that Socrates had been harming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ἔλεγον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ἔβλαπτεν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. 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or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ἔλεγον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βλάπτοι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. [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Italic_13w"/>
              </a:rPr>
              <a:t>optative option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72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D8CD3-D819-D031-09A5-F59463B9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Bold_gry"/>
              </a:rPr>
              <a:t>Direct discourse — aorist indicative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E4C97-ACDA-F31F-A1C0-8EF0AC018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“Socrates harmed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ἔβλαψεν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Bold_gry"/>
              </a:rPr>
              <a:t>Indirect discourse </a:t>
            </a:r>
          </a:p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“They say that Socrates harmed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λέγουσιν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ἔβλαψεν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. 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“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They said that Socrates had harmed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ἔλεγον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ἔβλαψεν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. 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or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ἔλεγον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βλάψειεν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. [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Italic_13w"/>
              </a:rPr>
              <a:t>optative option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98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20BC-778F-3368-739C-C6A854E02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Bold_gry"/>
              </a:rPr>
              <a:t>Direct discourse — future indicative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D959D-82AE-9D9E-C5EA-753AD9EC6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“Socrates will harm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βλάψει. 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Bold_gry"/>
              </a:rPr>
              <a:t>Indirect discourse 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“They say that Socrates will harm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λέγουσιν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βλάψει. 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“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They said that Socrates would harm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ἔλεγον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βλάψει. 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or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ἔλεγον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ὅτι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βλάψοι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. [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Italic_13w"/>
              </a:rPr>
              <a:t>optative option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]</a:t>
            </a:r>
          </a:p>
          <a:p>
            <a:r>
              <a:rPr lang="en-US" dirty="0">
                <a:solidFill>
                  <a:srgbClr val="231F20"/>
                </a:solidFill>
                <a:latin typeface="KadmosU_grz"/>
              </a:rPr>
              <a:t>[[Note future optative – the only time you’ll see this form!]]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25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FC0D-1D36-DA74-CBA4-BA4F240B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-Bold_gry"/>
              </a:rPr>
              <a:t>Direct discourse — perfect indicative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D0563-BEDA-1903-8180-512FD9CE1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“Socrates has harmed the youth.”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Ὁ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Σωκράτης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τοὺς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νεᾱνίᾱς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βέβλαφεν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. </a:t>
            </a:r>
            <a:endParaRPr lang="en-US" dirty="0">
              <a:solidFill>
                <a:srgbClr val="231F20"/>
              </a:solidFill>
              <a:effectLst/>
              <a:highlight>
                <a:srgbClr val="FFFFFF"/>
              </a:highlight>
              <a:latin typeface="KadmosU_yj"/>
            </a:endParaRPr>
          </a:p>
          <a:p>
            <a:pPr fontAlgn="base"/>
            <a:r>
              <a:rPr lang="en-US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-Bold_gry"/>
              </a:rPr>
              <a:t>Indirect discourse </a:t>
            </a:r>
            <a:r>
              <a:rPr lang="en-US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grz"/>
              </a:rPr>
              <a:t>“They say that Socrates has harmed the youth.”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λέγουσιν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ὅτι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/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ὡς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ὁ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Σωκράτης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τοὺς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νεᾱνίᾱς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βέβλαφεν</a:t>
            </a:r>
            <a:r>
              <a:rPr lang="el-GR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. </a:t>
            </a:r>
            <a:endParaRPr lang="el-GR" dirty="0">
              <a:effectLst/>
              <a:highlight>
                <a:srgbClr val="FFFFFF"/>
              </a:highlight>
              <a:latin typeface="inherit"/>
            </a:endParaRPr>
          </a:p>
          <a:p>
            <a:pPr algn="l" fontAlgn="base"/>
            <a:r>
              <a:rPr lang="en-US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grz"/>
              </a:rPr>
              <a:t>“They said that Socrates had harmed the youth.”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ἔλεγον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ὅτι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βέβλαφεν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. </a:t>
            </a:r>
            <a:endParaRPr lang="en-US" b="0" i="0" u="none" strike="noStrike" dirty="0">
              <a:solidFill>
                <a:srgbClr val="231F20"/>
              </a:solidFill>
              <a:effectLst/>
              <a:highlight>
                <a:srgbClr val="FFFFFF"/>
              </a:highlight>
              <a:latin typeface="KadmosU_yj"/>
            </a:endParaRPr>
          </a:p>
          <a:p>
            <a:pPr algn="l" fontAlgn="base"/>
            <a:r>
              <a:rPr lang="en-US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or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ἔλεγον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ὅτι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ὡς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ὁ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Σωκράτης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τοὺς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νεᾱνίᾱς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βεβλαφὼς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εἴη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 (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or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βεβλάφοι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_yj"/>
              </a:rPr>
              <a:t>). [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highlight>
                  <a:srgbClr val="FFFFFF"/>
                </a:highlight>
                <a:latin typeface="KadmosU-Italic_13w"/>
              </a:rPr>
              <a:t>optative option].</a:t>
            </a:r>
            <a:br>
              <a:rPr lang="en-US" dirty="0">
                <a:effectLst/>
                <a:highlight>
                  <a:srgbClr val="FFFFFF"/>
                </a:highlight>
                <a:latin typeface="inherit"/>
              </a:rPr>
            </a:br>
            <a:endParaRPr lang="en-US" dirty="0">
              <a:effectLst/>
              <a:highlight>
                <a:srgbClr val="FFFFFF"/>
              </a:highlight>
              <a:latin typeface="inheri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41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3E31C-5E09-BC22-4A66-15F63748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005"/>
            <a:ext cx="10515600" cy="1460665"/>
          </a:xfrm>
        </p:spPr>
        <p:txBody>
          <a:bodyPr>
            <a:normAutofit/>
          </a:bodyPr>
          <a:lstStyle/>
          <a:p>
            <a:r>
              <a:rPr lang="en-US" sz="3200" dirty="0"/>
              <a:t>What happens if you have a dependent/subordinate clause in a direct statement that you want to convert to an indirect statement?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72237-16B8-B343-1597-B627314C7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If the verb introducing the indirect statement is in primary tense (present/future/perfect/imperative), then no change in verbs in dependent clauses.</a:t>
            </a:r>
          </a:p>
          <a:p>
            <a:r>
              <a:rPr lang="en-US" dirty="0"/>
              <a:t>2. If the verb introducing the indirect statement is in secondary (past tense: imperfect/aorist/pluperfect):</a:t>
            </a:r>
          </a:p>
          <a:p>
            <a:r>
              <a:rPr lang="en-US" dirty="0"/>
              <a:t>2a. no change in verbs in dependent clauses necessary.</a:t>
            </a:r>
          </a:p>
          <a:p>
            <a:r>
              <a:rPr lang="en-US" dirty="0"/>
              <a:t>2b. but if optative is used in the indirect statement, verbs in dependent clauses CAN be changed to optative mood.</a:t>
            </a:r>
          </a:p>
          <a:p>
            <a:r>
              <a:rPr lang="en-US" dirty="0"/>
              <a:t>BUT note the following restrictions: </a:t>
            </a:r>
          </a:p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(1) indicative +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ἄν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in indirect discourse can never be changed to optative +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ἄν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, </a:t>
            </a:r>
            <a:r>
              <a:rPr lang="en-US" b="0" i="0" u="none" strike="noStrike">
                <a:solidFill>
                  <a:srgbClr val="231F20"/>
                </a:solidFill>
                <a:effectLst/>
                <a:latin typeface="KadmosU_grz"/>
              </a:rPr>
              <a:t>and </a:t>
            </a:r>
          </a:p>
          <a:p>
            <a:r>
              <a:rPr lang="en-US" b="0" i="0" u="none" strike="noStrike">
                <a:solidFill>
                  <a:srgbClr val="231F20"/>
                </a:solidFill>
                <a:effectLst/>
                <a:latin typeface="KadmosU_grz"/>
              </a:rPr>
              <a:t>(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2) in a dependent clause in indirect discourse, a verb in a secondary tense of the indicative can never be changed to optative. 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7930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0EE82-5189-D384-44C3-B4D1C59AF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verb </a:t>
            </a:r>
            <a:r>
              <a:rPr lang="el-GR" dirty="0" err="1"/>
              <a:t>ἔρχομαι</a:t>
            </a:r>
            <a:r>
              <a:rPr lang="el-GR" dirty="0"/>
              <a:t> </a:t>
            </a:r>
            <a:r>
              <a:rPr lang="en-US" dirty="0"/>
              <a:t>”go/come”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E384-3066-855C-C8FC-F0670FCB8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ἔ</a:t>
            </a:r>
            <a:r>
              <a:rPr lang="el-GR" dirty="0" err="1"/>
              <a:t>ρχομαι</a:t>
            </a:r>
            <a:r>
              <a:rPr lang="el-GR" dirty="0"/>
              <a:t>, </a:t>
            </a:r>
            <a:r>
              <a:rPr lang="el-GR" dirty="0" err="1"/>
              <a:t>ἐλεύσομαι</a:t>
            </a:r>
            <a:r>
              <a:rPr lang="en-US" dirty="0"/>
              <a:t> [in classical Attic replaced by</a:t>
            </a:r>
            <a:r>
              <a:rPr lang="el-GR" dirty="0"/>
              <a:t> </a:t>
            </a:r>
            <a:r>
              <a:rPr lang="el-GR" dirty="0" err="1"/>
              <a:t>εἶμι</a:t>
            </a:r>
            <a:r>
              <a:rPr lang="en-US" dirty="0"/>
              <a:t>]</a:t>
            </a:r>
            <a:r>
              <a:rPr lang="el-GR" dirty="0"/>
              <a:t>, </a:t>
            </a:r>
            <a:r>
              <a:rPr lang="el-GR" dirty="0" err="1"/>
              <a:t>ἦλθον</a:t>
            </a:r>
            <a:r>
              <a:rPr lang="el-GR" dirty="0"/>
              <a:t>, </a:t>
            </a:r>
            <a:r>
              <a:rPr lang="el-GR" dirty="0" err="1"/>
              <a:t>ἐλήλυθα</a:t>
            </a:r>
            <a:r>
              <a:rPr lang="el-GR" dirty="0"/>
              <a:t>, </a:t>
            </a:r>
            <a:r>
              <a:rPr lang="en-US" dirty="0"/>
              <a:t>—, —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 two different roots: </a:t>
            </a:r>
            <a:r>
              <a:rPr lang="en-US" dirty="0" err="1"/>
              <a:t>ἐ</a:t>
            </a:r>
            <a:r>
              <a:rPr lang="el-GR" dirty="0" err="1"/>
              <a:t>ρχ</a:t>
            </a:r>
            <a:r>
              <a:rPr lang="en-US" dirty="0"/>
              <a:t>- and </a:t>
            </a:r>
            <a:r>
              <a:rPr lang="el-GR" dirty="0" err="1"/>
              <a:t>ἐλθ</a:t>
            </a: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The stem from </a:t>
            </a:r>
            <a:r>
              <a:rPr lang="el-GR" dirty="0" err="1"/>
              <a:t>ἐλθ</a:t>
            </a:r>
            <a:r>
              <a:rPr lang="el-GR" dirty="0"/>
              <a:t> </a:t>
            </a:r>
            <a:r>
              <a:rPr lang="en-US" dirty="0"/>
              <a:t>root can undergo modification</a:t>
            </a:r>
          </a:p>
          <a:p>
            <a:pPr marL="0" indent="0">
              <a:buNone/>
            </a:pPr>
            <a:r>
              <a:rPr lang="en-US" dirty="0"/>
              <a:t>In the second p.p., stem inserts vowel </a:t>
            </a:r>
            <a:r>
              <a:rPr lang="el-GR" dirty="0"/>
              <a:t>ευ</a:t>
            </a:r>
            <a:r>
              <a:rPr lang="en-US" dirty="0"/>
              <a:t> &gt; </a:t>
            </a:r>
            <a:r>
              <a:rPr lang="en-US" dirty="0" err="1"/>
              <a:t>ἐ</a:t>
            </a:r>
            <a:r>
              <a:rPr lang="el-GR" dirty="0" err="1"/>
              <a:t>λευθ</a:t>
            </a:r>
            <a:r>
              <a:rPr lang="en-US" dirty="0"/>
              <a:t>, then *</a:t>
            </a:r>
            <a:r>
              <a:rPr lang="el-GR" dirty="0" err="1"/>
              <a:t>ἐλεύθ</a:t>
            </a:r>
            <a:r>
              <a:rPr lang="en-US" dirty="0"/>
              <a:t>-</a:t>
            </a:r>
            <a:r>
              <a:rPr lang="el-GR" dirty="0"/>
              <a:t>σ</a:t>
            </a:r>
            <a:r>
              <a:rPr lang="en-US" dirty="0"/>
              <a:t>-</a:t>
            </a:r>
            <a:r>
              <a:rPr lang="el-GR" dirty="0" err="1"/>
              <a:t>ομαι</a:t>
            </a:r>
            <a:r>
              <a:rPr lang="en-US" dirty="0"/>
              <a:t> changes to </a:t>
            </a:r>
            <a:r>
              <a:rPr lang="en-US" dirty="0" err="1"/>
              <a:t>ἐ</a:t>
            </a:r>
            <a:r>
              <a:rPr lang="el-GR" dirty="0" err="1"/>
              <a:t>λεύσομαι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 the fourth p.p., stem inserts vowel</a:t>
            </a:r>
            <a:r>
              <a:rPr lang="el-GR" dirty="0"/>
              <a:t> υ</a:t>
            </a:r>
            <a:r>
              <a:rPr lang="en-US" dirty="0"/>
              <a:t> &gt; </a:t>
            </a:r>
            <a:r>
              <a:rPr lang="en-US" dirty="0" err="1"/>
              <a:t>ἐ</a:t>
            </a:r>
            <a:r>
              <a:rPr lang="el-GR" dirty="0" err="1"/>
              <a:t>λυθ</a:t>
            </a:r>
            <a:r>
              <a:rPr lang="en-US" dirty="0"/>
              <a:t>, then reduplication of whole syllable (“Attic” reduplication; cf.</a:t>
            </a:r>
            <a:r>
              <a:rPr lang="el-GR" dirty="0"/>
              <a:t> </a:t>
            </a:r>
            <a:r>
              <a:rPr lang="en-US" dirty="0"/>
              <a:t>aor. act. </a:t>
            </a:r>
            <a:r>
              <a:rPr lang="en-US" dirty="0" err="1"/>
              <a:t>ἤ</a:t>
            </a:r>
            <a:r>
              <a:rPr lang="el-GR" dirty="0" err="1"/>
              <a:t>γαγον</a:t>
            </a:r>
            <a:r>
              <a:rPr lang="en-US" dirty="0"/>
              <a:t> from </a:t>
            </a:r>
            <a:r>
              <a:rPr lang="en-US" dirty="0" err="1"/>
              <a:t>ἄ</a:t>
            </a:r>
            <a:r>
              <a:rPr lang="el-GR" dirty="0" err="1"/>
              <a:t>γω</a:t>
            </a:r>
            <a:r>
              <a:rPr lang="en-US" dirty="0"/>
              <a:t>), lengthening of vowel in stem: </a:t>
            </a:r>
            <a:r>
              <a:rPr lang="en-US" dirty="0" err="1"/>
              <a:t>ἐ</a:t>
            </a:r>
            <a:r>
              <a:rPr lang="el-GR" dirty="0" err="1"/>
              <a:t>λήλυθα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5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4680D-FDAB-1130-EF02-E97281484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</a:t>
            </a:r>
            <a:r>
              <a:rPr lang="en-US" dirty="0" err="1"/>
              <a:t>ἶ</a:t>
            </a:r>
            <a:r>
              <a:rPr lang="el-GR" dirty="0"/>
              <a:t>μι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A616A-689E-3E7A-E111-F0DBEA943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completely different verb of motion, using </a:t>
            </a:r>
            <a:r>
              <a:rPr lang="el-GR" dirty="0"/>
              <a:t>μι</a:t>
            </a:r>
            <a:r>
              <a:rPr lang="en-US" dirty="0"/>
              <a:t>-type conjugation, stem </a:t>
            </a:r>
            <a:r>
              <a:rPr lang="el-GR" dirty="0" err="1"/>
              <a:t>ἰ</a:t>
            </a:r>
            <a:r>
              <a:rPr lang="en-US" dirty="0"/>
              <a:t>- and lengthened version</a:t>
            </a:r>
            <a:r>
              <a:rPr lang="el-GR" dirty="0"/>
              <a:t> </a:t>
            </a:r>
            <a:r>
              <a:rPr lang="el-GR" dirty="0" err="1"/>
              <a:t>εἰ</a:t>
            </a:r>
            <a:r>
              <a:rPr lang="en-US" dirty="0"/>
              <a:t>-.</a:t>
            </a:r>
          </a:p>
          <a:p>
            <a:r>
              <a:rPr lang="en-US" dirty="0"/>
              <a:t>in the indicative, it is </a:t>
            </a:r>
            <a:r>
              <a:rPr lang="en-US" u="sng" dirty="0"/>
              <a:t>understood as future</a:t>
            </a:r>
            <a:r>
              <a:rPr lang="en-US" dirty="0"/>
              <a:t> in meaning</a:t>
            </a:r>
          </a:p>
          <a:p>
            <a:r>
              <a:rPr lang="en-US" dirty="0"/>
              <a:t>in Attic, it is used to replace </a:t>
            </a:r>
            <a:r>
              <a:rPr lang="el-GR" dirty="0" err="1"/>
              <a:t>ἐλεύσομαι</a:t>
            </a:r>
            <a:r>
              <a:rPr lang="el-GR" dirty="0"/>
              <a:t> </a:t>
            </a:r>
            <a:r>
              <a:rPr lang="en-US" dirty="0"/>
              <a:t>and all forms (infinitive, participle, future optative) formed from this principal part and its stem</a:t>
            </a:r>
          </a:p>
          <a:p>
            <a:r>
              <a:rPr lang="en-US" dirty="0"/>
              <a:t>in Attic, it also generates the </a:t>
            </a:r>
            <a:r>
              <a:rPr lang="en-US" u="sng" dirty="0"/>
              <a:t>present</a:t>
            </a:r>
            <a:r>
              <a:rPr lang="en-US" dirty="0"/>
              <a:t> infinitive, imperative, subjunctive, and optative, and also is used to generate the </a:t>
            </a:r>
            <a:r>
              <a:rPr lang="en-US" u="sng" dirty="0"/>
              <a:t>imperfect indicative</a:t>
            </a:r>
            <a:r>
              <a:rPr lang="en-US" dirty="0"/>
              <a:t> (see textbook p. 285)</a:t>
            </a:r>
          </a:p>
          <a:p>
            <a:r>
              <a:rPr lang="en-US" dirty="0"/>
              <a:t>distinguish from </a:t>
            </a:r>
            <a:r>
              <a:rPr lang="el-GR" dirty="0"/>
              <a:t>ε</a:t>
            </a:r>
            <a:r>
              <a:rPr lang="en-US" dirty="0" err="1"/>
              <a:t>ἰ</a:t>
            </a:r>
            <a:r>
              <a:rPr lang="el-GR" dirty="0" err="1"/>
              <a:t>μί</a:t>
            </a:r>
            <a:r>
              <a:rPr lang="en-US" dirty="0"/>
              <a:t> (“I am” &lt; </a:t>
            </a:r>
            <a:r>
              <a:rPr lang="en-US" dirty="0" err="1"/>
              <a:t>ἐ</a:t>
            </a:r>
            <a:r>
              <a:rPr lang="el-GR" dirty="0" err="1"/>
              <a:t>σμί</a:t>
            </a:r>
            <a:r>
              <a:rPr lang="en-US" dirty="0"/>
              <a:t> [stem </a:t>
            </a:r>
            <a:r>
              <a:rPr lang="en-US" dirty="0" err="1"/>
              <a:t>ἐ</a:t>
            </a:r>
            <a:r>
              <a:rPr lang="el-GR" dirty="0"/>
              <a:t>σ</a:t>
            </a:r>
            <a:r>
              <a:rPr lang="en-US" dirty="0"/>
              <a:t>-]), which has some similar forms: </a:t>
            </a:r>
          </a:p>
          <a:p>
            <a:pPr lvl="1"/>
            <a:r>
              <a:rPr lang="el-GR" dirty="0" err="1"/>
              <a:t>εἶμι</a:t>
            </a:r>
            <a:r>
              <a:rPr lang="el-GR" dirty="0"/>
              <a:t> </a:t>
            </a:r>
            <a:r>
              <a:rPr lang="en-US" dirty="0"/>
              <a:t>will always have an accent, </a:t>
            </a:r>
            <a:r>
              <a:rPr lang="el-GR" dirty="0" err="1"/>
              <a:t>εἰμί</a:t>
            </a:r>
            <a:r>
              <a:rPr lang="el-GR" dirty="0"/>
              <a:t> </a:t>
            </a:r>
            <a:r>
              <a:rPr lang="en-US" dirty="0"/>
              <a:t>won’t always have one (it’s enclitic) and when it does, it will generally be on the second syllable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5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9717-CDEF-DC92-EF28-31C87F8A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Conjugating </a:t>
            </a:r>
            <a:r>
              <a:rPr lang="el-GR" sz="3600" dirty="0" err="1"/>
              <a:t>εἶμι</a:t>
            </a:r>
            <a:r>
              <a:rPr lang="en-US" sz="3600" dirty="0"/>
              <a:t>: future indicative (active) “I will go”. Note sing. forms use lengthened stem </a:t>
            </a:r>
            <a:r>
              <a:rPr lang="el-GR" sz="3600" dirty="0" err="1"/>
              <a:t>εἰ</a:t>
            </a:r>
            <a:r>
              <a:rPr lang="en-US" sz="3600" dirty="0"/>
              <a:t>-, pl. forms use unlengthened stem </a:t>
            </a:r>
            <a:r>
              <a:rPr lang="el-GR" sz="3600" dirty="0" err="1"/>
              <a:t>ἰ</a:t>
            </a:r>
            <a:r>
              <a:rPr lang="en-US" sz="3600" dirty="0"/>
              <a:t>-, a pattern seen in indicative present active of other mi- verbs</a:t>
            </a:r>
            <a:r>
              <a:rPr lang="en-US" dirty="0"/>
              <a:t>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546944-8880-BEA4-487A-AB75AA5B0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528408"/>
              </p:ext>
            </p:extLst>
          </p:nvPr>
        </p:nvGraphicFramePr>
        <p:xfrm>
          <a:off x="838200" y="2232561"/>
          <a:ext cx="10515597" cy="296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15883143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391460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860007218"/>
                    </a:ext>
                  </a:extLst>
                </a:gridCol>
              </a:tblGrid>
              <a:tr h="6662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943562"/>
                  </a:ext>
                </a:extLst>
              </a:tr>
              <a:tr h="42232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εἶ</a:t>
                      </a:r>
                      <a:r>
                        <a:rPr lang="en-US" dirty="0"/>
                        <a:t>-</a:t>
                      </a:r>
                      <a:r>
                        <a:rPr lang="el-GR" b="1" dirty="0"/>
                        <a:t>μι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ἴ</a:t>
                      </a:r>
                      <a:r>
                        <a:rPr lang="el-GR" dirty="0"/>
                        <a:t>μεν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453664"/>
                  </a:ext>
                </a:extLst>
              </a:tr>
              <a:tr h="728944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err="1"/>
                        <a:t>εἶ</a:t>
                      </a:r>
                      <a:r>
                        <a:rPr lang="en-US" b="0" dirty="0"/>
                        <a:t> [</a:t>
                      </a:r>
                      <a:r>
                        <a:rPr lang="en-US" dirty="0"/>
                        <a:t>*</a:t>
                      </a:r>
                      <a:r>
                        <a:rPr lang="el-GR" dirty="0" err="1"/>
                        <a:t>εἶ</a:t>
                      </a:r>
                      <a:r>
                        <a:rPr lang="en-US" dirty="0"/>
                        <a:t>-</a:t>
                      </a:r>
                      <a:r>
                        <a:rPr lang="el-GR" b="1" dirty="0" err="1"/>
                        <a:t>σι</a:t>
                      </a:r>
                      <a:r>
                        <a:rPr lang="en-US" dirty="0"/>
                        <a:t> but changed to avoid confusion with 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s.</a:t>
                      </a:r>
                      <a:r>
                        <a:rPr lang="en-US" b="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ἴ</a:t>
                      </a:r>
                      <a:r>
                        <a:rPr lang="el-GR" dirty="0"/>
                        <a:t>τε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042593"/>
                  </a:ext>
                </a:extLst>
              </a:tr>
              <a:tr h="728944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εἶσι</a:t>
                      </a:r>
                      <a:r>
                        <a:rPr lang="en-US" dirty="0"/>
                        <a:t>(</a:t>
                      </a:r>
                      <a:r>
                        <a:rPr lang="el-GR" dirty="0"/>
                        <a:t>ν</a:t>
                      </a:r>
                      <a:r>
                        <a:rPr lang="en-US" dirty="0"/>
                        <a:t>) [*</a:t>
                      </a:r>
                      <a:r>
                        <a:rPr lang="el-GR" dirty="0" err="1"/>
                        <a:t>εἶ</a:t>
                      </a:r>
                      <a:r>
                        <a:rPr lang="en-US" dirty="0"/>
                        <a:t>-</a:t>
                      </a:r>
                      <a:r>
                        <a:rPr lang="el-GR" b="1" dirty="0"/>
                        <a:t>τι</a:t>
                      </a:r>
                      <a:r>
                        <a:rPr lang="en-US" dirty="0"/>
                        <a:t> but </a:t>
                      </a:r>
                      <a:r>
                        <a:rPr lang="el-GR" dirty="0"/>
                        <a:t>τ </a:t>
                      </a:r>
                      <a:r>
                        <a:rPr lang="en-US" dirty="0"/>
                        <a:t>btw. vowels here changes to </a:t>
                      </a:r>
                      <a:r>
                        <a:rPr lang="el-GR" dirty="0"/>
                        <a:t>σ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ἴ</a:t>
                      </a:r>
                      <a:r>
                        <a:rPr lang="el-GR" dirty="0" err="1"/>
                        <a:t>ασι</a:t>
                      </a:r>
                      <a:r>
                        <a:rPr lang="en-US" dirty="0"/>
                        <a:t>(</a:t>
                      </a:r>
                      <a:r>
                        <a:rPr lang="el-GR" dirty="0"/>
                        <a:t>ν</a:t>
                      </a:r>
                      <a:r>
                        <a:rPr lang="en-US" dirty="0"/>
                        <a:t>)</a:t>
                      </a:r>
                      <a:r>
                        <a:rPr lang="el-GR" dirty="0"/>
                        <a:t> </a:t>
                      </a:r>
                      <a:r>
                        <a:rPr lang="en-US" dirty="0"/>
                        <a:t>[*</a:t>
                      </a:r>
                      <a:r>
                        <a:rPr lang="en-US" dirty="0" err="1"/>
                        <a:t>ἰ</a:t>
                      </a:r>
                      <a:r>
                        <a:rPr lang="el-GR" dirty="0"/>
                        <a:t>ντι </a:t>
                      </a:r>
                      <a:r>
                        <a:rPr lang="en-US" dirty="0"/>
                        <a:t>but </a:t>
                      </a:r>
                      <a:r>
                        <a:rPr lang="el-GR" dirty="0"/>
                        <a:t>ν </a:t>
                      </a:r>
                      <a:r>
                        <a:rPr lang="en-US" dirty="0"/>
                        <a:t>becomes vocalized as </a:t>
                      </a:r>
                      <a:r>
                        <a:rPr lang="el-GR" dirty="0"/>
                        <a:t>α, τ </a:t>
                      </a:r>
                      <a:r>
                        <a:rPr lang="en-US" dirty="0"/>
                        <a:t>changes to </a:t>
                      </a:r>
                      <a:r>
                        <a:rPr lang="el-GR" dirty="0"/>
                        <a:t>σ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420895"/>
                  </a:ext>
                </a:extLst>
              </a:tr>
              <a:tr h="4223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174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01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9717-CDEF-DC92-EF28-31C87F8A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4937"/>
          </a:xfrm>
        </p:spPr>
        <p:txBody>
          <a:bodyPr>
            <a:normAutofit fontScale="90000"/>
          </a:bodyPr>
          <a:lstStyle/>
          <a:p>
            <a:r>
              <a:rPr lang="en-US" dirty="0"/>
              <a:t>Conjugating </a:t>
            </a:r>
            <a:r>
              <a:rPr lang="el-GR" dirty="0" err="1"/>
              <a:t>εἶμι</a:t>
            </a:r>
            <a:r>
              <a:rPr lang="en-US" dirty="0"/>
              <a:t>: imperfect indicative (active) “I was going”. NOTE: all initial </a:t>
            </a:r>
            <a:r>
              <a:rPr lang="en-US" dirty="0" err="1"/>
              <a:t>ἠ</a:t>
            </a:r>
            <a:r>
              <a:rPr lang="en-US" dirty="0"/>
              <a:t>- should have iota subscript (</a:t>
            </a:r>
            <a:r>
              <a:rPr lang="en-US" dirty="0" err="1"/>
              <a:t>Powerpoint</a:t>
            </a:r>
            <a:r>
              <a:rPr lang="en-US" dirty="0"/>
              <a:t> refuses to show this for some reason).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546944-8880-BEA4-487A-AB75AA5B0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50294"/>
              </p:ext>
            </p:extLst>
          </p:nvPr>
        </p:nvGraphicFramePr>
        <p:xfrm>
          <a:off x="838200" y="2576945"/>
          <a:ext cx="11060874" cy="372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958">
                  <a:extLst>
                    <a:ext uri="{9D8B030D-6E8A-4147-A177-3AD203B41FA5}">
                      <a16:colId xmlns:a16="http://schemas.microsoft.com/office/drawing/2014/main" val="1158831438"/>
                    </a:ext>
                  </a:extLst>
                </a:gridCol>
                <a:gridCol w="3686958">
                  <a:extLst>
                    <a:ext uri="{9D8B030D-6E8A-4147-A177-3AD203B41FA5}">
                      <a16:colId xmlns:a16="http://schemas.microsoft.com/office/drawing/2014/main" val="30391460"/>
                    </a:ext>
                  </a:extLst>
                </a:gridCol>
                <a:gridCol w="3686958">
                  <a:extLst>
                    <a:ext uri="{9D8B030D-6E8A-4147-A177-3AD203B41FA5}">
                      <a16:colId xmlns:a16="http://schemas.microsoft.com/office/drawing/2014/main" val="1860007218"/>
                    </a:ext>
                  </a:extLst>
                </a:gridCol>
              </a:tblGrid>
              <a:tr h="6548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943562"/>
                  </a:ext>
                </a:extLst>
              </a:tr>
              <a:tr h="110937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err="1"/>
                        <a:t>ᾖα</a:t>
                      </a:r>
                      <a:r>
                        <a:rPr lang="en-US" b="0" dirty="0"/>
                        <a:t>/</a:t>
                      </a:r>
                      <a:r>
                        <a:rPr lang="en-US" b="0" dirty="0" err="1"/>
                        <a:t>ᾔ</a:t>
                      </a:r>
                      <a:r>
                        <a:rPr lang="el-GR" b="0" dirty="0" err="1"/>
                        <a:t>ειν</a:t>
                      </a:r>
                      <a:r>
                        <a:rPr lang="en-US" b="0" dirty="0"/>
                        <a:t> [</a:t>
                      </a:r>
                      <a:r>
                        <a:rPr lang="en-US" b="0" dirty="0" err="1"/>
                        <a:t>ῃ</a:t>
                      </a:r>
                      <a:r>
                        <a:rPr lang="en-US" b="0" dirty="0"/>
                        <a:t> here and in all other persons is result of augmenting stem </a:t>
                      </a:r>
                      <a:r>
                        <a:rPr lang="el-GR" b="0" dirty="0"/>
                        <a:t>ει</a:t>
                      </a:r>
                      <a:r>
                        <a:rPr lang="en-US" b="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 err="1"/>
                        <a:t>ᾖμεν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453664"/>
                  </a:ext>
                </a:extLst>
              </a:tr>
              <a:tr h="65487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 err="1"/>
                        <a:t>ᾔεισθα</a:t>
                      </a:r>
                      <a:r>
                        <a:rPr lang="en-US" b="0" dirty="0"/>
                        <a:t>/</a:t>
                      </a:r>
                      <a:r>
                        <a:rPr lang="el-GR" b="0" dirty="0" err="1"/>
                        <a:t>ᾔεις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 err="1"/>
                        <a:t>ᾖτε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042593"/>
                  </a:ext>
                </a:extLst>
              </a:tr>
              <a:tr h="65487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 err="1"/>
                        <a:t>ᾔειν</a:t>
                      </a:r>
                      <a:r>
                        <a:rPr lang="en-US" b="0" dirty="0"/>
                        <a:t>/</a:t>
                      </a:r>
                      <a:r>
                        <a:rPr lang="el-GR" b="0" dirty="0" err="1"/>
                        <a:t>ᾔει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 err="1"/>
                        <a:t>ᾖσαν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420895"/>
                  </a:ext>
                </a:extLst>
              </a:tr>
              <a:tr h="6548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174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86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964B0-31F7-1E14-4138-D82CF9FE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-Bold_gry"/>
              </a:rPr>
              <a:t>Imperfect Active Indicative 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  <a:t>Singular Plural </a:t>
            </a:r>
            <a:br>
              <a:rPr lang="en-US" b="0" i="0" u="none" strike="noStrike" dirty="0">
                <a:solidFill>
                  <a:srgbClr val="231F20"/>
                </a:solidFill>
                <a:effectLst/>
                <a:latin typeface="KadmosU_grz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98A81-BE4F-50CA-790F-13EC479C1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1</a:t>
            </a:r>
            <a:r>
              <a:rPr lang="en-US" b="0" i="0" u="none" strike="noStrike" baseline="30000" dirty="0">
                <a:solidFill>
                  <a:srgbClr val="231F20"/>
                </a:solidFill>
                <a:effectLst/>
                <a:latin typeface="KadmosU_yj"/>
              </a:rPr>
              <a:t>st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s.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ᾖα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ᾔειν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31F20"/>
                </a:solidFill>
                <a:latin typeface="KadmosU_yj"/>
              </a:rPr>
              <a:t>2</a:t>
            </a:r>
            <a:r>
              <a:rPr lang="en-US" baseline="30000" dirty="0">
                <a:solidFill>
                  <a:srgbClr val="231F20"/>
                </a:solidFill>
                <a:latin typeface="KadmosU_yj"/>
              </a:rPr>
              <a:t>nd</a:t>
            </a:r>
            <a:r>
              <a:rPr lang="en-US" dirty="0">
                <a:solidFill>
                  <a:srgbClr val="231F20"/>
                </a:solidFill>
                <a:latin typeface="KadmosU_yj"/>
              </a:rPr>
              <a:t> s.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ᾔεισθα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ᾔεις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31F20"/>
                </a:solidFill>
                <a:latin typeface="KadmosU_yj"/>
              </a:rPr>
              <a:t>3</a:t>
            </a:r>
            <a:r>
              <a:rPr lang="en-US" baseline="30000" dirty="0">
                <a:solidFill>
                  <a:srgbClr val="231F20"/>
                </a:solidFill>
                <a:latin typeface="KadmosU_yj"/>
              </a:rPr>
              <a:t>rd</a:t>
            </a:r>
            <a:r>
              <a:rPr lang="en-US" dirty="0">
                <a:solidFill>
                  <a:srgbClr val="231F20"/>
                </a:solidFill>
                <a:latin typeface="KadmosU_yj"/>
              </a:rPr>
              <a:t> s.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ᾔειν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ᾔει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pPr marL="0" indent="0">
              <a:buNone/>
            </a:pPr>
            <a:endParaRPr lang="en-US" dirty="0">
              <a:solidFill>
                <a:srgbClr val="231F20"/>
              </a:solidFill>
              <a:latin typeface="KadmosU_yj"/>
            </a:endParaRPr>
          </a:p>
          <a:p>
            <a:pPr marL="0" indent="0">
              <a:buNone/>
            </a:pP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1</a:t>
            </a:r>
            <a:r>
              <a:rPr lang="en-US" b="0" i="0" u="none" strike="noStrike" baseline="30000" dirty="0">
                <a:solidFill>
                  <a:srgbClr val="231F20"/>
                </a:solidFill>
                <a:effectLst/>
                <a:latin typeface="KadmosU_yj"/>
              </a:rPr>
              <a:t>st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pl.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ᾖμεν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31F20"/>
                </a:solidFill>
                <a:latin typeface="KadmosU_yj"/>
              </a:rPr>
              <a:t>2</a:t>
            </a:r>
            <a:r>
              <a:rPr lang="en-US" baseline="30000" dirty="0">
                <a:solidFill>
                  <a:srgbClr val="231F20"/>
                </a:solidFill>
                <a:latin typeface="KadmosU_yj"/>
              </a:rPr>
              <a:t>nd</a:t>
            </a:r>
            <a:r>
              <a:rPr lang="en-US" dirty="0">
                <a:solidFill>
                  <a:srgbClr val="231F20"/>
                </a:solidFill>
                <a:latin typeface="KadmosU_yj"/>
              </a:rPr>
              <a:t> pl.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ᾖτε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  <a:p>
            <a:pPr marL="0" indent="0">
              <a:buNone/>
            </a:pP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3</a:t>
            </a:r>
            <a:r>
              <a:rPr lang="en-US" b="0" i="0" u="none" strike="noStrike" baseline="30000" dirty="0">
                <a:solidFill>
                  <a:srgbClr val="231F20"/>
                </a:solidFill>
                <a:effectLst/>
                <a:latin typeface="KadmosU_yj"/>
              </a:rPr>
              <a:t>rd</a:t>
            </a:r>
            <a:r>
              <a:rPr lang="en-US" b="0" i="0" u="none" strike="noStrike" dirty="0">
                <a:solidFill>
                  <a:srgbClr val="231F20"/>
                </a:solidFill>
                <a:effectLst/>
                <a:latin typeface="KadmosU_yj"/>
              </a:rPr>
              <a:t> pl. 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ᾖσαν</a:t>
            </a:r>
            <a:r>
              <a:rPr lang="el-GR" b="0" i="0" u="none" strike="noStrike" dirty="0">
                <a:solidFill>
                  <a:srgbClr val="231F20"/>
                </a:solidFill>
                <a:effectLst/>
                <a:latin typeface="KadmosU_yj"/>
              </a:rPr>
              <a:t>/</a:t>
            </a:r>
            <a:r>
              <a:rPr lang="el-GR" b="0" i="0" u="none" strike="noStrike" dirty="0" err="1">
                <a:solidFill>
                  <a:srgbClr val="231F20"/>
                </a:solidFill>
                <a:effectLst/>
                <a:latin typeface="KadmosU_yj"/>
              </a:rPr>
              <a:t>ᾔεσαν</a:t>
            </a:r>
            <a:endParaRPr lang="en-US" b="0" i="0" u="none" strike="noStrike" dirty="0">
              <a:solidFill>
                <a:srgbClr val="231F20"/>
              </a:solidFill>
              <a:effectLst/>
              <a:latin typeface="KadmosU_yj"/>
            </a:endParaRPr>
          </a:p>
        </p:txBody>
      </p:sp>
    </p:spTree>
    <p:extLst>
      <p:ext uri="{BB962C8B-B14F-4D97-AF65-F5344CB8AC3E}">
        <p14:creationId xmlns:p14="http://schemas.microsoft.com/office/powerpoint/2010/main" val="365850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9717-CDEF-DC92-EF28-31C87F8A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Conjugating </a:t>
            </a:r>
            <a:r>
              <a:rPr lang="el-GR" dirty="0" err="1"/>
              <a:t>εἶμι</a:t>
            </a:r>
            <a:r>
              <a:rPr lang="en-US" dirty="0"/>
              <a:t>: present subjunctive (active). </a:t>
            </a:r>
            <a:r>
              <a:rPr lang="en-US" dirty="0" err="1"/>
              <a:t>Unshortened</a:t>
            </a:r>
            <a:r>
              <a:rPr lang="en-US" dirty="0"/>
              <a:t> stem </a:t>
            </a:r>
            <a:r>
              <a:rPr lang="en-US" dirty="0" err="1"/>
              <a:t>ἰ</a:t>
            </a:r>
            <a:r>
              <a:rPr lang="en-US" dirty="0"/>
              <a:t>- used in both s. and pl.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546944-8880-BEA4-487A-AB75AA5B0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401997"/>
              </p:ext>
            </p:extLst>
          </p:nvPr>
        </p:nvGraphicFramePr>
        <p:xfrm>
          <a:off x="838200" y="1825625"/>
          <a:ext cx="11060874" cy="299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958">
                  <a:extLst>
                    <a:ext uri="{9D8B030D-6E8A-4147-A177-3AD203B41FA5}">
                      <a16:colId xmlns:a16="http://schemas.microsoft.com/office/drawing/2014/main" val="1158831438"/>
                    </a:ext>
                  </a:extLst>
                </a:gridCol>
                <a:gridCol w="3686958">
                  <a:extLst>
                    <a:ext uri="{9D8B030D-6E8A-4147-A177-3AD203B41FA5}">
                      <a16:colId xmlns:a16="http://schemas.microsoft.com/office/drawing/2014/main" val="30391460"/>
                    </a:ext>
                  </a:extLst>
                </a:gridCol>
                <a:gridCol w="3686958">
                  <a:extLst>
                    <a:ext uri="{9D8B030D-6E8A-4147-A177-3AD203B41FA5}">
                      <a16:colId xmlns:a16="http://schemas.microsoft.com/office/drawing/2014/main" val="1860007218"/>
                    </a:ext>
                  </a:extLst>
                </a:gridCol>
              </a:tblGrid>
              <a:tr h="5397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943562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/>
                        <a:t>ἴ</a:t>
                      </a:r>
                      <a:r>
                        <a:rPr lang="el-GR" b="0" dirty="0"/>
                        <a:t>ω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</a:t>
                      </a:r>
                      <a:r>
                        <a:rPr lang="el-GR" b="0" dirty="0" err="1"/>
                        <a:t>ωμεν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453664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ἴῃ</a:t>
                      </a:r>
                      <a:r>
                        <a:rPr lang="el-GR" b="0" dirty="0"/>
                        <a:t>ς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</a:t>
                      </a:r>
                      <a:r>
                        <a:rPr lang="el-GR" b="0" dirty="0" err="1"/>
                        <a:t>ητε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042593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ἴῃ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</a:t>
                      </a:r>
                      <a:r>
                        <a:rPr lang="el-GR" b="0" dirty="0" err="1"/>
                        <a:t>ωσι</a:t>
                      </a:r>
                      <a:r>
                        <a:rPr lang="en-US" b="0" dirty="0"/>
                        <a:t>(</a:t>
                      </a:r>
                      <a:r>
                        <a:rPr lang="el-GR" b="0" dirty="0"/>
                        <a:t>ν</a:t>
                      </a:r>
                      <a:r>
                        <a:rPr lang="en-US" b="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420895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174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22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9717-CDEF-DC92-EF28-31C87F8A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Conjugating </a:t>
            </a:r>
            <a:r>
              <a:rPr lang="el-GR" dirty="0" err="1"/>
              <a:t>εἶμι</a:t>
            </a:r>
            <a:r>
              <a:rPr lang="en-US" dirty="0"/>
              <a:t>: present optative (active). </a:t>
            </a:r>
            <a:r>
              <a:rPr lang="en-US" dirty="0" err="1"/>
              <a:t>Unshortened</a:t>
            </a:r>
            <a:r>
              <a:rPr lang="en-US" dirty="0"/>
              <a:t> stem </a:t>
            </a:r>
            <a:r>
              <a:rPr lang="en-US" dirty="0" err="1"/>
              <a:t>ἰ</a:t>
            </a:r>
            <a:r>
              <a:rPr lang="en-US" dirty="0"/>
              <a:t>- used in both s. and pl.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546944-8880-BEA4-487A-AB75AA5B0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178299"/>
              </p:ext>
            </p:extLst>
          </p:nvPr>
        </p:nvGraphicFramePr>
        <p:xfrm>
          <a:off x="838200" y="1825625"/>
          <a:ext cx="11060874" cy="299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958">
                  <a:extLst>
                    <a:ext uri="{9D8B030D-6E8A-4147-A177-3AD203B41FA5}">
                      <a16:colId xmlns:a16="http://schemas.microsoft.com/office/drawing/2014/main" val="1158831438"/>
                    </a:ext>
                  </a:extLst>
                </a:gridCol>
                <a:gridCol w="3686958">
                  <a:extLst>
                    <a:ext uri="{9D8B030D-6E8A-4147-A177-3AD203B41FA5}">
                      <a16:colId xmlns:a16="http://schemas.microsoft.com/office/drawing/2014/main" val="30391460"/>
                    </a:ext>
                  </a:extLst>
                </a:gridCol>
                <a:gridCol w="3686958">
                  <a:extLst>
                    <a:ext uri="{9D8B030D-6E8A-4147-A177-3AD203B41FA5}">
                      <a16:colId xmlns:a16="http://schemas.microsoft.com/office/drawing/2014/main" val="1860007218"/>
                    </a:ext>
                  </a:extLst>
                </a:gridCol>
              </a:tblGrid>
              <a:tr h="5397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943562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/>
                        <a:t>ἴ</a:t>
                      </a:r>
                      <a:r>
                        <a:rPr lang="el-GR" b="0" dirty="0" err="1"/>
                        <a:t>οιμι</a:t>
                      </a:r>
                      <a:r>
                        <a:rPr lang="el-GR" b="0" dirty="0"/>
                        <a:t> </a:t>
                      </a:r>
                      <a:r>
                        <a:rPr lang="en-US" b="0" dirty="0"/>
                        <a:t>/</a:t>
                      </a:r>
                      <a:r>
                        <a:rPr lang="el-GR" b="0" dirty="0" err="1"/>
                        <a:t>ἰοίην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</a:t>
                      </a:r>
                      <a:r>
                        <a:rPr lang="el-GR" b="0" dirty="0" err="1"/>
                        <a:t>οιμεν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453664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</a:t>
                      </a:r>
                      <a:r>
                        <a:rPr lang="el-GR" b="0" dirty="0" err="1"/>
                        <a:t>οις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</a:t>
                      </a:r>
                      <a:r>
                        <a:rPr lang="el-GR" b="0" dirty="0" err="1"/>
                        <a:t>οιτε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042593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</a:t>
                      </a:r>
                      <a:r>
                        <a:rPr lang="el-GR" b="0" dirty="0"/>
                        <a:t>οι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</a:t>
                      </a:r>
                      <a:r>
                        <a:rPr lang="el-GR" b="0" dirty="0" err="1"/>
                        <a:t>οιεν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420895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174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83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9717-CDEF-DC92-EF28-31C87F8A7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Conjugating </a:t>
            </a:r>
            <a:r>
              <a:rPr lang="el-GR" dirty="0" err="1"/>
              <a:t>εἶμι</a:t>
            </a:r>
            <a:r>
              <a:rPr lang="en-US" dirty="0"/>
              <a:t>: present imperative (active). </a:t>
            </a:r>
            <a:r>
              <a:rPr lang="en-US" dirty="0" err="1"/>
              <a:t>Unshortened</a:t>
            </a:r>
            <a:r>
              <a:rPr lang="en-US" dirty="0"/>
              <a:t> stem </a:t>
            </a:r>
            <a:r>
              <a:rPr lang="en-US" dirty="0" err="1"/>
              <a:t>ἰ</a:t>
            </a:r>
            <a:r>
              <a:rPr lang="en-US" dirty="0"/>
              <a:t>- used in both s. and pl.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546944-8880-BEA4-487A-AB75AA5B0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528843"/>
              </p:ext>
            </p:extLst>
          </p:nvPr>
        </p:nvGraphicFramePr>
        <p:xfrm>
          <a:off x="838200" y="1825625"/>
          <a:ext cx="11060874" cy="289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958">
                  <a:extLst>
                    <a:ext uri="{9D8B030D-6E8A-4147-A177-3AD203B41FA5}">
                      <a16:colId xmlns:a16="http://schemas.microsoft.com/office/drawing/2014/main" val="1158831438"/>
                    </a:ext>
                  </a:extLst>
                </a:gridCol>
                <a:gridCol w="3686958">
                  <a:extLst>
                    <a:ext uri="{9D8B030D-6E8A-4147-A177-3AD203B41FA5}">
                      <a16:colId xmlns:a16="http://schemas.microsoft.com/office/drawing/2014/main" val="30391460"/>
                    </a:ext>
                  </a:extLst>
                </a:gridCol>
                <a:gridCol w="3686958">
                  <a:extLst>
                    <a:ext uri="{9D8B030D-6E8A-4147-A177-3AD203B41FA5}">
                      <a16:colId xmlns:a16="http://schemas.microsoft.com/office/drawing/2014/main" val="1860007218"/>
                    </a:ext>
                  </a:extLst>
                </a:gridCol>
              </a:tblGrid>
              <a:tr h="5397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943562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453664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</a:t>
                      </a:r>
                      <a:r>
                        <a:rPr lang="el-GR" b="0" dirty="0" err="1"/>
                        <a:t>θι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</a:t>
                      </a:r>
                      <a:r>
                        <a:rPr lang="el-GR" b="0" dirty="0"/>
                        <a:t>τε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042593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ἴ</a:t>
                      </a:r>
                      <a:r>
                        <a:rPr lang="el-GR" b="0" dirty="0"/>
                        <a:t>τω</a:t>
                      </a:r>
                      <a:endParaRPr lang="en-US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/>
                        <a:t>ἰ</a:t>
                      </a:r>
                      <a:r>
                        <a:rPr lang="el-GR" b="0" dirty="0"/>
                        <a:t>όντων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420895"/>
                  </a:ext>
                </a:extLst>
              </a:tr>
              <a:tr h="5397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174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39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1366</Words>
  <Application>Microsoft Macintosh PowerPoint</Application>
  <PresentationFormat>Widescreen</PresentationFormat>
  <Paragraphs>136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inherit</vt:lpstr>
      <vt:lpstr>KadmosU_grz</vt:lpstr>
      <vt:lpstr>KadmosU_yj</vt:lpstr>
      <vt:lpstr>KadmosU-Bold_gry</vt:lpstr>
      <vt:lpstr>KadmosU-Italic_13w</vt:lpstr>
      <vt:lpstr>Office Theme</vt:lpstr>
      <vt:lpstr>Lesson 40 ἔρχομαι, εἶμι Indirect discourse with ὅτι, ὡς</vt:lpstr>
      <vt:lpstr>The verb ἔρχομαι ”go/come”</vt:lpstr>
      <vt:lpstr>εἶμι</vt:lpstr>
      <vt:lpstr>Conjugating εἶμι: future indicative (active) “I will go”. Note sing. forms use lengthened stem εἰ-, pl. forms use unlengthened stem ἰ-, a pattern seen in indicative present active of other mi- verbs. </vt:lpstr>
      <vt:lpstr>Conjugating εἶμι: imperfect indicative (active) “I was going”. NOTE: all initial ἠ- should have iota subscript (Powerpoint refuses to show this for some reason).</vt:lpstr>
      <vt:lpstr>Imperfect Active Indicative Singular Plural  </vt:lpstr>
      <vt:lpstr>Conjugating εἶμι: present subjunctive (active). Unshortened stem ἰ- used in both s. and pl.</vt:lpstr>
      <vt:lpstr>Conjugating εἶμι: present optative (active). Unshortened stem ἰ- used in both s. and pl.</vt:lpstr>
      <vt:lpstr>Conjugating εἶμι: present imperative (active). Unshortened stem ἰ- used in both s. and pl.</vt:lpstr>
      <vt:lpstr>Conjugating εἶμι: present infinitive (active). Unshortened stem ἰ- used.</vt:lpstr>
      <vt:lpstr>Conjugating εἶμι: present participle (active). Unshortened stem ἰ- used in all forms.</vt:lpstr>
      <vt:lpstr>Indirect statements</vt:lpstr>
      <vt:lpstr>Direct discourse — present indicative </vt:lpstr>
      <vt:lpstr>Direct discourse — imperfect indicative </vt:lpstr>
      <vt:lpstr>Direct discourse — aorist indicative </vt:lpstr>
      <vt:lpstr>Direct discourse — future indicative </vt:lpstr>
      <vt:lpstr>Direct discourse — perfect indicative </vt:lpstr>
      <vt:lpstr>What happens if you have a dependent/subordinate clause in a direct statement that you want to convert to an indirect statement?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40 εἶμι Indirect discourse with ὅτι, ὡς</dc:title>
  <dc:creator>Alexander J. Hollmann</dc:creator>
  <cp:lastModifiedBy>Alexander J. Hollmann</cp:lastModifiedBy>
  <cp:revision>26</cp:revision>
  <dcterms:created xsi:type="dcterms:W3CDTF">2022-04-18T19:08:14Z</dcterms:created>
  <dcterms:modified xsi:type="dcterms:W3CDTF">2024-04-15T16:17:16Z</dcterms:modified>
</cp:coreProperties>
</file>